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330" r:id="rId4"/>
    <p:sldId id="274" r:id="rId5"/>
    <p:sldId id="291" r:id="rId6"/>
    <p:sldId id="309" r:id="rId7"/>
    <p:sldId id="310" r:id="rId8"/>
    <p:sldId id="292" r:id="rId9"/>
    <p:sldId id="275" r:id="rId10"/>
    <p:sldId id="276" r:id="rId11"/>
    <p:sldId id="270" r:id="rId12"/>
    <p:sldId id="277" r:id="rId13"/>
    <p:sldId id="293" r:id="rId14"/>
    <p:sldId id="294" r:id="rId15"/>
    <p:sldId id="295" r:id="rId16"/>
    <p:sldId id="269" r:id="rId17"/>
    <p:sldId id="296" r:id="rId18"/>
    <p:sldId id="297" r:id="rId19"/>
    <p:sldId id="298" r:id="rId20"/>
    <p:sldId id="318" r:id="rId21"/>
    <p:sldId id="299" r:id="rId22"/>
    <p:sldId id="319" r:id="rId23"/>
    <p:sldId id="320" r:id="rId24"/>
    <p:sldId id="321" r:id="rId25"/>
    <p:sldId id="300" r:id="rId26"/>
    <p:sldId id="301" r:id="rId27"/>
    <p:sldId id="302" r:id="rId28"/>
    <p:sldId id="311" r:id="rId29"/>
    <p:sldId id="312" r:id="rId30"/>
    <p:sldId id="303" r:id="rId31"/>
    <p:sldId id="304" r:id="rId32"/>
    <p:sldId id="305" r:id="rId33"/>
    <p:sldId id="306" r:id="rId34"/>
    <p:sldId id="308" r:id="rId35"/>
    <p:sldId id="313" r:id="rId36"/>
    <p:sldId id="314" r:id="rId37"/>
    <p:sldId id="315" r:id="rId38"/>
    <p:sldId id="316" r:id="rId39"/>
    <p:sldId id="322" r:id="rId40"/>
    <p:sldId id="323" r:id="rId41"/>
    <p:sldId id="324" r:id="rId42"/>
    <p:sldId id="325" r:id="rId43"/>
    <p:sldId id="326" r:id="rId44"/>
    <p:sldId id="327" r:id="rId45"/>
    <p:sldId id="328" r:id="rId46"/>
    <p:sldId id="329" r:id="rId47"/>
    <p:sldId id="267" r:id="rId48"/>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333333"/>
    <a:srgbClr val="1C1C1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3318" autoAdjust="0"/>
  </p:normalViewPr>
  <p:slideViewPr>
    <p:cSldViewPr>
      <p:cViewPr>
        <p:scale>
          <a:sx n="100" d="100"/>
          <a:sy n="100" d="100"/>
        </p:scale>
        <p:origin x="-1944" y="-2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smtClean="0"/>
              <a:t>Klicka här för att ändra format</a:t>
            </a:r>
            <a:endParaRPr lang="sv-SE"/>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2015-09-02</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2015-09-02</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2015-09-02</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2015-09-02</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smtClean="0"/>
              <a:t>Klicka här för att ändra format</a:t>
            </a:r>
            <a:endParaRPr lang="sv-SE"/>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2015-09-02</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085E58BE-2F02-4B25-B50A-468CB801B0E8}" type="datetimeFigureOut">
              <a:rPr lang="sv-SE" smtClean="0"/>
              <a:pPr/>
              <a:t>2015-09-02</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smtClean="0"/>
              <a:t>Klicka här för att ändra format</a:t>
            </a:r>
            <a:endParaRPr lang="sv-SE"/>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085E58BE-2F02-4B25-B50A-468CB801B0E8}" type="datetimeFigureOut">
              <a:rPr lang="sv-SE" smtClean="0"/>
              <a:pPr/>
              <a:t>2015-09-02</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085E58BE-2F02-4B25-B50A-468CB801B0E8}" type="datetimeFigureOut">
              <a:rPr lang="sv-SE" smtClean="0"/>
              <a:pPr/>
              <a:t>2015-09-02</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085E58BE-2F02-4B25-B50A-468CB801B0E8}" type="datetimeFigureOut">
              <a:rPr lang="sv-SE" smtClean="0"/>
              <a:pPr/>
              <a:t>2015-09-02</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smtClean="0"/>
              <a:t>Klicka här för att ändra format</a:t>
            </a:r>
            <a:endParaRPr lang="sv-SE"/>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085E58BE-2F02-4B25-B50A-468CB801B0E8}" type="datetimeFigureOut">
              <a:rPr lang="sv-SE" smtClean="0"/>
              <a:pPr/>
              <a:t>2015-09-02</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smtClean="0"/>
              <a:t>Klicka här för att ändra format</a:t>
            </a:r>
            <a:endParaRPr lang="sv-SE"/>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085E58BE-2F02-4B25-B50A-468CB801B0E8}" type="datetimeFigureOut">
              <a:rPr lang="sv-SE" smtClean="0"/>
              <a:pPr/>
              <a:t>2015-09-02</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785786" y="0"/>
            <a:ext cx="8358214" cy="763990"/>
          </a:xfrm>
          <a:prstGeom prst="rect">
            <a:avLst/>
          </a:prstGeom>
        </p:spPr>
        <p:txBody>
          <a:bodyPr vert="horz" lIns="91440" tIns="45720" rIns="91440" bIns="45720" rtlCol="0" anchor="ctr">
            <a:normAutofit/>
          </a:bodyPr>
          <a:lstStyle/>
          <a:p>
            <a:r>
              <a:rPr lang="sv-SE" dirty="0" err="1" smtClean="0"/>
              <a:t>Slide-topic</a:t>
            </a:r>
            <a:endParaRPr lang="sv-SE" dirty="0"/>
          </a:p>
        </p:txBody>
      </p:sp>
      <p:sp>
        <p:nvSpPr>
          <p:cNvPr id="3" name="Platshållare för text 2"/>
          <p:cNvSpPr>
            <a:spLocks noGrp="1"/>
          </p:cNvSpPr>
          <p:nvPr>
            <p:ph type="body" idx="1"/>
          </p:nvPr>
        </p:nvSpPr>
        <p:spPr>
          <a:xfrm>
            <a:off x="214282" y="785794"/>
            <a:ext cx="8715436" cy="5786478"/>
          </a:xfrm>
          <a:prstGeom prst="rect">
            <a:avLst/>
          </a:prstGeom>
        </p:spPr>
        <p:txBody>
          <a:bodyPr vert="horz" lIns="91440" tIns="45720" rIns="91440" bIns="45720" rtlCol="0">
            <a:normAutofit/>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2"/>
          </p:nvPr>
        </p:nvSpPr>
        <p:spPr>
          <a:xfrm>
            <a:off x="214282" y="6572272"/>
            <a:ext cx="1714512" cy="285752"/>
          </a:xfrm>
          <a:prstGeom prst="rect">
            <a:avLst/>
          </a:prstGeom>
        </p:spPr>
        <p:txBody>
          <a:bodyPr vert="horz" lIns="91440" tIns="45720" rIns="91440" bIns="45720" rtlCol="0" anchor="ctr"/>
          <a:lstStyle>
            <a:lvl1pPr algn="l">
              <a:defRPr sz="1200">
                <a:solidFill>
                  <a:schemeClr val="tx1">
                    <a:tint val="75000"/>
                  </a:schemeClr>
                </a:solidFill>
              </a:defRPr>
            </a:lvl1pPr>
          </a:lstStyle>
          <a:p>
            <a:fld id="{085E58BE-2F02-4B25-B50A-468CB801B0E8}" type="datetimeFigureOut">
              <a:rPr lang="sv-SE" smtClean="0"/>
              <a:pPr/>
              <a:t>2015-09-02</a:t>
            </a:fld>
            <a:endParaRPr lang="sv-SE"/>
          </a:p>
        </p:txBody>
      </p:sp>
      <p:sp>
        <p:nvSpPr>
          <p:cNvPr id="5" name="Platshållare för sidfot 4"/>
          <p:cNvSpPr>
            <a:spLocks noGrp="1"/>
          </p:cNvSpPr>
          <p:nvPr>
            <p:ph type="ftr" sz="quarter" idx="3"/>
          </p:nvPr>
        </p:nvSpPr>
        <p:spPr>
          <a:xfrm>
            <a:off x="2173724" y="6572272"/>
            <a:ext cx="2326838" cy="28575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dirty="0"/>
          </a:p>
        </p:txBody>
      </p:sp>
      <p:sp>
        <p:nvSpPr>
          <p:cNvPr id="6" name="Platshållare för bildnummer 5"/>
          <p:cNvSpPr>
            <a:spLocks noGrp="1"/>
          </p:cNvSpPr>
          <p:nvPr>
            <p:ph type="sldNum" sz="quarter" idx="4"/>
          </p:nvPr>
        </p:nvSpPr>
        <p:spPr>
          <a:xfrm>
            <a:off x="4714876" y="6572272"/>
            <a:ext cx="1714512" cy="285752"/>
          </a:xfrm>
          <a:prstGeom prst="rect">
            <a:avLst/>
          </a:prstGeom>
        </p:spPr>
        <p:txBody>
          <a:bodyPr vert="horz" lIns="91440" tIns="45720" rIns="91440" bIns="45720" rtlCol="0" anchor="ctr"/>
          <a:lstStyle>
            <a:lvl1pPr algn="r">
              <a:defRPr sz="1200">
                <a:solidFill>
                  <a:schemeClr val="tx1">
                    <a:tint val="75000"/>
                  </a:schemeClr>
                </a:solidFill>
              </a:defRPr>
            </a:lvl1pPr>
          </a:lstStyle>
          <a:p>
            <a:fld id="{859657F4-13A5-479D-9651-CCC39B026491}" type="slidenum">
              <a:rPr lang="sv-SE" smtClean="0"/>
              <a:pPr/>
              <a:t>‹#›</a:t>
            </a:fld>
            <a:endParaRPr lang="sv-S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200" kern="1200">
          <a:solidFill>
            <a:srgbClr val="4D4D4D"/>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derrubrik 2"/>
          <p:cNvSpPr>
            <a:spLocks noGrp="1"/>
          </p:cNvSpPr>
          <p:nvPr>
            <p:ph type="subTitle" idx="1"/>
          </p:nvPr>
        </p:nvSpPr>
        <p:spPr/>
        <p:txBody>
          <a:bodyPr/>
          <a:lstStyle/>
          <a:p>
            <a:r>
              <a:rPr lang="sv-SE" dirty="0" smtClean="0"/>
              <a:t>Shaders och  den grafiska pipelinen</a:t>
            </a:r>
            <a:endParaRPr lang="sv-SE" dirty="0"/>
          </a:p>
        </p:txBody>
      </p:sp>
      <p:sp>
        <p:nvSpPr>
          <p:cNvPr id="8" name="Rectangle 13"/>
          <p:cNvSpPr>
            <a:spLocks noGrp="1" noChangeArrowheads="1"/>
          </p:cNvSpPr>
          <p:nvPr>
            <p:ph type="ctrTitle"/>
          </p:nvPr>
        </p:nvSpPr>
        <p:spPr bwMode="auto">
          <a:xfrm>
            <a:off x="685800" y="1500188"/>
            <a:ext cx="7772400" cy="2100262"/>
          </a:xfrm>
          <a:prstGeom prst="rect">
            <a:avLst/>
          </a:prstGeom>
          <a:solidFill>
            <a:srgbClr val="4C4946">
              <a:alpha val="67842"/>
            </a:srgbClr>
          </a:solidFill>
          <a:ln w="9525">
            <a:noFill/>
            <a:miter lim="800000"/>
            <a:headEnd/>
            <a:tailEnd/>
          </a:ln>
        </p:spPr>
        <p:txBody>
          <a:bodyPr wrap="none" anchor="ctr">
            <a:normAutofit fontScale="90000"/>
          </a:bodyPr>
          <a:lstStyle/>
          <a:p>
            <a:pPr algn="ctr"/>
            <a:r>
              <a:rPr lang="sv-SE" dirty="0" smtClean="0"/>
              <a:t>          </a:t>
            </a:r>
            <a:br>
              <a:rPr lang="sv-SE" dirty="0" smtClean="0"/>
            </a:br>
            <a:r>
              <a:rPr lang="sv-SE" dirty="0" smtClean="0"/>
              <a:t>         </a:t>
            </a:r>
            <a:br>
              <a:rPr lang="sv-SE" dirty="0" smtClean="0"/>
            </a:br>
            <a:r>
              <a:rPr lang="sv-SE" dirty="0" smtClean="0">
                <a:solidFill>
                  <a:schemeClr val="bg1"/>
                </a:solidFill>
              </a:rPr>
              <a:t>Applicerad 3D programmering</a:t>
            </a:r>
            <a:br>
              <a:rPr lang="sv-SE" dirty="0" smtClean="0">
                <a:solidFill>
                  <a:schemeClr val="bg1"/>
                </a:solidFill>
              </a:rPr>
            </a:br>
            <a:r>
              <a:rPr lang="sv-SE" sz="1800" dirty="0" smtClean="0">
                <a:solidFill>
                  <a:schemeClr val="bg1"/>
                </a:solidFill>
              </a:rPr>
              <a:t> Föreläsning 2 </a:t>
            </a:r>
            <a:r>
              <a:rPr lang="sv-SE" dirty="0" smtClean="0">
                <a:solidFill>
                  <a:schemeClr val="bg1"/>
                </a:solidFill>
              </a:rPr>
              <a:t/>
            </a:r>
            <a:br>
              <a:rPr lang="sv-SE" dirty="0" smtClean="0">
                <a:solidFill>
                  <a:schemeClr val="bg1"/>
                </a:solidFill>
              </a:rPr>
            </a:br>
            <a:r>
              <a:rPr lang="sv-SE" dirty="0" smtClean="0">
                <a:solidFill>
                  <a:schemeClr val="bg1"/>
                </a:solidFill>
              </a:rPr>
              <a:t>           </a:t>
            </a:r>
            <a:r>
              <a:rPr lang="sv-SE" dirty="0" smtClean="0"/>
              <a:t/>
            </a:r>
            <a:br>
              <a:rPr lang="sv-SE" dirty="0" smtClean="0"/>
            </a:br>
            <a:endParaRPr lang="sv-SE"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Geometry</a:t>
            </a:r>
            <a:endParaRPr lang="sv-SE" dirty="0"/>
          </a:p>
        </p:txBody>
      </p:sp>
      <p:sp>
        <p:nvSpPr>
          <p:cNvPr id="3" name="Platshållare för innehåll 2"/>
          <p:cNvSpPr>
            <a:spLocks noGrp="1"/>
          </p:cNvSpPr>
          <p:nvPr>
            <p:ph idx="1"/>
          </p:nvPr>
        </p:nvSpPr>
        <p:spPr/>
        <p:txBody>
          <a:bodyPr>
            <a:normAutofit fontScale="92500" lnSpcReduction="20000"/>
          </a:bodyPr>
          <a:lstStyle/>
          <a:p>
            <a:pPr>
              <a:spcBef>
                <a:spcPct val="50000"/>
              </a:spcBef>
              <a:buFontTx/>
              <a:buChar char="•"/>
            </a:pPr>
            <a:r>
              <a:rPr lang="sv-SE" sz="2800" dirty="0" smtClean="0"/>
              <a:t>Ni kommer märka när ni ska koda att den här ordningen inte är så särskilt exakt och tydlig.</a:t>
            </a:r>
          </a:p>
          <a:p>
            <a:pPr>
              <a:spcBef>
                <a:spcPct val="50000"/>
              </a:spcBef>
              <a:buFontTx/>
              <a:buChar char="•"/>
            </a:pPr>
            <a:r>
              <a:rPr lang="sv-SE" sz="2800" dirty="0" smtClean="0"/>
              <a:t>Clipping och ScreenMapping sköts automatsikt om ni ställer in korrekt data för det så ni kan inte skriva kod för det.</a:t>
            </a:r>
          </a:p>
          <a:p>
            <a:pPr>
              <a:spcBef>
                <a:spcPct val="50000"/>
              </a:spcBef>
              <a:buFontTx/>
              <a:buChar char="•"/>
            </a:pPr>
            <a:r>
              <a:rPr lang="sv-SE" sz="2800" dirty="0" smtClean="0"/>
              <a:t>Medans WorldToView, Vertex Shading och projection kommer ske i samma stycke kod och inte alltid i den ordningen som det står i här heller.</a:t>
            </a:r>
          </a:p>
          <a:p>
            <a:pPr>
              <a:spcBef>
                <a:spcPct val="50000"/>
              </a:spcBef>
              <a:buFontTx/>
              <a:buChar char="•"/>
            </a:pPr>
            <a:r>
              <a:rPr lang="sv-SE" sz="2800" dirty="0" smtClean="0"/>
              <a:t>Ni kommer att </a:t>
            </a:r>
            <a:r>
              <a:rPr lang="sv-SE" sz="2800" dirty="0" smtClean="0"/>
              <a:t>programmera </a:t>
            </a:r>
            <a:r>
              <a:rPr lang="sv-SE" sz="2800" dirty="0" smtClean="0"/>
              <a:t>detta i ett språk som heter HLSL som kommer kännas rätt bekant då det är baserat på C precis som C++ är.</a:t>
            </a:r>
          </a:p>
          <a:p>
            <a:pPr>
              <a:spcBef>
                <a:spcPct val="50000"/>
              </a:spcBef>
              <a:buFontTx/>
              <a:buChar char="•"/>
            </a:pPr>
            <a:r>
              <a:rPr lang="sv-SE" sz="2800" dirty="0" smtClean="0"/>
              <a:t>Vi kommer att göra detta till dagens labb. Allt detta arbete kommer att hamna i det som kallas för en Vertex shader i HLSL </a:t>
            </a:r>
            <a:r>
              <a:rPr lang="sv-SE" sz="2800" dirty="0" smtClean="0"/>
              <a:t>(vi </a:t>
            </a:r>
            <a:r>
              <a:rPr lang="sv-SE" sz="2800" dirty="0" smtClean="0"/>
              <a:t>skulle </a:t>
            </a:r>
            <a:r>
              <a:rPr lang="sv-SE" sz="2800" dirty="0" smtClean="0"/>
              <a:t>kunna </a:t>
            </a:r>
            <a:r>
              <a:rPr lang="sv-SE" sz="2800" dirty="0" smtClean="0"/>
              <a:t>göra det med en geometri shader med men de pratar vi om på senare lektioner)</a:t>
            </a:r>
          </a:p>
          <a:p>
            <a:pPr>
              <a:spcBef>
                <a:spcPct val="50000"/>
              </a:spcBef>
              <a:buFontTx/>
              <a:buChar char="•"/>
            </a:pPr>
            <a:endParaRPr lang="sv-SE" sz="28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Rasterizer</a:t>
            </a:r>
            <a:endParaRPr lang="sv-SE" dirty="0"/>
          </a:p>
        </p:txBody>
      </p:sp>
      <p:sp>
        <p:nvSpPr>
          <p:cNvPr id="3" name="Platshållare för innehåll 2"/>
          <p:cNvSpPr>
            <a:spLocks noGrp="1"/>
          </p:cNvSpPr>
          <p:nvPr>
            <p:ph idx="1"/>
          </p:nvPr>
        </p:nvSpPr>
        <p:spPr>
          <a:xfrm>
            <a:off x="214282" y="785794"/>
            <a:ext cx="8715436" cy="2571198"/>
          </a:xfrm>
        </p:spPr>
        <p:txBody>
          <a:bodyPr>
            <a:normAutofit/>
          </a:bodyPr>
          <a:lstStyle/>
          <a:p>
            <a:pPr lvl="1">
              <a:spcBef>
                <a:spcPct val="50000"/>
              </a:spcBef>
              <a:buFontTx/>
              <a:buChar char="•"/>
            </a:pPr>
            <a:r>
              <a:rPr lang="sv-SE" sz="2400" dirty="0" smtClean="0"/>
              <a:t>Detta är sista steget, I detta steget tar vi den transformerade geometrin och använder den som input för att rita våra trianglar till skärmen.</a:t>
            </a:r>
          </a:p>
          <a:p>
            <a:pPr lvl="1">
              <a:spcBef>
                <a:spcPct val="50000"/>
              </a:spcBef>
              <a:buFontTx/>
              <a:buChar char="•"/>
            </a:pPr>
            <a:r>
              <a:rPr lang="sv-SE" sz="2400" dirty="0" smtClean="0"/>
              <a:t>Processen kallas rasterizering eftersom man tar något med oändligt hög matematisk precision och projicerar det till rastergrafik. (Pixlarna på skärmen)</a:t>
            </a:r>
            <a:endParaRPr lang="sv-SE" sz="2400" dirty="0"/>
          </a:p>
        </p:txBody>
      </p:sp>
      <p:pic>
        <p:nvPicPr>
          <p:cNvPr id="28677" name="Picture 5"/>
          <p:cNvPicPr>
            <a:picLocks noChangeAspect="1" noChangeArrowheads="1"/>
          </p:cNvPicPr>
          <p:nvPr/>
        </p:nvPicPr>
        <p:blipFill>
          <a:blip r:embed="rId2" cstate="print"/>
          <a:srcRect/>
          <a:stretch>
            <a:fillRect/>
          </a:stretch>
        </p:blipFill>
        <p:spPr bwMode="auto">
          <a:xfrm>
            <a:off x="971600" y="3429000"/>
            <a:ext cx="6896100" cy="3028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Rasterizer</a:t>
            </a:r>
            <a:endParaRPr lang="sv-SE" dirty="0"/>
          </a:p>
        </p:txBody>
      </p:sp>
      <p:sp>
        <p:nvSpPr>
          <p:cNvPr id="3" name="Platshållare för innehåll 2"/>
          <p:cNvSpPr>
            <a:spLocks noGrp="1"/>
          </p:cNvSpPr>
          <p:nvPr>
            <p:ph idx="1"/>
          </p:nvPr>
        </p:nvSpPr>
        <p:spPr/>
        <p:txBody>
          <a:bodyPr>
            <a:normAutofit/>
          </a:bodyPr>
          <a:lstStyle/>
          <a:p>
            <a:pPr>
              <a:spcBef>
                <a:spcPct val="50000"/>
              </a:spcBef>
              <a:buFontTx/>
              <a:buChar char="•"/>
            </a:pPr>
            <a:endParaRPr lang="sv-SE" sz="2400" dirty="0" smtClean="0"/>
          </a:p>
          <a:p>
            <a:pPr>
              <a:spcBef>
                <a:spcPct val="50000"/>
              </a:spcBef>
              <a:buFontTx/>
              <a:buChar char="•"/>
            </a:pPr>
            <a:endParaRPr lang="sv-SE" sz="2400" dirty="0" smtClean="0"/>
          </a:p>
          <a:p>
            <a:pPr>
              <a:spcBef>
                <a:spcPct val="50000"/>
              </a:spcBef>
              <a:buFontTx/>
              <a:buChar char="•"/>
            </a:pPr>
            <a:endParaRPr lang="sv-SE" sz="2400" dirty="0" smtClean="0"/>
          </a:p>
          <a:p>
            <a:pPr>
              <a:spcBef>
                <a:spcPct val="50000"/>
              </a:spcBef>
              <a:buFontTx/>
              <a:buChar char="•"/>
            </a:pPr>
            <a:r>
              <a:rPr lang="sv-SE" sz="2400" dirty="0" smtClean="0"/>
              <a:t>Rasterisering ger för varje pixel ett interpolerat värde av värdena för vertexarna. Detta är den datan pixeln har att bestämma hur den ska se ut.</a:t>
            </a:r>
          </a:p>
          <a:p>
            <a:pPr>
              <a:spcBef>
                <a:spcPct val="50000"/>
              </a:spcBef>
              <a:buFontTx/>
              <a:buChar char="•"/>
            </a:pPr>
            <a:r>
              <a:rPr lang="sv-SE" sz="2400" dirty="0" smtClean="0"/>
              <a:t>För det vi ska göra idag kommer vi hållas oss till väldigt enkla pixel shaders den kommer antigen returnera en solid färg eller en interpolerad färg.</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Dagens Labb</a:t>
            </a:r>
            <a:endParaRPr lang="sv-SE" dirty="0"/>
          </a:p>
        </p:txBody>
      </p:sp>
      <p:sp>
        <p:nvSpPr>
          <p:cNvPr id="3" name="Platshållare för innehåll 2"/>
          <p:cNvSpPr>
            <a:spLocks noGrp="1"/>
          </p:cNvSpPr>
          <p:nvPr>
            <p:ph idx="1"/>
          </p:nvPr>
        </p:nvSpPr>
        <p:spPr/>
        <p:txBody>
          <a:bodyPr>
            <a:normAutofit fontScale="70000" lnSpcReduction="20000"/>
          </a:bodyPr>
          <a:lstStyle/>
          <a:p>
            <a:endParaRPr lang="sv-SE" dirty="0" smtClean="0"/>
          </a:p>
          <a:p>
            <a:r>
              <a:rPr lang="sv-SE" dirty="0" smtClean="0"/>
              <a:t>Steg 1 Kunna visa en enfärgad triangel på skärmen</a:t>
            </a:r>
          </a:p>
          <a:p>
            <a:r>
              <a:rPr lang="sv-SE" dirty="0" smtClean="0"/>
              <a:t>Steg 2 Få trianglen att rotera</a:t>
            </a:r>
          </a:p>
          <a:p>
            <a:r>
              <a:rPr lang="sv-SE" dirty="0" smtClean="0"/>
              <a:t>Steg 3 Få en kub att rotera</a:t>
            </a:r>
          </a:p>
          <a:p>
            <a:pPr>
              <a:buNone/>
            </a:pPr>
            <a:endParaRPr lang="sv-SE" dirty="0" smtClean="0"/>
          </a:p>
          <a:p>
            <a:r>
              <a:rPr lang="sv-SE" dirty="0" smtClean="0"/>
              <a:t>Så för att kunna uppnå dessa mål har vi en del saker vi behöver lägga till i våran kod architectur.</a:t>
            </a:r>
          </a:p>
          <a:p>
            <a:r>
              <a:rPr lang="sv-SE" dirty="0" smtClean="0"/>
              <a:t>Vi behöver En model</a:t>
            </a:r>
          </a:p>
          <a:p>
            <a:r>
              <a:rPr lang="sv-SE" dirty="0" smtClean="0"/>
              <a:t>Vi behöver en instans</a:t>
            </a:r>
          </a:p>
          <a:p>
            <a:r>
              <a:rPr lang="sv-SE" dirty="0" smtClean="0"/>
              <a:t>Vi behöver en Camera</a:t>
            </a:r>
          </a:p>
          <a:p>
            <a:r>
              <a:rPr lang="sv-SE" dirty="0" smtClean="0"/>
              <a:t>Och så behöver vi något sätt att hantera hur vi ska producera kod till pixel och vertex shaders</a:t>
            </a:r>
          </a:p>
          <a:p>
            <a:pPr lvl="1"/>
            <a:r>
              <a:rPr lang="sv-SE" dirty="0" smtClean="0"/>
              <a:t>Detta kommer vi göra igenom ett interface som heter FX filer</a:t>
            </a:r>
          </a:p>
          <a:p>
            <a:pPr lvl="1"/>
            <a:r>
              <a:rPr lang="sv-SE" dirty="0" smtClean="0"/>
              <a:t>Så vi kommer också behöva en intern representation av dessa Effect filer.</a:t>
            </a:r>
          </a:p>
          <a:p>
            <a:r>
              <a:rPr lang="sv-SE" dirty="0" smtClean="0"/>
              <a:t>I korrekt agile stil kommer vi att göra detta i 3 steg så att vi kan verifiera att varje del funakr innan vi går vidare.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endParaRPr lang="sv-SE" dirty="0"/>
          </a:p>
        </p:txBody>
      </p:sp>
      <p:sp>
        <p:nvSpPr>
          <p:cNvPr id="3" name="Platshållare för innehåll 2"/>
          <p:cNvSpPr>
            <a:spLocks noGrp="1"/>
          </p:cNvSpPr>
          <p:nvPr>
            <p:ph idx="1"/>
          </p:nvPr>
        </p:nvSpPr>
        <p:spPr/>
        <p:txBody>
          <a:bodyPr>
            <a:normAutofit/>
          </a:bodyPr>
          <a:lstStyle/>
          <a:p>
            <a:pPr>
              <a:spcBef>
                <a:spcPct val="50000"/>
              </a:spcBef>
              <a:buFontTx/>
              <a:buChar char="•"/>
            </a:pPr>
            <a:endParaRPr lang="sv-SE" sz="2800" dirty="0" smtClean="0"/>
          </a:p>
        </p:txBody>
      </p:sp>
      <p:pic>
        <p:nvPicPr>
          <p:cNvPr id="1026" name="Picture 2"/>
          <p:cNvPicPr>
            <a:picLocks noChangeAspect="1" noChangeArrowheads="1"/>
          </p:cNvPicPr>
          <p:nvPr/>
        </p:nvPicPr>
        <p:blipFill>
          <a:blip r:embed="rId2" cstate="print"/>
          <a:srcRect/>
          <a:stretch>
            <a:fillRect/>
          </a:stretch>
        </p:blipFill>
        <p:spPr bwMode="auto">
          <a:xfrm>
            <a:off x="1403648" y="188640"/>
            <a:ext cx="6353175" cy="6381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Model klassen</a:t>
            </a:r>
            <a:endParaRPr lang="sv-SE" dirty="0"/>
          </a:p>
        </p:txBody>
      </p:sp>
      <p:sp>
        <p:nvSpPr>
          <p:cNvPr id="3" name="Platshållare för innehåll 2"/>
          <p:cNvSpPr>
            <a:spLocks noGrp="1"/>
          </p:cNvSpPr>
          <p:nvPr>
            <p:ph idx="1"/>
          </p:nvPr>
        </p:nvSpPr>
        <p:spPr>
          <a:xfrm>
            <a:off x="214282" y="785794"/>
            <a:ext cx="8715436" cy="5739550"/>
          </a:xfrm>
        </p:spPr>
        <p:txBody>
          <a:bodyPr>
            <a:normAutofit lnSpcReduction="10000"/>
          </a:bodyPr>
          <a:lstStyle/>
          <a:p>
            <a:pPr>
              <a:buNone/>
            </a:pPr>
            <a:r>
              <a:rPr lang="sv-SE" sz="2800" dirty="0" smtClean="0"/>
              <a:t>	</a:t>
            </a:r>
            <a:r>
              <a:rPr lang="sv-SE" sz="1600" dirty="0" err="1" smtClean="0"/>
              <a:t>class</a:t>
            </a:r>
            <a:r>
              <a:rPr lang="sv-SE" sz="1600" dirty="0" smtClean="0"/>
              <a:t> </a:t>
            </a:r>
            <a:r>
              <a:rPr lang="sv-SE" sz="1600" dirty="0" err="1" smtClean="0"/>
              <a:t>Model</a:t>
            </a:r>
            <a:endParaRPr lang="sv-SE" sz="1600" dirty="0" smtClean="0"/>
          </a:p>
          <a:p>
            <a:pPr>
              <a:buNone/>
            </a:pPr>
            <a:r>
              <a:rPr lang="sv-SE" sz="1600" dirty="0" smtClean="0"/>
              <a:t>	{</a:t>
            </a:r>
          </a:p>
          <a:p>
            <a:pPr>
              <a:buNone/>
            </a:pPr>
            <a:r>
              <a:rPr lang="sv-SE" sz="1600" dirty="0" smtClean="0"/>
              <a:t>	public:</a:t>
            </a:r>
          </a:p>
          <a:p>
            <a:pPr>
              <a:buNone/>
            </a:pPr>
            <a:r>
              <a:rPr lang="sv-SE" sz="1600" dirty="0" smtClean="0"/>
              <a:t>		</a:t>
            </a:r>
            <a:r>
              <a:rPr lang="sv-SE" sz="1600" dirty="0" err="1" smtClean="0"/>
              <a:t>Model</a:t>
            </a:r>
            <a:r>
              <a:rPr lang="sv-SE" sz="1600" dirty="0" smtClean="0"/>
              <a:t>();</a:t>
            </a:r>
          </a:p>
          <a:p>
            <a:pPr>
              <a:buNone/>
            </a:pPr>
            <a:r>
              <a:rPr lang="sv-SE" sz="1600" dirty="0" smtClean="0"/>
              <a:t>		~</a:t>
            </a:r>
            <a:r>
              <a:rPr lang="sv-SE" sz="1600" dirty="0" err="1" smtClean="0"/>
              <a:t>Model</a:t>
            </a:r>
            <a:r>
              <a:rPr lang="sv-SE" sz="1600" dirty="0" smtClean="0"/>
              <a:t>();</a:t>
            </a:r>
          </a:p>
          <a:p>
            <a:pPr>
              <a:buNone/>
            </a:pPr>
            <a:endParaRPr lang="sv-SE" sz="1600" dirty="0" smtClean="0"/>
          </a:p>
          <a:p>
            <a:pPr>
              <a:buNone/>
            </a:pPr>
            <a:r>
              <a:rPr lang="sv-SE" sz="1600" dirty="0" smtClean="0"/>
              <a:t>		</a:t>
            </a:r>
            <a:r>
              <a:rPr lang="sv-SE" sz="1600" dirty="0" err="1" smtClean="0"/>
              <a:t>void</a:t>
            </a:r>
            <a:r>
              <a:rPr lang="sv-SE" sz="1600" dirty="0" smtClean="0"/>
              <a:t> </a:t>
            </a:r>
            <a:r>
              <a:rPr lang="sv-SE" sz="1600" dirty="0" err="1" smtClean="0"/>
              <a:t>InitPolygon</a:t>
            </a:r>
            <a:r>
              <a:rPr lang="sv-SE" sz="1600" dirty="0" smtClean="0"/>
              <a:t>(</a:t>
            </a:r>
            <a:r>
              <a:rPr lang="sv-SE" sz="1600" dirty="0" err="1" smtClean="0"/>
              <a:t>Effect</a:t>
            </a:r>
            <a:r>
              <a:rPr lang="sv-SE" sz="1600" dirty="0" smtClean="0"/>
              <a:t>* </a:t>
            </a:r>
            <a:r>
              <a:rPr lang="sv-SE" sz="1600" dirty="0" err="1" smtClean="0"/>
              <a:t>aEffect</a:t>
            </a:r>
            <a:r>
              <a:rPr lang="sv-SE" sz="1600" dirty="0" smtClean="0"/>
              <a:t>);</a:t>
            </a:r>
          </a:p>
          <a:p>
            <a:pPr>
              <a:buNone/>
            </a:pPr>
            <a:r>
              <a:rPr lang="sv-SE" sz="1600" dirty="0" smtClean="0"/>
              <a:t>		</a:t>
            </a:r>
            <a:r>
              <a:rPr lang="sv-SE" sz="1600" dirty="0" err="1" smtClean="0"/>
              <a:t>Effect</a:t>
            </a:r>
            <a:r>
              <a:rPr lang="sv-SE" sz="1600" dirty="0" smtClean="0"/>
              <a:t>* </a:t>
            </a:r>
            <a:r>
              <a:rPr lang="sv-SE" sz="1600" dirty="0" err="1" smtClean="0"/>
              <a:t>GetEffect</a:t>
            </a:r>
            <a:r>
              <a:rPr lang="sv-SE" sz="1600" dirty="0" smtClean="0"/>
              <a:t>();</a:t>
            </a:r>
          </a:p>
          <a:p>
            <a:pPr>
              <a:buNone/>
            </a:pPr>
            <a:r>
              <a:rPr lang="sv-SE" sz="1600" dirty="0" smtClean="0"/>
              <a:t>		</a:t>
            </a:r>
            <a:r>
              <a:rPr lang="sv-SE" sz="1600" dirty="0" err="1" smtClean="0"/>
              <a:t>void</a:t>
            </a:r>
            <a:r>
              <a:rPr lang="sv-SE" sz="1600" dirty="0" smtClean="0"/>
              <a:t> </a:t>
            </a:r>
            <a:r>
              <a:rPr lang="sv-SE" sz="1600" dirty="0" err="1" smtClean="0"/>
              <a:t>Render</a:t>
            </a:r>
            <a:r>
              <a:rPr lang="sv-SE" sz="1600" dirty="0" smtClean="0"/>
              <a:t>();</a:t>
            </a:r>
          </a:p>
          <a:p>
            <a:pPr>
              <a:buNone/>
            </a:pPr>
            <a:r>
              <a:rPr lang="sv-SE" sz="1600" dirty="0" smtClean="0"/>
              <a:t>	private:</a:t>
            </a:r>
          </a:p>
          <a:p>
            <a:pPr>
              <a:buNone/>
            </a:pPr>
            <a:r>
              <a:rPr lang="sv-SE" sz="1600" dirty="0" smtClean="0"/>
              <a:t>		</a:t>
            </a:r>
            <a:r>
              <a:rPr lang="sv-SE" sz="1600" dirty="0" err="1" smtClean="0"/>
              <a:t>bool</a:t>
            </a:r>
            <a:r>
              <a:rPr lang="sv-SE" sz="1600" dirty="0" smtClean="0"/>
              <a:t> </a:t>
            </a:r>
            <a:r>
              <a:rPr lang="sv-SE" sz="1600" dirty="0" err="1" smtClean="0"/>
              <a:t>InitVertexBuffer</a:t>
            </a:r>
            <a:r>
              <a:rPr lang="sv-SE" sz="1600" dirty="0" smtClean="0"/>
              <a:t>();</a:t>
            </a:r>
          </a:p>
          <a:p>
            <a:pPr>
              <a:buNone/>
            </a:pPr>
            <a:endParaRPr lang="sv-SE" sz="1600" dirty="0" smtClean="0"/>
          </a:p>
          <a:p>
            <a:pPr>
              <a:buNone/>
            </a:pPr>
            <a:r>
              <a:rPr lang="sv-SE" sz="1600" dirty="0" smtClean="0"/>
              <a:t>		</a:t>
            </a:r>
            <a:r>
              <a:rPr lang="sv-SE" sz="1600" dirty="0" err="1" smtClean="0"/>
              <a:t>Effect</a:t>
            </a:r>
            <a:r>
              <a:rPr lang="sv-SE" sz="1600" dirty="0" smtClean="0"/>
              <a:t>* </a:t>
            </a:r>
            <a:r>
              <a:rPr lang="sv-SE" sz="1600" dirty="0" err="1" smtClean="0"/>
              <a:t>myEffect</a:t>
            </a:r>
            <a:r>
              <a:rPr lang="sv-SE" sz="1600" dirty="0" smtClean="0"/>
              <a:t>;</a:t>
            </a:r>
          </a:p>
          <a:p>
            <a:pPr>
              <a:buNone/>
            </a:pPr>
            <a:r>
              <a:rPr lang="sv-SE" sz="1600" dirty="0" smtClean="0"/>
              <a:t>		</a:t>
            </a:r>
            <a:r>
              <a:rPr lang="sv-SE" sz="1600" dirty="0" err="1" smtClean="0"/>
              <a:t>VertexTypes</a:t>
            </a:r>
            <a:r>
              <a:rPr lang="sv-SE" sz="1600" dirty="0" smtClean="0"/>
              <a:t> </a:t>
            </a:r>
            <a:r>
              <a:rPr lang="sv-SE" sz="1600" dirty="0" err="1" smtClean="0"/>
              <a:t>myVertexType</a:t>
            </a:r>
            <a:r>
              <a:rPr lang="sv-SE" sz="1600" dirty="0" smtClean="0"/>
              <a:t>;</a:t>
            </a:r>
          </a:p>
          <a:p>
            <a:pPr>
              <a:buNone/>
            </a:pPr>
            <a:r>
              <a:rPr lang="sv-SE" sz="1600" dirty="0" smtClean="0"/>
              <a:t>		</a:t>
            </a:r>
            <a:r>
              <a:rPr lang="sv-SE" sz="1600" dirty="0" err="1" smtClean="0"/>
              <a:t>CU::GrowingArray&lt;VertexPosCol</a:t>
            </a:r>
            <a:r>
              <a:rPr lang="sv-SE" sz="1600" dirty="0" smtClean="0"/>
              <a:t>&gt; </a:t>
            </a:r>
            <a:r>
              <a:rPr lang="sv-SE" sz="1600" dirty="0" err="1" smtClean="0"/>
              <a:t>myVertices</a:t>
            </a:r>
            <a:r>
              <a:rPr lang="sv-SE" sz="1600" dirty="0" smtClean="0"/>
              <a:t>;</a:t>
            </a:r>
          </a:p>
          <a:p>
            <a:pPr>
              <a:buNone/>
            </a:pPr>
            <a:endParaRPr lang="sv-SE" sz="1600" dirty="0" smtClean="0"/>
          </a:p>
          <a:p>
            <a:pPr>
              <a:buNone/>
            </a:pPr>
            <a:r>
              <a:rPr lang="sv-SE" sz="1600" dirty="0" smtClean="0"/>
              <a:t>		ID3D11InputLayout*      </a:t>
            </a:r>
            <a:r>
              <a:rPr lang="sv-SE" sz="1600" dirty="0" err="1" smtClean="0"/>
              <a:t>myVertexLayout</a:t>
            </a:r>
            <a:r>
              <a:rPr lang="sv-SE" sz="1600" dirty="0" smtClean="0"/>
              <a:t>;</a:t>
            </a:r>
          </a:p>
          <a:p>
            <a:pPr>
              <a:buNone/>
            </a:pPr>
            <a:r>
              <a:rPr lang="sv-SE" sz="1600" dirty="0" smtClean="0"/>
              <a:t>		ID3D11Buffer*           </a:t>
            </a:r>
            <a:r>
              <a:rPr lang="sv-SE" sz="1600" dirty="0" err="1" smtClean="0"/>
              <a:t>myVertexBuffer</a:t>
            </a:r>
            <a:r>
              <a:rPr lang="sv-SE" sz="1600" dirty="0" smtClean="0"/>
              <a:t>;</a:t>
            </a:r>
          </a:p>
          <a:p>
            <a:pPr>
              <a:buNone/>
            </a:pPr>
            <a:r>
              <a:rPr lang="sv-SE" sz="1600" dirty="0" smtClean="0"/>
              <a:t>		</a:t>
            </a:r>
            <a:r>
              <a:rPr lang="sv-SE" sz="1600" dirty="0" err="1" smtClean="0"/>
              <a:t>std::string</a:t>
            </a:r>
            <a:r>
              <a:rPr lang="sv-SE" sz="1600" dirty="0" smtClean="0"/>
              <a:t> </a:t>
            </a:r>
            <a:r>
              <a:rPr lang="sv-SE" sz="1600" dirty="0" err="1" smtClean="0"/>
              <a:t>myEffectFile</a:t>
            </a:r>
            <a:r>
              <a:rPr lang="sv-SE" sz="1600" dirty="0" smtClean="0"/>
              <a:t>;</a:t>
            </a:r>
          </a:p>
          <a:p>
            <a:pPr>
              <a:buNone/>
            </a:pPr>
            <a:r>
              <a:rPr lang="sv-SE" sz="1600" dirty="0" smtClean="0"/>
              <a:t>	};</a:t>
            </a:r>
          </a:p>
          <a:p>
            <a:endParaRPr lang="sv-SE" sz="28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Model Klassen</a:t>
            </a:r>
            <a:endParaRPr lang="sv-SE" dirty="0"/>
          </a:p>
        </p:txBody>
      </p:sp>
      <p:sp>
        <p:nvSpPr>
          <p:cNvPr id="3" name="Platshållare för innehåll 2"/>
          <p:cNvSpPr>
            <a:spLocks noGrp="1"/>
          </p:cNvSpPr>
          <p:nvPr>
            <p:ph idx="1"/>
          </p:nvPr>
        </p:nvSpPr>
        <p:spPr/>
        <p:txBody>
          <a:bodyPr>
            <a:normAutofit fontScale="70000" lnSpcReduction="20000"/>
          </a:bodyPr>
          <a:lstStyle/>
          <a:p>
            <a:pPr>
              <a:spcBef>
                <a:spcPct val="50000"/>
              </a:spcBef>
              <a:buFontTx/>
              <a:buChar char="•"/>
            </a:pPr>
            <a:r>
              <a:rPr lang="sv-SE" dirty="0" smtClean="0"/>
              <a:t>Det finns ett par extra intressanta delar i denna klassen.</a:t>
            </a:r>
          </a:p>
          <a:p>
            <a:pPr lvl="1">
              <a:spcBef>
                <a:spcPct val="50000"/>
              </a:spcBef>
              <a:buFontTx/>
              <a:buChar char="•"/>
            </a:pPr>
            <a:r>
              <a:rPr lang="sv-SE" dirty="0" err="1" smtClean="0"/>
              <a:t>CU::GrowingArray&lt;VertexPosCol</a:t>
            </a:r>
            <a:r>
              <a:rPr lang="sv-SE" dirty="0" smtClean="0"/>
              <a:t>&gt; myVertices;</a:t>
            </a:r>
          </a:p>
          <a:p>
            <a:pPr lvl="1">
              <a:spcBef>
                <a:spcPct val="50000"/>
              </a:spcBef>
              <a:buFontTx/>
              <a:buChar char="•"/>
            </a:pPr>
            <a:r>
              <a:rPr lang="sv-SE" dirty="0" smtClean="0"/>
              <a:t>Detta är den faktiska vertex datan för modellen. Som ni ser är den av typen VertexPosCol</a:t>
            </a:r>
          </a:p>
          <a:p>
            <a:pPr lvl="1">
              <a:spcBef>
                <a:spcPct val="50000"/>
              </a:spcBef>
              <a:buFontTx/>
              <a:buChar char="•"/>
            </a:pPr>
            <a:r>
              <a:rPr lang="sv-SE" dirty="0" smtClean="0"/>
              <a:t>Denna är deklarerade i en Enums.h fil</a:t>
            </a:r>
          </a:p>
          <a:p>
            <a:pPr lvl="3">
              <a:buNone/>
            </a:pPr>
            <a:r>
              <a:rPr lang="sv-SE" dirty="0" smtClean="0"/>
              <a:t>	</a:t>
            </a:r>
            <a:r>
              <a:rPr lang="sv-SE" dirty="0" err="1" smtClean="0"/>
              <a:t>struct</a:t>
            </a:r>
            <a:r>
              <a:rPr lang="sv-SE" dirty="0" smtClean="0"/>
              <a:t> </a:t>
            </a:r>
            <a:r>
              <a:rPr lang="sv-SE" dirty="0" err="1" smtClean="0"/>
              <a:t>VertexPosCol</a:t>
            </a:r>
            <a:r>
              <a:rPr lang="sv-SE" dirty="0" smtClean="0"/>
              <a:t> </a:t>
            </a:r>
          </a:p>
          <a:p>
            <a:pPr lvl="3">
              <a:buNone/>
            </a:pPr>
            <a:r>
              <a:rPr lang="sv-SE" dirty="0" smtClean="0"/>
              <a:t>	{</a:t>
            </a:r>
          </a:p>
          <a:p>
            <a:pPr lvl="3">
              <a:buNone/>
            </a:pPr>
            <a:r>
              <a:rPr lang="sv-SE" dirty="0" smtClean="0"/>
              <a:t>		CU::Vector3f </a:t>
            </a:r>
            <a:r>
              <a:rPr lang="sv-SE" dirty="0" err="1" smtClean="0"/>
              <a:t>myPos</a:t>
            </a:r>
            <a:r>
              <a:rPr lang="sv-SE" dirty="0" smtClean="0"/>
              <a:t>;</a:t>
            </a:r>
          </a:p>
          <a:p>
            <a:pPr lvl="3">
              <a:buNone/>
            </a:pPr>
            <a:r>
              <a:rPr lang="sv-SE" dirty="0" smtClean="0"/>
              <a:t>		CU::Vector4f </a:t>
            </a:r>
            <a:r>
              <a:rPr lang="sv-SE" dirty="0" err="1" smtClean="0"/>
              <a:t>myCol</a:t>
            </a:r>
            <a:r>
              <a:rPr lang="sv-SE" dirty="0" smtClean="0"/>
              <a:t>;</a:t>
            </a:r>
          </a:p>
          <a:p>
            <a:pPr lvl="3">
              <a:buNone/>
            </a:pPr>
            <a:r>
              <a:rPr lang="sv-SE" dirty="0" smtClean="0"/>
              <a:t>	};</a:t>
            </a:r>
          </a:p>
          <a:p>
            <a:pPr lvl="1"/>
            <a:r>
              <a:rPr lang="sv-SE" dirty="0" smtClean="0"/>
              <a:t>Inget </a:t>
            </a:r>
            <a:r>
              <a:rPr lang="sv-SE" dirty="0" err="1" smtClean="0"/>
              <a:t>fancy</a:t>
            </a:r>
            <a:r>
              <a:rPr lang="sv-SE" dirty="0" smtClean="0"/>
              <a:t> med den egentligen en ren vector3 för position.</a:t>
            </a:r>
          </a:p>
          <a:p>
            <a:pPr lvl="1"/>
            <a:r>
              <a:rPr lang="sv-SE" dirty="0" smtClean="0"/>
              <a:t>Och en Vector4 för färg</a:t>
            </a:r>
          </a:p>
          <a:p>
            <a:pPr lvl="1"/>
            <a:r>
              <a:rPr lang="sv-SE" dirty="0" smtClean="0"/>
              <a:t>Den andra intressanta funktionen är void InitPolygon();</a:t>
            </a:r>
          </a:p>
          <a:p>
            <a:pPr lvl="1"/>
            <a:r>
              <a:rPr lang="sv-SE" dirty="0" smtClean="0"/>
              <a:t>Vad denna gör är att den initisialsierar  vertex datan till att visa en triangel med samma koordinater som i D3D tutorial 2.</a:t>
            </a:r>
          </a:p>
          <a:p>
            <a:pPr lvl="1"/>
            <a:r>
              <a:rPr lang="sv-SE" dirty="0" smtClean="0"/>
              <a:t>Denna anropas lämpligtvis ifrån appen då man skapar Modelen. Men innan vi kommer dit har vi en viktig klass till att täcka upp.</a:t>
            </a:r>
          </a:p>
          <a:p>
            <a:pPr lvl="1"/>
            <a:r>
              <a:rPr lang="sv-SE" dirty="0" smtClean="0"/>
              <a:t>De andra delarna är d3d11 data som vi måste skapa för att kunna få lov att rendera en triangel.</a:t>
            </a:r>
          </a:p>
          <a:p>
            <a:pPr lvl="2">
              <a:spcBef>
                <a:spcPct val="50000"/>
              </a:spcBef>
              <a:buFontTx/>
              <a:buChar char="•"/>
            </a:pPr>
            <a:endParaRPr lang="sv-SE" dirty="0" smtClean="0"/>
          </a:p>
          <a:p>
            <a:pPr>
              <a:spcBef>
                <a:spcPct val="50000"/>
              </a:spcBef>
              <a:buFontTx/>
              <a:buChar char="•"/>
            </a:pPr>
            <a:endParaRPr lang="sv-SE"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Instance klassen</a:t>
            </a:r>
            <a:endParaRPr lang="sv-SE" dirty="0"/>
          </a:p>
        </p:txBody>
      </p:sp>
      <p:sp>
        <p:nvSpPr>
          <p:cNvPr id="3" name="Platshållare för innehåll 2"/>
          <p:cNvSpPr>
            <a:spLocks noGrp="1"/>
          </p:cNvSpPr>
          <p:nvPr>
            <p:ph idx="1"/>
          </p:nvPr>
        </p:nvSpPr>
        <p:spPr/>
        <p:txBody>
          <a:bodyPr>
            <a:normAutofit fontScale="47500" lnSpcReduction="20000"/>
          </a:bodyPr>
          <a:lstStyle/>
          <a:p>
            <a:pPr>
              <a:buNone/>
            </a:pPr>
            <a:r>
              <a:rPr lang="sv-SE" dirty="0" smtClean="0"/>
              <a:t>	</a:t>
            </a:r>
            <a:r>
              <a:rPr lang="sv-SE" dirty="0" err="1" smtClean="0"/>
              <a:t>class</a:t>
            </a:r>
            <a:r>
              <a:rPr lang="sv-SE" dirty="0" smtClean="0"/>
              <a:t> </a:t>
            </a:r>
            <a:r>
              <a:rPr lang="sv-SE" dirty="0" err="1" smtClean="0"/>
              <a:t>Instance</a:t>
            </a:r>
            <a:endParaRPr lang="sv-SE" dirty="0" smtClean="0"/>
          </a:p>
          <a:p>
            <a:pPr>
              <a:buNone/>
            </a:pPr>
            <a:r>
              <a:rPr lang="sv-SE" dirty="0" smtClean="0"/>
              <a:t>	{</a:t>
            </a:r>
          </a:p>
          <a:p>
            <a:pPr>
              <a:buNone/>
            </a:pPr>
            <a:r>
              <a:rPr lang="sv-SE" dirty="0" smtClean="0"/>
              <a:t>	public:</a:t>
            </a:r>
          </a:p>
          <a:p>
            <a:pPr>
              <a:buNone/>
            </a:pPr>
            <a:r>
              <a:rPr lang="sv-SE" dirty="0" smtClean="0"/>
              <a:t>		</a:t>
            </a:r>
            <a:r>
              <a:rPr lang="sv-SE" dirty="0" err="1" smtClean="0"/>
              <a:t>Instance</a:t>
            </a:r>
            <a:r>
              <a:rPr lang="sv-SE" dirty="0" smtClean="0"/>
              <a:t>(</a:t>
            </a:r>
            <a:r>
              <a:rPr lang="sv-SE" dirty="0" err="1" smtClean="0"/>
              <a:t>Model</a:t>
            </a:r>
            <a:r>
              <a:rPr lang="sv-SE" dirty="0" smtClean="0"/>
              <a:t>&amp; </a:t>
            </a:r>
            <a:r>
              <a:rPr lang="sv-SE" dirty="0" err="1" smtClean="0"/>
              <a:t>myModel</a:t>
            </a:r>
            <a:r>
              <a:rPr lang="sv-SE" dirty="0" smtClean="0"/>
              <a:t>);</a:t>
            </a:r>
          </a:p>
          <a:p>
            <a:pPr>
              <a:buNone/>
            </a:pPr>
            <a:r>
              <a:rPr lang="sv-SE" dirty="0" smtClean="0"/>
              <a:t>		~</a:t>
            </a:r>
            <a:r>
              <a:rPr lang="sv-SE" dirty="0" err="1" smtClean="0"/>
              <a:t>Instance</a:t>
            </a:r>
            <a:r>
              <a:rPr lang="sv-SE" dirty="0" smtClean="0"/>
              <a:t>();</a:t>
            </a:r>
          </a:p>
          <a:p>
            <a:pPr>
              <a:buNone/>
            </a:pPr>
            <a:endParaRPr lang="sv-SE" dirty="0" smtClean="0"/>
          </a:p>
          <a:p>
            <a:pPr>
              <a:buNone/>
            </a:pPr>
            <a:r>
              <a:rPr lang="sv-SE" dirty="0" smtClean="0"/>
              <a:t>		</a:t>
            </a:r>
            <a:r>
              <a:rPr lang="sv-SE" dirty="0" err="1" smtClean="0"/>
              <a:t>bool</a:t>
            </a:r>
            <a:r>
              <a:rPr lang="sv-SE" dirty="0" smtClean="0"/>
              <a:t> </a:t>
            </a:r>
            <a:r>
              <a:rPr lang="sv-SE" dirty="0" err="1" smtClean="0"/>
              <a:t>Init</a:t>
            </a:r>
            <a:r>
              <a:rPr lang="sv-SE" dirty="0" smtClean="0"/>
              <a:t>();</a:t>
            </a:r>
          </a:p>
          <a:p>
            <a:pPr>
              <a:buNone/>
            </a:pPr>
            <a:r>
              <a:rPr lang="sv-SE" dirty="0" smtClean="0"/>
              <a:t>		</a:t>
            </a:r>
            <a:r>
              <a:rPr lang="sv-SE" dirty="0" err="1" smtClean="0"/>
              <a:t>void</a:t>
            </a:r>
            <a:r>
              <a:rPr lang="sv-SE" dirty="0" smtClean="0"/>
              <a:t> </a:t>
            </a:r>
            <a:r>
              <a:rPr lang="sv-SE" dirty="0" err="1" smtClean="0"/>
              <a:t>Render</a:t>
            </a:r>
            <a:r>
              <a:rPr lang="sv-SE" dirty="0" smtClean="0"/>
              <a:t>(Camera&amp; </a:t>
            </a:r>
            <a:r>
              <a:rPr lang="sv-SE" dirty="0" err="1" smtClean="0"/>
              <a:t>aCamera</a:t>
            </a:r>
            <a:r>
              <a:rPr lang="sv-SE" dirty="0" smtClean="0"/>
              <a:t>);</a:t>
            </a:r>
          </a:p>
          <a:p>
            <a:pPr>
              <a:buNone/>
            </a:pPr>
            <a:endParaRPr lang="sv-SE" dirty="0" smtClean="0"/>
          </a:p>
          <a:p>
            <a:pPr>
              <a:buNone/>
            </a:pPr>
            <a:r>
              <a:rPr lang="sv-SE" dirty="0" smtClean="0"/>
              <a:t>		</a:t>
            </a:r>
            <a:r>
              <a:rPr lang="sv-SE" dirty="0" err="1" smtClean="0"/>
              <a:t>void</a:t>
            </a:r>
            <a:r>
              <a:rPr lang="sv-SE" dirty="0" smtClean="0"/>
              <a:t> </a:t>
            </a:r>
            <a:r>
              <a:rPr lang="sv-SE" dirty="0" err="1" smtClean="0"/>
              <a:t>SetPosition</a:t>
            </a:r>
            <a:r>
              <a:rPr lang="sv-SE" dirty="0" smtClean="0"/>
              <a:t>(CU::Vector3f&amp; </a:t>
            </a:r>
            <a:r>
              <a:rPr lang="sv-SE" dirty="0" err="1" smtClean="0"/>
              <a:t>aPosition</a:t>
            </a:r>
            <a:r>
              <a:rPr lang="sv-SE" dirty="0" smtClean="0"/>
              <a:t>);</a:t>
            </a:r>
          </a:p>
          <a:p>
            <a:pPr>
              <a:buNone/>
            </a:pPr>
            <a:r>
              <a:rPr lang="sv-SE" dirty="0" smtClean="0"/>
              <a:t>		</a:t>
            </a:r>
            <a:r>
              <a:rPr lang="sv-SE" dirty="0" err="1" smtClean="0"/>
              <a:t>void</a:t>
            </a:r>
            <a:r>
              <a:rPr lang="sv-SE" dirty="0" smtClean="0"/>
              <a:t> </a:t>
            </a:r>
            <a:r>
              <a:rPr lang="sv-SE" dirty="0" err="1" smtClean="0"/>
              <a:t>GetPosition</a:t>
            </a:r>
            <a:r>
              <a:rPr lang="sv-SE" dirty="0" smtClean="0"/>
              <a:t>(CU::Vector3f&amp; </a:t>
            </a:r>
            <a:r>
              <a:rPr lang="sv-SE" dirty="0" err="1" smtClean="0"/>
              <a:t>aPosition</a:t>
            </a:r>
            <a:r>
              <a:rPr lang="sv-SE" dirty="0" smtClean="0"/>
              <a:t>);</a:t>
            </a:r>
          </a:p>
          <a:p>
            <a:pPr>
              <a:buNone/>
            </a:pPr>
            <a:r>
              <a:rPr lang="sv-SE" dirty="0" smtClean="0"/>
              <a:t>		CU::Matrix44f&amp; </a:t>
            </a:r>
            <a:r>
              <a:rPr lang="sv-SE" dirty="0" err="1" smtClean="0"/>
              <a:t>GetOrientation</a:t>
            </a:r>
            <a:r>
              <a:rPr lang="sv-SE" dirty="0" smtClean="0"/>
              <a:t>();</a:t>
            </a:r>
          </a:p>
          <a:p>
            <a:pPr>
              <a:buNone/>
            </a:pPr>
            <a:r>
              <a:rPr lang="sv-SE" dirty="0" smtClean="0"/>
              <a:t>		</a:t>
            </a:r>
            <a:r>
              <a:rPr lang="sv-SE" dirty="0" err="1" smtClean="0"/>
              <a:t>void</a:t>
            </a:r>
            <a:r>
              <a:rPr lang="sv-SE" dirty="0" smtClean="0"/>
              <a:t> </a:t>
            </a:r>
            <a:r>
              <a:rPr lang="sv-SE" dirty="0" err="1" smtClean="0"/>
              <a:t>SetOrientation</a:t>
            </a:r>
            <a:r>
              <a:rPr lang="sv-SE" dirty="0" smtClean="0"/>
              <a:t>(CU::Matrix44f&amp; </a:t>
            </a:r>
            <a:r>
              <a:rPr lang="sv-SE" dirty="0" err="1" smtClean="0"/>
              <a:t>aOrientation</a:t>
            </a:r>
            <a:r>
              <a:rPr lang="sv-SE" dirty="0" smtClean="0"/>
              <a:t>);</a:t>
            </a:r>
          </a:p>
          <a:p>
            <a:pPr>
              <a:buNone/>
            </a:pPr>
            <a:r>
              <a:rPr lang="sv-SE" dirty="0" smtClean="0"/>
              <a:t>		</a:t>
            </a:r>
            <a:r>
              <a:rPr lang="sv-SE" dirty="0" err="1" smtClean="0"/>
              <a:t>void</a:t>
            </a:r>
            <a:r>
              <a:rPr lang="sv-SE" dirty="0" smtClean="0"/>
              <a:t> </a:t>
            </a:r>
            <a:r>
              <a:rPr lang="sv-SE" dirty="0" err="1" smtClean="0"/>
              <a:t>PerformRotation</a:t>
            </a:r>
            <a:r>
              <a:rPr lang="sv-SE" dirty="0" smtClean="0"/>
              <a:t>(CU::Matrix33f&amp; </a:t>
            </a:r>
            <a:r>
              <a:rPr lang="sv-SE" dirty="0" err="1" smtClean="0"/>
              <a:t>aOrientation</a:t>
            </a:r>
            <a:r>
              <a:rPr lang="sv-SE" dirty="0" smtClean="0"/>
              <a:t>);</a:t>
            </a:r>
          </a:p>
          <a:p>
            <a:pPr>
              <a:buNone/>
            </a:pPr>
            <a:r>
              <a:rPr lang="sv-SE" dirty="0" smtClean="0"/>
              <a:t>		</a:t>
            </a:r>
            <a:r>
              <a:rPr lang="sv-SE" dirty="0" err="1" smtClean="0"/>
              <a:t>void</a:t>
            </a:r>
            <a:r>
              <a:rPr lang="sv-SE" dirty="0" smtClean="0"/>
              <a:t> </a:t>
            </a:r>
            <a:r>
              <a:rPr lang="sv-SE" dirty="0" err="1" smtClean="0"/>
              <a:t>PerformTransformation</a:t>
            </a:r>
            <a:r>
              <a:rPr lang="sv-SE" dirty="0" smtClean="0"/>
              <a:t>(CU::Matrix44f&amp; </a:t>
            </a:r>
            <a:r>
              <a:rPr lang="sv-SE" dirty="0" err="1" smtClean="0"/>
              <a:t>aOrientation</a:t>
            </a:r>
            <a:r>
              <a:rPr lang="sv-SE" dirty="0" smtClean="0"/>
              <a:t>);</a:t>
            </a:r>
          </a:p>
          <a:p>
            <a:pPr>
              <a:buNone/>
            </a:pPr>
            <a:endParaRPr lang="sv-SE" dirty="0" smtClean="0"/>
          </a:p>
          <a:p>
            <a:pPr>
              <a:buNone/>
            </a:pPr>
            <a:r>
              <a:rPr lang="sv-SE" dirty="0" smtClean="0"/>
              <a:t>	private:</a:t>
            </a:r>
          </a:p>
          <a:p>
            <a:pPr>
              <a:buNone/>
            </a:pPr>
            <a:r>
              <a:rPr lang="sv-SE" dirty="0" smtClean="0"/>
              <a:t>		</a:t>
            </a:r>
            <a:r>
              <a:rPr lang="sv-SE" dirty="0" err="1" smtClean="0"/>
              <a:t>Model</a:t>
            </a:r>
            <a:r>
              <a:rPr lang="sv-SE" dirty="0" smtClean="0"/>
              <a:t>&amp; </a:t>
            </a:r>
            <a:r>
              <a:rPr lang="sv-SE" dirty="0" err="1" smtClean="0"/>
              <a:t>myModel</a:t>
            </a:r>
            <a:r>
              <a:rPr lang="sv-SE" dirty="0" smtClean="0"/>
              <a:t>;</a:t>
            </a:r>
          </a:p>
          <a:p>
            <a:pPr>
              <a:buNone/>
            </a:pPr>
            <a:r>
              <a:rPr lang="sv-SE" dirty="0" smtClean="0"/>
              <a:t>		</a:t>
            </a:r>
          </a:p>
          <a:p>
            <a:pPr>
              <a:buNone/>
            </a:pPr>
            <a:r>
              <a:rPr lang="sv-SE" dirty="0" smtClean="0"/>
              <a:t>		CU::Matrix44f </a:t>
            </a:r>
            <a:r>
              <a:rPr lang="sv-SE" dirty="0" err="1" smtClean="0"/>
              <a:t>myOrientation</a:t>
            </a:r>
            <a:r>
              <a:rPr lang="sv-SE" dirty="0" smtClean="0"/>
              <a:t>;</a:t>
            </a:r>
          </a:p>
          <a:p>
            <a:pPr>
              <a:buNone/>
            </a:pPr>
            <a:r>
              <a:rPr lang="sv-SE" dirty="0" smtClean="0"/>
              <a:t>		CU::Vector3f </a:t>
            </a:r>
            <a:r>
              <a:rPr lang="sv-SE" dirty="0" err="1" smtClean="0"/>
              <a:t>myPosition</a:t>
            </a:r>
            <a:r>
              <a:rPr lang="sv-SE" dirty="0" smtClean="0"/>
              <a:t>;</a:t>
            </a:r>
          </a:p>
          <a:p>
            <a:pPr>
              <a:buNone/>
            </a:pPr>
            <a:r>
              <a:rPr lang="sv-SE" dirty="0" smtClean="0"/>
              <a:t>	};</a:t>
            </a:r>
          </a:p>
          <a:p>
            <a:pPr lvl="1"/>
            <a:endParaRPr lang="sv-SE" dirty="0" smtClean="0"/>
          </a:p>
          <a:p>
            <a:endParaRPr lang="sv-SE"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Instance klassen</a:t>
            </a:r>
            <a:endParaRPr lang="sv-SE" dirty="0"/>
          </a:p>
        </p:txBody>
      </p:sp>
      <p:sp>
        <p:nvSpPr>
          <p:cNvPr id="3" name="Platshållare för innehåll 2"/>
          <p:cNvSpPr>
            <a:spLocks noGrp="1"/>
          </p:cNvSpPr>
          <p:nvPr>
            <p:ph idx="1"/>
          </p:nvPr>
        </p:nvSpPr>
        <p:spPr/>
        <p:txBody>
          <a:bodyPr>
            <a:normAutofit/>
          </a:bodyPr>
          <a:lstStyle/>
          <a:p>
            <a:endParaRPr lang="sv-SE" sz="2400" dirty="0" smtClean="0"/>
          </a:p>
          <a:p>
            <a:endParaRPr lang="sv-SE" sz="2400" dirty="0" smtClean="0"/>
          </a:p>
          <a:p>
            <a:endParaRPr lang="sv-SE" sz="2400" dirty="0" smtClean="0"/>
          </a:p>
          <a:p>
            <a:r>
              <a:rPr lang="sv-SE" sz="2400" dirty="0" smtClean="0"/>
              <a:t>Instance </a:t>
            </a:r>
            <a:r>
              <a:rPr lang="sv-SE" sz="2400" dirty="0" smtClean="0"/>
              <a:t>klassen följer upp med en hög variabler som känns bekanta från Linjär Algebra kursen. Men just nu hoppar vi direkt till det som är nytt.</a:t>
            </a:r>
          </a:p>
          <a:p>
            <a:pPr lvl="1"/>
            <a:r>
              <a:rPr lang="sv-SE" sz="2000" dirty="0" smtClean="0"/>
              <a:t>Model&amp; myModel;</a:t>
            </a:r>
          </a:p>
          <a:p>
            <a:pPr lvl="1"/>
            <a:r>
              <a:rPr lang="sv-SE" sz="2000" dirty="0" smtClean="0"/>
              <a:t>Detta är den intressanta delen. För detta betyder att instancen har en referens till en model. Dvs den använder en model men äger den inte.</a:t>
            </a:r>
          </a:p>
          <a:p>
            <a:endParaRPr lang="sv-SE" sz="2400" dirty="0" smtClean="0"/>
          </a:p>
          <a:p>
            <a:r>
              <a:rPr lang="sv-SE" sz="2400" dirty="0" smtClean="0"/>
              <a:t>Alla </a:t>
            </a:r>
            <a:r>
              <a:rPr lang="sv-SE" sz="2400" dirty="0" smtClean="0"/>
              <a:t>dessa delar är beskrivna i D3D tutorial 2  men vi ska snabbt täcka de viktigaste delarna.</a:t>
            </a:r>
          </a:p>
          <a:p>
            <a:endParaRPr lang="sv-SE"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Vertex layout</a:t>
            </a:r>
            <a:endParaRPr lang="sv-SE" dirty="0"/>
          </a:p>
        </p:txBody>
      </p:sp>
      <p:sp>
        <p:nvSpPr>
          <p:cNvPr id="3" name="Platshållare för innehåll 2"/>
          <p:cNvSpPr>
            <a:spLocks noGrp="1"/>
          </p:cNvSpPr>
          <p:nvPr>
            <p:ph idx="1"/>
          </p:nvPr>
        </p:nvSpPr>
        <p:spPr/>
        <p:txBody>
          <a:bodyPr>
            <a:normAutofit fontScale="85000" lnSpcReduction="10000"/>
          </a:bodyPr>
          <a:lstStyle/>
          <a:p>
            <a:r>
              <a:rPr lang="sv-SE" dirty="0" smtClean="0"/>
              <a:t>Ni kommer ihåg från modellen att vi hadde en growingarray med VertexPosCol.  Detta är vertexdatan vi ska skicka till grafikortet. Men eftersom data bara är data så tar directX emot en char*.</a:t>
            </a:r>
          </a:p>
          <a:p>
            <a:r>
              <a:rPr lang="sv-SE" dirty="0" smtClean="0"/>
              <a:t>Så vi behöver ett sätt att berätta för grafikkortet hur datan vi skickar in till det ser ut. D3d klassen heter ID3D11InputLayout.</a:t>
            </a:r>
          </a:p>
          <a:p>
            <a:pPr lvl="1"/>
            <a:r>
              <a:rPr lang="sv-SE" dirty="0" smtClean="0"/>
              <a:t>Vi kallar det VertexLayout för att olika modeller ska kunna ha olika layouts.</a:t>
            </a:r>
          </a:p>
          <a:p>
            <a:r>
              <a:rPr lang="sv-SE" dirty="0" smtClean="0"/>
              <a:t>Detta gör vi genom att deklarera till D3D11 i vilket format våran data är.</a:t>
            </a:r>
          </a:p>
          <a:p>
            <a:r>
              <a:rPr lang="sv-SE" dirty="0" smtClean="0"/>
              <a:t>Det exakta formatet är beskrivet i boken.</a:t>
            </a:r>
          </a:p>
          <a:p>
            <a:r>
              <a:rPr lang="sv-SE" dirty="0" smtClean="0"/>
              <a:t>Dock för att kunna skapa en input layout behöver vi en Effect klass.</a:t>
            </a:r>
            <a:endParaRPr lang="sv-SE"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Den grafiska pipelinen</a:t>
            </a:r>
            <a:endParaRPr lang="sv-SE" dirty="0"/>
          </a:p>
        </p:txBody>
      </p:sp>
      <p:sp>
        <p:nvSpPr>
          <p:cNvPr id="3" name="Platshållare för innehåll 2"/>
          <p:cNvSpPr>
            <a:spLocks noGrp="1"/>
          </p:cNvSpPr>
          <p:nvPr>
            <p:ph idx="1"/>
          </p:nvPr>
        </p:nvSpPr>
        <p:spPr/>
        <p:txBody>
          <a:bodyPr>
            <a:normAutofit/>
          </a:bodyPr>
          <a:lstStyle/>
          <a:p>
            <a:endParaRPr lang="sv-SE" sz="2400" dirty="0" smtClean="0"/>
          </a:p>
          <a:p>
            <a:r>
              <a:rPr lang="sv-SE" sz="2400" dirty="0" smtClean="0"/>
              <a:t>Från den högsta nivån kan man se det som att den grafiska pipelinen består av 3 olika steg. </a:t>
            </a:r>
          </a:p>
          <a:p>
            <a:endParaRPr lang="sv-SE" sz="2400" dirty="0" smtClean="0"/>
          </a:p>
          <a:p>
            <a:r>
              <a:rPr lang="sv-SE" sz="2400" dirty="0" smtClean="0"/>
              <a:t>Application</a:t>
            </a:r>
          </a:p>
          <a:p>
            <a:r>
              <a:rPr lang="sv-SE" sz="2400" dirty="0" smtClean="0"/>
              <a:t>Geometry</a:t>
            </a:r>
          </a:p>
          <a:p>
            <a:r>
              <a:rPr lang="sv-SE" sz="2400" dirty="0" smtClean="0"/>
              <a:t>Rasterizer</a:t>
            </a:r>
            <a:endParaRPr lang="sv-SE" sz="1600" dirty="0" smtClean="0"/>
          </a:p>
          <a:p>
            <a:endParaRPr lang="sv-SE" dirty="0" smtClean="0"/>
          </a:p>
          <a:p>
            <a:endParaRPr lang="sv-SE" dirty="0"/>
          </a:p>
        </p:txBody>
      </p:sp>
      <p:pic>
        <p:nvPicPr>
          <p:cNvPr id="1027" name="Picture 3"/>
          <p:cNvPicPr>
            <a:picLocks noChangeAspect="1" noChangeArrowheads="1"/>
          </p:cNvPicPr>
          <p:nvPr/>
        </p:nvPicPr>
        <p:blipFill>
          <a:blip r:embed="rId2" cstate="print"/>
          <a:stretch>
            <a:fillRect/>
          </a:stretch>
        </p:blipFill>
        <p:spPr bwMode="auto">
          <a:xfrm>
            <a:off x="0" y="3933056"/>
            <a:ext cx="9144000" cy="2376264"/>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Effectklassen</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1187624" y="1700808"/>
            <a:ext cx="6353175" cy="3181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Effect</a:t>
            </a:r>
            <a:endParaRPr lang="sv-SE" dirty="0"/>
          </a:p>
        </p:txBody>
      </p:sp>
      <p:sp>
        <p:nvSpPr>
          <p:cNvPr id="3" name="Platshållare för innehåll 2"/>
          <p:cNvSpPr>
            <a:spLocks noGrp="1"/>
          </p:cNvSpPr>
          <p:nvPr>
            <p:ph idx="1"/>
          </p:nvPr>
        </p:nvSpPr>
        <p:spPr/>
        <p:txBody>
          <a:bodyPr>
            <a:normAutofit fontScale="70000" lnSpcReduction="20000"/>
          </a:bodyPr>
          <a:lstStyle/>
          <a:p>
            <a:r>
              <a:rPr lang="sv-SE" sz="3700" dirty="0" smtClean="0"/>
              <a:t>En effectfil är en container som innehåller data och kod för att köras på GPU</a:t>
            </a:r>
          </a:p>
          <a:p>
            <a:r>
              <a:rPr lang="sv-SE" sz="3700" dirty="0" err="1" smtClean="0"/>
              <a:t>Effect</a:t>
            </a:r>
            <a:r>
              <a:rPr lang="sv-SE" sz="3700" dirty="0" smtClean="0"/>
              <a:t> klassen är interfacet emot den </a:t>
            </a:r>
            <a:r>
              <a:rPr lang="sv-SE" sz="3700" dirty="0" err="1" smtClean="0"/>
              <a:t>datan</a:t>
            </a:r>
            <a:r>
              <a:rPr lang="sv-SE" sz="3700" dirty="0" smtClean="0"/>
              <a:t> i program kod.</a:t>
            </a:r>
          </a:p>
          <a:p>
            <a:r>
              <a:rPr lang="sv-SE" sz="3700" dirty="0" smtClean="0"/>
              <a:t>Dock så i D3D 11 lyfte </a:t>
            </a:r>
            <a:r>
              <a:rPr lang="sv-SE" sz="3700" dirty="0" err="1" smtClean="0"/>
              <a:t>microsoft</a:t>
            </a:r>
            <a:r>
              <a:rPr lang="sv-SE" sz="3700" dirty="0" smtClean="0"/>
              <a:t> ut </a:t>
            </a:r>
            <a:r>
              <a:rPr lang="sv-SE" sz="3700" dirty="0" err="1" smtClean="0"/>
              <a:t>Effect</a:t>
            </a:r>
            <a:r>
              <a:rPr lang="sv-SE" sz="3700" dirty="0" smtClean="0"/>
              <a:t> till D3DX11.</a:t>
            </a:r>
          </a:p>
          <a:p>
            <a:r>
              <a:rPr lang="sv-SE" sz="3700" dirty="0" smtClean="0"/>
              <a:t>Och det ligger bara i källkods form. Så under Microsoft Direct X SDK måste ni hitta foldern för Effects11.</a:t>
            </a:r>
          </a:p>
          <a:p>
            <a:r>
              <a:rPr lang="sv-SE" sz="3700" dirty="0" smtClean="0"/>
              <a:t>Öppna det </a:t>
            </a:r>
            <a:r>
              <a:rPr lang="sv-SE" sz="3700" dirty="0" err="1" smtClean="0"/>
              <a:t>workspaces</a:t>
            </a:r>
            <a:r>
              <a:rPr lang="sv-SE" sz="3700" dirty="0" smtClean="0"/>
              <a:t> och kompilera det.</a:t>
            </a:r>
          </a:p>
          <a:p>
            <a:r>
              <a:rPr lang="sv-SE" sz="3700" dirty="0" smtClean="0"/>
              <a:t>Därefter så adderas ni </a:t>
            </a:r>
            <a:r>
              <a:rPr lang="sv-SE" sz="3700" dirty="0" err="1" smtClean="0"/>
              <a:t>effets</a:t>
            </a:r>
            <a:r>
              <a:rPr lang="sv-SE" sz="3700" dirty="0" smtClean="0"/>
              <a:t> 11 foldern till eran </a:t>
            </a:r>
            <a:r>
              <a:rPr lang="sv-SE" sz="3700" dirty="0" err="1" smtClean="0"/>
              <a:t>include</a:t>
            </a:r>
            <a:r>
              <a:rPr lang="sv-SE" sz="3700" dirty="0" smtClean="0"/>
              <a:t> folder.</a:t>
            </a:r>
          </a:p>
          <a:p>
            <a:r>
              <a:rPr lang="sv-SE" sz="3700" dirty="0" smtClean="0"/>
              <a:t>Och kopierar de lib filerna detta skapat in i lib foldern för microsoft directX SDK</a:t>
            </a:r>
          </a:p>
          <a:p>
            <a:r>
              <a:rPr lang="sv-SE" sz="3700" dirty="0" smtClean="0"/>
              <a:t> lite omständigt och finns säkert något extra steg här men detta är vad vi behöver göra för att kunna använda </a:t>
            </a:r>
            <a:r>
              <a:rPr lang="sv-SE" sz="3700" dirty="0" err="1" smtClean="0"/>
              <a:t>effect</a:t>
            </a:r>
            <a:r>
              <a:rPr lang="sv-SE" sz="3700" dirty="0" smtClean="0"/>
              <a:t> ramverket</a:t>
            </a:r>
          </a:p>
          <a:p>
            <a:pPr lvl="1"/>
            <a:r>
              <a:rPr lang="sv-SE" sz="3300" dirty="0" smtClean="0"/>
              <a:t>Detta är en </a:t>
            </a:r>
            <a:r>
              <a:rPr lang="sv-SE" sz="3300" dirty="0" err="1" smtClean="0"/>
              <a:t>one</a:t>
            </a:r>
            <a:r>
              <a:rPr lang="sv-SE" sz="3300" dirty="0" smtClean="0"/>
              <a:t> time kostnad dock. Och därefter kan vi använda det.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Effect </a:t>
            </a:r>
            <a:endParaRPr lang="en-US" dirty="0"/>
          </a:p>
        </p:txBody>
      </p:sp>
      <p:sp>
        <p:nvSpPr>
          <p:cNvPr id="3" name="Content Placeholder 2"/>
          <p:cNvSpPr>
            <a:spLocks noGrp="1"/>
          </p:cNvSpPr>
          <p:nvPr>
            <p:ph idx="1"/>
          </p:nvPr>
        </p:nvSpPr>
        <p:spPr/>
        <p:txBody>
          <a:bodyPr/>
          <a:lstStyle/>
          <a:p>
            <a:endParaRPr lang="en-US" dirty="0" smtClean="0"/>
          </a:p>
          <a:p>
            <a:r>
              <a:rPr lang="en-US" dirty="0" smtClean="0"/>
              <a:t>Det är lite krångligare att skapa en effekt nu med också.</a:t>
            </a:r>
          </a:p>
          <a:p>
            <a:r>
              <a:rPr lang="en-US" dirty="0" smtClean="0"/>
              <a:t>Vi </a:t>
            </a:r>
            <a:r>
              <a:rPr lang="en-US" dirty="0" err="1" smtClean="0"/>
              <a:t>måste</a:t>
            </a:r>
            <a:r>
              <a:rPr lang="en-US" dirty="0" smtClean="0"/>
              <a:t> </a:t>
            </a:r>
            <a:r>
              <a:rPr lang="en-US" dirty="0" err="1" smtClean="0"/>
              <a:t>göra</a:t>
            </a:r>
            <a:r>
              <a:rPr lang="en-US" dirty="0" smtClean="0"/>
              <a:t> </a:t>
            </a:r>
            <a:r>
              <a:rPr lang="en-US" dirty="0" err="1" smtClean="0"/>
              <a:t>det</a:t>
            </a:r>
            <a:r>
              <a:rPr lang="en-US" dirty="0" smtClean="0"/>
              <a:t> I 2 </a:t>
            </a:r>
            <a:r>
              <a:rPr lang="en-US" dirty="0" err="1" smtClean="0"/>
              <a:t>steg</a:t>
            </a:r>
            <a:r>
              <a:rPr lang="en-US" dirty="0" smtClean="0"/>
              <a:t>. </a:t>
            </a:r>
          </a:p>
          <a:p>
            <a:pPr lvl="1"/>
            <a:r>
              <a:rPr lang="en-US" dirty="0" err="1" smtClean="0"/>
              <a:t>Först</a:t>
            </a:r>
            <a:r>
              <a:rPr lang="en-US" dirty="0" smtClean="0"/>
              <a:t> </a:t>
            </a:r>
            <a:r>
              <a:rPr lang="en-US" dirty="0" err="1" smtClean="0"/>
              <a:t>kompilerar</a:t>
            </a:r>
            <a:r>
              <a:rPr lang="en-US" dirty="0" smtClean="0"/>
              <a:t> vi den </a:t>
            </a:r>
            <a:r>
              <a:rPr lang="en-US" dirty="0" err="1" smtClean="0"/>
              <a:t>ifrån</a:t>
            </a:r>
            <a:r>
              <a:rPr lang="en-US" dirty="0" smtClean="0"/>
              <a:t> disk</a:t>
            </a:r>
          </a:p>
          <a:p>
            <a:pPr lvl="1"/>
            <a:r>
              <a:rPr lang="en-US" dirty="0" smtClean="0"/>
              <a:t>Sedan </a:t>
            </a:r>
            <a:r>
              <a:rPr lang="en-US" dirty="0" err="1" smtClean="0"/>
              <a:t>så</a:t>
            </a:r>
            <a:r>
              <a:rPr lang="en-US" dirty="0" smtClean="0"/>
              <a:t> </a:t>
            </a:r>
            <a:r>
              <a:rPr lang="en-US" dirty="0" err="1" smtClean="0"/>
              <a:t>skapar</a:t>
            </a:r>
            <a:r>
              <a:rPr lang="en-US" dirty="0" smtClean="0"/>
              <a:t> vi en </a:t>
            </a:r>
            <a:r>
              <a:rPr lang="en-US" dirty="0" err="1" smtClean="0"/>
              <a:t>effekt</a:t>
            </a:r>
            <a:r>
              <a:rPr lang="en-US" dirty="0" smtClean="0"/>
              <a:t> </a:t>
            </a:r>
            <a:r>
              <a:rPr lang="en-US" dirty="0" err="1" smtClean="0"/>
              <a:t>ifrån</a:t>
            </a:r>
            <a:r>
              <a:rPr lang="en-US" dirty="0" smtClean="0"/>
              <a:t> den </a:t>
            </a:r>
            <a:r>
              <a:rPr lang="en-US" dirty="0" err="1" smtClean="0"/>
              <a:t>kompilerade</a:t>
            </a:r>
            <a:r>
              <a:rPr lang="en-US" dirty="0" smtClean="0"/>
              <a:t> </a:t>
            </a:r>
            <a:r>
              <a:rPr lang="en-US" dirty="0" err="1" smtClean="0"/>
              <a:t>datan</a:t>
            </a:r>
            <a:r>
              <a:rPr lang="en-US" dirty="0" smtClean="0"/>
              <a:t> vi </a:t>
            </a:r>
            <a:r>
              <a:rPr lang="en-US" dirty="0" err="1" smtClean="0"/>
              <a:t>har</a:t>
            </a:r>
            <a:r>
              <a:rPr lang="en-US" dirty="0" smtClean="0"/>
              <a:t> I </a:t>
            </a:r>
            <a:r>
              <a:rPr lang="en-US" dirty="0" err="1" smtClean="0"/>
              <a:t>minnet</a:t>
            </a:r>
            <a:r>
              <a:rPr lang="en-US" dirty="0" smtClean="0"/>
              <a:t>.</a:t>
            </a:r>
          </a:p>
          <a:p>
            <a:r>
              <a:rPr lang="en-US" dirty="0" err="1" smtClean="0"/>
              <a:t>Därefter</a:t>
            </a:r>
            <a:r>
              <a:rPr lang="en-US" dirty="0" smtClean="0"/>
              <a:t> </a:t>
            </a:r>
            <a:r>
              <a:rPr lang="en-US" dirty="0" err="1" smtClean="0"/>
              <a:t>kan</a:t>
            </a:r>
            <a:r>
              <a:rPr lang="en-US" dirty="0" smtClean="0"/>
              <a:t> vi </a:t>
            </a:r>
            <a:r>
              <a:rPr lang="en-US" dirty="0" err="1" smtClean="0"/>
              <a:t>läsa</a:t>
            </a:r>
            <a:r>
              <a:rPr lang="en-US" dirty="0" smtClean="0"/>
              <a:t> data etc </a:t>
            </a:r>
            <a:r>
              <a:rPr lang="en-US" dirty="0" err="1" smtClean="0"/>
              <a:t>ifrån</a:t>
            </a:r>
            <a:r>
              <a:rPr lang="en-US" dirty="0" smtClean="0"/>
              <a:t> den.</a:t>
            </a:r>
          </a:p>
          <a:p>
            <a:pPr lvl="1"/>
            <a:r>
              <a:rPr lang="en-US" dirty="0" err="1" smtClean="0"/>
              <a:t>Allt</a:t>
            </a:r>
            <a:r>
              <a:rPr lang="en-US" dirty="0" smtClean="0"/>
              <a:t> </a:t>
            </a:r>
            <a:r>
              <a:rPr lang="en-US" dirty="0" err="1" smtClean="0"/>
              <a:t>detta</a:t>
            </a:r>
            <a:r>
              <a:rPr lang="en-US" dirty="0" smtClean="0"/>
              <a:t> </a:t>
            </a:r>
            <a:r>
              <a:rPr lang="en-US" dirty="0" err="1" smtClean="0"/>
              <a:t>finns</a:t>
            </a:r>
            <a:r>
              <a:rPr lang="en-US" dirty="0" smtClean="0"/>
              <a:t> I 3D game Programming</a:t>
            </a:r>
          </a:p>
          <a:p>
            <a:pPr lvl="1"/>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Effekt</a:t>
            </a:r>
            <a:r>
              <a:rPr lang="en-US" dirty="0" smtClean="0"/>
              <a:t> </a:t>
            </a:r>
            <a:r>
              <a:rPr lang="en-US" dirty="0" err="1" smtClean="0"/>
              <a:t>kompilering</a:t>
            </a:r>
            <a:endParaRPr lang="en-US" dirty="0"/>
          </a:p>
        </p:txBody>
      </p:sp>
      <p:sp>
        <p:nvSpPr>
          <p:cNvPr id="3" name="Content Placeholder 2"/>
          <p:cNvSpPr>
            <a:spLocks noGrp="1"/>
          </p:cNvSpPr>
          <p:nvPr>
            <p:ph idx="1"/>
          </p:nvPr>
        </p:nvSpPr>
        <p:spPr/>
        <p:txBody>
          <a:bodyPr>
            <a:normAutofit fontScale="25000" lnSpcReduction="20000"/>
          </a:bodyPr>
          <a:lstStyle/>
          <a:p>
            <a:pPr>
              <a:buNone/>
            </a:pPr>
            <a:r>
              <a:rPr lang="sv-SE" sz="5200" dirty="0" smtClean="0"/>
              <a:t>HRESULT hr;</a:t>
            </a:r>
          </a:p>
          <a:p>
            <a:pPr>
              <a:buNone/>
            </a:pPr>
            <a:r>
              <a:rPr lang="sv-SE" sz="5200" dirty="0" smtClean="0"/>
              <a:t>	</a:t>
            </a:r>
            <a:r>
              <a:rPr lang="sv-SE" sz="5200" dirty="0" err="1" smtClean="0"/>
              <a:t>unsigned</a:t>
            </a:r>
            <a:r>
              <a:rPr lang="sv-SE" sz="5200" dirty="0" smtClean="0"/>
              <a:t> </a:t>
            </a:r>
            <a:r>
              <a:rPr lang="sv-SE" sz="5200" dirty="0" err="1" smtClean="0"/>
              <a:t>int</a:t>
            </a:r>
            <a:r>
              <a:rPr lang="sv-SE" sz="5200" dirty="0" smtClean="0"/>
              <a:t> </a:t>
            </a:r>
            <a:r>
              <a:rPr lang="sv-SE" sz="5200" dirty="0" err="1" smtClean="0"/>
              <a:t>dwShaderFlags</a:t>
            </a:r>
            <a:r>
              <a:rPr lang="sv-SE" sz="5200" dirty="0" smtClean="0"/>
              <a:t> = D3D10_SHADER_ENABLE_STRICTNESS;</a:t>
            </a:r>
          </a:p>
          <a:p>
            <a:pPr>
              <a:buNone/>
            </a:pPr>
            <a:r>
              <a:rPr lang="en-US" sz="5200" dirty="0" smtClean="0"/>
              <a:t>#if defined( DEBUG ) || defined( _DEBUG )</a:t>
            </a:r>
          </a:p>
          <a:p>
            <a:pPr>
              <a:buNone/>
            </a:pPr>
            <a:r>
              <a:rPr lang="sv-SE" sz="5200" dirty="0" smtClean="0"/>
              <a:t>    </a:t>
            </a:r>
            <a:r>
              <a:rPr lang="sv-SE" sz="5200" dirty="0" err="1" smtClean="0"/>
              <a:t>dwShaderFlags</a:t>
            </a:r>
            <a:r>
              <a:rPr lang="sv-SE" sz="5200" dirty="0" smtClean="0"/>
              <a:t> |= D3D10_SHADER_DEBUG;</a:t>
            </a:r>
          </a:p>
          <a:p>
            <a:pPr>
              <a:buNone/>
            </a:pPr>
            <a:r>
              <a:rPr lang="sv-SE" sz="5200" dirty="0" smtClean="0"/>
              <a:t>#</a:t>
            </a:r>
            <a:r>
              <a:rPr lang="sv-SE" sz="5200" dirty="0" err="1" smtClean="0"/>
              <a:t>endif</a:t>
            </a:r>
            <a:endParaRPr lang="sv-SE" sz="5200" dirty="0" smtClean="0"/>
          </a:p>
          <a:p>
            <a:pPr>
              <a:buNone/>
            </a:pPr>
            <a:endParaRPr lang="sv-SE" sz="5200" dirty="0" smtClean="0"/>
          </a:p>
          <a:p>
            <a:pPr>
              <a:buNone/>
            </a:pPr>
            <a:r>
              <a:rPr lang="sv-SE" sz="5200" dirty="0" smtClean="0"/>
              <a:t>	ID3D10Blob* </a:t>
            </a:r>
            <a:r>
              <a:rPr lang="sv-SE" sz="5200" dirty="0" err="1" smtClean="0"/>
              <a:t>compiledShader</a:t>
            </a:r>
            <a:r>
              <a:rPr lang="sv-SE" sz="5200" dirty="0" smtClean="0"/>
              <a:t> = 0;</a:t>
            </a:r>
          </a:p>
          <a:p>
            <a:pPr>
              <a:buNone/>
            </a:pPr>
            <a:r>
              <a:rPr lang="sv-SE" sz="5200" dirty="0" smtClean="0"/>
              <a:t>	ID3D10Blob* </a:t>
            </a:r>
            <a:r>
              <a:rPr lang="sv-SE" sz="5200" dirty="0" err="1" smtClean="0"/>
              <a:t>compilationMsgs</a:t>
            </a:r>
            <a:r>
              <a:rPr lang="sv-SE" sz="5200" dirty="0" smtClean="0"/>
              <a:t> = 0;</a:t>
            </a:r>
          </a:p>
          <a:p>
            <a:pPr>
              <a:buNone/>
            </a:pPr>
            <a:r>
              <a:rPr lang="sv-SE" sz="5200" dirty="0" smtClean="0"/>
              <a:t>	hr = D3DX11CompileFromFile(</a:t>
            </a:r>
            <a:r>
              <a:rPr lang="sv-SE" sz="5200" dirty="0" err="1" smtClean="0"/>
              <a:t>aEffectFile.c_str</a:t>
            </a:r>
            <a:r>
              <a:rPr lang="sv-SE" sz="5200" dirty="0" smtClean="0"/>
              <a:t>(), 0, 0, 0, "fx_5_0", </a:t>
            </a:r>
            <a:r>
              <a:rPr lang="sv-SE" sz="5200" dirty="0" err="1" smtClean="0"/>
              <a:t>dwShaderFlags</a:t>
            </a:r>
            <a:r>
              <a:rPr lang="sv-SE" sz="5200" dirty="0" smtClean="0"/>
              <a:t>, </a:t>
            </a:r>
          </a:p>
          <a:p>
            <a:pPr>
              <a:buNone/>
            </a:pPr>
            <a:r>
              <a:rPr lang="sv-SE" sz="5200" dirty="0" smtClean="0"/>
              <a:t>		0, 0, &amp;</a:t>
            </a:r>
            <a:r>
              <a:rPr lang="sv-SE" sz="5200" dirty="0" err="1" smtClean="0"/>
              <a:t>compiledShader</a:t>
            </a:r>
            <a:r>
              <a:rPr lang="sv-SE" sz="5200" dirty="0" smtClean="0"/>
              <a:t>, &amp;</a:t>
            </a:r>
            <a:r>
              <a:rPr lang="sv-SE" sz="5200" dirty="0" err="1" smtClean="0"/>
              <a:t>compilationMsgs</a:t>
            </a:r>
            <a:r>
              <a:rPr lang="sv-SE" sz="5200" dirty="0" smtClean="0"/>
              <a:t>, 0);</a:t>
            </a:r>
          </a:p>
          <a:p>
            <a:pPr>
              <a:buNone/>
            </a:pPr>
            <a:r>
              <a:rPr lang="sv-SE" sz="5200" dirty="0" smtClean="0"/>
              <a:t>	</a:t>
            </a:r>
            <a:r>
              <a:rPr lang="sv-SE" sz="5200" dirty="0" err="1" smtClean="0"/>
              <a:t>if</a:t>
            </a:r>
            <a:r>
              <a:rPr lang="sv-SE" sz="5200" dirty="0" smtClean="0"/>
              <a:t>(FAILED(hr))</a:t>
            </a:r>
          </a:p>
          <a:p>
            <a:pPr>
              <a:buNone/>
            </a:pPr>
            <a:r>
              <a:rPr lang="sv-SE" sz="5200" dirty="0" smtClean="0"/>
              <a:t>	{</a:t>
            </a:r>
          </a:p>
          <a:p>
            <a:pPr>
              <a:buNone/>
            </a:pPr>
            <a:r>
              <a:rPr lang="sv-SE" sz="5200" dirty="0" smtClean="0"/>
              <a:t>		</a:t>
            </a:r>
            <a:r>
              <a:rPr lang="sv-SE" sz="5200" dirty="0" err="1" smtClean="0"/>
              <a:t>if</a:t>
            </a:r>
            <a:r>
              <a:rPr lang="sv-SE" sz="5200" dirty="0" smtClean="0"/>
              <a:t>(compilationMsgs!=0)</a:t>
            </a:r>
          </a:p>
          <a:p>
            <a:pPr>
              <a:buNone/>
            </a:pPr>
            <a:r>
              <a:rPr lang="sv-SE" sz="5200" dirty="0" smtClean="0"/>
              <a:t>		{</a:t>
            </a:r>
          </a:p>
          <a:p>
            <a:pPr>
              <a:buNone/>
            </a:pPr>
            <a:r>
              <a:rPr lang="en-US" sz="5200" dirty="0" smtClean="0"/>
              <a:t>			</a:t>
            </a:r>
            <a:r>
              <a:rPr lang="en-US" sz="5200" dirty="0" err="1" smtClean="0"/>
              <a:t>MessageBox</a:t>
            </a:r>
            <a:r>
              <a:rPr lang="en-US" sz="5200" dirty="0" smtClean="0"/>
              <a:t>( NULL,(char*)</a:t>
            </a:r>
            <a:r>
              <a:rPr lang="en-US" sz="5200" dirty="0" err="1" smtClean="0"/>
              <a:t>compilationMsgs</a:t>
            </a:r>
            <a:r>
              <a:rPr lang="en-US" sz="5200" dirty="0" smtClean="0"/>
              <a:t>-&gt;</a:t>
            </a:r>
            <a:r>
              <a:rPr lang="en-US" sz="5200" dirty="0" err="1" smtClean="0"/>
              <a:t>GetBufferPointer</a:t>
            </a:r>
            <a:r>
              <a:rPr lang="en-US" sz="5200" dirty="0" smtClean="0"/>
              <a:t>(),"Error", MB_OK);</a:t>
            </a:r>
          </a:p>
          <a:p>
            <a:pPr>
              <a:buNone/>
            </a:pPr>
            <a:r>
              <a:rPr lang="sv-SE" sz="5200" dirty="0" smtClean="0"/>
              <a:t>		}</a:t>
            </a:r>
          </a:p>
          <a:p>
            <a:pPr>
              <a:buNone/>
            </a:pPr>
            <a:r>
              <a:rPr lang="sv-SE" sz="5200" dirty="0" smtClean="0"/>
              <a:t>	}</a:t>
            </a:r>
          </a:p>
          <a:p>
            <a:pPr>
              <a:buNone/>
            </a:pPr>
            <a:r>
              <a:rPr lang="sv-SE" sz="5200" dirty="0" smtClean="0"/>
              <a:t>	</a:t>
            </a:r>
            <a:r>
              <a:rPr lang="sv-SE" sz="5200" dirty="0" err="1" smtClean="0"/>
              <a:t>if</a:t>
            </a:r>
            <a:r>
              <a:rPr lang="sv-SE" sz="5200" dirty="0" smtClean="0"/>
              <a:t>(compilationMsgs!=0)</a:t>
            </a:r>
          </a:p>
          <a:p>
            <a:pPr>
              <a:buNone/>
            </a:pPr>
            <a:r>
              <a:rPr lang="sv-SE" sz="5200" dirty="0" smtClean="0"/>
              <a:t>	{</a:t>
            </a:r>
          </a:p>
          <a:p>
            <a:pPr>
              <a:buNone/>
            </a:pPr>
            <a:r>
              <a:rPr lang="sv-SE" sz="5200" dirty="0" smtClean="0"/>
              <a:t>		</a:t>
            </a:r>
            <a:r>
              <a:rPr lang="sv-SE" sz="5200" dirty="0" err="1" smtClean="0"/>
              <a:t>compilationMsgs-&gt;Release</a:t>
            </a:r>
            <a:r>
              <a:rPr lang="sv-SE" sz="5200" dirty="0" smtClean="0"/>
              <a:t>();</a:t>
            </a:r>
          </a:p>
          <a:p>
            <a:pPr>
              <a:buNone/>
            </a:pPr>
            <a:r>
              <a:rPr lang="sv-SE" sz="5200" dirty="0" smtClean="0"/>
              <a:t>	}</a:t>
            </a:r>
          </a:p>
          <a:p>
            <a:pPr>
              <a:buNone/>
            </a:pPr>
            <a:r>
              <a:rPr lang="sv-SE" sz="5200" dirty="0" smtClean="0"/>
              <a:t>    hr = D3DX11CreateEffectFromMemory(</a:t>
            </a:r>
            <a:r>
              <a:rPr lang="sv-SE" sz="5200" dirty="0" err="1" smtClean="0"/>
              <a:t>compiledShader-&gt;GetBufferPointer</a:t>
            </a:r>
            <a:r>
              <a:rPr lang="sv-SE" sz="5200" dirty="0" smtClean="0"/>
              <a:t>(), </a:t>
            </a:r>
            <a:r>
              <a:rPr lang="sv-SE" sz="5200" dirty="0" err="1" smtClean="0"/>
              <a:t>compiledShader-&gt;GetBufferSize</a:t>
            </a:r>
            <a:r>
              <a:rPr lang="sv-SE" sz="5200" dirty="0" smtClean="0"/>
              <a:t>(), NULL, </a:t>
            </a:r>
          </a:p>
          <a:p>
            <a:pPr>
              <a:buNone/>
            </a:pPr>
            <a:r>
              <a:rPr lang="sv-SE" sz="5200" dirty="0" smtClean="0"/>
              <a:t>                                         </a:t>
            </a:r>
            <a:r>
              <a:rPr lang="sv-SE" sz="5200" dirty="0" err="1" smtClean="0"/>
              <a:t>Engine::GetInstance</a:t>
            </a:r>
            <a:r>
              <a:rPr lang="sv-SE" sz="5200" dirty="0" smtClean="0"/>
              <a:t>()</a:t>
            </a:r>
            <a:r>
              <a:rPr lang="sv-SE" sz="5200" dirty="0" err="1" smtClean="0"/>
              <a:t>-&gt;GetDevice</a:t>
            </a:r>
            <a:r>
              <a:rPr lang="sv-SE" sz="5200" dirty="0" smtClean="0"/>
              <a:t>(), &amp;</a:t>
            </a:r>
            <a:r>
              <a:rPr lang="sv-SE" sz="5200" dirty="0" err="1" smtClean="0"/>
              <a:t>myEffect</a:t>
            </a:r>
            <a:r>
              <a:rPr lang="sv-SE" sz="5200" dirty="0" smtClean="0"/>
              <a:t>);</a:t>
            </a:r>
          </a:p>
          <a:p>
            <a:pPr>
              <a:buNone/>
            </a:pPr>
            <a:r>
              <a:rPr lang="sv-SE" sz="5200" dirty="0" smtClean="0"/>
              <a:t>    </a:t>
            </a:r>
            <a:r>
              <a:rPr lang="sv-SE" sz="5200" dirty="0" err="1" smtClean="0"/>
              <a:t>if</a:t>
            </a:r>
            <a:r>
              <a:rPr lang="sv-SE" sz="5200" dirty="0" smtClean="0"/>
              <a:t>( FAILED( hr ) )</a:t>
            </a:r>
          </a:p>
          <a:p>
            <a:pPr>
              <a:buNone/>
            </a:pPr>
            <a:r>
              <a:rPr lang="sv-SE" sz="5200" dirty="0" smtClean="0"/>
              <a:t>    {</a:t>
            </a:r>
          </a:p>
          <a:p>
            <a:pPr>
              <a:buNone/>
            </a:pPr>
            <a:r>
              <a:rPr lang="sv-SE" sz="5200" dirty="0" smtClean="0"/>
              <a:t>        </a:t>
            </a:r>
            <a:r>
              <a:rPr lang="sv-SE" sz="5200" dirty="0" err="1" smtClean="0"/>
              <a:t>MessageBox</a:t>
            </a:r>
            <a:r>
              <a:rPr lang="sv-SE" sz="5200" dirty="0" smtClean="0"/>
              <a:t>( NULL,</a:t>
            </a:r>
          </a:p>
          <a:p>
            <a:pPr>
              <a:buNone/>
            </a:pPr>
            <a:r>
              <a:rPr lang="en-US" sz="5200" dirty="0" smtClean="0"/>
              <a:t>                    "Cant Create Effect", "Error", MB_OK );</a:t>
            </a:r>
          </a:p>
          <a:p>
            <a:pPr>
              <a:buNone/>
            </a:pPr>
            <a:r>
              <a:rPr lang="sv-SE" sz="5200" dirty="0" smtClean="0"/>
              <a:t>        </a:t>
            </a:r>
            <a:r>
              <a:rPr lang="sv-SE" sz="5200" dirty="0" err="1" smtClean="0"/>
              <a:t>return</a:t>
            </a:r>
            <a:r>
              <a:rPr lang="sv-SE" sz="5200" dirty="0" smtClean="0"/>
              <a:t> </a:t>
            </a:r>
            <a:r>
              <a:rPr lang="sv-SE" sz="5200" dirty="0" err="1" smtClean="0"/>
              <a:t>false</a:t>
            </a:r>
            <a:r>
              <a:rPr lang="sv-SE" sz="5200" dirty="0" smtClean="0"/>
              <a:t>;</a:t>
            </a:r>
          </a:p>
          <a:p>
            <a:pPr>
              <a:buNone/>
            </a:pPr>
            <a:r>
              <a:rPr lang="sv-SE" sz="5200" dirty="0" smtClean="0"/>
              <a:t>    }</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Effekt</a:t>
            </a:r>
            <a:r>
              <a:rPr lang="en-US" dirty="0" smtClean="0"/>
              <a:t> </a:t>
            </a:r>
            <a:r>
              <a:rPr lang="en-US" dirty="0" err="1" smtClean="0"/>
              <a:t>Interaktion</a:t>
            </a:r>
            <a:endParaRPr lang="en-US" dirty="0"/>
          </a:p>
        </p:txBody>
      </p:sp>
      <p:sp>
        <p:nvSpPr>
          <p:cNvPr id="3" name="Content Placeholder 2"/>
          <p:cNvSpPr>
            <a:spLocks noGrp="1"/>
          </p:cNvSpPr>
          <p:nvPr>
            <p:ph idx="1"/>
          </p:nvPr>
        </p:nvSpPr>
        <p:spPr/>
        <p:txBody>
          <a:bodyPr>
            <a:normAutofit/>
          </a:bodyPr>
          <a:lstStyle/>
          <a:p>
            <a:pPr>
              <a:buNone/>
            </a:pPr>
            <a:r>
              <a:rPr lang="sv-SE" dirty="0" smtClean="0"/>
              <a:t> </a:t>
            </a:r>
            <a:r>
              <a:rPr lang="sv-SE" sz="1800" dirty="0" smtClean="0"/>
              <a:t>// </a:t>
            </a:r>
            <a:r>
              <a:rPr lang="sv-SE" sz="1800" dirty="0" err="1" smtClean="0"/>
              <a:t>Obtain</a:t>
            </a:r>
            <a:r>
              <a:rPr lang="sv-SE" sz="1800" dirty="0" smtClean="0"/>
              <a:t> the </a:t>
            </a:r>
            <a:r>
              <a:rPr lang="sv-SE" sz="1800" dirty="0" err="1" smtClean="0"/>
              <a:t>technique</a:t>
            </a:r>
            <a:endParaRPr lang="sv-SE" sz="1800" dirty="0" smtClean="0"/>
          </a:p>
          <a:p>
            <a:pPr>
              <a:buNone/>
            </a:pPr>
            <a:r>
              <a:rPr lang="sv-SE" sz="1800" dirty="0" smtClean="0"/>
              <a:t>    </a:t>
            </a:r>
            <a:r>
              <a:rPr lang="sv-SE" sz="1800" dirty="0" err="1" smtClean="0"/>
              <a:t>myTechnique</a:t>
            </a:r>
            <a:r>
              <a:rPr lang="sv-SE" sz="1800" dirty="0" smtClean="0"/>
              <a:t> = </a:t>
            </a:r>
            <a:r>
              <a:rPr lang="sv-SE" sz="1800" dirty="0" err="1" smtClean="0"/>
              <a:t>myEffect-&gt;GetTechniqueByName</a:t>
            </a:r>
            <a:r>
              <a:rPr lang="sv-SE" sz="1800" dirty="0" smtClean="0"/>
              <a:t>( "</a:t>
            </a:r>
            <a:r>
              <a:rPr lang="sv-SE" sz="1800" dirty="0" err="1" smtClean="0"/>
              <a:t>Render</a:t>
            </a:r>
            <a:r>
              <a:rPr lang="sv-SE" sz="1800" dirty="0" smtClean="0"/>
              <a:t>" );</a:t>
            </a:r>
          </a:p>
          <a:p>
            <a:pPr>
              <a:buNone/>
            </a:pPr>
            <a:endParaRPr lang="sv-SE" sz="1800" dirty="0" smtClean="0"/>
          </a:p>
          <a:p>
            <a:pPr>
              <a:buNone/>
            </a:pPr>
            <a:r>
              <a:rPr lang="sv-SE" sz="1800" dirty="0" smtClean="0"/>
              <a:t>	 // </a:t>
            </a:r>
            <a:r>
              <a:rPr lang="sv-SE" sz="1800" dirty="0" err="1" smtClean="0"/>
              <a:t>Obtain</a:t>
            </a:r>
            <a:r>
              <a:rPr lang="sv-SE" sz="1800" dirty="0" smtClean="0"/>
              <a:t> the variables</a:t>
            </a:r>
          </a:p>
          <a:p>
            <a:pPr>
              <a:buNone/>
            </a:pPr>
            <a:r>
              <a:rPr lang="sv-SE" sz="1800" dirty="0" smtClean="0"/>
              <a:t>    </a:t>
            </a:r>
            <a:r>
              <a:rPr lang="sv-SE" sz="1800" dirty="0" err="1" smtClean="0"/>
              <a:t>myWorldMatrixVariable</a:t>
            </a:r>
            <a:r>
              <a:rPr lang="sv-SE" sz="1800" dirty="0" smtClean="0"/>
              <a:t> = </a:t>
            </a:r>
            <a:r>
              <a:rPr lang="sv-SE" sz="1800" dirty="0" err="1" smtClean="0"/>
              <a:t>myEffect-&gt;GetVariableByName</a:t>
            </a:r>
            <a:r>
              <a:rPr lang="sv-SE" sz="1800" dirty="0" smtClean="0"/>
              <a:t>( "World" )</a:t>
            </a:r>
            <a:r>
              <a:rPr lang="sv-SE" sz="1800" dirty="0" err="1" smtClean="0"/>
              <a:t>-&gt;AsMatrix</a:t>
            </a:r>
            <a:r>
              <a:rPr lang="sv-SE" sz="1800" dirty="0" smtClean="0"/>
              <a:t>();</a:t>
            </a:r>
          </a:p>
          <a:p>
            <a:pPr>
              <a:buNone/>
            </a:pPr>
            <a:r>
              <a:rPr lang="sv-SE" sz="1800" dirty="0" smtClean="0"/>
              <a:t>    </a:t>
            </a:r>
            <a:r>
              <a:rPr lang="sv-SE" sz="1800" dirty="0" err="1" smtClean="0"/>
              <a:t>myViewMatrixVariable</a:t>
            </a:r>
            <a:r>
              <a:rPr lang="sv-SE" sz="1800" dirty="0" smtClean="0"/>
              <a:t> = </a:t>
            </a:r>
            <a:r>
              <a:rPr lang="sv-SE" sz="1800" dirty="0" err="1" smtClean="0"/>
              <a:t>myEffect-&gt;GetVariableByName</a:t>
            </a:r>
            <a:r>
              <a:rPr lang="sv-SE" sz="1800" dirty="0" smtClean="0"/>
              <a:t>( "</a:t>
            </a:r>
            <a:r>
              <a:rPr lang="sv-SE" sz="1800" dirty="0" err="1" smtClean="0"/>
              <a:t>View</a:t>
            </a:r>
            <a:r>
              <a:rPr lang="sv-SE" sz="1800" dirty="0" smtClean="0"/>
              <a:t>" )</a:t>
            </a:r>
            <a:r>
              <a:rPr lang="sv-SE" sz="1800" dirty="0" err="1" smtClean="0"/>
              <a:t>-&gt;AsMatrix</a:t>
            </a:r>
            <a:r>
              <a:rPr lang="sv-SE" sz="1800" dirty="0" smtClean="0"/>
              <a:t>();</a:t>
            </a:r>
          </a:p>
          <a:p>
            <a:pPr>
              <a:buNone/>
            </a:pPr>
            <a:r>
              <a:rPr lang="sv-SE" sz="1800" dirty="0" smtClean="0"/>
              <a:t>    </a:t>
            </a:r>
            <a:r>
              <a:rPr lang="sv-SE" sz="1800" dirty="0" err="1" smtClean="0"/>
              <a:t>myProjectionMatrixVariable</a:t>
            </a:r>
            <a:r>
              <a:rPr lang="sv-SE" sz="1800" dirty="0" smtClean="0"/>
              <a:t> = </a:t>
            </a:r>
            <a:r>
              <a:rPr lang="sv-SE" sz="1800" dirty="0" err="1" smtClean="0"/>
              <a:t>myEffect-&gt;GetVariableByName</a:t>
            </a:r>
            <a:r>
              <a:rPr lang="sv-SE" sz="1800" dirty="0" smtClean="0"/>
              <a:t>( "</a:t>
            </a:r>
            <a:r>
              <a:rPr lang="sv-SE" sz="1800" dirty="0" err="1" smtClean="0"/>
              <a:t>Projection</a:t>
            </a:r>
            <a:r>
              <a:rPr lang="sv-SE" sz="1800" dirty="0" smtClean="0"/>
              <a:t>" )</a:t>
            </a:r>
            <a:r>
              <a:rPr lang="sv-SE" sz="1800" dirty="0" err="1" smtClean="0"/>
              <a:t>-&gt;AsMatrix</a:t>
            </a:r>
            <a:r>
              <a:rPr lang="sv-SE" sz="1800" dirty="0" smtClean="0"/>
              <a:t>();</a:t>
            </a:r>
            <a:endParaRPr lang="sv-SE" dirty="0" smtClean="0"/>
          </a:p>
          <a:p>
            <a:endParaRPr lang="sv-SE" dirty="0" smtClean="0"/>
          </a:p>
          <a:p>
            <a:r>
              <a:rPr lang="sv-SE" dirty="0" smtClean="0"/>
              <a:t>Använd IsValid() funktionen på den hämtade effekt variabeln för att kontrolera att den har lyckats.</a:t>
            </a:r>
          </a:p>
          <a:p>
            <a:pPr lvl="1"/>
            <a:r>
              <a:rPr lang="sv-SE" dirty="0" smtClean="0"/>
              <a:t>För de returnerar inte NULL även om man skrivit fel</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Techniques</a:t>
            </a:r>
            <a:endParaRPr lang="sv-SE" dirty="0"/>
          </a:p>
        </p:txBody>
      </p:sp>
      <p:sp>
        <p:nvSpPr>
          <p:cNvPr id="3" name="Platshållare för innehåll 2"/>
          <p:cNvSpPr>
            <a:spLocks noGrp="1"/>
          </p:cNvSpPr>
          <p:nvPr>
            <p:ph idx="1"/>
          </p:nvPr>
        </p:nvSpPr>
        <p:spPr/>
        <p:txBody>
          <a:bodyPr>
            <a:normAutofit/>
          </a:bodyPr>
          <a:lstStyle/>
          <a:p>
            <a:r>
              <a:rPr lang="sv-SE" sz="2000" dirty="0" smtClean="0"/>
              <a:t>ID3DX11EffectTechnique*  myTechnique;</a:t>
            </a:r>
          </a:p>
          <a:p>
            <a:r>
              <a:rPr lang="sv-SE" sz="2000" dirty="0" smtClean="0"/>
              <a:t>Detta är vad det låter som en C++ referens för en teknik i effect filen, Just nu har vi bara en teknik men vi måste ändå ange att det är den vi ska använda så därför lagrar vi undan en teknik då vi laddar så vi kan använda den för rendering.</a:t>
            </a:r>
          </a:p>
          <a:p>
            <a:r>
              <a:rPr lang="sv-SE" sz="2000" dirty="0" smtClean="0"/>
              <a:t>Nu då vi har en teknik är det enkelt att initialisera en input layout.</a:t>
            </a:r>
          </a:p>
          <a:p>
            <a:r>
              <a:rPr lang="sv-SE" sz="2000" dirty="0" smtClean="0"/>
              <a:t>För att kunna rendera en instans har vi dock några delar kvar den viktigaste är att skapa en vertex buffer. Som vi sa innan så måste data skickas till grafikkortet för att den ska kunna beräkna på det. Eftersom denna kommuniaktionen sker över bussen så kan vi inte bara lägga data i minne och sen låta datorn ta hand om det.</a:t>
            </a:r>
          </a:p>
          <a:p>
            <a:r>
              <a:rPr lang="sv-SE" sz="2000" dirty="0" smtClean="0"/>
              <a:t>Vi måste paketera datan i ett speciellt format och sen säga till grafikkortet att den kan ta den här datan och lägga i grafikkortets minne.</a:t>
            </a:r>
          </a:p>
          <a:p>
            <a:r>
              <a:rPr lang="sv-SE" sz="2000" dirty="0" smtClean="0"/>
              <a:t>Det betyder att den datan flyttats ifrån vårat fysiska minne till grafikkortets och vi kan inte längre ändra datan på något enkelt sätt.</a:t>
            </a:r>
          </a:p>
          <a:p>
            <a:r>
              <a:rPr lang="sv-SE" sz="2000" dirty="0" smtClean="0"/>
              <a:t>VertexBuffern är det format d3d använder för detta.</a:t>
            </a:r>
          </a:p>
          <a:p>
            <a:pPr>
              <a:buNone/>
            </a:pPr>
            <a:endParaRPr lang="sv-SE" sz="62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Vertex Buffer setup.</a:t>
            </a:r>
            <a:endParaRPr lang="sv-SE" dirty="0"/>
          </a:p>
        </p:txBody>
      </p:sp>
      <p:sp>
        <p:nvSpPr>
          <p:cNvPr id="3" name="Platshållare för innehåll 2"/>
          <p:cNvSpPr>
            <a:spLocks noGrp="1"/>
          </p:cNvSpPr>
          <p:nvPr>
            <p:ph idx="1"/>
          </p:nvPr>
        </p:nvSpPr>
        <p:spPr/>
        <p:txBody>
          <a:bodyPr>
            <a:normAutofit fontScale="62500" lnSpcReduction="20000"/>
          </a:bodyPr>
          <a:lstStyle/>
          <a:p>
            <a:endParaRPr lang="sv-SE" sz="4000" dirty="0" smtClean="0"/>
          </a:p>
          <a:p>
            <a:r>
              <a:rPr lang="sv-SE" sz="4000" dirty="0" smtClean="0"/>
              <a:t>Koden </a:t>
            </a:r>
            <a:r>
              <a:rPr lang="sv-SE" sz="4000" dirty="0" smtClean="0"/>
              <a:t>för att skapa en vertexbuffer finns i 3DGPG</a:t>
            </a:r>
          </a:p>
          <a:p>
            <a:r>
              <a:rPr lang="sv-SE" sz="4000" dirty="0" smtClean="0"/>
              <a:t>Skillnaden ni har emot det är att ni ska skapa en vertex buffer i Model klassen baserad på den data ni skapat innan. Dvs ni ska inte hårdkoda något. Koden vi gör nu ska fungera oavsett vilken modell vi kör på.</a:t>
            </a:r>
          </a:p>
          <a:p>
            <a:r>
              <a:rPr lang="sv-SE" sz="4000" dirty="0" smtClean="0"/>
              <a:t>Andra viktiga saker är primitiv typer för varje anrop till D3D som ska rendera något måste vi ha en primitiv typ satt så d3d vet hur den ska hantera datan. Den vanligaste typen är en TriangelLista och den kommer vi att använda oss av under större delen av utbildningen.</a:t>
            </a:r>
          </a:p>
          <a:p>
            <a:pPr lvl="1"/>
            <a:r>
              <a:rPr lang="sv-SE" sz="3600" dirty="0" smtClean="0"/>
              <a:t>Andra relevanta typer är quad, Triangel strip</a:t>
            </a:r>
          </a:p>
          <a:p>
            <a:r>
              <a:rPr lang="sv-SE" sz="4000" dirty="0" smtClean="0"/>
              <a:t>I det här läget bör ni vara kapabla att sätta upp ett projekt med en effekt fil och skicka data till 3d kortet och få den renderad.</a:t>
            </a:r>
          </a:p>
          <a:p>
            <a:r>
              <a:rPr lang="sv-SE" sz="4000" dirty="0" smtClean="0"/>
              <a:t>Så låt oss ta en titt på .fx filerna i detta fallet en modifierad variant från D3D Tutorial 5</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FX filer</a:t>
            </a:r>
            <a:endParaRPr lang="sv-SE" dirty="0"/>
          </a:p>
        </p:txBody>
      </p:sp>
      <p:sp>
        <p:nvSpPr>
          <p:cNvPr id="3" name="Platshållare för innehåll 2"/>
          <p:cNvSpPr>
            <a:spLocks noGrp="1"/>
          </p:cNvSpPr>
          <p:nvPr>
            <p:ph idx="1"/>
          </p:nvPr>
        </p:nvSpPr>
        <p:spPr/>
        <p:txBody>
          <a:bodyPr>
            <a:normAutofit lnSpcReduction="10000"/>
          </a:bodyPr>
          <a:lstStyle/>
          <a:p>
            <a:pPr>
              <a:buNone/>
            </a:pPr>
            <a:r>
              <a:rPr lang="sv-SE" sz="1800" dirty="0" smtClean="0"/>
              <a:t>float4 VS(</a:t>
            </a:r>
            <a:r>
              <a:rPr lang="en-US" sz="1800" dirty="0" smtClean="0"/>
              <a:t>float4 Pos : POSITION</a:t>
            </a:r>
            <a:r>
              <a:rPr lang="sv-SE" sz="1800" dirty="0" smtClean="0"/>
              <a:t>) : SV_POSITION</a:t>
            </a:r>
          </a:p>
          <a:p>
            <a:pPr>
              <a:buNone/>
            </a:pPr>
            <a:r>
              <a:rPr lang="sv-SE" sz="1800" dirty="0" smtClean="0"/>
              <a:t>{</a:t>
            </a:r>
          </a:p>
          <a:p>
            <a:pPr>
              <a:buNone/>
            </a:pPr>
            <a:r>
              <a:rPr lang="sv-SE" sz="1800" dirty="0" smtClean="0"/>
              <a:t>	 </a:t>
            </a:r>
            <a:r>
              <a:rPr lang="sv-SE" sz="1800" dirty="0" err="1" smtClean="0"/>
              <a:t>return</a:t>
            </a:r>
            <a:r>
              <a:rPr lang="sv-SE" sz="1800" dirty="0" smtClean="0"/>
              <a:t> </a:t>
            </a:r>
            <a:r>
              <a:rPr lang="sv-SE" sz="1800" dirty="0" err="1" smtClean="0"/>
              <a:t>Pos</a:t>
            </a:r>
            <a:r>
              <a:rPr lang="sv-SE" sz="1800" dirty="0" smtClean="0"/>
              <a:t>;</a:t>
            </a:r>
          </a:p>
          <a:p>
            <a:pPr>
              <a:buNone/>
            </a:pPr>
            <a:r>
              <a:rPr lang="sv-SE" sz="1800" dirty="0" smtClean="0"/>
              <a:t>}</a:t>
            </a:r>
          </a:p>
          <a:p>
            <a:r>
              <a:rPr lang="sv-SE" sz="2400" dirty="0" smtClean="0"/>
              <a:t>Först upp i filen så hittar vi denna funktionen den tar in en float4 (vector4) och returnerar den. Inget konstigt med det hela.</a:t>
            </a:r>
          </a:p>
          <a:p>
            <a:r>
              <a:rPr lang="sv-SE" sz="2400" dirty="0" smtClean="0"/>
              <a:t>Intressanta är att den anger via ett : att den pos den får in har semanticen POSITION detta är viktigt så att vi får in rätt data</a:t>
            </a:r>
          </a:p>
          <a:p>
            <a:r>
              <a:rPr lang="sv-SE" sz="2400" dirty="0" smtClean="0"/>
              <a:t>Och den returnerar en  med semantiken SV_POSITION kortfattat kan man säga att en SV_Position screenmappas till en pixel  position som sedan går att läsa av och acessa i pixel shadern, Det skulle vara möjligt att skicka vidare som data som inte kan läsas i pixelshadern</a:t>
            </a:r>
          </a:p>
          <a:p>
            <a:r>
              <a:rPr lang="sv-SE" sz="2400" dirty="0" smtClean="0"/>
              <a:t>Annars är det rätt likt C++ kod.</a:t>
            </a:r>
          </a:p>
          <a:p>
            <a:r>
              <a:rPr lang="sv-SE" sz="2400" dirty="0" smtClean="0"/>
              <a:t>Den heter VS för att vi lätta ska förstå att det är en vertexshader. Men den kudne ha hetat vad som helst.</a:t>
            </a:r>
          </a:p>
          <a:p>
            <a:pPr>
              <a:buNone/>
            </a:pPr>
            <a:endParaRPr lang="sv-SE" sz="45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FX filer</a:t>
            </a:r>
            <a:endParaRPr lang="sv-SE" dirty="0"/>
          </a:p>
        </p:txBody>
      </p:sp>
      <p:sp>
        <p:nvSpPr>
          <p:cNvPr id="3" name="Platshållare för innehåll 2"/>
          <p:cNvSpPr>
            <a:spLocks noGrp="1"/>
          </p:cNvSpPr>
          <p:nvPr>
            <p:ph idx="1"/>
          </p:nvPr>
        </p:nvSpPr>
        <p:spPr/>
        <p:txBody>
          <a:bodyPr>
            <a:normAutofit/>
          </a:bodyPr>
          <a:lstStyle/>
          <a:p>
            <a:pPr>
              <a:buNone/>
            </a:pPr>
            <a:r>
              <a:rPr lang="sv-SE" sz="1800" dirty="0" smtClean="0"/>
              <a:t>float4 PS( float4 </a:t>
            </a:r>
            <a:r>
              <a:rPr lang="sv-SE" sz="1800" dirty="0" err="1" smtClean="0"/>
              <a:t>Pos</a:t>
            </a:r>
            <a:r>
              <a:rPr lang="sv-SE" sz="1800" dirty="0" smtClean="0"/>
              <a:t> : SV_POSITION ) : </a:t>
            </a:r>
            <a:r>
              <a:rPr lang="sv-SE" sz="1800" dirty="0" err="1" smtClean="0"/>
              <a:t>SV_Target</a:t>
            </a:r>
            <a:endParaRPr lang="sv-SE" sz="1800" dirty="0" smtClean="0"/>
          </a:p>
          <a:p>
            <a:pPr>
              <a:buNone/>
            </a:pPr>
            <a:r>
              <a:rPr lang="sv-SE" sz="1800" dirty="0" smtClean="0"/>
              <a:t>{</a:t>
            </a:r>
          </a:p>
          <a:p>
            <a:pPr>
              <a:buNone/>
            </a:pPr>
            <a:r>
              <a:rPr lang="sv-SE" sz="1800" dirty="0" smtClean="0"/>
              <a:t>    </a:t>
            </a:r>
            <a:r>
              <a:rPr lang="sv-SE" sz="1800" dirty="0" err="1" smtClean="0"/>
              <a:t>return</a:t>
            </a:r>
            <a:r>
              <a:rPr lang="sv-SE" sz="1800" dirty="0" smtClean="0"/>
              <a:t> float4( 1.0f, 1.0f, 0.0f, 1.0f );    // </a:t>
            </a:r>
            <a:r>
              <a:rPr lang="sv-SE" sz="1800" dirty="0" err="1" smtClean="0"/>
              <a:t>Yellow</a:t>
            </a:r>
            <a:r>
              <a:rPr lang="sv-SE" sz="1800" dirty="0" smtClean="0"/>
              <a:t>, with </a:t>
            </a:r>
            <a:r>
              <a:rPr lang="sv-SE" sz="1800" dirty="0" err="1" smtClean="0"/>
              <a:t>Alpha</a:t>
            </a:r>
            <a:r>
              <a:rPr lang="sv-SE" sz="1800" dirty="0" smtClean="0"/>
              <a:t> = 1</a:t>
            </a:r>
          </a:p>
          <a:p>
            <a:pPr>
              <a:buNone/>
            </a:pPr>
            <a:r>
              <a:rPr lang="sv-SE" sz="1800" dirty="0" smtClean="0"/>
              <a:t>}</a:t>
            </a:r>
          </a:p>
          <a:p>
            <a:r>
              <a:rPr lang="sv-SE" sz="2400" dirty="0" smtClean="0"/>
              <a:t>Nästa funktion är liknande då den också tar emot en SV_POSITION detta är viktigt för annars hade vi skickat en annan data från VS än den som tas emot av PS</a:t>
            </a:r>
          </a:p>
          <a:p>
            <a:r>
              <a:rPr lang="sv-SE" sz="2400" dirty="0" smtClean="0"/>
              <a:t>Denna anger sitt retur värde som SV_Target detta anger att det är datan som kommer att lagras i en rendertarget eller i erat fall backbuffern eftersom ni sätter den till rendertarget.</a:t>
            </a:r>
          </a:p>
          <a:p>
            <a:r>
              <a:rPr lang="sv-SE" sz="2400" dirty="0" smtClean="0"/>
              <a:t>Ni noterar att denna returnerar samma värde oavsett vad den fick för invärde. Den float4 den returnerar konverteras till ett RGB värde där 0.0= 0 och 1.0 = 255, sista delen är alpha så denna koden kommer rita ut en helt färgad ful triangel.</a:t>
            </a:r>
          </a:p>
          <a:p>
            <a:r>
              <a:rPr lang="sv-SE" sz="2400" dirty="0" smtClean="0"/>
              <a:t>Detta är ett bra test läge.</a:t>
            </a:r>
          </a:p>
          <a:p>
            <a:pPr>
              <a:buNone/>
            </a:pPr>
            <a:endParaRPr lang="sv-SE" sz="45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FX filer</a:t>
            </a:r>
            <a:endParaRPr lang="sv-SE" dirty="0"/>
          </a:p>
        </p:txBody>
      </p:sp>
      <p:sp>
        <p:nvSpPr>
          <p:cNvPr id="3" name="Platshållare för innehåll 2"/>
          <p:cNvSpPr>
            <a:spLocks noGrp="1"/>
          </p:cNvSpPr>
          <p:nvPr>
            <p:ph idx="1"/>
          </p:nvPr>
        </p:nvSpPr>
        <p:spPr/>
        <p:txBody>
          <a:bodyPr>
            <a:normAutofit/>
          </a:bodyPr>
          <a:lstStyle/>
          <a:p>
            <a:pPr>
              <a:buNone/>
            </a:pPr>
            <a:r>
              <a:rPr lang="sv-SE" sz="1800" dirty="0" smtClean="0"/>
              <a:t>technique10 Render</a:t>
            </a:r>
          </a:p>
          <a:p>
            <a:pPr>
              <a:buNone/>
            </a:pPr>
            <a:r>
              <a:rPr lang="sv-SE" sz="1800" dirty="0" smtClean="0"/>
              <a:t>{</a:t>
            </a:r>
          </a:p>
          <a:p>
            <a:pPr>
              <a:buNone/>
            </a:pPr>
            <a:r>
              <a:rPr lang="sv-SE" sz="1800" dirty="0" smtClean="0"/>
              <a:t>    pass P0</a:t>
            </a:r>
          </a:p>
          <a:p>
            <a:pPr>
              <a:buNone/>
            </a:pPr>
            <a:r>
              <a:rPr lang="sv-SE" sz="1800" dirty="0" smtClean="0"/>
              <a:t>    {</a:t>
            </a:r>
          </a:p>
          <a:p>
            <a:pPr>
              <a:buNone/>
            </a:pPr>
            <a:r>
              <a:rPr lang="sv-SE" sz="1800" dirty="0" smtClean="0"/>
              <a:t>        SetVertexShader( CompileShader( vs_4_0, VS() ) );</a:t>
            </a:r>
          </a:p>
          <a:p>
            <a:pPr>
              <a:buNone/>
            </a:pPr>
            <a:r>
              <a:rPr lang="sv-SE" sz="1800" dirty="0" smtClean="0"/>
              <a:t>        SetGeometryShader( NULL );</a:t>
            </a:r>
          </a:p>
          <a:p>
            <a:pPr>
              <a:buNone/>
            </a:pPr>
            <a:r>
              <a:rPr lang="sv-SE" sz="1800" dirty="0" smtClean="0"/>
              <a:t>        SetPixelShader( CompileShader( ps_4_0, PS() ) );</a:t>
            </a:r>
          </a:p>
          <a:p>
            <a:pPr>
              <a:buNone/>
            </a:pPr>
            <a:r>
              <a:rPr lang="sv-SE" sz="1800" dirty="0" smtClean="0"/>
              <a:t>    }</a:t>
            </a:r>
          </a:p>
          <a:p>
            <a:pPr>
              <a:buNone/>
            </a:pPr>
            <a:r>
              <a:rPr lang="sv-SE" sz="1800" dirty="0" smtClean="0"/>
              <a:t>}</a:t>
            </a:r>
          </a:p>
          <a:p>
            <a:r>
              <a:rPr lang="sv-SE" sz="2400" dirty="0" smtClean="0"/>
              <a:t>Allra längst ner ser ni denna koden.  Den säger att den deklarerar en D3D10 teknik med namnet Render.</a:t>
            </a:r>
          </a:p>
          <a:p>
            <a:r>
              <a:rPr lang="sv-SE" sz="2400" dirty="0" smtClean="0"/>
              <a:t>Den har bara ett Pass</a:t>
            </a:r>
          </a:p>
          <a:p>
            <a:r>
              <a:rPr lang="sv-SE" sz="2400" dirty="0" smtClean="0"/>
              <a:t>Och den använder VertexShadern VS</a:t>
            </a:r>
          </a:p>
          <a:p>
            <a:r>
              <a:rPr lang="sv-SE" sz="2400" dirty="0" smtClean="0"/>
              <a:t>Ingen geometryShader</a:t>
            </a:r>
          </a:p>
          <a:p>
            <a:r>
              <a:rPr lang="sv-SE" sz="2400" dirty="0" smtClean="0"/>
              <a:t>Och PixelShadern PS</a:t>
            </a:r>
            <a:endParaRPr lang="sv-SE"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Applikation</a:t>
            </a:r>
            <a:endParaRPr lang="en-US" dirty="0"/>
          </a:p>
        </p:txBody>
      </p:sp>
      <p:sp>
        <p:nvSpPr>
          <p:cNvPr id="3" name="Platshållare för innehåll 2"/>
          <p:cNvSpPr>
            <a:spLocks noGrp="1"/>
          </p:cNvSpPr>
          <p:nvPr>
            <p:ph idx="1"/>
          </p:nvPr>
        </p:nvSpPr>
        <p:spPr/>
        <p:txBody>
          <a:bodyPr>
            <a:normAutofit/>
          </a:bodyPr>
          <a:lstStyle/>
          <a:p>
            <a:pPr lvl="1">
              <a:buNone/>
            </a:pPr>
            <a:endParaRPr lang="sv-SE" sz="2400" dirty="0" smtClean="0"/>
          </a:p>
          <a:p>
            <a:pPr lvl="1">
              <a:buNone/>
            </a:pPr>
            <a:endParaRPr lang="sv-SE" sz="2400" dirty="0" smtClean="0"/>
          </a:p>
          <a:p>
            <a:pPr lvl="1">
              <a:buFont typeface="Arial" pitchFamily="34" charset="0"/>
              <a:buChar char="•"/>
            </a:pPr>
            <a:r>
              <a:rPr lang="sv-SE" sz="2400" dirty="0" smtClean="0"/>
              <a:t>Applikationen säger till motorn vad som ska visas och var.</a:t>
            </a:r>
          </a:p>
          <a:p>
            <a:pPr lvl="1">
              <a:buFont typeface="Arial" pitchFamily="34" charset="0"/>
              <a:buChar char="•"/>
            </a:pPr>
            <a:endParaRPr lang="sv-SE" sz="2400" dirty="0" smtClean="0"/>
          </a:p>
          <a:p>
            <a:pPr lvl="1">
              <a:buFont typeface="Arial" pitchFamily="34" charset="0"/>
              <a:buChar char="•"/>
            </a:pPr>
            <a:r>
              <a:rPr lang="sv-SE" sz="2400" dirty="0" smtClean="0"/>
              <a:t>Gameobjekt sätter data på instansen.</a:t>
            </a:r>
          </a:p>
          <a:p>
            <a:pPr lvl="2"/>
            <a:r>
              <a:rPr lang="sv-SE" sz="2000" dirty="0" smtClean="0"/>
              <a:t>Position</a:t>
            </a:r>
          </a:p>
          <a:p>
            <a:pPr lvl="2"/>
            <a:r>
              <a:rPr lang="sv-SE" sz="2000" dirty="0" smtClean="0"/>
              <a:t>Rotation</a:t>
            </a:r>
          </a:p>
          <a:p>
            <a:pPr lvl="1">
              <a:buNone/>
            </a:pPr>
            <a:endParaRPr lang="sv-SE" sz="2400" dirty="0" smtClean="0"/>
          </a:p>
          <a:p>
            <a:pPr lvl="1">
              <a:buFont typeface="Arial" pitchFamily="34" charset="0"/>
              <a:buChar char="•"/>
            </a:pPr>
            <a:r>
              <a:rPr lang="sv-SE" sz="2400" dirty="0" smtClean="0"/>
              <a:t>Det är ingen mening att ha världens mest fancy grafikmotor eller snabbaste grafikkort om det är så att man inte har något att visa.</a:t>
            </a:r>
          </a:p>
          <a:p>
            <a:pPr lvl="1">
              <a:buFont typeface="Arial" pitchFamily="34" charset="0"/>
              <a:buChar char="•"/>
            </a:pPr>
            <a:endParaRPr lang="sv-SE" sz="2400" dirty="0" smtClean="0"/>
          </a:p>
          <a:p>
            <a:endParaRPr 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Steg2</a:t>
            </a:r>
            <a:endParaRPr lang="sv-SE" dirty="0"/>
          </a:p>
        </p:txBody>
      </p:sp>
      <p:sp>
        <p:nvSpPr>
          <p:cNvPr id="3" name="Platshållare för innehåll 2"/>
          <p:cNvSpPr>
            <a:spLocks noGrp="1"/>
          </p:cNvSpPr>
          <p:nvPr>
            <p:ph idx="1"/>
          </p:nvPr>
        </p:nvSpPr>
        <p:spPr/>
        <p:txBody>
          <a:bodyPr>
            <a:normAutofit/>
          </a:bodyPr>
          <a:lstStyle/>
          <a:p>
            <a:endParaRPr lang="sv-SE" dirty="0" smtClean="0"/>
          </a:p>
          <a:p>
            <a:endParaRPr lang="sv-SE" dirty="0" smtClean="0"/>
          </a:p>
          <a:p>
            <a:r>
              <a:rPr lang="sv-SE" dirty="0" smtClean="0"/>
              <a:t>När vi fått detta att fungera går vi vidare till nästa steg. Den modellen vi använt </a:t>
            </a:r>
            <a:r>
              <a:rPr lang="sv-SE" dirty="0" smtClean="0"/>
              <a:t>hittills </a:t>
            </a:r>
            <a:r>
              <a:rPr lang="sv-SE" dirty="0" smtClean="0"/>
              <a:t>är rätt tråkig. Vi skulle vilja att våran triangel har en färg per hörn och sedan interpolerar emellan dem.</a:t>
            </a:r>
          </a:p>
          <a:p>
            <a:r>
              <a:rPr lang="sv-SE" dirty="0" smtClean="0"/>
              <a:t>Detta betyder att vi måste kunna skicka in en färg per </a:t>
            </a:r>
            <a:r>
              <a:rPr lang="sv-SE" dirty="0" err="1" smtClean="0"/>
              <a:t>vertex</a:t>
            </a:r>
            <a:r>
              <a:rPr lang="sv-SE" dirty="0" smtClean="0"/>
              <a:t>. Vilket vi redan gör vi bara inte läser den på grafiksidan.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FX filer igen</a:t>
            </a:r>
            <a:endParaRPr lang="sv-SE" dirty="0"/>
          </a:p>
        </p:txBody>
      </p:sp>
      <p:sp>
        <p:nvSpPr>
          <p:cNvPr id="3" name="Platshållare för innehåll 2"/>
          <p:cNvSpPr>
            <a:spLocks noGrp="1"/>
          </p:cNvSpPr>
          <p:nvPr>
            <p:ph idx="1"/>
          </p:nvPr>
        </p:nvSpPr>
        <p:spPr/>
        <p:txBody>
          <a:bodyPr>
            <a:normAutofit fontScale="92500" lnSpcReduction="20000"/>
          </a:bodyPr>
          <a:lstStyle/>
          <a:p>
            <a:r>
              <a:rPr lang="sv-SE" sz="2400" dirty="0" smtClean="0"/>
              <a:t>Då vi nu går emot att vi ska använda denna datan så behöver vi ett sätt att få in det till våra shaders.</a:t>
            </a:r>
          </a:p>
          <a:p>
            <a:pPr>
              <a:buNone/>
            </a:pPr>
            <a:r>
              <a:rPr lang="sv-SE" sz="1800" dirty="0" smtClean="0"/>
              <a:t>VS_OUTPUT VS( float4 Pos : POSITION, float4 Color : COLOR )</a:t>
            </a:r>
          </a:p>
          <a:p>
            <a:pPr>
              <a:buNone/>
            </a:pPr>
            <a:r>
              <a:rPr lang="sv-SE" sz="1800" dirty="0" smtClean="0"/>
              <a:t>{</a:t>
            </a:r>
          </a:p>
          <a:p>
            <a:pPr>
              <a:buNone/>
            </a:pPr>
            <a:r>
              <a:rPr lang="sv-SE" sz="1800" dirty="0" smtClean="0"/>
              <a:t>    VS_OUTPUT output = (VS_OUTPUT)0;</a:t>
            </a:r>
          </a:p>
          <a:p>
            <a:pPr>
              <a:buNone/>
            </a:pPr>
            <a:r>
              <a:rPr lang="sv-SE" sz="1800" dirty="0" smtClean="0"/>
              <a:t>    output.Pos = Pos;</a:t>
            </a:r>
          </a:p>
          <a:p>
            <a:pPr lvl="1">
              <a:buNone/>
            </a:pPr>
            <a:r>
              <a:rPr lang="sv-SE" sz="1600" dirty="0" smtClean="0"/>
              <a:t>output.Color = Color;</a:t>
            </a:r>
          </a:p>
          <a:p>
            <a:pPr>
              <a:buNone/>
            </a:pPr>
            <a:r>
              <a:rPr lang="sv-SE" sz="1800" dirty="0" smtClean="0"/>
              <a:t>    return output;</a:t>
            </a:r>
          </a:p>
          <a:p>
            <a:pPr>
              <a:buNone/>
            </a:pPr>
            <a:r>
              <a:rPr lang="sv-SE" sz="1800" dirty="0" smtClean="0"/>
              <a:t>}</a:t>
            </a:r>
          </a:p>
          <a:p>
            <a:r>
              <a:rPr lang="sv-SE" sz="2400" dirty="0" smtClean="0"/>
              <a:t>En intressanta sak här är retur typen. Den har vi inte sett innan. Vad vi har gjort är att deklarera en struct i våran .fx fil</a:t>
            </a:r>
          </a:p>
          <a:p>
            <a:pPr>
              <a:buNone/>
            </a:pPr>
            <a:r>
              <a:rPr lang="sv-SE" sz="1900" dirty="0" smtClean="0"/>
              <a:t>struct VS_OUTPUT</a:t>
            </a:r>
          </a:p>
          <a:p>
            <a:pPr>
              <a:buNone/>
            </a:pPr>
            <a:r>
              <a:rPr lang="sv-SE" sz="1900" dirty="0" smtClean="0"/>
              <a:t>{</a:t>
            </a:r>
          </a:p>
          <a:p>
            <a:pPr>
              <a:buNone/>
            </a:pPr>
            <a:r>
              <a:rPr lang="sv-SE" sz="1900" dirty="0" smtClean="0"/>
              <a:t>    float4 Pos : SV_POSITION;</a:t>
            </a:r>
          </a:p>
          <a:p>
            <a:pPr>
              <a:buNone/>
            </a:pPr>
            <a:r>
              <a:rPr lang="sv-SE" sz="1900" dirty="0" smtClean="0"/>
              <a:t>    float4 Color : COLOR0;</a:t>
            </a:r>
          </a:p>
          <a:p>
            <a:pPr>
              <a:buNone/>
            </a:pPr>
            <a:r>
              <a:rPr lang="sv-SE" sz="1900" dirty="0" smtClean="0"/>
              <a:t>};</a:t>
            </a:r>
          </a:p>
          <a:p>
            <a:r>
              <a:rPr lang="sv-SE" sz="2400" dirty="0" smtClean="0"/>
              <a:t>Som vi sedan använder som output, vi kan även se att vi får 2 inputs. För inspiration på detta kan man kolla på Tutorial 04. Vi skickar fortfarande bara vidare både positionen och färgen dock.</a:t>
            </a:r>
          </a:p>
          <a:p>
            <a:endParaRPr lang="sv-SE" sz="4000" dirty="0" smtClean="0"/>
          </a:p>
          <a:p>
            <a:endParaRPr lang="sv-SE" sz="38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FX filer igen</a:t>
            </a:r>
            <a:endParaRPr lang="sv-SE" dirty="0"/>
          </a:p>
        </p:txBody>
      </p:sp>
      <p:sp>
        <p:nvSpPr>
          <p:cNvPr id="3" name="Platshållare för innehåll 2"/>
          <p:cNvSpPr>
            <a:spLocks noGrp="1"/>
          </p:cNvSpPr>
          <p:nvPr>
            <p:ph idx="1"/>
          </p:nvPr>
        </p:nvSpPr>
        <p:spPr/>
        <p:txBody>
          <a:bodyPr>
            <a:normAutofit/>
          </a:bodyPr>
          <a:lstStyle/>
          <a:p>
            <a:pPr>
              <a:buNone/>
            </a:pPr>
            <a:r>
              <a:rPr lang="sv-SE" sz="2000" dirty="0" smtClean="0"/>
              <a:t>float4 PS( VS_OUTPUT input ) : SV_Target</a:t>
            </a:r>
          </a:p>
          <a:p>
            <a:pPr>
              <a:buNone/>
            </a:pPr>
            <a:r>
              <a:rPr lang="sv-SE" sz="2000" dirty="0" smtClean="0"/>
              <a:t>{</a:t>
            </a:r>
          </a:p>
          <a:p>
            <a:pPr>
              <a:buNone/>
            </a:pPr>
            <a:r>
              <a:rPr lang="sv-SE" sz="2000" dirty="0" smtClean="0"/>
              <a:t>    return input.Color;</a:t>
            </a:r>
          </a:p>
          <a:p>
            <a:pPr>
              <a:buNone/>
            </a:pPr>
            <a:r>
              <a:rPr lang="sv-SE" sz="2000" dirty="0" smtClean="0"/>
              <a:t>}</a:t>
            </a:r>
          </a:p>
          <a:p>
            <a:r>
              <a:rPr lang="sv-SE" sz="2800" dirty="0" smtClean="0"/>
              <a:t>Våran PS är i princip lika enkel som innan. Detta beror på att det enda den vill skicka vidare är färgen som den får in.</a:t>
            </a:r>
          </a:p>
          <a:p>
            <a:r>
              <a:rPr lang="sv-SE" sz="2800" dirty="0" smtClean="0"/>
              <a:t>Som vi nämnde tidigare så interpoleras färger och andra värden mellan vertexarna i en triangel. Denna shadern utnyttjar det då den redan får in ett interpolerat värde.</a:t>
            </a:r>
          </a:p>
          <a:p>
            <a:r>
              <a:rPr lang="sv-SE" sz="2800" dirty="0" smtClean="0"/>
              <a:t>Detta gör det också enklare att förstå interpoleringens effekt då den blir tydligt visuellt om ni gör ena hörnet rött ett grönt och ett blått.</a:t>
            </a:r>
            <a:endParaRPr lang="sv-SE" sz="27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Steg2</a:t>
            </a:r>
            <a:endParaRPr lang="sv-SE" dirty="0"/>
          </a:p>
        </p:txBody>
      </p:sp>
      <p:sp>
        <p:nvSpPr>
          <p:cNvPr id="3" name="Platshållare för innehåll 2"/>
          <p:cNvSpPr>
            <a:spLocks noGrp="1"/>
          </p:cNvSpPr>
          <p:nvPr>
            <p:ph idx="1"/>
          </p:nvPr>
        </p:nvSpPr>
        <p:spPr/>
        <p:txBody>
          <a:bodyPr>
            <a:normAutofit fontScale="92500"/>
          </a:bodyPr>
          <a:lstStyle/>
          <a:p>
            <a:r>
              <a:rPr lang="sv-SE" dirty="0" smtClean="0"/>
              <a:t>Vi börjar närma oss slutet för idag nu. Dock så jobbar vår nuvarande kod med data som ligger direkt i viewspace.</a:t>
            </a:r>
          </a:p>
          <a:p>
            <a:r>
              <a:rPr lang="sv-SE" dirty="0" smtClean="0"/>
              <a:t>Vi vill modifiera den så att vi tar data ifrån model space till view space. Under denna delen går vi in under vad som gås igenom i D3D tutorial 4. Dock inte hela vägen igenom den utan vi tar bara vissa delar. Resten kommer till nästa labb.</a:t>
            </a:r>
          </a:p>
          <a:p>
            <a:r>
              <a:rPr lang="sv-SE" dirty="0" smtClean="0"/>
              <a:t>Så vårat sista mål är att få våran triangel att snurra. Men vi vill att den gör detta sedd från en korrekt kamera som vi skulle kunna flytta fram och tillbaka för att komma närmare och längre ifrån triangeln.</a:t>
            </a:r>
          </a:p>
          <a:p>
            <a:endParaRPr lang="sv-SE" dirty="0" smtClean="0"/>
          </a:p>
          <a:p>
            <a:endParaRPr lang="sv-SE" dirty="0" smtClean="0"/>
          </a:p>
          <a:p>
            <a:endParaRPr lang="sv-SE"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Instance</a:t>
            </a:r>
            <a:endParaRPr lang="sv-SE" dirty="0"/>
          </a:p>
        </p:txBody>
      </p:sp>
      <p:sp>
        <p:nvSpPr>
          <p:cNvPr id="3" name="Platshållare för innehåll 2"/>
          <p:cNvSpPr>
            <a:spLocks noGrp="1"/>
          </p:cNvSpPr>
          <p:nvPr>
            <p:ph idx="1"/>
          </p:nvPr>
        </p:nvSpPr>
        <p:spPr/>
        <p:txBody>
          <a:bodyPr>
            <a:normAutofit/>
          </a:bodyPr>
          <a:lstStyle/>
          <a:p>
            <a:endParaRPr lang="sv-SE" sz="2400" dirty="0" smtClean="0"/>
          </a:p>
          <a:p>
            <a:r>
              <a:rPr lang="sv-SE" sz="2400" dirty="0" smtClean="0"/>
              <a:t>Först ut är att lägga till den nya datan till instancen. Den kräver både en position och en orientation så att vi kan rotera den.</a:t>
            </a:r>
          </a:p>
          <a:p>
            <a:pPr>
              <a:buNone/>
            </a:pPr>
            <a:r>
              <a:rPr lang="sv-SE" sz="1800" dirty="0" smtClean="0"/>
              <a:t>		void SetPosition(CU::Vector3f&amp; aPosition);</a:t>
            </a:r>
          </a:p>
          <a:p>
            <a:pPr>
              <a:buNone/>
            </a:pPr>
            <a:r>
              <a:rPr lang="sv-SE" sz="1800" dirty="0" smtClean="0"/>
              <a:t>		void GetPosition(CU::Vector3f&amp; aPosition);</a:t>
            </a:r>
          </a:p>
          <a:p>
            <a:pPr>
              <a:buNone/>
            </a:pPr>
            <a:r>
              <a:rPr lang="sv-SE" sz="1800" dirty="0" smtClean="0"/>
              <a:t>		CU::Matrix44f&amp; GetOrientation();</a:t>
            </a:r>
          </a:p>
          <a:p>
            <a:pPr>
              <a:buNone/>
            </a:pPr>
            <a:r>
              <a:rPr lang="sv-SE" sz="1800" dirty="0" smtClean="0"/>
              <a:t>		void SetOrientation(CU::Matrix44f&amp; aOrientation);</a:t>
            </a:r>
          </a:p>
          <a:p>
            <a:r>
              <a:rPr lang="sv-SE" sz="2400" dirty="0" smtClean="0"/>
              <a:t>Funktionerna är rätt själv förklarande. Vad som kan vara struligt är att positionen rent tekniskt är en del av myOrientation och alltså bör lagras i den.  Dvs att get och setpositon jobbar emot myOrientation.</a:t>
            </a:r>
          </a:p>
          <a:p>
            <a:r>
              <a:rPr lang="sv-SE" sz="2400" dirty="0" smtClean="0"/>
              <a:t>Vi har mer att göra i Instancen men för nu låt oss gå vidare och kolla på kameran.</a:t>
            </a:r>
          </a:p>
          <a:p>
            <a:endParaRPr lang="sv-SE"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Camera</a:t>
            </a:r>
            <a:endParaRPr lang="sv-SE" dirty="0"/>
          </a:p>
        </p:txBody>
      </p:sp>
      <p:sp>
        <p:nvSpPr>
          <p:cNvPr id="3" name="Platshållare för innehåll 2"/>
          <p:cNvSpPr>
            <a:spLocks noGrp="1"/>
          </p:cNvSpPr>
          <p:nvPr>
            <p:ph idx="1"/>
          </p:nvPr>
        </p:nvSpPr>
        <p:spPr/>
        <p:txBody>
          <a:bodyPr>
            <a:normAutofit fontScale="85000" lnSpcReduction="10000"/>
          </a:bodyPr>
          <a:lstStyle/>
          <a:p>
            <a:pPr>
              <a:buNone/>
            </a:pPr>
            <a:r>
              <a:rPr lang="sv-SE" sz="2000" dirty="0" smtClean="0"/>
              <a:t>		CU::Matrix44f&amp; GetProjection();</a:t>
            </a:r>
          </a:p>
          <a:p>
            <a:pPr>
              <a:buNone/>
            </a:pPr>
            <a:r>
              <a:rPr lang="sv-SE" sz="2000" dirty="0" smtClean="0"/>
              <a:t>	protected:</a:t>
            </a:r>
          </a:p>
          <a:p>
            <a:pPr>
              <a:buNone/>
            </a:pPr>
            <a:r>
              <a:rPr lang="sv-SE" sz="2000" dirty="0" smtClean="0"/>
              <a:t>		CU::Matrix44f myProjectionMatrix;</a:t>
            </a:r>
          </a:p>
          <a:p>
            <a:pPr>
              <a:buNone/>
            </a:pPr>
            <a:r>
              <a:rPr lang="sv-SE" sz="2000" dirty="0" smtClean="0"/>
              <a:t>		CU::Matrix44f myOrientation;</a:t>
            </a:r>
          </a:p>
          <a:p>
            <a:r>
              <a:rPr lang="sv-SE" sz="2800" dirty="0" smtClean="0"/>
              <a:t>De saker soms tår ovanför är det som är nytt och intressant i kameran.</a:t>
            </a:r>
          </a:p>
          <a:p>
            <a:r>
              <a:rPr lang="sv-SE" sz="2800" dirty="0" smtClean="0"/>
              <a:t>Först ut är kamerans myOrientation. Som vi kommer prata om senare är detta egentligen inte dens orientation utan dens inverteradeOrientation, Till nästa labb kommer vi reda ut detta och få full ordning på våran kamera men för nu räcker detta.</a:t>
            </a:r>
          </a:p>
          <a:p>
            <a:r>
              <a:rPr lang="sv-SE" sz="2800" dirty="0" smtClean="0"/>
              <a:t>En kameras orientation skapas just nu som</a:t>
            </a:r>
          </a:p>
          <a:p>
            <a:pPr>
              <a:buNone/>
            </a:pPr>
            <a:r>
              <a:rPr lang="sv-SE" sz="2200" dirty="0" smtClean="0"/>
              <a:t>	myOrientation.SetIdentity();</a:t>
            </a:r>
          </a:p>
          <a:p>
            <a:pPr>
              <a:buNone/>
            </a:pPr>
            <a:r>
              <a:rPr lang="sv-SE" sz="2200" dirty="0" smtClean="0"/>
              <a:t>	myOrientation.myMatrix[0][3]=0;</a:t>
            </a:r>
          </a:p>
          <a:p>
            <a:pPr>
              <a:buNone/>
            </a:pPr>
            <a:r>
              <a:rPr lang="sv-SE" sz="2200" dirty="0" smtClean="0"/>
              <a:t>	myOrientation.myMatrix[1][3]=0;</a:t>
            </a:r>
          </a:p>
          <a:p>
            <a:pPr>
              <a:buNone/>
            </a:pPr>
            <a:r>
              <a:rPr lang="sv-SE" sz="2200" dirty="0" smtClean="0"/>
              <a:t>	myOrientation.myMatrix[2][3]=5;</a:t>
            </a:r>
          </a:p>
          <a:p>
            <a:r>
              <a:rPr lang="sv-SE" sz="2800" dirty="0" smtClean="0"/>
              <a:t>Där de 3 lägre delarna skriver till positionen av matrisen (kan vara inverterat beroende på hur din matris ser ut)</a:t>
            </a:r>
          </a:p>
          <a:p>
            <a:endParaRPr lang="sv-SE" sz="2800" dirty="0" smtClean="0"/>
          </a:p>
          <a:p>
            <a:endParaRPr lang="sv-SE"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Camera</a:t>
            </a:r>
            <a:endParaRPr lang="sv-SE" dirty="0"/>
          </a:p>
        </p:txBody>
      </p:sp>
      <p:sp>
        <p:nvSpPr>
          <p:cNvPr id="3" name="Platshållare för innehåll 2"/>
          <p:cNvSpPr>
            <a:spLocks noGrp="1"/>
          </p:cNvSpPr>
          <p:nvPr>
            <p:ph idx="1"/>
          </p:nvPr>
        </p:nvSpPr>
        <p:spPr/>
        <p:txBody>
          <a:bodyPr>
            <a:normAutofit fontScale="70000" lnSpcReduction="20000"/>
          </a:bodyPr>
          <a:lstStyle/>
          <a:p>
            <a:r>
              <a:rPr lang="sv-SE" dirty="0" smtClean="0"/>
              <a:t>Och my Projection skapar vi nu som</a:t>
            </a:r>
          </a:p>
          <a:p>
            <a:pPr>
              <a:buNone/>
            </a:pPr>
            <a:r>
              <a:rPr lang="sv-SE" dirty="0" smtClean="0"/>
              <a:t>	XMMATRIX </a:t>
            </a:r>
            <a:r>
              <a:rPr lang="sv-SE" dirty="0" err="1" smtClean="0"/>
              <a:t>projection</a:t>
            </a:r>
            <a:r>
              <a:rPr lang="sv-SE" dirty="0" smtClean="0"/>
              <a:t>;</a:t>
            </a:r>
          </a:p>
          <a:p>
            <a:pPr lvl="1">
              <a:buNone/>
            </a:pPr>
            <a:r>
              <a:rPr lang="sv-SE" dirty="0" smtClean="0"/>
              <a:t>  </a:t>
            </a:r>
            <a:r>
              <a:rPr lang="sv-SE" dirty="0" err="1" smtClean="0"/>
              <a:t>projection=XMMatrixPerspectiveFovLH</a:t>
            </a:r>
            <a:r>
              <a:rPr lang="sv-SE" dirty="0" smtClean="0"/>
              <a:t>(Pi* 0.5f, 800 / ( FLOAT )600, 0.1f, 100.0f );</a:t>
            </a:r>
          </a:p>
          <a:p>
            <a:pPr>
              <a:buNone/>
            </a:pPr>
            <a:r>
              <a:rPr lang="sv-SE" dirty="0" smtClean="0"/>
              <a:t>	XMFLOAT4X4 </a:t>
            </a:r>
            <a:r>
              <a:rPr lang="sv-SE" dirty="0" err="1" smtClean="0"/>
              <a:t>proj</a:t>
            </a:r>
            <a:r>
              <a:rPr lang="sv-SE" dirty="0" smtClean="0"/>
              <a:t>;</a:t>
            </a:r>
          </a:p>
          <a:p>
            <a:pPr>
              <a:buNone/>
            </a:pPr>
            <a:r>
              <a:rPr lang="sv-SE" dirty="0" smtClean="0"/>
              <a:t>	XMStoreFloat4x4(&amp;</a:t>
            </a:r>
            <a:r>
              <a:rPr lang="sv-SE" dirty="0" err="1" smtClean="0"/>
              <a:t>proj,projection</a:t>
            </a:r>
            <a:r>
              <a:rPr lang="sv-SE" dirty="0" smtClean="0"/>
              <a:t>);</a:t>
            </a:r>
          </a:p>
          <a:p>
            <a:pPr>
              <a:buNone/>
            </a:pPr>
            <a:r>
              <a:rPr lang="sv-SE" dirty="0" smtClean="0"/>
              <a:t>	</a:t>
            </a:r>
            <a:r>
              <a:rPr lang="sv-SE" dirty="0" err="1" smtClean="0"/>
              <a:t>myProjectionMatrix.Init</a:t>
            </a:r>
            <a:r>
              <a:rPr lang="sv-SE" dirty="0" smtClean="0"/>
              <a:t>(</a:t>
            </a:r>
            <a:r>
              <a:rPr lang="sv-SE" dirty="0" err="1" smtClean="0"/>
              <a:t>reinterpret_cast&lt;float</a:t>
            </a:r>
            <a:r>
              <a:rPr lang="sv-SE" dirty="0" smtClean="0"/>
              <a:t>*&gt;(</a:t>
            </a:r>
            <a:r>
              <a:rPr lang="sv-SE" dirty="0" err="1" smtClean="0"/>
              <a:t>proj.m</a:t>
            </a:r>
            <a:r>
              <a:rPr lang="sv-SE" dirty="0" smtClean="0"/>
              <a:t>));</a:t>
            </a:r>
          </a:p>
          <a:p>
            <a:r>
              <a:rPr lang="sv-SE" dirty="0" smtClean="0"/>
              <a:t>Detta ger en projections matris för ett 4:3 fönster med Yfov 45.(ca 56.25 i Xfov).</a:t>
            </a:r>
          </a:p>
          <a:p>
            <a:r>
              <a:rPr lang="sv-SE" dirty="0" smtClean="0"/>
              <a:t>Så nu har vi 3 matriser. Vi har en myOrientation i Instance som tar sig till Instances paren, I vårat fall World. Så den matrisen kan vi kalla toWorld eller World för korthet.</a:t>
            </a:r>
          </a:p>
          <a:p>
            <a:r>
              <a:rPr lang="sv-SE" dirty="0" smtClean="0"/>
              <a:t>Vi har Camernas inverterad orientation, som vi kan kalla toView eller View.</a:t>
            </a:r>
          </a:p>
          <a:p>
            <a:r>
              <a:rPr lang="sv-SE" dirty="0" smtClean="0"/>
              <a:t>Slutligen har vi Projections matrisen som vi kan kalla toProjection eller Projection.</a:t>
            </a:r>
          </a:p>
          <a:p>
            <a:r>
              <a:rPr lang="sv-SE" dirty="0" smtClean="0"/>
              <a:t>Så nu vill vi använda dessa matriser för att transformera vårat objekt.</a:t>
            </a:r>
            <a:endParaRPr lang="sv-SE"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FX filerna</a:t>
            </a:r>
            <a:endParaRPr lang="sv-SE" dirty="0"/>
          </a:p>
        </p:txBody>
      </p:sp>
      <p:sp>
        <p:nvSpPr>
          <p:cNvPr id="3" name="Platshållare för innehåll 2"/>
          <p:cNvSpPr>
            <a:spLocks noGrp="1"/>
          </p:cNvSpPr>
          <p:nvPr>
            <p:ph idx="1"/>
          </p:nvPr>
        </p:nvSpPr>
        <p:spPr/>
        <p:txBody>
          <a:bodyPr>
            <a:normAutofit fontScale="85000" lnSpcReduction="20000"/>
          </a:bodyPr>
          <a:lstStyle/>
          <a:p>
            <a:r>
              <a:rPr lang="sv-SE" dirty="0" smtClean="0"/>
              <a:t>Längst up i våran fx fil lägger vi till följande 3 rader.</a:t>
            </a:r>
          </a:p>
          <a:p>
            <a:pPr>
              <a:buNone/>
            </a:pPr>
            <a:r>
              <a:rPr lang="sv-SE" sz="1900" dirty="0" smtClean="0"/>
              <a:t>matrix World;</a:t>
            </a:r>
          </a:p>
          <a:p>
            <a:pPr>
              <a:buNone/>
            </a:pPr>
            <a:r>
              <a:rPr lang="sv-SE" sz="1900" dirty="0" smtClean="0"/>
              <a:t>matrix View;</a:t>
            </a:r>
          </a:p>
          <a:p>
            <a:pPr>
              <a:buNone/>
            </a:pPr>
            <a:r>
              <a:rPr lang="sv-SE" sz="1900" dirty="0" smtClean="0"/>
              <a:t>matrix Projection;</a:t>
            </a:r>
          </a:p>
          <a:p>
            <a:r>
              <a:rPr lang="sv-SE" dirty="0" smtClean="0"/>
              <a:t>Det är precis som det ser ut som variabel definitioner.</a:t>
            </a:r>
          </a:p>
          <a:p>
            <a:r>
              <a:rPr lang="sv-SE" dirty="0" smtClean="0"/>
              <a:t>Nu ska vi använda dem också bara så vi modifierar våran vertex shader</a:t>
            </a:r>
          </a:p>
          <a:p>
            <a:pPr>
              <a:buNone/>
            </a:pPr>
            <a:r>
              <a:rPr lang="sv-SE" sz="1700" dirty="0" smtClean="0"/>
              <a:t>VS_OUTPUT VS( float4 Pos : POSITION, float4 Color : COLOR )</a:t>
            </a:r>
          </a:p>
          <a:p>
            <a:pPr>
              <a:buNone/>
            </a:pPr>
            <a:r>
              <a:rPr lang="sv-SE" sz="1700" dirty="0" smtClean="0"/>
              <a:t>{</a:t>
            </a:r>
          </a:p>
          <a:p>
            <a:pPr>
              <a:buNone/>
            </a:pPr>
            <a:r>
              <a:rPr lang="sv-SE" sz="1700" dirty="0" smtClean="0"/>
              <a:t>    VS_OUTPUT output = (VS_OUTPUT)0;</a:t>
            </a:r>
          </a:p>
          <a:p>
            <a:pPr>
              <a:buNone/>
            </a:pPr>
            <a:r>
              <a:rPr lang="sv-SE" sz="1700" dirty="0" smtClean="0"/>
              <a:t>    output.Pos = mul( Pos, World );</a:t>
            </a:r>
          </a:p>
          <a:p>
            <a:pPr>
              <a:buNone/>
            </a:pPr>
            <a:r>
              <a:rPr lang="sv-SE" sz="1700" dirty="0" smtClean="0"/>
              <a:t>    output.Pos = mul( output.Pos, View );</a:t>
            </a:r>
          </a:p>
          <a:p>
            <a:pPr>
              <a:buNone/>
            </a:pPr>
            <a:r>
              <a:rPr lang="sv-SE" sz="1700" dirty="0" smtClean="0"/>
              <a:t>    output.Pos = mul( output.Pos, Projection );</a:t>
            </a:r>
          </a:p>
          <a:p>
            <a:pPr>
              <a:buNone/>
            </a:pPr>
            <a:r>
              <a:rPr lang="sv-SE" sz="1700" dirty="0" smtClean="0"/>
              <a:t>    output.Color = Color;</a:t>
            </a:r>
          </a:p>
          <a:p>
            <a:pPr>
              <a:buNone/>
            </a:pPr>
            <a:r>
              <a:rPr lang="sv-SE" sz="1700" dirty="0" smtClean="0"/>
              <a:t>    return output;</a:t>
            </a:r>
          </a:p>
          <a:p>
            <a:pPr>
              <a:buNone/>
            </a:pPr>
            <a:r>
              <a:rPr lang="sv-SE" sz="1700" dirty="0" smtClean="0"/>
              <a:t>}</a:t>
            </a:r>
          </a:p>
          <a:p>
            <a:r>
              <a:rPr lang="sv-SE" sz="2200" dirty="0" smtClean="0"/>
              <a:t>Skillnaden är i hur vi räknar fram output.Pos nu tar vi först inputen och transformerar den till world, sedan transformerar vi den till view och slutligen till Projection innan vi skickar den vidare. Om vi skulle försöka köra spelet nu skulel vi få en svart skärm.</a:t>
            </a:r>
          </a:p>
          <a:p>
            <a:r>
              <a:rPr lang="sv-SE" sz="2200" dirty="0" smtClean="0"/>
              <a:t>Detta pga att matriserna har sina default värden vilket är 0 överallt. Så vi behöver kunna uppdateras deras världen ifrån spelet.</a:t>
            </a:r>
            <a:endParaRPr lang="sv-SE" sz="3900" dirty="0" smtClean="0"/>
          </a:p>
          <a:p>
            <a:endParaRPr lang="sv-SE"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Effect</a:t>
            </a:r>
            <a:endParaRPr lang="sv-SE" dirty="0"/>
          </a:p>
        </p:txBody>
      </p:sp>
      <p:sp>
        <p:nvSpPr>
          <p:cNvPr id="3" name="Platshållare för innehåll 2"/>
          <p:cNvSpPr>
            <a:spLocks noGrp="1"/>
          </p:cNvSpPr>
          <p:nvPr>
            <p:ph idx="1"/>
          </p:nvPr>
        </p:nvSpPr>
        <p:spPr/>
        <p:txBody>
          <a:bodyPr>
            <a:normAutofit fontScale="85000" lnSpcReduction="20000"/>
          </a:bodyPr>
          <a:lstStyle/>
          <a:p>
            <a:r>
              <a:rPr lang="sv-SE" sz="2600" dirty="0" smtClean="0"/>
              <a:t>I effect filen hade vi ju redan data för att interfacea emot variabler i effekten så det är dags att börja använda dem.</a:t>
            </a:r>
          </a:p>
          <a:p>
            <a:r>
              <a:rPr lang="sv-SE" sz="2600" dirty="0" smtClean="0"/>
              <a:t>Detta görs enklast ifrån </a:t>
            </a:r>
            <a:r>
              <a:rPr lang="sv-SE" sz="2600" dirty="0" err="1" smtClean="0"/>
              <a:t>Effect</a:t>
            </a:r>
            <a:r>
              <a:rPr lang="sv-SE" sz="2600" dirty="0" smtClean="0"/>
              <a:t> filen. Så längst upp i den filen lägger vi till dessa rader.</a:t>
            </a:r>
          </a:p>
          <a:p>
            <a:r>
              <a:rPr lang="sv-SE" sz="2600" dirty="0" smtClean="0"/>
              <a:t>Och bör vi redan ha</a:t>
            </a:r>
          </a:p>
          <a:p>
            <a:pPr>
              <a:buNone/>
            </a:pPr>
            <a:r>
              <a:rPr lang="sv-SE" sz="1700" dirty="0" smtClean="0"/>
              <a:t>	 // </a:t>
            </a:r>
            <a:r>
              <a:rPr lang="sv-SE" sz="1700" dirty="0" err="1" smtClean="0"/>
              <a:t>Obtain</a:t>
            </a:r>
            <a:r>
              <a:rPr lang="sv-SE" sz="1700" dirty="0" smtClean="0"/>
              <a:t> the variables</a:t>
            </a:r>
          </a:p>
          <a:p>
            <a:pPr>
              <a:buNone/>
            </a:pPr>
            <a:r>
              <a:rPr lang="sv-SE" sz="1700" dirty="0" smtClean="0"/>
              <a:t>    </a:t>
            </a:r>
            <a:r>
              <a:rPr lang="sv-SE" sz="1700" dirty="0" err="1" smtClean="0"/>
              <a:t>myWorldMatrixVariable</a:t>
            </a:r>
            <a:r>
              <a:rPr lang="sv-SE" sz="1700" dirty="0" smtClean="0"/>
              <a:t> = </a:t>
            </a:r>
            <a:r>
              <a:rPr lang="sv-SE" sz="1700" dirty="0" err="1" smtClean="0"/>
              <a:t>myEffect-&gt;GetVariableByName</a:t>
            </a:r>
            <a:r>
              <a:rPr lang="sv-SE" sz="1700" dirty="0" smtClean="0"/>
              <a:t>( "World" )</a:t>
            </a:r>
            <a:r>
              <a:rPr lang="sv-SE" sz="1700" dirty="0" err="1" smtClean="0"/>
              <a:t>-&gt;AsMatrix</a:t>
            </a:r>
            <a:r>
              <a:rPr lang="sv-SE" sz="1700" dirty="0" smtClean="0"/>
              <a:t>();</a:t>
            </a:r>
          </a:p>
          <a:p>
            <a:pPr>
              <a:buNone/>
            </a:pPr>
            <a:r>
              <a:rPr lang="sv-SE" sz="1700" dirty="0" smtClean="0"/>
              <a:t>    </a:t>
            </a:r>
            <a:r>
              <a:rPr lang="sv-SE" sz="1700" dirty="0" err="1" smtClean="0"/>
              <a:t>myViewMatrixVariable</a:t>
            </a:r>
            <a:r>
              <a:rPr lang="sv-SE" sz="1700" dirty="0" smtClean="0"/>
              <a:t> = </a:t>
            </a:r>
            <a:r>
              <a:rPr lang="sv-SE" sz="1700" dirty="0" err="1" smtClean="0"/>
              <a:t>myEffect-&gt;GetVariableByName</a:t>
            </a:r>
            <a:r>
              <a:rPr lang="sv-SE" sz="1700" dirty="0" smtClean="0"/>
              <a:t>( "</a:t>
            </a:r>
            <a:r>
              <a:rPr lang="sv-SE" sz="1700" dirty="0" err="1" smtClean="0"/>
              <a:t>View</a:t>
            </a:r>
            <a:r>
              <a:rPr lang="sv-SE" sz="1700" dirty="0" smtClean="0"/>
              <a:t>" )</a:t>
            </a:r>
            <a:r>
              <a:rPr lang="sv-SE" sz="1700" dirty="0" err="1" smtClean="0"/>
              <a:t>-&gt;AsMatrix</a:t>
            </a:r>
            <a:r>
              <a:rPr lang="sv-SE" sz="1700" dirty="0" smtClean="0"/>
              <a:t>();</a:t>
            </a:r>
          </a:p>
          <a:p>
            <a:pPr>
              <a:buNone/>
            </a:pPr>
            <a:r>
              <a:rPr lang="sv-SE" sz="1700" dirty="0" smtClean="0"/>
              <a:t>    </a:t>
            </a:r>
            <a:r>
              <a:rPr lang="sv-SE" sz="1700" dirty="0" err="1" smtClean="0"/>
              <a:t>myProjectionMatrixVariable</a:t>
            </a:r>
            <a:r>
              <a:rPr lang="sv-SE" sz="1700" dirty="0" smtClean="0"/>
              <a:t> = </a:t>
            </a:r>
            <a:r>
              <a:rPr lang="sv-SE" sz="1700" dirty="0" err="1" smtClean="0"/>
              <a:t>myEffect-&gt;GetVariableByName</a:t>
            </a:r>
            <a:r>
              <a:rPr lang="sv-SE" sz="1700" dirty="0" smtClean="0"/>
              <a:t>( "</a:t>
            </a:r>
            <a:r>
              <a:rPr lang="sv-SE" sz="1700" dirty="0" err="1" smtClean="0"/>
              <a:t>Projection</a:t>
            </a:r>
            <a:r>
              <a:rPr lang="sv-SE" sz="1700" dirty="0" smtClean="0"/>
              <a:t>" )</a:t>
            </a:r>
            <a:r>
              <a:rPr lang="sv-SE" sz="1700" dirty="0" err="1" smtClean="0"/>
              <a:t>-&gt;AsMatrix</a:t>
            </a:r>
            <a:r>
              <a:rPr lang="sv-SE" sz="1700" dirty="0" smtClean="0"/>
              <a:t>();</a:t>
            </a:r>
          </a:p>
          <a:p>
            <a:r>
              <a:rPr lang="sv-SE" sz="2600" dirty="0" smtClean="0"/>
              <a:t>Så vad gör detta jo vi skapar effect variabler av matris typ. Detta är ett sätt för oss att komunicera med grafik kortet. Genom att särra värden på dessa variabler kan vi sätta värden på variablerna i fx filen.</a:t>
            </a:r>
          </a:p>
          <a:p>
            <a:r>
              <a:rPr lang="sv-SE" sz="2600" dirty="0" smtClean="0"/>
              <a:t>Vi har skapar 3 variabler för de 3 matriserna. </a:t>
            </a:r>
          </a:p>
          <a:p>
            <a:r>
              <a:rPr lang="sv-SE" sz="2600" dirty="0" smtClean="0"/>
              <a:t>Sen kan vi sätta värden på dem enligt följande syntax</a:t>
            </a:r>
          </a:p>
          <a:p>
            <a:pPr>
              <a:buNone/>
            </a:pPr>
            <a:r>
              <a:rPr lang="sv-SE" sz="2400" dirty="0" err="1" smtClean="0"/>
              <a:t>myWorldMatrixVariable</a:t>
            </a:r>
            <a:r>
              <a:rPr lang="sv-SE" sz="2400" dirty="0" smtClean="0"/>
              <a:t> </a:t>
            </a:r>
            <a:r>
              <a:rPr lang="sv-SE" sz="2200" dirty="0" smtClean="0"/>
              <a:t>&gt;SetMatrix(static_cast&lt;float*&gt;(&amp;temp.myMatrix[0][0]));</a:t>
            </a:r>
          </a:p>
          <a:p>
            <a:r>
              <a:rPr lang="sv-SE" sz="2600" dirty="0" smtClean="0"/>
              <a:t>Våra värden har vi ju redan så det är bara att överföra dem. Om ni nu satt kameran på rätt sida om objektet så borde ni se erat object mitt på skärmen igen.</a:t>
            </a:r>
          </a:p>
          <a:p>
            <a:r>
              <a:rPr lang="sv-SE" sz="2600" dirty="0" smtClean="0"/>
              <a:t>Vad som är kvar är att sätta det i snurrning. Även här ger Tutorial 4 er de verktyg som behövs.</a:t>
            </a:r>
            <a:endParaRPr lang="sv-SE" sz="3000" dirty="0" smtClean="0"/>
          </a:p>
          <a:p>
            <a:endParaRPr lang="sv-SE"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Kuben</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sv-SE" dirty="0" smtClean="0"/>
              <a:t>	</a:t>
            </a:r>
            <a:r>
              <a:rPr lang="sv-SE" dirty="0" err="1" smtClean="0"/>
              <a:t>class</a:t>
            </a:r>
            <a:r>
              <a:rPr lang="sv-SE" dirty="0" smtClean="0"/>
              <a:t> </a:t>
            </a:r>
            <a:r>
              <a:rPr lang="sv-SE" dirty="0" err="1" smtClean="0"/>
              <a:t>Model</a:t>
            </a:r>
            <a:endParaRPr lang="sv-SE" dirty="0" smtClean="0"/>
          </a:p>
          <a:p>
            <a:pPr>
              <a:buNone/>
            </a:pPr>
            <a:r>
              <a:rPr lang="sv-SE" dirty="0" smtClean="0"/>
              <a:t>	{</a:t>
            </a:r>
          </a:p>
          <a:p>
            <a:pPr>
              <a:buNone/>
            </a:pPr>
            <a:r>
              <a:rPr lang="sv-SE" dirty="0" smtClean="0"/>
              <a:t>	public:</a:t>
            </a:r>
          </a:p>
          <a:p>
            <a:pPr>
              <a:buNone/>
            </a:pPr>
            <a:r>
              <a:rPr lang="sv-SE" dirty="0" smtClean="0"/>
              <a:t>		</a:t>
            </a:r>
            <a:r>
              <a:rPr lang="sv-SE" dirty="0" err="1" smtClean="0"/>
              <a:t>Model</a:t>
            </a:r>
            <a:r>
              <a:rPr lang="sv-SE" dirty="0" smtClean="0"/>
              <a:t>();</a:t>
            </a:r>
          </a:p>
          <a:p>
            <a:pPr>
              <a:buNone/>
            </a:pPr>
            <a:r>
              <a:rPr lang="sv-SE" dirty="0" smtClean="0"/>
              <a:t>		~</a:t>
            </a:r>
            <a:r>
              <a:rPr lang="sv-SE" dirty="0" err="1" smtClean="0"/>
              <a:t>Model</a:t>
            </a:r>
            <a:r>
              <a:rPr lang="sv-SE" dirty="0" smtClean="0"/>
              <a:t>();</a:t>
            </a:r>
          </a:p>
          <a:p>
            <a:pPr>
              <a:buNone/>
            </a:pPr>
            <a:r>
              <a:rPr lang="sv-SE" dirty="0" smtClean="0"/>
              <a:t>		</a:t>
            </a:r>
            <a:r>
              <a:rPr lang="sv-SE" dirty="0" err="1" smtClean="0"/>
              <a:t>void</a:t>
            </a:r>
            <a:r>
              <a:rPr lang="sv-SE" dirty="0" smtClean="0"/>
              <a:t> </a:t>
            </a:r>
            <a:r>
              <a:rPr lang="sv-SE" dirty="0" err="1" smtClean="0"/>
              <a:t>InitCube</a:t>
            </a:r>
            <a:r>
              <a:rPr lang="sv-SE" dirty="0" smtClean="0"/>
              <a:t>(</a:t>
            </a:r>
            <a:r>
              <a:rPr lang="sv-SE" dirty="0" err="1" smtClean="0"/>
              <a:t>Effect</a:t>
            </a:r>
            <a:r>
              <a:rPr lang="sv-SE" dirty="0" smtClean="0"/>
              <a:t>* </a:t>
            </a:r>
            <a:r>
              <a:rPr lang="sv-SE" dirty="0" err="1" smtClean="0"/>
              <a:t>aEffect</a:t>
            </a:r>
            <a:r>
              <a:rPr lang="sv-SE" dirty="0" smtClean="0"/>
              <a:t>);</a:t>
            </a:r>
          </a:p>
          <a:p>
            <a:pPr>
              <a:buNone/>
            </a:pPr>
            <a:endParaRPr lang="sv-SE" dirty="0" smtClean="0"/>
          </a:p>
          <a:p>
            <a:pPr>
              <a:buNone/>
            </a:pPr>
            <a:r>
              <a:rPr lang="sv-SE" dirty="0" smtClean="0"/>
              <a:t>		</a:t>
            </a:r>
            <a:r>
              <a:rPr lang="sv-SE" dirty="0" err="1" smtClean="0"/>
              <a:t>Effect</a:t>
            </a:r>
            <a:r>
              <a:rPr lang="sv-SE" dirty="0" smtClean="0"/>
              <a:t>* </a:t>
            </a:r>
            <a:r>
              <a:rPr lang="sv-SE" dirty="0" err="1" smtClean="0"/>
              <a:t>GetEffect</a:t>
            </a:r>
            <a:r>
              <a:rPr lang="sv-SE" dirty="0" smtClean="0"/>
              <a:t>();</a:t>
            </a:r>
          </a:p>
          <a:p>
            <a:pPr>
              <a:buNone/>
            </a:pPr>
            <a:r>
              <a:rPr lang="sv-SE" dirty="0" smtClean="0"/>
              <a:t>		</a:t>
            </a:r>
            <a:r>
              <a:rPr lang="sv-SE" dirty="0" err="1" smtClean="0"/>
              <a:t>void</a:t>
            </a:r>
            <a:r>
              <a:rPr lang="sv-SE" dirty="0" smtClean="0"/>
              <a:t> </a:t>
            </a:r>
            <a:r>
              <a:rPr lang="sv-SE" dirty="0" err="1" smtClean="0"/>
              <a:t>Render</a:t>
            </a:r>
            <a:r>
              <a:rPr lang="sv-SE" dirty="0" smtClean="0"/>
              <a:t>();</a:t>
            </a:r>
          </a:p>
          <a:p>
            <a:pPr>
              <a:buNone/>
            </a:pPr>
            <a:r>
              <a:rPr lang="sv-SE" dirty="0" smtClean="0"/>
              <a:t>	private:</a:t>
            </a:r>
          </a:p>
          <a:p>
            <a:pPr>
              <a:buNone/>
            </a:pPr>
            <a:r>
              <a:rPr lang="sv-SE" dirty="0" smtClean="0"/>
              <a:t>		</a:t>
            </a:r>
            <a:r>
              <a:rPr lang="sv-SE" dirty="0" err="1" smtClean="0"/>
              <a:t>bool</a:t>
            </a:r>
            <a:r>
              <a:rPr lang="sv-SE" dirty="0" smtClean="0"/>
              <a:t> </a:t>
            </a:r>
            <a:r>
              <a:rPr lang="sv-SE" dirty="0" err="1" smtClean="0"/>
              <a:t>Init</a:t>
            </a:r>
            <a:r>
              <a:rPr lang="sv-SE" dirty="0" smtClean="0"/>
              <a:t>();</a:t>
            </a:r>
          </a:p>
          <a:p>
            <a:pPr>
              <a:buNone/>
            </a:pPr>
            <a:r>
              <a:rPr lang="sv-SE" dirty="0" smtClean="0"/>
              <a:t>		</a:t>
            </a:r>
            <a:r>
              <a:rPr lang="sv-SE" dirty="0" err="1" smtClean="0"/>
              <a:t>bool</a:t>
            </a:r>
            <a:r>
              <a:rPr lang="sv-SE" dirty="0" smtClean="0"/>
              <a:t> </a:t>
            </a:r>
            <a:r>
              <a:rPr lang="sv-SE" dirty="0" err="1" smtClean="0"/>
              <a:t>InitVertexBuffer</a:t>
            </a:r>
            <a:r>
              <a:rPr lang="sv-SE" dirty="0" smtClean="0"/>
              <a:t>();</a:t>
            </a:r>
          </a:p>
          <a:p>
            <a:pPr>
              <a:buNone/>
            </a:pPr>
            <a:r>
              <a:rPr lang="sv-SE" dirty="0" smtClean="0"/>
              <a:t>		</a:t>
            </a:r>
            <a:r>
              <a:rPr lang="sv-SE" dirty="0" err="1" smtClean="0"/>
              <a:t>bool</a:t>
            </a:r>
            <a:r>
              <a:rPr lang="sv-SE" dirty="0" smtClean="0"/>
              <a:t> </a:t>
            </a:r>
            <a:r>
              <a:rPr lang="sv-SE" dirty="0" err="1" smtClean="0"/>
              <a:t>InitIndexBuffer</a:t>
            </a:r>
            <a:r>
              <a:rPr lang="sv-SE" dirty="0" smtClean="0"/>
              <a:t>();</a:t>
            </a:r>
          </a:p>
          <a:p>
            <a:pPr>
              <a:buNone/>
            </a:pPr>
            <a:endParaRPr lang="sv-SE" dirty="0" smtClean="0"/>
          </a:p>
          <a:p>
            <a:pPr>
              <a:buNone/>
            </a:pPr>
            <a:r>
              <a:rPr lang="sv-SE" dirty="0" smtClean="0"/>
              <a:t>		</a:t>
            </a:r>
            <a:r>
              <a:rPr lang="sv-SE" dirty="0" err="1" smtClean="0"/>
              <a:t>Effect</a:t>
            </a:r>
            <a:r>
              <a:rPr lang="sv-SE" dirty="0" smtClean="0"/>
              <a:t>* </a:t>
            </a:r>
            <a:r>
              <a:rPr lang="sv-SE" dirty="0" err="1" smtClean="0"/>
              <a:t>myEffect</a:t>
            </a:r>
            <a:r>
              <a:rPr lang="sv-SE" dirty="0" smtClean="0"/>
              <a:t>;</a:t>
            </a:r>
          </a:p>
          <a:p>
            <a:pPr>
              <a:buNone/>
            </a:pPr>
            <a:r>
              <a:rPr lang="sv-SE" dirty="0" smtClean="0"/>
              <a:t>		</a:t>
            </a:r>
            <a:r>
              <a:rPr lang="sv-SE" dirty="0" err="1" smtClean="0"/>
              <a:t>VertexTypes</a:t>
            </a:r>
            <a:r>
              <a:rPr lang="sv-SE" dirty="0" smtClean="0"/>
              <a:t> </a:t>
            </a:r>
            <a:r>
              <a:rPr lang="sv-SE" dirty="0" err="1" smtClean="0"/>
              <a:t>myVertexType</a:t>
            </a:r>
            <a:r>
              <a:rPr lang="sv-SE" dirty="0" smtClean="0"/>
              <a:t>;</a:t>
            </a:r>
          </a:p>
          <a:p>
            <a:pPr>
              <a:buNone/>
            </a:pPr>
            <a:r>
              <a:rPr lang="sv-SE" dirty="0" smtClean="0"/>
              <a:t>		</a:t>
            </a:r>
            <a:r>
              <a:rPr lang="sv-SE" dirty="0" err="1" smtClean="0"/>
              <a:t>CU::GrowingArray&lt;VertexPosCol</a:t>
            </a:r>
            <a:r>
              <a:rPr lang="sv-SE" dirty="0" smtClean="0"/>
              <a:t>&gt; </a:t>
            </a:r>
            <a:r>
              <a:rPr lang="sv-SE" dirty="0" err="1" smtClean="0"/>
              <a:t>myVertices</a:t>
            </a:r>
            <a:r>
              <a:rPr lang="sv-SE" dirty="0" smtClean="0"/>
              <a:t>;</a:t>
            </a:r>
          </a:p>
          <a:p>
            <a:pPr>
              <a:buNone/>
            </a:pPr>
            <a:r>
              <a:rPr lang="sv-SE" dirty="0" smtClean="0"/>
              <a:t>		</a:t>
            </a:r>
            <a:r>
              <a:rPr lang="sv-SE" dirty="0" err="1" smtClean="0"/>
              <a:t>CU::GrowingArray&lt;unsigned</a:t>
            </a:r>
            <a:r>
              <a:rPr lang="sv-SE" dirty="0" smtClean="0"/>
              <a:t> </a:t>
            </a:r>
            <a:r>
              <a:rPr lang="sv-SE" dirty="0" err="1" smtClean="0"/>
              <a:t>int</a:t>
            </a:r>
            <a:r>
              <a:rPr lang="sv-SE" dirty="0" smtClean="0"/>
              <a:t>&gt; </a:t>
            </a:r>
            <a:r>
              <a:rPr lang="sv-SE" dirty="0" err="1" smtClean="0"/>
              <a:t>myVerticeIndexes</a:t>
            </a:r>
            <a:r>
              <a:rPr lang="sv-SE" dirty="0" smtClean="0"/>
              <a:t>;</a:t>
            </a:r>
          </a:p>
          <a:p>
            <a:pPr>
              <a:buNone/>
            </a:pPr>
            <a:r>
              <a:rPr lang="sv-SE" dirty="0" smtClean="0"/>
              <a:t>		ID3D11InputLayout*      </a:t>
            </a:r>
            <a:r>
              <a:rPr lang="sv-SE" dirty="0" err="1" smtClean="0"/>
              <a:t>myVertexLayout</a:t>
            </a:r>
            <a:r>
              <a:rPr lang="sv-SE" dirty="0" smtClean="0"/>
              <a:t>;</a:t>
            </a:r>
          </a:p>
          <a:p>
            <a:pPr>
              <a:buNone/>
            </a:pPr>
            <a:r>
              <a:rPr lang="sv-SE" dirty="0" smtClean="0"/>
              <a:t>		ID3D11Buffer*           </a:t>
            </a:r>
            <a:r>
              <a:rPr lang="sv-SE" dirty="0" err="1" smtClean="0"/>
              <a:t>myVertexBuffer</a:t>
            </a:r>
            <a:r>
              <a:rPr lang="sv-SE" dirty="0" smtClean="0"/>
              <a:t>;</a:t>
            </a:r>
          </a:p>
          <a:p>
            <a:pPr>
              <a:buNone/>
            </a:pPr>
            <a:r>
              <a:rPr lang="sv-SE" dirty="0" smtClean="0"/>
              <a:t>		ID3D11Buffer*           </a:t>
            </a:r>
            <a:r>
              <a:rPr lang="sv-SE" dirty="0" err="1" smtClean="0"/>
              <a:t>myIndexBuffer</a:t>
            </a:r>
            <a:r>
              <a:rPr lang="sv-SE" dirty="0" smtClean="0"/>
              <a:t>;</a:t>
            </a:r>
          </a:p>
          <a:p>
            <a:pPr>
              <a:buNone/>
            </a:pPr>
            <a:endParaRPr lang="sv-SE" dirty="0" smtClean="0"/>
          </a:p>
          <a:p>
            <a:pPr>
              <a:buNone/>
            </a:pPr>
            <a:r>
              <a:rPr lang="sv-SE" dirty="0" smtClean="0"/>
              <a:t>		</a:t>
            </a:r>
            <a:r>
              <a:rPr lang="sv-SE" dirty="0" err="1" smtClean="0"/>
              <a:t>std::string</a:t>
            </a:r>
            <a:r>
              <a:rPr lang="sv-SE" dirty="0" smtClean="0"/>
              <a:t> </a:t>
            </a:r>
            <a:r>
              <a:rPr lang="sv-SE" dirty="0" err="1" smtClean="0"/>
              <a:t>myEffectFile</a:t>
            </a:r>
            <a:r>
              <a:rPr lang="sv-SE" dirty="0" smtClean="0"/>
              <a:t>;</a:t>
            </a:r>
          </a:p>
          <a:p>
            <a:pPr>
              <a:buNone/>
            </a:pPr>
            <a:r>
              <a:rPr lang="sv-SE" dirty="0" smtClean="0"/>
              <a:t>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Geometry</a:t>
            </a:r>
            <a:endParaRPr lang="sv-SE" dirty="0"/>
          </a:p>
        </p:txBody>
      </p:sp>
      <p:sp>
        <p:nvSpPr>
          <p:cNvPr id="3" name="Platshållare för innehåll 2"/>
          <p:cNvSpPr>
            <a:spLocks noGrp="1"/>
          </p:cNvSpPr>
          <p:nvPr>
            <p:ph idx="1"/>
          </p:nvPr>
        </p:nvSpPr>
        <p:spPr>
          <a:xfrm>
            <a:off x="214282" y="764704"/>
            <a:ext cx="8715436" cy="5807568"/>
          </a:xfrm>
        </p:spPr>
        <p:txBody>
          <a:bodyPr>
            <a:noAutofit/>
          </a:bodyPr>
          <a:lstStyle/>
          <a:p>
            <a:pPr>
              <a:spcBef>
                <a:spcPct val="50000"/>
              </a:spcBef>
              <a:buFontTx/>
              <a:buChar char="•"/>
            </a:pPr>
            <a:r>
              <a:rPr lang="sv-SE" sz="2400" dirty="0" smtClean="0"/>
              <a:t>Så det som applikationen placerar och säger till 3d motorn att visa är en modell av någonting. Modellen innehåller data som beskriver hur den ser ut. En del av den datan är geometrin.</a:t>
            </a:r>
          </a:p>
          <a:p>
            <a:pPr>
              <a:spcBef>
                <a:spcPct val="50000"/>
              </a:spcBef>
              <a:buFontTx/>
              <a:buChar char="•"/>
            </a:pPr>
            <a:r>
              <a:rPr lang="sv-SE" sz="2400" dirty="0" smtClean="0"/>
              <a:t>Geometrin består av 2 huvudsakliga delar. Vertexar och Primitiver, för enkelhets skull kommer vi utgå ifrån att primitiverna är trianglar.</a:t>
            </a:r>
          </a:p>
          <a:p>
            <a:pPr>
              <a:spcBef>
                <a:spcPct val="50000"/>
              </a:spcBef>
              <a:buFontTx/>
              <a:buChar char="•"/>
            </a:pPr>
            <a:r>
              <a:rPr lang="sv-SE" sz="2400" dirty="0" smtClean="0"/>
              <a:t>Så vad är en </a:t>
            </a:r>
            <a:r>
              <a:rPr lang="sv-SE" sz="2400" dirty="0" smtClean="0"/>
              <a:t>vertex? </a:t>
            </a:r>
            <a:r>
              <a:rPr lang="sv-SE" sz="2400" dirty="0" smtClean="0"/>
              <a:t>För att göra det enkelt så beskriver 3d </a:t>
            </a:r>
            <a:r>
              <a:rPr lang="sv-SE" sz="2400" dirty="0" smtClean="0"/>
              <a:t>modeleringsprogram </a:t>
            </a:r>
            <a:r>
              <a:rPr lang="sv-SE" sz="2400" dirty="0" smtClean="0"/>
              <a:t>object i 3d som en serie trianglar i 3d rymden och vertexar är hörnen på dessa trianglar. En vertex kan innehålla mycket data. Men den enklaste formen innehåller bara en Vector som representerar vertexens position i det space som den nuvarande beräkningen utförs i.</a:t>
            </a:r>
          </a:p>
          <a:p>
            <a:pPr>
              <a:spcBef>
                <a:spcPct val="50000"/>
              </a:spcBef>
              <a:buFontTx/>
              <a:buChar char="•"/>
            </a:pPr>
            <a:r>
              <a:rPr lang="sv-SE" sz="2400" dirty="0" smtClean="0"/>
              <a:t>Den kan även innehålla annan data som färgen eller normalen vid den punkten eller kordinaten för den vertexen i en textur.</a:t>
            </a:r>
          </a:p>
          <a:p>
            <a:pPr>
              <a:spcBef>
                <a:spcPct val="50000"/>
              </a:spcBef>
              <a:buFontTx/>
              <a:buChar char="•"/>
            </a:pPr>
            <a:endParaRPr lang="sv-SE" sz="2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Indexes</a:t>
            </a:r>
            <a:endParaRPr lang="sv-SE" dirty="0"/>
          </a:p>
        </p:txBody>
      </p:sp>
      <p:sp>
        <p:nvSpPr>
          <p:cNvPr id="3" name="Platshållare för innehåll 2"/>
          <p:cNvSpPr>
            <a:spLocks noGrp="1"/>
          </p:cNvSpPr>
          <p:nvPr>
            <p:ph idx="1"/>
          </p:nvPr>
        </p:nvSpPr>
        <p:spPr/>
        <p:txBody>
          <a:bodyPr>
            <a:normAutofit fontScale="77500" lnSpcReduction="20000"/>
          </a:bodyPr>
          <a:lstStyle/>
          <a:p>
            <a:r>
              <a:rPr lang="sv-SE" dirty="0" smtClean="0"/>
              <a:t>Vi har ytterliggare ett koncept att introducera idag innan vi är färdiga.</a:t>
            </a:r>
          </a:p>
          <a:p>
            <a:r>
              <a:rPr lang="sv-SE" dirty="0" smtClean="0"/>
              <a:t>I Första steget så renderade vi en Triangel med ett anrop till Draw</a:t>
            </a:r>
          </a:p>
          <a:p>
            <a:r>
              <a:rPr lang="sv-SE" dirty="0" smtClean="0"/>
              <a:t>Detta var inget egentligt problem då. Men problemet kommer upstå om vi försöker använda lite mer komplexa meshar. Problemet består av relationen mellan trianglar och vertexar.</a:t>
            </a:r>
          </a:p>
          <a:p>
            <a:r>
              <a:rPr lang="sv-SE" dirty="0" smtClean="0"/>
              <a:t>Har vi en triangel har den 3 vertexar</a:t>
            </a:r>
          </a:p>
          <a:p>
            <a:r>
              <a:rPr lang="sv-SE" dirty="0" smtClean="0"/>
              <a:t>Men om vi sätter ihop 2 trianglar till en 4 kant har vi bara 4 vertexar per triangel.</a:t>
            </a:r>
          </a:p>
          <a:p>
            <a:r>
              <a:rPr lang="sv-SE" dirty="0" smtClean="0"/>
              <a:t>Och om vi bygger vidare på den med flera 4 kanter kommer vi snart till läget då vi har 2+Triangel antal vertexar</a:t>
            </a:r>
          </a:p>
          <a:p>
            <a:r>
              <a:rPr lang="sv-SE" dirty="0" smtClean="0"/>
              <a:t>Men om vi använder draw anropet rakt av så skickar vi in 3 vertexar per triangel</a:t>
            </a:r>
          </a:p>
          <a:p>
            <a:r>
              <a:rPr lang="sv-SE" dirty="0" smtClean="0"/>
              <a:t>Detta leder till att v får ca 3 gånger så många vertexar att skicka och transformera som vi borde behövt.</a:t>
            </a:r>
          </a:p>
          <a:p>
            <a:endParaRPr lang="sv-SE"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indexes</a:t>
            </a:r>
            <a:endParaRPr lang="sv-SE" dirty="0"/>
          </a:p>
        </p:txBody>
      </p:sp>
      <p:sp>
        <p:nvSpPr>
          <p:cNvPr id="3" name="Platshållare för innehåll 2"/>
          <p:cNvSpPr>
            <a:spLocks noGrp="1"/>
          </p:cNvSpPr>
          <p:nvPr>
            <p:ph idx="1"/>
          </p:nvPr>
        </p:nvSpPr>
        <p:spPr/>
        <p:txBody>
          <a:bodyPr>
            <a:normAutofit fontScale="70000" lnSpcReduction="20000"/>
          </a:bodyPr>
          <a:lstStyle/>
          <a:p>
            <a:r>
              <a:rPr lang="sv-SE" dirty="0" smtClean="0"/>
              <a:t>Vad som vore trevligt var om vi kunde skicka över alla vertexar en gång och sen bara säga till D3D vilken vi vill använda.</a:t>
            </a:r>
          </a:p>
          <a:p>
            <a:pPr lvl="1"/>
            <a:r>
              <a:rPr lang="sv-SE" dirty="0" smtClean="0"/>
              <a:t>Medans det inte funkar riktigt så under huven kan vi tänka oss det för tillfället</a:t>
            </a:r>
          </a:p>
          <a:p>
            <a:r>
              <a:rPr lang="sv-SE" dirty="0" smtClean="0"/>
              <a:t>En sak som tillåter oss att göra detta är indexes. Vi skapar en vertexbuffer med det minimala antalet vertexar som behövs och sen så i vårat draw anrop säger vi vilka vertexar som behövs genom att ange deras index i vertex buffern.</a:t>
            </a:r>
          </a:p>
          <a:p>
            <a:r>
              <a:rPr lang="sv-SE" dirty="0" smtClean="0"/>
              <a:t>Detta har vissa fördelar.  Att datan som skickas till grafikkortet  blir minimal vilket underlättar med buss trafiken och grafikorts minnet.</a:t>
            </a:r>
          </a:p>
          <a:p>
            <a:r>
              <a:rPr lang="sv-SE" dirty="0" smtClean="0"/>
              <a:t>Men också att cachen på grafik korten kan känna igen de X sista indexarna och om du skickar en index som nyss blivit skickad kan den återanvända det utan att behöva transformera det igen. Vilket kan drastiskt skära ner på processnigns tiden om modellen är optimerad för detta. Men även för icke optimerade modeller hjälper det.</a:t>
            </a:r>
          </a:p>
          <a:p>
            <a:r>
              <a:rPr lang="sv-SE" dirty="0" smtClean="0"/>
              <a:t>Så hur anger vi detta ?</a:t>
            </a:r>
          </a:p>
          <a:p>
            <a:r>
              <a:rPr lang="sv-SE" dirty="0" smtClean="0"/>
              <a:t>Det vi lärt oss hitentills är att om vi vill skicka data till grafikkortet behöver vi ha det i ett special format.</a:t>
            </a:r>
          </a:p>
          <a:p>
            <a:endParaRPr lang="sv-SE"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Index buffer</a:t>
            </a:r>
            <a:endParaRPr lang="sv-SE" dirty="0"/>
          </a:p>
        </p:txBody>
      </p:sp>
      <p:sp>
        <p:nvSpPr>
          <p:cNvPr id="3" name="Platshållare för innehåll 2"/>
          <p:cNvSpPr>
            <a:spLocks noGrp="1"/>
          </p:cNvSpPr>
          <p:nvPr>
            <p:ph idx="1"/>
          </p:nvPr>
        </p:nvSpPr>
        <p:spPr/>
        <p:txBody>
          <a:bodyPr/>
          <a:lstStyle/>
          <a:p>
            <a:endParaRPr lang="sv-SE" dirty="0" smtClean="0"/>
          </a:p>
          <a:p>
            <a:r>
              <a:rPr lang="sv-SE" dirty="0" smtClean="0"/>
              <a:t>Precis som vertexarna lagras i en VertexBuffer så lagrar vi indexarna i en Index buffer.</a:t>
            </a:r>
          </a:p>
          <a:p>
            <a:r>
              <a:rPr lang="sv-SE" dirty="0" smtClean="0"/>
              <a:t>Kod exempel på hur man skapar det etc ligger i 3DGP.</a:t>
            </a:r>
          </a:p>
          <a:p>
            <a:r>
              <a:rPr lang="sv-SE" dirty="0" smtClean="0"/>
              <a:t>Så när vi fått in index buffrar vad är vårat nästa steg.</a:t>
            </a:r>
          </a:p>
          <a:p>
            <a:r>
              <a:rPr lang="sv-SE" dirty="0" smtClean="0"/>
              <a:t>Well vi har som vi sa inte mycket nytta av index buffar på en triangel så vi får skapa en ny modell.</a:t>
            </a:r>
            <a:endParaRPr lang="sv-SE"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latin typeface="Bliss 2 Regular" pitchFamily="50" charset="0"/>
              </a:rPr>
              <a:t>The Cube</a:t>
            </a:r>
            <a:endParaRPr lang="sv-SE" dirty="0"/>
          </a:p>
        </p:txBody>
      </p:sp>
      <p:sp>
        <p:nvSpPr>
          <p:cNvPr id="3" name="Platshållare för innehåll 2"/>
          <p:cNvSpPr>
            <a:spLocks noGrp="1"/>
          </p:cNvSpPr>
          <p:nvPr>
            <p:ph idx="1"/>
          </p:nvPr>
        </p:nvSpPr>
        <p:spPr/>
        <p:txBody>
          <a:bodyPr>
            <a:normAutofit/>
          </a:bodyPr>
          <a:lstStyle/>
          <a:p>
            <a:endParaRPr lang="sv-SE" dirty="0" smtClean="0"/>
          </a:p>
          <a:p>
            <a:endParaRPr lang="sv-SE" dirty="0" smtClean="0"/>
          </a:p>
          <a:p>
            <a:r>
              <a:rPr lang="sv-SE" dirty="0" smtClean="0"/>
              <a:t>Precis som till trianglen lägger vi till en funktion som heter InitCube på modelen.</a:t>
            </a:r>
          </a:p>
          <a:p>
            <a:r>
              <a:rPr lang="sv-SE" dirty="0" smtClean="0"/>
              <a:t>Vi skapar en kub som en modell med position och färg.</a:t>
            </a:r>
          </a:p>
          <a:p>
            <a:r>
              <a:rPr lang="sv-SE" dirty="0" smtClean="0"/>
              <a:t>Om ngn inte klarar av att lista ut hur en kub ser ut så finns D3D </a:t>
            </a:r>
            <a:r>
              <a:rPr lang="sv-SE" dirty="0" err="1" smtClean="0"/>
              <a:t>Tutorial</a:t>
            </a:r>
            <a:r>
              <a:rPr lang="sv-SE" dirty="0" smtClean="0"/>
              <a:t> 4 (eller boken).</a:t>
            </a:r>
            <a:endParaRPr lang="sv-SE"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 </a:t>
            </a:r>
            <a:r>
              <a:rPr lang="en-US" dirty="0" err="1" smtClean="0"/>
              <a:t>förändringar</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void Model::Render()</a:t>
            </a:r>
          </a:p>
          <a:p>
            <a:pPr>
              <a:buNone/>
            </a:pPr>
            <a:r>
              <a:rPr lang="en-US" dirty="0" smtClean="0"/>
              <a:t>{</a:t>
            </a:r>
          </a:p>
          <a:p>
            <a:pPr>
              <a:buNone/>
            </a:pPr>
            <a:r>
              <a:rPr lang="en-US" dirty="0" smtClean="0"/>
              <a:t> 	unsigned </a:t>
            </a:r>
            <a:r>
              <a:rPr lang="en-US" dirty="0" err="1" smtClean="0"/>
              <a:t>int</a:t>
            </a:r>
            <a:r>
              <a:rPr lang="en-US" dirty="0" smtClean="0"/>
              <a:t> stride = </a:t>
            </a:r>
            <a:r>
              <a:rPr lang="en-US" dirty="0" err="1" smtClean="0"/>
              <a:t>sizeof</a:t>
            </a:r>
            <a:r>
              <a:rPr lang="en-US" dirty="0" smtClean="0"/>
              <a:t>(</a:t>
            </a:r>
            <a:r>
              <a:rPr lang="en-US" dirty="0" err="1" smtClean="0"/>
              <a:t>myVertices</a:t>
            </a:r>
            <a:r>
              <a:rPr lang="en-US" dirty="0" smtClean="0"/>
              <a:t>[0]);</a:t>
            </a:r>
          </a:p>
          <a:p>
            <a:pPr>
              <a:buNone/>
            </a:pPr>
            <a:r>
              <a:rPr lang="en-US" dirty="0" smtClean="0"/>
              <a:t>  	unsigned </a:t>
            </a:r>
            <a:r>
              <a:rPr lang="en-US" dirty="0" err="1" smtClean="0"/>
              <a:t>int</a:t>
            </a:r>
            <a:r>
              <a:rPr lang="en-US" dirty="0" smtClean="0"/>
              <a:t> offset = 0;</a:t>
            </a:r>
          </a:p>
          <a:p>
            <a:pPr>
              <a:buNone/>
            </a:pPr>
            <a:r>
              <a:rPr lang="en-US" dirty="0" smtClean="0"/>
              <a:t>	Engine::</a:t>
            </a:r>
            <a:r>
              <a:rPr lang="en-US" dirty="0" err="1" smtClean="0"/>
              <a:t>GetInstance</a:t>
            </a:r>
            <a:r>
              <a:rPr lang="en-US" dirty="0" smtClean="0"/>
              <a:t>()-&gt;</a:t>
            </a:r>
            <a:r>
              <a:rPr lang="en-US" dirty="0" err="1" smtClean="0"/>
              <a:t>GetContext</a:t>
            </a:r>
            <a:r>
              <a:rPr lang="en-US" dirty="0" smtClean="0"/>
              <a:t>()-&gt;</a:t>
            </a:r>
            <a:r>
              <a:rPr lang="en-US" dirty="0" err="1" smtClean="0"/>
              <a:t>IASetVertexBuffers</a:t>
            </a:r>
            <a:r>
              <a:rPr lang="en-US" dirty="0" smtClean="0"/>
              <a:t>( 0, 1, &amp;</a:t>
            </a:r>
            <a:r>
              <a:rPr lang="en-US" dirty="0" err="1" smtClean="0"/>
              <a:t>myVertexBuffer</a:t>
            </a:r>
            <a:r>
              <a:rPr lang="en-US" dirty="0" smtClean="0"/>
              <a:t>, &amp;stride, &amp;offset );</a:t>
            </a:r>
          </a:p>
          <a:p>
            <a:pPr>
              <a:buNone/>
            </a:pPr>
            <a:r>
              <a:rPr lang="en-US" dirty="0" smtClean="0"/>
              <a:t>	Engine::</a:t>
            </a:r>
            <a:r>
              <a:rPr lang="en-US" dirty="0" err="1" smtClean="0"/>
              <a:t>GetInstance</a:t>
            </a:r>
            <a:r>
              <a:rPr lang="en-US" dirty="0" smtClean="0"/>
              <a:t>()-&gt;</a:t>
            </a:r>
            <a:r>
              <a:rPr lang="en-US" dirty="0" err="1" smtClean="0"/>
              <a:t>GetContext</a:t>
            </a:r>
            <a:r>
              <a:rPr lang="en-US" dirty="0" smtClean="0"/>
              <a:t>()-&gt;</a:t>
            </a:r>
            <a:r>
              <a:rPr lang="en-US" dirty="0" err="1" smtClean="0"/>
              <a:t>IASetIndexBuffer</a:t>
            </a:r>
            <a:r>
              <a:rPr lang="en-US" dirty="0" smtClean="0"/>
              <a:t>(myIndexBuffer,DXGI_FORMAT_R32_UINT,0 );</a:t>
            </a:r>
          </a:p>
          <a:p>
            <a:pPr>
              <a:buNone/>
            </a:pPr>
            <a:r>
              <a:rPr lang="en-US" dirty="0" smtClean="0"/>
              <a:t>    // Set primitive topology</a:t>
            </a:r>
          </a:p>
          <a:p>
            <a:pPr>
              <a:buNone/>
            </a:pPr>
            <a:r>
              <a:rPr lang="en-US" dirty="0" smtClean="0"/>
              <a:t>    	Engine::</a:t>
            </a:r>
            <a:r>
              <a:rPr lang="en-US" dirty="0" err="1" smtClean="0"/>
              <a:t>GetInstance</a:t>
            </a:r>
            <a:r>
              <a:rPr lang="en-US" dirty="0" smtClean="0"/>
              <a:t>()-&gt;</a:t>
            </a:r>
            <a:r>
              <a:rPr lang="en-US" dirty="0" err="1" smtClean="0"/>
              <a:t>GetContext</a:t>
            </a:r>
            <a:r>
              <a:rPr lang="en-US" dirty="0" smtClean="0"/>
              <a:t>()-&gt;</a:t>
            </a:r>
            <a:r>
              <a:rPr lang="en-US" dirty="0" err="1" smtClean="0"/>
              <a:t>IASetPrimitiveTopology</a:t>
            </a:r>
            <a:r>
              <a:rPr lang="en-US" dirty="0" smtClean="0"/>
              <a:t>( D3D11_PRIMITIVE_TOPOLOGY_TRIANGLELIST );</a:t>
            </a:r>
          </a:p>
          <a:p>
            <a:pPr>
              <a:buNone/>
            </a:pPr>
            <a:endParaRPr lang="en-US" dirty="0" smtClean="0"/>
          </a:p>
          <a:p>
            <a:pPr>
              <a:buNone/>
            </a:pPr>
            <a:endParaRPr lang="en-US" dirty="0" smtClean="0"/>
          </a:p>
          <a:p>
            <a:pPr>
              <a:buNone/>
            </a:pPr>
            <a:r>
              <a:rPr lang="en-US" dirty="0" smtClean="0"/>
              <a:t>	D3DX11_TECHNIQUE_DESC </a:t>
            </a:r>
            <a:r>
              <a:rPr lang="en-US" dirty="0" err="1" smtClean="0"/>
              <a:t>techDesc</a:t>
            </a:r>
            <a:r>
              <a:rPr lang="en-US" dirty="0" smtClean="0"/>
              <a:t>;</a:t>
            </a:r>
          </a:p>
          <a:p>
            <a:pPr>
              <a:buNone/>
            </a:pPr>
            <a:r>
              <a:rPr lang="en-US" dirty="0" smtClean="0"/>
              <a:t>    	</a:t>
            </a:r>
            <a:r>
              <a:rPr lang="en-US" dirty="0" err="1" smtClean="0"/>
              <a:t>myEffect</a:t>
            </a:r>
            <a:r>
              <a:rPr lang="en-US" dirty="0" smtClean="0"/>
              <a:t>-&gt;</a:t>
            </a:r>
            <a:r>
              <a:rPr lang="en-US" dirty="0" err="1" smtClean="0"/>
              <a:t>GetTechnique</a:t>
            </a:r>
            <a:r>
              <a:rPr lang="en-US" dirty="0" smtClean="0"/>
              <a:t>()-&gt;</a:t>
            </a:r>
            <a:r>
              <a:rPr lang="en-US" dirty="0" err="1" smtClean="0"/>
              <a:t>GetDesc</a:t>
            </a:r>
            <a:r>
              <a:rPr lang="en-US" dirty="0" smtClean="0"/>
              <a:t>( &amp;</a:t>
            </a:r>
            <a:r>
              <a:rPr lang="en-US" dirty="0" err="1" smtClean="0"/>
              <a:t>techDesc</a:t>
            </a:r>
            <a:r>
              <a:rPr lang="en-US" dirty="0" smtClean="0"/>
              <a:t> );</a:t>
            </a:r>
          </a:p>
          <a:p>
            <a:pPr>
              <a:buNone/>
            </a:pPr>
            <a:r>
              <a:rPr lang="en-US" dirty="0" smtClean="0"/>
              <a:t>	for( UINT p = 0; p &lt; </a:t>
            </a:r>
            <a:r>
              <a:rPr lang="en-US" dirty="0" err="1" smtClean="0"/>
              <a:t>techDesc.Passes</a:t>
            </a:r>
            <a:r>
              <a:rPr lang="en-US" dirty="0" smtClean="0"/>
              <a:t>; ++p )</a:t>
            </a:r>
          </a:p>
          <a:p>
            <a:pPr>
              <a:buNone/>
            </a:pPr>
            <a:r>
              <a:rPr lang="en-US" dirty="0" smtClean="0"/>
              <a:t>  	  {</a:t>
            </a:r>
          </a:p>
          <a:p>
            <a:pPr>
              <a:buNone/>
            </a:pPr>
            <a:r>
              <a:rPr lang="en-US" dirty="0" smtClean="0"/>
              <a:t>    	    </a:t>
            </a:r>
            <a:r>
              <a:rPr lang="en-US" dirty="0" err="1" smtClean="0"/>
              <a:t>myEffect</a:t>
            </a:r>
            <a:r>
              <a:rPr lang="en-US" dirty="0" smtClean="0"/>
              <a:t>-&gt;</a:t>
            </a:r>
            <a:r>
              <a:rPr lang="en-US" dirty="0" err="1" smtClean="0"/>
              <a:t>GetTechnique</a:t>
            </a:r>
            <a:r>
              <a:rPr lang="en-US" dirty="0" smtClean="0"/>
              <a:t>()-&gt;</a:t>
            </a:r>
            <a:r>
              <a:rPr lang="en-US" dirty="0" err="1" smtClean="0"/>
              <a:t>GetPassByIndex</a:t>
            </a:r>
            <a:r>
              <a:rPr lang="en-US" dirty="0" smtClean="0"/>
              <a:t>( p )-&gt;Apply( 0,Engine::</a:t>
            </a:r>
            <a:r>
              <a:rPr lang="en-US" dirty="0" err="1" smtClean="0"/>
              <a:t>GetInstance</a:t>
            </a:r>
            <a:r>
              <a:rPr lang="en-US" dirty="0" smtClean="0"/>
              <a:t>()-&gt;</a:t>
            </a:r>
            <a:r>
              <a:rPr lang="en-US" dirty="0" err="1" smtClean="0"/>
              <a:t>GetContext</a:t>
            </a:r>
            <a:r>
              <a:rPr lang="en-US" dirty="0" smtClean="0"/>
              <a:t>() );</a:t>
            </a:r>
          </a:p>
          <a:p>
            <a:pPr>
              <a:buNone/>
            </a:pPr>
            <a:r>
              <a:rPr lang="en-US" dirty="0" smtClean="0"/>
              <a:t>     	   Engine::</a:t>
            </a:r>
            <a:r>
              <a:rPr lang="en-US" dirty="0" err="1" smtClean="0"/>
              <a:t>GetInstance</a:t>
            </a:r>
            <a:r>
              <a:rPr lang="en-US" dirty="0" smtClean="0"/>
              <a:t>()-&gt;</a:t>
            </a:r>
            <a:r>
              <a:rPr lang="en-US" dirty="0" err="1" smtClean="0"/>
              <a:t>GetContext</a:t>
            </a:r>
            <a:r>
              <a:rPr lang="en-US" dirty="0" smtClean="0"/>
              <a:t>()-&gt;</a:t>
            </a:r>
            <a:r>
              <a:rPr lang="en-US" dirty="0" err="1" smtClean="0"/>
              <a:t>DrawIndexed</a:t>
            </a:r>
            <a:r>
              <a:rPr lang="en-US" dirty="0" smtClean="0"/>
              <a:t>( </a:t>
            </a:r>
            <a:r>
              <a:rPr lang="en-US" dirty="0" err="1" smtClean="0"/>
              <a:t>myVerticeIndexes.Count</a:t>
            </a:r>
            <a:r>
              <a:rPr lang="en-US" dirty="0" smtClean="0"/>
              <a:t>(),0,0);</a:t>
            </a:r>
          </a:p>
          <a:p>
            <a:pPr>
              <a:buNone/>
            </a:pPr>
            <a:r>
              <a:rPr lang="en-US" dirty="0" smtClean="0"/>
              <a:t>   	 }</a:t>
            </a:r>
          </a:p>
          <a:p>
            <a:pPr>
              <a:buNone/>
            </a:pPr>
            <a:r>
              <a:rPr lang="en-US" dirty="0" smtClean="0"/>
              <a:t>}</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Läxa</a:t>
            </a:r>
            <a:endParaRPr lang="en-US" dirty="0"/>
          </a:p>
        </p:txBody>
      </p:sp>
      <p:sp>
        <p:nvSpPr>
          <p:cNvPr id="3" name="Content Placeholder 2"/>
          <p:cNvSpPr>
            <a:spLocks noGrp="1"/>
          </p:cNvSpPr>
          <p:nvPr>
            <p:ph idx="1"/>
          </p:nvPr>
        </p:nvSpPr>
        <p:spPr/>
        <p:txBody>
          <a:bodyPr/>
          <a:lstStyle/>
          <a:p>
            <a:r>
              <a:rPr lang="sv-SE" dirty="0" smtClean="0"/>
              <a:t>3D Game </a:t>
            </a:r>
            <a:r>
              <a:rPr lang="sv-SE" dirty="0" err="1" smtClean="0"/>
              <a:t>Programming</a:t>
            </a:r>
            <a:endParaRPr lang="sv-SE" dirty="0" smtClean="0"/>
          </a:p>
          <a:p>
            <a:r>
              <a:rPr lang="sv-SE" dirty="0" smtClean="0"/>
              <a:t> 220-232,240-264,270-291,312-325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Labbhjälp</a:t>
            </a:r>
            <a:endParaRPr lang="en-US" dirty="0"/>
          </a:p>
        </p:txBody>
      </p:sp>
      <p:sp>
        <p:nvSpPr>
          <p:cNvPr id="3" name="Content Placeholder 2"/>
          <p:cNvSpPr>
            <a:spLocks noGrp="1"/>
          </p:cNvSpPr>
          <p:nvPr>
            <p:ph idx="1"/>
          </p:nvPr>
        </p:nvSpPr>
        <p:spPr/>
        <p:txBody>
          <a:bodyPr/>
          <a:lstStyle/>
          <a:p>
            <a:r>
              <a:rPr lang="sv-SE" dirty="0" smtClean="0"/>
              <a:t>3D game </a:t>
            </a:r>
            <a:r>
              <a:rPr lang="sv-SE" dirty="0" err="1" smtClean="0"/>
              <a:t>programming</a:t>
            </a:r>
            <a:r>
              <a:rPr lang="sv-SE" dirty="0" smtClean="0"/>
              <a:t> 233-239</a:t>
            </a:r>
          </a:p>
          <a:p>
            <a:r>
              <a:rPr lang="sv-SE" dirty="0" err="1" smtClean="0"/>
              <a:t>Practical</a:t>
            </a:r>
            <a:r>
              <a:rPr lang="sv-SE" dirty="0" smtClean="0"/>
              <a:t> Rendering and </a:t>
            </a:r>
            <a:r>
              <a:rPr lang="sv-SE" dirty="0" err="1" smtClean="0"/>
              <a:t>Computation</a:t>
            </a:r>
            <a:r>
              <a:rPr lang="sv-SE" smtClean="0"/>
              <a:t>  </a:t>
            </a:r>
            <a:r>
              <a:rPr lang="sv-SE" dirty="0" smtClean="0"/>
              <a:t>27-35,42-55</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dirty="0" smtClean="0"/>
              <a:t>Frågor ?</a:t>
            </a:r>
            <a:endParaRPr lang="sv-SE" dirty="0"/>
          </a:p>
        </p:txBody>
      </p:sp>
      <p:sp>
        <p:nvSpPr>
          <p:cNvPr id="3" name="Platshållare för innehåll 2"/>
          <p:cNvSpPr>
            <a:spLocks noGrp="1"/>
          </p:cNvSpPr>
          <p:nvPr>
            <p:ph idx="1"/>
          </p:nvPr>
        </p:nvSpPr>
        <p:spPr/>
        <p:txBody>
          <a:bodyPr/>
          <a:lstStyle/>
          <a:p>
            <a:pPr marL="800100" lvl="1" indent="-342900">
              <a:spcBef>
                <a:spcPct val="50000"/>
              </a:spcBef>
              <a:buFontTx/>
              <a:buChar char="•"/>
            </a:pPr>
            <a:r>
              <a:rPr lang="sv-SE" sz="2400" dirty="0" smtClean="0">
                <a:solidFill>
                  <a:srgbClr val="4C4946"/>
                </a:solidFill>
              </a:rPr>
              <a:t>Adam@thegameassembly.com</a:t>
            </a:r>
            <a:endParaRPr lang="sv-SE" sz="2400" dirty="0" smtClean="0">
              <a:solidFill>
                <a:srgbClr val="4C4946"/>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Modeller</a:t>
            </a:r>
            <a:endParaRPr lang="sv-SE" dirty="0"/>
          </a:p>
        </p:txBody>
      </p:sp>
      <p:sp>
        <p:nvSpPr>
          <p:cNvPr id="5" name="Platshållare för innehåll 4"/>
          <p:cNvSpPr>
            <a:spLocks noGrp="1"/>
          </p:cNvSpPr>
          <p:nvPr>
            <p:ph idx="1"/>
          </p:nvPr>
        </p:nvSpPr>
        <p:spPr/>
        <p:txBody>
          <a:bodyPr/>
          <a:lstStyle/>
          <a:p>
            <a:endParaRPr lang="sv-SE"/>
          </a:p>
        </p:txBody>
      </p:sp>
      <p:pic>
        <p:nvPicPr>
          <p:cNvPr id="2050" name="Picture 2" descr="D:\Game Academy\CC\06_3d(p).jpg"/>
          <p:cNvPicPr>
            <a:picLocks noChangeAspect="1" noChangeArrowheads="1"/>
          </p:cNvPicPr>
          <p:nvPr/>
        </p:nvPicPr>
        <p:blipFill>
          <a:blip r:embed="rId2" cstate="print"/>
          <a:srcRect/>
          <a:stretch>
            <a:fillRect/>
          </a:stretch>
        </p:blipFill>
        <p:spPr bwMode="auto">
          <a:xfrm>
            <a:off x="899592" y="836712"/>
            <a:ext cx="7380312" cy="5535234"/>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Modeller</a:t>
            </a:r>
            <a:endParaRPr lang="sv-SE" dirty="0"/>
          </a:p>
        </p:txBody>
      </p:sp>
      <p:sp>
        <p:nvSpPr>
          <p:cNvPr id="5" name="Platshållare för innehåll 4"/>
          <p:cNvSpPr>
            <a:spLocks noGrp="1"/>
          </p:cNvSpPr>
          <p:nvPr>
            <p:ph idx="1"/>
          </p:nvPr>
        </p:nvSpPr>
        <p:spPr/>
        <p:txBody>
          <a:bodyPr/>
          <a:lstStyle/>
          <a:p>
            <a:endParaRPr lang="sv-SE"/>
          </a:p>
        </p:txBody>
      </p:sp>
      <p:pic>
        <p:nvPicPr>
          <p:cNvPr id="3074" name="Picture 2" descr="D:\Game Academy\CC\08_3d(p).jpg"/>
          <p:cNvPicPr>
            <a:picLocks noChangeAspect="1" noChangeArrowheads="1"/>
          </p:cNvPicPr>
          <p:nvPr/>
        </p:nvPicPr>
        <p:blipFill>
          <a:blip r:embed="rId2" cstate="print"/>
          <a:srcRect/>
          <a:stretch>
            <a:fillRect/>
          </a:stretch>
        </p:blipFill>
        <p:spPr bwMode="auto">
          <a:xfrm>
            <a:off x="827584" y="836712"/>
            <a:ext cx="7296811" cy="5472608"/>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Modeller</a:t>
            </a:r>
            <a:endParaRPr lang="sv-SE" dirty="0"/>
          </a:p>
        </p:txBody>
      </p:sp>
      <p:sp>
        <p:nvSpPr>
          <p:cNvPr id="5" name="Platshållare för innehåll 4"/>
          <p:cNvSpPr>
            <a:spLocks noGrp="1"/>
          </p:cNvSpPr>
          <p:nvPr>
            <p:ph idx="1"/>
          </p:nvPr>
        </p:nvSpPr>
        <p:spPr/>
        <p:txBody>
          <a:bodyPr/>
          <a:lstStyle/>
          <a:p>
            <a:endParaRPr lang="sv-SE"/>
          </a:p>
        </p:txBody>
      </p:sp>
      <p:pic>
        <p:nvPicPr>
          <p:cNvPr id="4099" name="Picture 3" descr="D:\Game Academy\CC\07_3d(p).jpg"/>
          <p:cNvPicPr>
            <a:picLocks noChangeAspect="1" noChangeArrowheads="1"/>
          </p:cNvPicPr>
          <p:nvPr/>
        </p:nvPicPr>
        <p:blipFill>
          <a:blip r:embed="rId2" cstate="print"/>
          <a:srcRect/>
          <a:stretch>
            <a:fillRect/>
          </a:stretch>
        </p:blipFill>
        <p:spPr bwMode="auto">
          <a:xfrm>
            <a:off x="827584" y="836712"/>
            <a:ext cx="7416823" cy="5562617"/>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Modeller</a:t>
            </a:r>
            <a:endParaRPr lang="sv-SE" dirty="0"/>
          </a:p>
        </p:txBody>
      </p:sp>
      <p:sp>
        <p:nvSpPr>
          <p:cNvPr id="3" name="Platshållare för innehåll 2"/>
          <p:cNvSpPr>
            <a:spLocks noGrp="1"/>
          </p:cNvSpPr>
          <p:nvPr>
            <p:ph idx="1"/>
          </p:nvPr>
        </p:nvSpPr>
        <p:spPr/>
        <p:txBody>
          <a:bodyPr>
            <a:normAutofit/>
          </a:bodyPr>
          <a:lstStyle/>
          <a:p>
            <a:pPr>
              <a:spcBef>
                <a:spcPct val="50000"/>
              </a:spcBef>
              <a:buFontTx/>
              <a:buChar char="•"/>
            </a:pPr>
            <a:r>
              <a:rPr lang="sv-SE" sz="2000" dirty="0" smtClean="0"/>
              <a:t>De allra tidigaste modellerna hadde inte alltid triangel data utan bara data för linjer som band ihop vertexar.</a:t>
            </a:r>
          </a:p>
          <a:p>
            <a:pPr>
              <a:spcBef>
                <a:spcPct val="50000"/>
              </a:spcBef>
              <a:buFontTx/>
              <a:buChar char="•"/>
            </a:pPr>
            <a:r>
              <a:rPr lang="sv-SE" sz="2000" dirty="0" smtClean="0"/>
              <a:t>Detta läget att se en model på kallar man för wireframe och påminner starkt om en blue print.</a:t>
            </a:r>
          </a:p>
        </p:txBody>
      </p:sp>
      <p:pic>
        <p:nvPicPr>
          <p:cNvPr id="5122" name="Picture 2" descr="D:\Game Academy\CC\Ataris-1983-Star-Wars-arcade-game-featured-simple-vector-graphics-but-at-the-time-the-experience-was-mind-blowing,O-Z-94211-13.jpg"/>
          <p:cNvPicPr>
            <a:picLocks noChangeAspect="1" noChangeArrowheads="1"/>
          </p:cNvPicPr>
          <p:nvPr/>
        </p:nvPicPr>
        <p:blipFill>
          <a:blip r:embed="rId2" cstate="print"/>
          <a:srcRect/>
          <a:stretch>
            <a:fillRect/>
          </a:stretch>
        </p:blipFill>
        <p:spPr bwMode="auto">
          <a:xfrm>
            <a:off x="2123728" y="2564904"/>
            <a:ext cx="4796771" cy="36004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Geometry</a:t>
            </a:r>
            <a:endParaRPr lang="sv-SE" dirty="0"/>
          </a:p>
        </p:txBody>
      </p:sp>
      <p:sp>
        <p:nvSpPr>
          <p:cNvPr id="3" name="Platshållare för innehåll 2"/>
          <p:cNvSpPr>
            <a:spLocks noGrp="1"/>
          </p:cNvSpPr>
          <p:nvPr>
            <p:ph idx="1"/>
          </p:nvPr>
        </p:nvSpPr>
        <p:spPr>
          <a:xfrm>
            <a:off x="214282" y="2060848"/>
            <a:ext cx="8715436" cy="4392488"/>
          </a:xfrm>
        </p:spPr>
        <p:txBody>
          <a:bodyPr>
            <a:normAutofit fontScale="92500"/>
          </a:bodyPr>
          <a:lstStyle/>
          <a:p>
            <a:pPr>
              <a:spcBef>
                <a:spcPct val="50000"/>
              </a:spcBef>
              <a:buFontTx/>
              <a:buChar char="•"/>
            </a:pPr>
            <a:r>
              <a:rPr lang="sv-SE" sz="2400" dirty="0" smtClean="0"/>
              <a:t>Geometri pipelinen i sig själv består av flera steg. Även om du på en modern GPU kommer implementera flera av dessa på samma ställe.</a:t>
            </a:r>
          </a:p>
          <a:p>
            <a:pPr>
              <a:spcBef>
                <a:spcPct val="50000"/>
              </a:spcBef>
              <a:buFontTx/>
              <a:buChar char="•"/>
            </a:pPr>
            <a:r>
              <a:rPr lang="sv-SE" sz="2400" dirty="0" smtClean="0"/>
              <a:t>Först är att man tar geometrin och transformerar den till view space.</a:t>
            </a:r>
          </a:p>
          <a:p>
            <a:pPr lvl="1">
              <a:spcBef>
                <a:spcPct val="50000"/>
              </a:spcBef>
              <a:buFontTx/>
              <a:buChar char="•"/>
            </a:pPr>
            <a:r>
              <a:rPr lang="sv-SE" sz="2000" dirty="0" smtClean="0"/>
              <a:t>Modelspace-</a:t>
            </a:r>
            <a:r>
              <a:rPr lang="sv-SE" sz="2000" dirty="0" smtClean="0"/>
              <a:t>&gt;</a:t>
            </a:r>
            <a:r>
              <a:rPr lang="sv-SE" sz="2000" dirty="0" smtClean="0"/>
              <a:t>Worldspace-</a:t>
            </a:r>
            <a:r>
              <a:rPr lang="sv-SE" sz="2000" dirty="0" smtClean="0"/>
              <a:t>&gt;</a:t>
            </a:r>
            <a:r>
              <a:rPr lang="sv-SE" sz="2000" dirty="0" smtClean="0"/>
              <a:t>Viewspace</a:t>
            </a:r>
            <a:endParaRPr lang="sv-SE" sz="2000" dirty="0" smtClean="0"/>
          </a:p>
          <a:p>
            <a:pPr lvl="1">
              <a:spcBef>
                <a:spcPct val="50000"/>
              </a:spcBef>
              <a:buFontTx/>
              <a:buChar char="•"/>
            </a:pPr>
            <a:r>
              <a:rPr lang="sv-SE" sz="2000" dirty="0" smtClean="0"/>
              <a:t>Sen utför man eventuella per vertex beräkningar för ljussättning etc.</a:t>
            </a:r>
          </a:p>
          <a:p>
            <a:pPr lvl="1">
              <a:spcBef>
                <a:spcPct val="50000"/>
              </a:spcBef>
              <a:buFontTx/>
              <a:buChar char="•"/>
            </a:pPr>
            <a:r>
              <a:rPr lang="sv-SE" sz="2000" dirty="0" smtClean="0"/>
              <a:t>Sen Projicerar man till en enhetskub.</a:t>
            </a:r>
          </a:p>
          <a:p>
            <a:pPr lvl="1">
              <a:spcBef>
                <a:spcPct val="50000"/>
              </a:spcBef>
              <a:buFontTx/>
              <a:buChar char="•"/>
            </a:pPr>
            <a:r>
              <a:rPr lang="sv-SE" sz="2000" dirty="0" smtClean="0"/>
              <a:t>Där sker eventuell clipping.</a:t>
            </a:r>
          </a:p>
          <a:p>
            <a:pPr lvl="1">
              <a:spcBef>
                <a:spcPct val="50000"/>
              </a:spcBef>
              <a:buFontTx/>
              <a:buChar char="•"/>
            </a:pPr>
            <a:r>
              <a:rPr lang="sv-SE" sz="2000" dirty="0" smtClean="0"/>
              <a:t>Och avslutningsvis så går man från enhetskuben till screen space, eller window space kan man kalla det om man inte kör i fullskärm. Helt enkelt vi översätter till de faktiska pixel koordinaterna inom fönstret man renderar till.</a:t>
            </a:r>
          </a:p>
        </p:txBody>
      </p:sp>
      <p:pic>
        <p:nvPicPr>
          <p:cNvPr id="27649" name="Picture 1"/>
          <p:cNvPicPr>
            <a:picLocks noChangeAspect="1" noChangeArrowheads="1"/>
          </p:cNvPicPr>
          <p:nvPr/>
        </p:nvPicPr>
        <p:blipFill>
          <a:blip r:embed="rId2" cstate="print"/>
          <a:srcRect/>
          <a:stretch>
            <a:fillRect/>
          </a:stretch>
        </p:blipFill>
        <p:spPr bwMode="auto">
          <a:xfrm>
            <a:off x="395536" y="908720"/>
            <a:ext cx="8366561" cy="11521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1614</TotalTime>
  <Words>2966</Words>
  <Application>Microsoft Office PowerPoint</Application>
  <PresentationFormat>Bildspel på skärmen (4:3)</PresentationFormat>
  <Paragraphs>434</Paragraphs>
  <Slides>47</Slides>
  <Notes>0</Notes>
  <HiddenSlides>0</HiddenSlides>
  <MMClips>0</MMClips>
  <ScaleCrop>false</ScaleCrop>
  <HeadingPairs>
    <vt:vector size="4" baseType="variant">
      <vt:variant>
        <vt:lpstr>Tema</vt:lpstr>
      </vt:variant>
      <vt:variant>
        <vt:i4>1</vt:i4>
      </vt:variant>
      <vt:variant>
        <vt:lpstr>Bildrubriker</vt:lpstr>
      </vt:variant>
      <vt:variant>
        <vt:i4>47</vt:i4>
      </vt:variant>
    </vt:vector>
  </HeadingPairs>
  <TitlesOfParts>
    <vt:vector size="48" baseType="lpstr">
      <vt:lpstr>Office-tema</vt:lpstr>
      <vt:lpstr>                     Applicerad 3D programmering  Föreläsning 2              </vt:lpstr>
      <vt:lpstr>Den grafiska pipelinen</vt:lpstr>
      <vt:lpstr>Applikation</vt:lpstr>
      <vt:lpstr>Geometry</vt:lpstr>
      <vt:lpstr>Modeller</vt:lpstr>
      <vt:lpstr>Modeller</vt:lpstr>
      <vt:lpstr>Modeller</vt:lpstr>
      <vt:lpstr>Modeller</vt:lpstr>
      <vt:lpstr>Geometry</vt:lpstr>
      <vt:lpstr>Geometry</vt:lpstr>
      <vt:lpstr>Rasterizer</vt:lpstr>
      <vt:lpstr>Rasterizer</vt:lpstr>
      <vt:lpstr>Dagens Labb</vt:lpstr>
      <vt:lpstr>Bild 14</vt:lpstr>
      <vt:lpstr>Model klassen</vt:lpstr>
      <vt:lpstr>Model Klassen</vt:lpstr>
      <vt:lpstr>Instance klassen</vt:lpstr>
      <vt:lpstr>Instance klassen</vt:lpstr>
      <vt:lpstr>Vertex layout</vt:lpstr>
      <vt:lpstr>Effectklassen</vt:lpstr>
      <vt:lpstr>Effect</vt:lpstr>
      <vt:lpstr>Effect </vt:lpstr>
      <vt:lpstr>Effekt kompilering</vt:lpstr>
      <vt:lpstr>Effekt Interaktion</vt:lpstr>
      <vt:lpstr>Techniques</vt:lpstr>
      <vt:lpstr>Vertex Buffer setup.</vt:lpstr>
      <vt:lpstr>FX filer</vt:lpstr>
      <vt:lpstr>FX filer</vt:lpstr>
      <vt:lpstr>FX filer</vt:lpstr>
      <vt:lpstr>Steg2</vt:lpstr>
      <vt:lpstr>FX filer igen</vt:lpstr>
      <vt:lpstr>FX filer igen</vt:lpstr>
      <vt:lpstr>Steg2</vt:lpstr>
      <vt:lpstr>Instance</vt:lpstr>
      <vt:lpstr>Camera</vt:lpstr>
      <vt:lpstr>Camera</vt:lpstr>
      <vt:lpstr>FX filerna</vt:lpstr>
      <vt:lpstr>Effect</vt:lpstr>
      <vt:lpstr>Kuben</vt:lpstr>
      <vt:lpstr>Indexes</vt:lpstr>
      <vt:lpstr>indexes</vt:lpstr>
      <vt:lpstr>Index buffer</vt:lpstr>
      <vt:lpstr>The Cube</vt:lpstr>
      <vt:lpstr>Render förändringar</vt:lpstr>
      <vt:lpstr>Läxa</vt:lpstr>
      <vt:lpstr>Labbhjälp</vt:lpstr>
      <vt:lpstr>Frågor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Heeej</dc:title>
  <dc:creator>Kostas Gialitakis</dc:creator>
  <cp:lastModifiedBy>awes4</cp:lastModifiedBy>
  <cp:revision>216</cp:revision>
  <dcterms:created xsi:type="dcterms:W3CDTF">2009-06-24T07:23:26Z</dcterms:created>
  <dcterms:modified xsi:type="dcterms:W3CDTF">2015-09-02T06:50:54Z</dcterms:modified>
</cp:coreProperties>
</file>