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83" r:id="rId3"/>
    <p:sldId id="369" r:id="rId4"/>
    <p:sldId id="370" r:id="rId5"/>
    <p:sldId id="371" r:id="rId6"/>
    <p:sldId id="409" r:id="rId7"/>
    <p:sldId id="410" r:id="rId8"/>
    <p:sldId id="411" r:id="rId9"/>
    <p:sldId id="391" r:id="rId10"/>
    <p:sldId id="412" r:id="rId11"/>
    <p:sldId id="413" r:id="rId12"/>
    <p:sldId id="267" r:id="rId1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1C1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2184" autoAdjust="0"/>
  </p:normalViewPr>
  <p:slideViewPr>
    <p:cSldViewPr>
      <p:cViewPr>
        <p:scale>
          <a:sx n="100" d="100"/>
          <a:sy n="100" d="100"/>
        </p:scale>
        <p:origin x="-19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5370D-2FDD-4843-ADF1-3CA535AA4124}" type="datetimeFigureOut">
              <a:rPr lang="sv-SE" smtClean="0"/>
              <a:pPr/>
              <a:t>2015-09-18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620C-4B71-4C36-B8E5-748E3D673153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882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CADC31C-F807-4487-9F25-CD92E8991540}" type="slidenum">
              <a:rPr lang="en-GB">
                <a:ea typeface="MS Gothic" charset="-128"/>
              </a:rPr>
              <a:pPr/>
              <a:t>2</a:t>
            </a:fld>
            <a:endParaRPr lang="en-GB">
              <a:ea typeface="MS Gothic" charset="-128"/>
            </a:endParaRPr>
          </a:p>
        </p:txBody>
      </p:sp>
      <p:sp>
        <p:nvSpPr>
          <p:cNvPr id="1530883" name="Text Box 1"/>
          <p:cNvSpPr txBox="1">
            <a:spLocks noChangeArrowheads="1"/>
          </p:cNvSpPr>
          <p:nvPr/>
        </p:nvSpPr>
        <p:spPr bwMode="auto">
          <a:xfrm>
            <a:off x="3885225" y="8682162"/>
            <a:ext cx="2958720" cy="4323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  <a:tabLst>
                <a:tab pos="723900" algn="l"/>
                <a:tab pos="1447800" algn="l"/>
                <a:tab pos="2170113" algn="l"/>
                <a:tab pos="2894013" algn="l"/>
                <a:tab pos="3617913" algn="l"/>
                <a:tab pos="3619500" algn="l"/>
              </a:tabLst>
            </a:pPr>
            <a:fld id="{E95713A5-74D4-4B07-A65A-782E23D8D0FC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723900" algn="l"/>
                  <a:tab pos="1447800" algn="l"/>
                  <a:tab pos="2170113" algn="l"/>
                  <a:tab pos="2894013" algn="l"/>
                  <a:tab pos="3617913" algn="l"/>
                  <a:tab pos="3619500" algn="l"/>
                </a:tabLst>
              </a:pPr>
              <a:t>2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530884" name="Text Box 2"/>
          <p:cNvSpPr txBox="1">
            <a:spLocks noChangeArrowheads="1"/>
          </p:cNvSpPr>
          <p:nvPr/>
        </p:nvSpPr>
        <p:spPr bwMode="auto">
          <a:xfrm>
            <a:off x="3885224" y="8682162"/>
            <a:ext cx="2959891" cy="434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5E53529-A6DE-4CD9-A475-50EFE919FCF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530885" name="Text Box 3"/>
          <p:cNvSpPr txBox="1">
            <a:spLocks noChangeArrowheads="1"/>
          </p:cNvSpPr>
          <p:nvPr/>
        </p:nvSpPr>
        <p:spPr bwMode="auto">
          <a:xfrm>
            <a:off x="3885224" y="8682161"/>
            <a:ext cx="2961063" cy="4365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2970D6-202E-43D0-AB1F-644DDB97A25B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530886" name="Text Box 4"/>
          <p:cNvSpPr txBox="1">
            <a:spLocks noChangeArrowheads="1"/>
          </p:cNvSpPr>
          <p:nvPr/>
        </p:nvSpPr>
        <p:spPr bwMode="auto">
          <a:xfrm>
            <a:off x="3885224" y="8682161"/>
            <a:ext cx="2962234" cy="4386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0499A4-00EE-4B79-8E5D-4706A7FCBBBF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530887" name="Text Box 5"/>
          <p:cNvSpPr txBox="1">
            <a:spLocks noChangeArrowheads="1"/>
          </p:cNvSpPr>
          <p:nvPr/>
        </p:nvSpPr>
        <p:spPr bwMode="auto">
          <a:xfrm>
            <a:off x="3885225" y="8682162"/>
            <a:ext cx="2963405" cy="440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9BFD62B-01D9-4648-BD68-C79ECB5CA82E}" type="slidenum">
              <a:rPr lang="en-GB" sz="12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530888" name="Text Box 6"/>
          <p:cNvSpPr txBox="1">
            <a:spLocks noChangeArrowheads="1"/>
          </p:cNvSpPr>
          <p:nvPr/>
        </p:nvSpPr>
        <p:spPr bwMode="auto">
          <a:xfrm>
            <a:off x="3885224" y="8682161"/>
            <a:ext cx="2966919" cy="4470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CD9FBD7-AA9B-4C9D-AD1F-0F21B557F5D8}" type="slidenum">
              <a:rPr lang="en-GB" sz="12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530889" name="Text Box 7"/>
          <p:cNvSpPr txBox="1">
            <a:spLocks noChangeArrowheads="1"/>
          </p:cNvSpPr>
          <p:nvPr/>
        </p:nvSpPr>
        <p:spPr bwMode="auto">
          <a:xfrm>
            <a:off x="2159889" y="685380"/>
            <a:ext cx="253939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0890" name="Text Box 8"/>
          <p:cNvSpPr txBox="1">
            <a:spLocks noGrp="1" noChangeArrowheads="1"/>
          </p:cNvSpPr>
          <p:nvPr>
            <p:ph type="body"/>
          </p:nvPr>
        </p:nvSpPr>
        <p:spPr>
          <a:noFill/>
          <a:ln w="9525"/>
        </p:spPr>
        <p:txBody>
          <a:bodyPr lIns="92520" tIns="46080" rIns="92520" bIns="46080"/>
          <a:lstStyle/>
          <a:p>
            <a:pPr eaLnBrk="1">
              <a:spcBef>
                <a:spcPts val="40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mtClean="0">
                <a:ea typeface="MS Gothic" charset="-128"/>
              </a:rPr>
              <a:t>A common question I get is: “Why not just store images as linear?”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29A8200-0D85-4280-BA6D-245A01C83976}" type="datetime8">
              <a:rPr lang="en-US"/>
              <a:pPr/>
              <a:t>18-Sep-15 15:22</a:t>
            </a:fld>
            <a:endParaRPr lang="en-US"/>
          </a:p>
        </p:txBody>
      </p:sp>
      <p:sp>
        <p:nvSpPr>
          <p:cNvPr id="1259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C32656-0430-4E63-8B2E-3313655D42C5}" type="slidenum">
              <a:rPr lang="en-US"/>
              <a:pPr/>
              <a:t>6</a:t>
            </a:fld>
            <a:endParaRPr lang="en-US"/>
          </a:p>
        </p:txBody>
      </p:sp>
      <p:sp>
        <p:nvSpPr>
          <p:cNvPr id="1259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0FD037E-F700-460B-899B-57806EDF276E}" type="datetime8">
              <a:rPr lang="en-US"/>
              <a:pPr/>
              <a:t>18-Sep-15 15:22</a:t>
            </a:fld>
            <a:endParaRPr lang="en-US"/>
          </a:p>
        </p:txBody>
      </p:sp>
      <p:sp>
        <p:nvSpPr>
          <p:cNvPr id="1269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1368C0-2CB5-4ECF-8656-A0318AE682F1}" type="slidenum">
              <a:rPr lang="en-US"/>
              <a:pPr/>
              <a:t>7</a:t>
            </a:fld>
            <a:endParaRPr lang="en-US"/>
          </a:p>
        </p:txBody>
      </p:sp>
      <p:sp>
        <p:nvSpPr>
          <p:cNvPr id="1269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2EF4C3E-D9F6-42E7-BB86-CDB992636990}" type="datetime8">
              <a:rPr lang="en-US"/>
              <a:pPr/>
              <a:t>18-Sep-15 15:22</a:t>
            </a:fld>
            <a:endParaRPr lang="en-US"/>
          </a:p>
        </p:txBody>
      </p:sp>
      <p:sp>
        <p:nvSpPr>
          <p:cNvPr id="1290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F9AED7-CB1C-4502-9520-E44F02B39F42}" type="slidenum">
              <a:rPr lang="en-US"/>
              <a:pPr/>
              <a:t>8</a:t>
            </a:fld>
            <a:endParaRPr lang="en-US"/>
          </a:p>
        </p:txBody>
      </p:sp>
      <p:sp>
        <p:nvSpPr>
          <p:cNvPr id="1290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FFF357-F0F7-4491-A600-D7378E6F1BFA}" type="slidenum">
              <a:rPr lang="en-GB"/>
              <a:pPr/>
              <a:t>9</a:t>
            </a:fld>
            <a:endParaRPr lang="en-GB"/>
          </a:p>
        </p:txBody>
      </p:sp>
      <p:sp>
        <p:nvSpPr>
          <p:cNvPr id="413697" name="Text Box 1"/>
          <p:cNvSpPr txBox="1">
            <a:spLocks noChangeArrowheads="1"/>
          </p:cNvSpPr>
          <p:nvPr/>
        </p:nvSpPr>
        <p:spPr bwMode="auto">
          <a:xfrm>
            <a:off x="3885224" y="8682162"/>
            <a:ext cx="2959891" cy="434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520" tIns="46080" rIns="92520" bIns="46080" anchor="b"/>
          <a:lstStyle/>
          <a:p>
            <a:pPr algn="r" eaLnBrk="1">
              <a:lnSpc>
                <a:spcPct val="100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03D1C24-085F-49AD-9DBA-6032615491CC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lnSpc>
                  <a:spcPct val="100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13698" name="Text Box 2"/>
          <p:cNvSpPr txBox="1">
            <a:spLocks noChangeArrowheads="1"/>
          </p:cNvSpPr>
          <p:nvPr/>
        </p:nvSpPr>
        <p:spPr bwMode="auto">
          <a:xfrm>
            <a:off x="3885224" y="8682161"/>
            <a:ext cx="2961063" cy="43653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520" tIns="46080" rIns="92520" bIns="46080" anchor="b"/>
          <a:lstStyle/>
          <a:p>
            <a:pPr algn="r" eaLnBrk="1">
              <a:lnSpc>
                <a:spcPct val="100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658D02F-A33B-4407-A08D-5D086BF56889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lnSpc>
                  <a:spcPct val="100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13699" name="Text Box 3"/>
          <p:cNvSpPr txBox="1">
            <a:spLocks noChangeArrowheads="1"/>
          </p:cNvSpPr>
          <p:nvPr/>
        </p:nvSpPr>
        <p:spPr bwMode="auto">
          <a:xfrm>
            <a:off x="3885224" y="8682161"/>
            <a:ext cx="2962234" cy="4386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520" tIns="46080" rIns="92520" bIns="46080" anchor="b"/>
          <a:lstStyle/>
          <a:p>
            <a:pPr algn="r" eaLnBrk="1">
              <a:lnSpc>
                <a:spcPct val="100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23617EC-97D2-4EF7-8783-8D04DF3F2DBE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lnSpc>
                  <a:spcPct val="100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3885225" y="8682162"/>
            <a:ext cx="2963405" cy="440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9CCFA8-538F-4160-82BB-FF71E528814E}" type="slidenum">
              <a:rPr lang="en-GB" sz="12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3885224" y="8682161"/>
            <a:ext cx="2966919" cy="4470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3904F6D-EBE8-4911-9490-0BF40A39A648}" type="slidenum">
              <a:rPr lang="en-GB" sz="12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413702" name="Text Box 6"/>
          <p:cNvSpPr txBox="1">
            <a:spLocks noChangeArrowheads="1"/>
          </p:cNvSpPr>
          <p:nvPr/>
        </p:nvSpPr>
        <p:spPr bwMode="auto">
          <a:xfrm>
            <a:off x="2159889" y="685380"/>
            <a:ext cx="253939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703" name="Rectangle 7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85" y="4342135"/>
            <a:ext cx="5473516" cy="409118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2015-09-18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2015-09-18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2015-09-18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2015-09-18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2015-09-18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2015-09-18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2015-09-18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2015-09-18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2015-09-18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2015-09-18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2015-09-18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785786" y="0"/>
            <a:ext cx="8358214" cy="763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err="1" smtClean="0"/>
              <a:t>Slide-topic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214282" y="785794"/>
            <a:ext cx="8715436" cy="578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282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58BE-2F02-4B25-B50A-468CB801B0E8}" type="datetimeFigureOut">
              <a:rPr lang="sv-SE" smtClean="0"/>
              <a:pPr/>
              <a:t>2015-09-18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724" y="6572272"/>
            <a:ext cx="232683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6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Gamma och Ljus</a:t>
            </a:r>
            <a:endParaRPr lang="sv-SE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500188"/>
            <a:ext cx="7772400" cy="2100262"/>
          </a:xfrm>
          <a:prstGeom prst="rect">
            <a:avLst/>
          </a:prstGeom>
          <a:solidFill>
            <a:srgbClr val="4C4946">
              <a:alpha val="6784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normAutofit fontScale="90000"/>
          </a:bodyPr>
          <a:lstStyle/>
          <a:p>
            <a:pPr algn="ctr"/>
            <a:r>
              <a:rPr lang="sv-SE" dirty="0" smtClean="0"/>
              <a:t>          </a:t>
            </a:r>
            <a:br>
              <a:rPr lang="sv-SE" dirty="0" smtClean="0"/>
            </a:br>
            <a:r>
              <a:rPr lang="sv-SE" dirty="0" smtClean="0"/>
              <a:t>         </a:t>
            </a:r>
            <a:br>
              <a:rPr lang="sv-SE" dirty="0" smtClean="0"/>
            </a:br>
            <a:r>
              <a:rPr lang="sv-SE" dirty="0" smtClean="0">
                <a:solidFill>
                  <a:schemeClr val="bg1"/>
                </a:solidFill>
              </a:rPr>
              <a:t>Applicerad 3D programmering</a:t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sz="1800" dirty="0" smtClean="0">
                <a:solidFill>
                  <a:schemeClr val="bg1"/>
                </a:solidFill>
              </a:rPr>
              <a:t> Föreläsning </a:t>
            </a:r>
            <a:r>
              <a:rPr lang="sv-SE" sz="1800" dirty="0" smtClean="0">
                <a:solidFill>
                  <a:schemeClr val="bg1"/>
                </a:solidFill>
              </a:rPr>
              <a:t>6</a:t>
            </a:r>
            <a:r>
              <a:rPr lang="sv-SE" dirty="0" smtClean="0">
                <a:solidFill>
                  <a:schemeClr val="bg1"/>
                </a:solidFill>
              </a:rPr>
              <a:t/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dirty="0" smtClean="0">
                <a:solidFill>
                  <a:schemeClr val="bg1"/>
                </a:solidFill>
              </a:rPr>
              <a:t>           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Hur hanterar vi det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8147248" cy="4857403"/>
          </a:xfrm>
        </p:spPr>
        <p:txBody>
          <a:bodyPr/>
          <a:lstStyle/>
          <a:p>
            <a:r>
              <a:rPr lang="en-US" dirty="0" smtClean="0"/>
              <a:t>Info om hur texturen ska laddas in ligger i headern</a:t>
            </a:r>
          </a:p>
          <a:p>
            <a:r>
              <a:rPr lang="en-US" dirty="0" smtClean="0"/>
              <a:t>Kan vi läsa in och hantera automatiskt</a:t>
            </a:r>
          </a:p>
          <a:p>
            <a:r>
              <a:rPr lang="en-US" dirty="0" smtClean="0"/>
              <a:t>Bara att skicka in nullptr som IMAGE_LOAD_INFO när ni skapar texturen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Gör ni förmodligen redan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Spotlights!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2026568" cy="4857403"/>
          </a:xfrm>
        </p:spPr>
        <p:txBody>
          <a:bodyPr>
            <a:normAutofit/>
          </a:bodyPr>
          <a:lstStyle/>
          <a:p>
            <a:r>
              <a:rPr lang="en-US" dirty="0" smtClean="0"/>
              <a:t>Spotlights</a:t>
            </a:r>
          </a:p>
          <a:p>
            <a:r>
              <a:rPr lang="en-US" dirty="0" smtClean="0"/>
              <a:t>Spotlights</a:t>
            </a:r>
          </a:p>
          <a:p>
            <a:r>
              <a:rPr lang="en-US" dirty="0" smtClean="0"/>
              <a:t>Spotlights</a:t>
            </a:r>
          </a:p>
          <a:p>
            <a:r>
              <a:rPr lang="en-US" dirty="0" smtClean="0"/>
              <a:t>Spotlights</a:t>
            </a:r>
          </a:p>
          <a:p>
            <a:r>
              <a:rPr lang="en-US" dirty="0" smtClean="0"/>
              <a:t>Spotlights</a:t>
            </a:r>
          </a:p>
          <a:p>
            <a:r>
              <a:rPr lang="en-US" dirty="0" smtClean="0"/>
              <a:t>Spotlights</a:t>
            </a:r>
          </a:p>
          <a:p>
            <a:r>
              <a:rPr lang="en-US" dirty="0" smtClean="0"/>
              <a:t>Spotlights</a:t>
            </a:r>
          </a:p>
          <a:p>
            <a:r>
              <a:rPr lang="en-US" dirty="0" smtClean="0"/>
              <a:t>Spotlights</a:t>
            </a:r>
          </a:p>
          <a:p>
            <a:r>
              <a:rPr lang="en-US" dirty="0" smtClean="0"/>
              <a:t>Spotlights</a:t>
            </a:r>
            <a:endParaRPr lang="en-US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2483768" y="1268760"/>
            <a:ext cx="2088232" cy="4857403"/>
          </a:xfrm>
        </p:spPr>
        <p:txBody>
          <a:bodyPr>
            <a:normAutofit/>
          </a:bodyPr>
          <a:lstStyle/>
          <a:p>
            <a:r>
              <a:rPr lang="en-US" dirty="0" smtClean="0"/>
              <a:t>Spotlights</a:t>
            </a:r>
          </a:p>
          <a:p>
            <a:r>
              <a:rPr lang="en-US" dirty="0" smtClean="0"/>
              <a:t>Spotlights</a:t>
            </a:r>
          </a:p>
          <a:p>
            <a:r>
              <a:rPr lang="en-US" dirty="0" smtClean="0"/>
              <a:t>Spotlights</a:t>
            </a:r>
          </a:p>
          <a:p>
            <a:r>
              <a:rPr lang="en-US" dirty="0" smtClean="0"/>
              <a:t>Spotlights</a:t>
            </a:r>
          </a:p>
          <a:p>
            <a:r>
              <a:rPr lang="en-US" dirty="0" smtClean="0"/>
              <a:t>Spotlights</a:t>
            </a:r>
          </a:p>
          <a:p>
            <a:r>
              <a:rPr lang="en-US" dirty="0" smtClean="0"/>
              <a:t>Spotlights</a:t>
            </a:r>
          </a:p>
          <a:p>
            <a:r>
              <a:rPr lang="en-US" dirty="0" smtClean="0"/>
              <a:t>Spotlights</a:t>
            </a:r>
          </a:p>
          <a:p>
            <a:r>
              <a:rPr lang="en-US" dirty="0" smtClean="0"/>
              <a:t>Spotlights</a:t>
            </a:r>
          </a:p>
          <a:p>
            <a:r>
              <a:rPr lang="en-US" dirty="0" smtClean="0"/>
              <a:t>Spotlights</a:t>
            </a:r>
            <a:endParaRPr lang="en-US" dirty="0"/>
          </a:p>
        </p:txBody>
      </p:sp>
      <p:sp>
        <p:nvSpPr>
          <p:cNvPr id="6" name="Platshållare för innehåll 3"/>
          <p:cNvSpPr txBox="1">
            <a:spLocks/>
          </p:cNvSpPr>
          <p:nvPr/>
        </p:nvSpPr>
        <p:spPr>
          <a:xfrm>
            <a:off x="4499992" y="1268760"/>
            <a:ext cx="2088232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Spotlights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Spotlights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Spotlights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Spotlights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Spotlights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Spotlights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Spotlights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Spotlights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Spotlights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Platshållare för innehåll 3"/>
          <p:cNvSpPr txBox="1">
            <a:spLocks/>
          </p:cNvSpPr>
          <p:nvPr/>
        </p:nvSpPr>
        <p:spPr>
          <a:xfrm>
            <a:off x="6516216" y="1268760"/>
            <a:ext cx="2088232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Spotlights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Spotlights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Spotlights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Spotlights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Spotlights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Spotlights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Spotlights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Spotlights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Spotlights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Frågor 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Bliss 2 Regular" pitchFamily="50" charset="0"/>
              </a:rPr>
              <a:t>Adam@TheGameAssembly.com</a:t>
            </a:r>
            <a:endParaRPr lang="sv-SE" sz="2400" dirty="0" smtClean="0">
              <a:solidFill>
                <a:srgbClr val="4C4946"/>
              </a:solidFill>
              <a:latin typeface="Bliss 2 Regular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4" name="Text Box 1"/>
          <p:cNvSpPr txBox="1">
            <a:spLocks noChangeArrowheads="1"/>
          </p:cNvSpPr>
          <p:nvPr/>
        </p:nvSpPr>
        <p:spPr bwMode="auto">
          <a:xfrm>
            <a:off x="457200" y="196850"/>
            <a:ext cx="8229600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 hangingPunct="1">
              <a:buClr>
                <a:srgbClr val="FFFFFF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3600" b="1" dirty="0">
              <a:solidFill>
                <a:srgbClr val="336699"/>
              </a:solidFill>
            </a:endParaRPr>
          </a:p>
        </p:txBody>
      </p:sp>
      <p:sp>
        <p:nvSpPr>
          <p:cNvPr id="1216515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4816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57200" indent="-457200" hangingPunct="1">
              <a:spcBef>
                <a:spcPts val="600"/>
              </a:spcBef>
              <a:buClr>
                <a:srgbClr val="FFFFFF"/>
              </a:buCl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400" dirty="0"/>
          </a:p>
        </p:txBody>
      </p:sp>
      <p:pic>
        <p:nvPicPr>
          <p:cNvPr id="12165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743200"/>
            <a:ext cx="6858000" cy="1014413"/>
          </a:xfrm>
          <a:prstGeom prst="rect">
            <a:avLst/>
          </a:prstGeom>
          <a:noFill/>
          <a:ln w="25560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212976"/>
            <a:ext cx="64008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Line 8"/>
          <p:cNvSpPr>
            <a:spLocks noChangeShapeType="1"/>
          </p:cNvSpPr>
          <p:nvPr/>
        </p:nvSpPr>
        <p:spPr bwMode="auto">
          <a:xfrm flipV="1">
            <a:off x="1043608" y="4077072"/>
            <a:ext cx="306387" cy="1000125"/>
          </a:xfrm>
          <a:prstGeom prst="line">
            <a:avLst/>
          </a:prstGeom>
          <a:noFill/>
          <a:ln w="54720">
            <a:solidFill>
              <a:srgbClr val="FF33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7596336" y="4077072"/>
            <a:ext cx="306387" cy="1000125"/>
          </a:xfrm>
          <a:prstGeom prst="line">
            <a:avLst/>
          </a:prstGeom>
          <a:noFill/>
          <a:ln w="54720">
            <a:solidFill>
              <a:srgbClr val="FF33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732240" y="5085184"/>
            <a:ext cx="1565275" cy="985838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 anchor="ctr" anchorCtr="1"/>
          <a:lstStyle/>
          <a:p>
            <a:pPr>
              <a:lnSpc>
                <a:spcPct val="71000"/>
              </a:lnSpc>
              <a:tabLst>
                <a:tab pos="723900" algn="l"/>
                <a:tab pos="1447800" algn="l"/>
              </a:tabLst>
            </a:pPr>
            <a:r>
              <a:rPr lang="en-GB" sz="4000" dirty="0">
                <a:solidFill>
                  <a:srgbClr val="000000"/>
                </a:solidFill>
              </a:rPr>
              <a:t>255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51520" y="5085184"/>
            <a:ext cx="1565275" cy="985837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 anchor="ctr" anchorCtr="1"/>
          <a:lstStyle/>
          <a:p>
            <a:pPr>
              <a:lnSpc>
                <a:spcPct val="71000"/>
              </a:lnSpc>
              <a:tabLst>
                <a:tab pos="723900" algn="l"/>
                <a:tab pos="1447800" algn="l"/>
              </a:tabLst>
            </a:pPr>
            <a:r>
              <a:rPr lang="en-GB" sz="40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4139952" y="4077072"/>
            <a:ext cx="534987" cy="1057275"/>
          </a:xfrm>
          <a:prstGeom prst="line">
            <a:avLst/>
          </a:prstGeom>
          <a:noFill/>
          <a:ln w="54720">
            <a:solidFill>
              <a:srgbClr val="FF33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131840" y="5085184"/>
            <a:ext cx="1565275" cy="985838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 anchor="ctr" anchorCtr="1"/>
          <a:lstStyle/>
          <a:p>
            <a:pPr>
              <a:lnSpc>
                <a:spcPct val="71000"/>
              </a:lnSpc>
              <a:tabLst>
                <a:tab pos="723900" algn="l"/>
                <a:tab pos="1447800" algn="l"/>
              </a:tabLst>
            </a:pPr>
            <a:r>
              <a:rPr lang="en-GB" sz="4000" dirty="0">
                <a:solidFill>
                  <a:srgbClr val="000000"/>
                </a:solidFill>
              </a:rPr>
              <a:t>127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3275856" y="5013176"/>
            <a:ext cx="1439862" cy="1122362"/>
          </a:xfrm>
          <a:prstGeom prst="line">
            <a:avLst/>
          </a:prstGeom>
          <a:noFill/>
          <a:ln w="109800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V="1">
            <a:off x="3059832" y="5013176"/>
            <a:ext cx="1587500" cy="1087437"/>
          </a:xfrm>
          <a:prstGeom prst="line">
            <a:avLst/>
          </a:prstGeom>
          <a:noFill/>
          <a:ln w="109800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5724128" y="4077072"/>
            <a:ext cx="525462" cy="1987550"/>
          </a:xfrm>
          <a:prstGeom prst="line">
            <a:avLst/>
          </a:prstGeom>
          <a:noFill/>
          <a:ln w="54720">
            <a:solidFill>
              <a:srgbClr val="FF33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5004048" y="5517232"/>
            <a:ext cx="1565275" cy="985838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 anchor="ctr" anchorCtr="1"/>
          <a:lstStyle/>
          <a:p>
            <a:pPr>
              <a:lnSpc>
                <a:spcPct val="71000"/>
              </a:lnSpc>
              <a:tabLst>
                <a:tab pos="723900" algn="l"/>
                <a:tab pos="1447800" algn="l"/>
              </a:tabLst>
            </a:pPr>
            <a:r>
              <a:rPr lang="en-GB" sz="4000" dirty="0">
                <a:solidFill>
                  <a:srgbClr val="000000"/>
                </a:solidFill>
              </a:rPr>
              <a:t>187</a:t>
            </a:r>
          </a:p>
        </p:txBody>
      </p:sp>
      <p:sp>
        <p:nvSpPr>
          <p:cNvPr id="14" name="textruta 13"/>
          <p:cNvSpPr txBox="1"/>
          <p:nvPr/>
        </p:nvSpPr>
        <p:spPr>
          <a:xfrm>
            <a:off x="539552" y="836712"/>
            <a:ext cx="7920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v-SE" sz="2400" dirty="0" smtClean="0"/>
              <a:t> Vi ser skillnader bättre i de mörka regionerna.</a:t>
            </a:r>
          </a:p>
          <a:p>
            <a:pPr>
              <a:buFont typeface="Arial" pitchFamily="34" charset="0"/>
              <a:buChar char="•"/>
            </a:pPr>
            <a:r>
              <a:rPr lang="sv-SE" sz="2400" dirty="0" smtClean="0"/>
              <a:t> Detta vet monitortillverkare</a:t>
            </a:r>
          </a:p>
          <a:p>
            <a:pPr>
              <a:buFont typeface="Arial" pitchFamily="34" charset="0"/>
              <a:buChar char="•"/>
            </a:pPr>
            <a:r>
              <a:rPr lang="sv-SE" sz="2400" dirty="0" smtClean="0"/>
              <a:t> </a:t>
            </a:r>
            <a:r>
              <a:rPr lang="sv-SE" sz="2400" dirty="0" smtClean="0"/>
              <a:t>Gamma ger oss fler mörka färger</a:t>
            </a:r>
          </a:p>
          <a:p>
            <a:pPr>
              <a:buFont typeface="Arial" pitchFamily="34" charset="0"/>
              <a:buChar char="•"/>
            </a:pPr>
            <a:r>
              <a:rPr lang="sv-SE" sz="2400" dirty="0" smtClean="0"/>
              <a:t> </a:t>
            </a:r>
            <a:r>
              <a:rPr lang="sv-SE" sz="2400" dirty="0" smtClean="0"/>
              <a:t>Och färre ljusa färger</a:t>
            </a:r>
          </a:p>
          <a:p>
            <a:pPr>
              <a:buFont typeface="Arial" pitchFamily="34" charset="0"/>
              <a:buChar char="•"/>
            </a:pPr>
            <a:r>
              <a:rPr lang="sv-SE" sz="2400" dirty="0" smtClean="0"/>
              <a:t> </a:t>
            </a:r>
            <a:r>
              <a:rPr lang="sv-SE" sz="2400" dirty="0" smtClean="0"/>
              <a:t>Testa se skillnad på 5-&gt;6 och 205-&gt;206</a:t>
            </a:r>
            <a:endParaRPr lang="sv-S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628800"/>
            <a:ext cx="6327775" cy="4694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Gamma Linjer</a:t>
            </a:r>
            <a:endParaRPr lang="sv-SE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364088" y="0"/>
            <a:ext cx="1565275" cy="985838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 anchor="ctr" anchorCtr="1"/>
          <a:lstStyle/>
          <a:p>
            <a:pPr>
              <a:lnSpc>
                <a:spcPct val="71000"/>
              </a:lnSpc>
              <a:tabLst>
                <a:tab pos="723900" algn="l"/>
                <a:tab pos="1447800" algn="l"/>
              </a:tabLst>
            </a:pPr>
            <a:r>
              <a:rPr lang="en-GB" sz="4000" dirty="0">
                <a:solidFill>
                  <a:srgbClr val="000000"/>
                </a:solidFill>
              </a:rPr>
              <a:t>255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411760" y="3212976"/>
            <a:ext cx="1565275" cy="985838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 anchor="ctr" anchorCtr="1"/>
          <a:lstStyle/>
          <a:p>
            <a:pPr>
              <a:lnSpc>
                <a:spcPct val="71000"/>
              </a:lnSpc>
              <a:tabLst>
                <a:tab pos="723900" algn="l"/>
                <a:tab pos="1447800" algn="l"/>
              </a:tabLst>
            </a:pPr>
            <a:r>
              <a:rPr lang="en-GB" sz="4000" dirty="0">
                <a:solidFill>
                  <a:srgbClr val="000000"/>
                </a:solidFill>
              </a:rPr>
              <a:t>127</a:t>
            </a: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3563888" y="1988840"/>
            <a:ext cx="1565275" cy="985838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 anchor="ctr" anchorCtr="1"/>
          <a:lstStyle/>
          <a:p>
            <a:pPr>
              <a:lnSpc>
                <a:spcPct val="71000"/>
              </a:lnSpc>
              <a:tabLst>
                <a:tab pos="723900" algn="l"/>
                <a:tab pos="1447800" algn="l"/>
              </a:tabLst>
            </a:pPr>
            <a:r>
              <a:rPr lang="en-GB" sz="4000" dirty="0">
                <a:solidFill>
                  <a:srgbClr val="000000"/>
                </a:solidFill>
              </a:rPr>
              <a:t>187</a:t>
            </a: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6660232" y="476672"/>
            <a:ext cx="1631950" cy="1258888"/>
          </a:xfrm>
          <a:prstGeom prst="line">
            <a:avLst/>
          </a:prstGeom>
          <a:noFill/>
          <a:ln w="54720">
            <a:solidFill>
              <a:srgbClr val="FF33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3851920" y="3861048"/>
            <a:ext cx="1631950" cy="1258888"/>
          </a:xfrm>
          <a:prstGeom prst="line">
            <a:avLst/>
          </a:prstGeom>
          <a:noFill/>
          <a:ln w="54720">
            <a:solidFill>
              <a:srgbClr val="FF33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5004048" y="2708920"/>
            <a:ext cx="1631950" cy="1258888"/>
          </a:xfrm>
          <a:prstGeom prst="line">
            <a:avLst/>
          </a:prstGeom>
          <a:noFill/>
          <a:ln w="54720">
            <a:solidFill>
              <a:srgbClr val="FF33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115616" y="4725144"/>
            <a:ext cx="1631950" cy="1258888"/>
          </a:xfrm>
          <a:prstGeom prst="line">
            <a:avLst/>
          </a:prstGeom>
          <a:noFill/>
          <a:ln w="54720">
            <a:solidFill>
              <a:srgbClr val="FF33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07504" y="4221088"/>
            <a:ext cx="1565275" cy="985837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 anchor="ctr" anchorCtr="1"/>
          <a:lstStyle/>
          <a:p>
            <a:pPr>
              <a:lnSpc>
                <a:spcPct val="71000"/>
              </a:lnSpc>
              <a:tabLst>
                <a:tab pos="723900" algn="l"/>
                <a:tab pos="1447800" algn="l"/>
              </a:tabLst>
            </a:pPr>
            <a:r>
              <a:rPr lang="en-GB" sz="40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1304925" y="4864100"/>
            <a:ext cx="1631950" cy="1258888"/>
          </a:xfrm>
          <a:prstGeom prst="line">
            <a:avLst/>
          </a:prstGeom>
          <a:noFill/>
          <a:ln w="54720">
            <a:solidFill>
              <a:srgbClr val="FF33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6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Gamma ?</a:t>
            </a:r>
            <a:endParaRPr lang="sv-SE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72816"/>
            <a:ext cx="6408738" cy="4583113"/>
          </a:xfrm>
          <a:prstGeom prst="rect">
            <a:avLst/>
          </a:prstGeom>
          <a:noFill/>
          <a:ln w="25560">
            <a:noFill/>
            <a:round/>
            <a:headEnd/>
            <a:tailEnd/>
          </a:ln>
        </p:spPr>
      </p:pic>
      <p:sp>
        <p:nvSpPr>
          <p:cNvPr id="4" name="textruta 3"/>
          <p:cNvSpPr txBox="1"/>
          <p:nvPr/>
        </p:nvSpPr>
        <p:spPr>
          <a:xfrm>
            <a:off x="251520" y="836712"/>
            <a:ext cx="87129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sv-SE" dirty="0" smtClean="0"/>
          </a:p>
          <a:p>
            <a:pPr>
              <a:buFont typeface="Arial" pitchFamily="34" charset="0"/>
              <a:buChar char="•"/>
            </a:pPr>
            <a:r>
              <a:rPr lang="sv-SE" sz="2000" dirty="0" smtClean="0"/>
              <a:t> Gamma </a:t>
            </a:r>
            <a:r>
              <a:rPr lang="sv-SE" sz="2000" dirty="0" smtClean="0"/>
              <a:t>är helt enkelt en kurva som justerar hur färgerna ser ut på sin skärm</a:t>
            </a:r>
            <a:endParaRPr lang="sv-S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 descr="sphere_light_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725" y="1919288"/>
            <a:ext cx="3903663" cy="390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5" descr="sphere_light_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2975" y="1919288"/>
            <a:ext cx="3903663" cy="390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3446" name="Text Box 6"/>
          <p:cNvSpPr txBox="1">
            <a:spLocks noChangeArrowheads="1"/>
          </p:cNvSpPr>
          <p:nvPr/>
        </p:nvSpPr>
        <p:spPr bwMode="auto">
          <a:xfrm>
            <a:off x="4067944" y="2564904"/>
            <a:ext cx="1289050" cy="2301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45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sp>
        <p:nvSpPr>
          <p:cNvPr id="1213449" name="Text Box 9"/>
          <p:cNvSpPr txBox="1">
            <a:spLocks noChangeArrowheads="1"/>
          </p:cNvSpPr>
          <p:nvPr/>
        </p:nvSpPr>
        <p:spPr bwMode="auto">
          <a:xfrm>
            <a:off x="2066925" y="3125788"/>
            <a:ext cx="862013" cy="1336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1213450" name="Text Box 10"/>
          <p:cNvSpPr txBox="1">
            <a:spLocks noChangeArrowheads="1"/>
          </p:cNvSpPr>
          <p:nvPr/>
        </p:nvSpPr>
        <p:spPr bwMode="auto">
          <a:xfrm>
            <a:off x="6318250" y="3125788"/>
            <a:ext cx="862013" cy="1336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34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3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3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134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13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13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134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13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13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3446" grpId="0"/>
      <p:bldP spid="1213449" grpId="0"/>
      <p:bldP spid="12134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772794" y="1916832"/>
            <a:ext cx="3903662" cy="3903662"/>
            <a:chOff x="2154" y="1207"/>
            <a:chExt cx="2459" cy="2459"/>
          </a:xfrm>
        </p:grpSpPr>
        <p:pic>
          <p:nvPicPr>
            <p:cNvPr id="36872" name="Picture 3" descr="sphere_lights_linea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54" y="1207"/>
              <a:ext cx="2459" cy="2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15177" name="Text Box 9"/>
            <p:cNvSpPr txBox="1">
              <a:spLocks noChangeArrowheads="1"/>
            </p:cNvSpPr>
            <p:nvPr/>
          </p:nvSpPr>
          <p:spPr bwMode="auto">
            <a:xfrm>
              <a:off x="3152" y="1933"/>
              <a:ext cx="543" cy="84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6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93725" y="1919288"/>
            <a:ext cx="3903663" cy="3903662"/>
            <a:chOff x="374" y="1209"/>
            <a:chExt cx="2459" cy="2459"/>
          </a:xfrm>
        </p:grpSpPr>
        <p:pic>
          <p:nvPicPr>
            <p:cNvPr id="36870" name="Picture 15" descr="sphere_lights_gamma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4" y="1209"/>
              <a:ext cx="2459" cy="2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15184" name="Text Box 16"/>
            <p:cNvSpPr txBox="1">
              <a:spLocks noChangeArrowheads="1"/>
            </p:cNvSpPr>
            <p:nvPr/>
          </p:nvSpPr>
          <p:spPr bwMode="auto">
            <a:xfrm>
              <a:off x="770" y="1969"/>
              <a:ext cx="1610" cy="84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96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15.7</a:t>
              </a:r>
            </a:p>
          </p:txBody>
        </p:sp>
      </p:grpSp>
      <p:sp>
        <p:nvSpPr>
          <p:cNvPr id="1415186" name="Text Box 18"/>
          <p:cNvSpPr txBox="1">
            <a:spLocks noChangeArrowheads="1"/>
          </p:cNvSpPr>
          <p:nvPr/>
        </p:nvSpPr>
        <p:spPr bwMode="auto">
          <a:xfrm>
            <a:off x="4067944" y="2636912"/>
            <a:ext cx="1289050" cy="2323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45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≠</a:t>
            </a:r>
            <a:endParaRPr lang="en-US" sz="145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0.23421 0.0020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15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15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15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51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7" descr="sphere_lights_gamm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725" y="1919288"/>
            <a:ext cx="3903663" cy="390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25" descr="sphere_lights_linea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2975" y="1919288"/>
            <a:ext cx="3903663" cy="390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113097" name="AutoShape 9"/>
          <p:cNvSpPr>
            <a:spLocks noChangeArrowheads="1"/>
          </p:cNvSpPr>
          <p:nvPr/>
        </p:nvSpPr>
        <p:spPr bwMode="auto">
          <a:xfrm>
            <a:off x="2047875" y="3667125"/>
            <a:ext cx="2343150" cy="1743075"/>
          </a:xfrm>
          <a:prstGeom prst="upArrowCallout">
            <a:avLst>
              <a:gd name="adj1" fmla="val 33607"/>
              <a:gd name="adj2" fmla="val 33607"/>
              <a:gd name="adj3" fmla="val 16667"/>
              <a:gd name="adj4" fmla="val 66667"/>
            </a:avLst>
          </a:prstGeom>
          <a:gradFill rotWithShape="0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2700000" scaled="1"/>
          </a:gradFill>
          <a:ln w="1905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Blown out!</a:t>
            </a:r>
          </a:p>
        </p:txBody>
      </p:sp>
      <p:sp>
        <p:nvSpPr>
          <p:cNvPr id="1113098" name="AutoShape 10"/>
          <p:cNvSpPr>
            <a:spLocks noChangeArrowheads="1"/>
          </p:cNvSpPr>
          <p:nvPr/>
        </p:nvSpPr>
        <p:spPr bwMode="auto">
          <a:xfrm>
            <a:off x="447675" y="2076450"/>
            <a:ext cx="1685925" cy="1876425"/>
          </a:xfrm>
          <a:prstGeom prst="downArrowCallout">
            <a:avLst>
              <a:gd name="adj1" fmla="val 25000"/>
              <a:gd name="adj2" fmla="val 25000"/>
              <a:gd name="adj3" fmla="val 18550"/>
              <a:gd name="adj4" fmla="val 66667"/>
            </a:avLst>
          </a:prstGeom>
          <a:gradFill rotWithShape="0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2700000" scaled="1"/>
          </a:gradFill>
          <a:ln w="1905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Sharp</a:t>
            </a:r>
          </a:p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Edges!</a:t>
            </a:r>
          </a:p>
        </p:txBody>
      </p:sp>
      <p:sp>
        <p:nvSpPr>
          <p:cNvPr id="1113101" name="AutoShape 13"/>
          <p:cNvSpPr>
            <a:spLocks noChangeArrowheads="1"/>
          </p:cNvSpPr>
          <p:nvPr/>
        </p:nvSpPr>
        <p:spPr bwMode="auto">
          <a:xfrm>
            <a:off x="6219825" y="3600450"/>
            <a:ext cx="2343150" cy="1743075"/>
          </a:xfrm>
          <a:prstGeom prst="upArrowCallout">
            <a:avLst>
              <a:gd name="adj1" fmla="val 33607"/>
              <a:gd name="adj2" fmla="val 33607"/>
              <a:gd name="adj3" fmla="val 16667"/>
              <a:gd name="adj4" fmla="val 66667"/>
            </a:avLst>
          </a:prstGeom>
          <a:gradFill rotWithShape="0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2700000" scaled="1"/>
          </a:gradFill>
          <a:ln w="19050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Realistic!</a:t>
            </a:r>
          </a:p>
        </p:txBody>
      </p:sp>
      <p:sp>
        <p:nvSpPr>
          <p:cNvPr id="1113102" name="AutoShape 14"/>
          <p:cNvSpPr>
            <a:spLocks noChangeArrowheads="1"/>
          </p:cNvSpPr>
          <p:nvPr/>
        </p:nvSpPr>
        <p:spPr bwMode="auto">
          <a:xfrm>
            <a:off x="4619625" y="2009775"/>
            <a:ext cx="1685925" cy="1876425"/>
          </a:xfrm>
          <a:prstGeom prst="downArrowCallout">
            <a:avLst>
              <a:gd name="adj1" fmla="val 25000"/>
              <a:gd name="adj2" fmla="val 25000"/>
              <a:gd name="adj3" fmla="val 18550"/>
              <a:gd name="adj4" fmla="val 66667"/>
            </a:avLst>
          </a:prstGeom>
          <a:gradFill rotWithShape="0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2700000" scaled="1"/>
          </a:gradFill>
          <a:ln w="19050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Smooth</a:t>
            </a:r>
          </a:p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Edges!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30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3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3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13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13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13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113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1130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13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1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1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13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13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13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3097" grpId="0" animBg="1"/>
      <p:bldP spid="1113097" grpId="1" animBg="1"/>
      <p:bldP spid="1113098" grpId="0" animBg="1"/>
      <p:bldP spid="1113101" grpId="0" animBg="1"/>
      <p:bldP spid="1113101" grpId="1" animBg="1"/>
      <p:bldP spid="111310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457200" y="196850"/>
            <a:ext cx="8229600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lnSpc>
                <a:spcPct val="93000"/>
              </a:lnSpc>
              <a:buClr>
                <a:srgbClr val="3366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b="1">
                <a:solidFill>
                  <a:srgbClr val="336699"/>
                </a:solidFill>
              </a:rPr>
              <a:t>3D Graphics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4816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23850" indent="-323850" eaLnBrk="1" hangingPunct="1">
              <a:lnSpc>
                <a:spcPct val="93000"/>
              </a:lnSpc>
              <a:spcBef>
                <a:spcPts val="600"/>
              </a:spcBef>
              <a:buClr>
                <a:srgbClr val="FFFFFF"/>
              </a:buClr>
              <a:buSzPct val="100000"/>
              <a:buFont typeface="Arial" charset="0"/>
              <a:buChar char="•"/>
              <a:tabLst>
                <a:tab pos="323850" algn="l"/>
                <a:tab pos="781050" algn="l"/>
                <a:tab pos="1238250" algn="l"/>
                <a:tab pos="1695450" algn="l"/>
                <a:tab pos="2152650" algn="l"/>
                <a:tab pos="2609850" algn="l"/>
                <a:tab pos="3067050" algn="l"/>
                <a:tab pos="3524250" algn="l"/>
                <a:tab pos="3981450" algn="l"/>
                <a:tab pos="4438650" algn="l"/>
                <a:tab pos="4895850" algn="l"/>
                <a:tab pos="5353050" algn="l"/>
                <a:tab pos="5810250" algn="l"/>
                <a:tab pos="6267450" algn="l"/>
                <a:tab pos="6724650" algn="l"/>
                <a:tab pos="7181850" algn="l"/>
                <a:tab pos="7639050" algn="l"/>
                <a:tab pos="8096250" algn="l"/>
                <a:tab pos="8553450" algn="l"/>
                <a:tab pos="9010650" algn="l"/>
                <a:tab pos="9467850" algn="l"/>
              </a:tabLst>
            </a:pPr>
            <a:endParaRPr lang="en-GB" sz="2400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343400"/>
            <a:ext cx="2057400" cy="167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1828800"/>
            <a:ext cx="2057400" cy="167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0" y="4343400"/>
            <a:ext cx="2057400" cy="170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1828800"/>
            <a:ext cx="2111375" cy="172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4343400"/>
            <a:ext cx="1939925" cy="160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3800" name="Line 8"/>
          <p:cNvSpPr>
            <a:spLocks noChangeShapeType="1"/>
          </p:cNvSpPr>
          <p:nvPr/>
        </p:nvSpPr>
        <p:spPr bwMode="auto">
          <a:xfrm flipV="1">
            <a:off x="1828800" y="3416300"/>
            <a:ext cx="457200" cy="939800"/>
          </a:xfrm>
          <a:prstGeom prst="line">
            <a:avLst/>
          </a:prstGeom>
          <a:noFill/>
          <a:ln w="50760">
            <a:solidFill>
              <a:srgbClr val="FF99CC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 flipV="1">
            <a:off x="5257800" y="3416300"/>
            <a:ext cx="457200" cy="939800"/>
          </a:xfrm>
          <a:prstGeom prst="line">
            <a:avLst/>
          </a:prstGeom>
          <a:noFill/>
          <a:ln w="50760">
            <a:solidFill>
              <a:srgbClr val="FF99CC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3429000" y="3429000"/>
            <a:ext cx="457200" cy="914400"/>
          </a:xfrm>
          <a:prstGeom prst="line">
            <a:avLst/>
          </a:prstGeom>
          <a:noFill/>
          <a:ln w="50760">
            <a:solidFill>
              <a:srgbClr val="FF99CC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6858000" y="3429000"/>
            <a:ext cx="457200" cy="914400"/>
          </a:xfrm>
          <a:prstGeom prst="line">
            <a:avLst/>
          </a:prstGeom>
          <a:noFill/>
          <a:ln w="50760">
            <a:solidFill>
              <a:srgbClr val="FF99CC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4" name="AutoShape 12"/>
          <p:cNvSpPr>
            <a:spLocks noChangeArrowheads="1"/>
          </p:cNvSpPr>
          <p:nvPr/>
        </p:nvSpPr>
        <p:spPr bwMode="auto">
          <a:xfrm>
            <a:off x="342900" y="3543300"/>
            <a:ext cx="1143000" cy="457200"/>
          </a:xfrm>
          <a:prstGeom prst="roundRect">
            <a:avLst>
              <a:gd name="adj" fmla="val 213"/>
            </a:avLst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5000" rIns="90000" bIns="45000" anchor="ctr" anchorCtr="1"/>
          <a:lstStyle/>
          <a:p>
            <a:pPr>
              <a:lnSpc>
                <a:spcPct val="8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Hard</a:t>
            </a:r>
          </a:p>
          <a:p>
            <a:pPr>
              <a:lnSpc>
                <a:spcPct val="8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Drive</a:t>
            </a:r>
          </a:p>
        </p:txBody>
      </p:sp>
      <p:sp>
        <p:nvSpPr>
          <p:cNvPr id="33805" name="AutoShape 13"/>
          <p:cNvSpPr>
            <a:spLocks noChangeArrowheads="1"/>
          </p:cNvSpPr>
          <p:nvPr/>
        </p:nvSpPr>
        <p:spPr bwMode="auto">
          <a:xfrm>
            <a:off x="2286000" y="3886200"/>
            <a:ext cx="1143000" cy="457200"/>
          </a:xfrm>
          <a:prstGeom prst="roundRect">
            <a:avLst>
              <a:gd name="adj" fmla="val 213"/>
            </a:avLst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5000" rIns="90000" bIns="45000" anchor="ctr" anchorCtr="1"/>
          <a:lstStyle/>
          <a:p>
            <a:pPr>
              <a:lnSpc>
                <a:spcPct val="8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Gamma</a:t>
            </a:r>
          </a:p>
        </p:txBody>
      </p:sp>
      <p:sp>
        <p:nvSpPr>
          <p:cNvPr id="33806" name="AutoShape 14"/>
          <p:cNvSpPr>
            <a:spLocks noChangeArrowheads="1"/>
          </p:cNvSpPr>
          <p:nvPr/>
        </p:nvSpPr>
        <p:spPr bwMode="auto">
          <a:xfrm>
            <a:off x="4000500" y="3543300"/>
            <a:ext cx="1143000" cy="457200"/>
          </a:xfrm>
          <a:prstGeom prst="roundRect">
            <a:avLst>
              <a:gd name="adj" fmla="val 213"/>
            </a:avLst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5000" rIns="90000" bIns="45000" anchor="ctr" anchorCtr="1"/>
          <a:lstStyle/>
          <a:p>
            <a:pPr>
              <a:lnSpc>
                <a:spcPct val="8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Lighting</a:t>
            </a:r>
          </a:p>
        </p:txBody>
      </p:sp>
      <p:sp>
        <p:nvSpPr>
          <p:cNvPr id="33807" name="AutoShape 15"/>
          <p:cNvSpPr>
            <a:spLocks noChangeArrowheads="1"/>
          </p:cNvSpPr>
          <p:nvPr/>
        </p:nvSpPr>
        <p:spPr bwMode="auto">
          <a:xfrm>
            <a:off x="5715000" y="3771900"/>
            <a:ext cx="1143000" cy="457200"/>
          </a:xfrm>
          <a:prstGeom prst="roundRect">
            <a:avLst>
              <a:gd name="adj" fmla="val 213"/>
            </a:avLst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5000" rIns="90000" bIns="45000" anchor="ctr" anchorCtr="1"/>
          <a:lstStyle/>
          <a:p>
            <a:pPr>
              <a:lnSpc>
                <a:spcPct val="8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Shader</a:t>
            </a:r>
          </a:p>
          <a:p>
            <a:pPr>
              <a:lnSpc>
                <a:spcPct val="8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Correct</a:t>
            </a:r>
          </a:p>
        </p:txBody>
      </p:sp>
      <p:sp>
        <p:nvSpPr>
          <p:cNvPr id="33808" name="AutoShape 16"/>
          <p:cNvSpPr>
            <a:spLocks noChangeArrowheads="1"/>
          </p:cNvSpPr>
          <p:nvPr/>
        </p:nvSpPr>
        <p:spPr bwMode="auto">
          <a:xfrm>
            <a:off x="7658100" y="3314700"/>
            <a:ext cx="1143000" cy="457200"/>
          </a:xfrm>
          <a:prstGeom prst="roundRect">
            <a:avLst>
              <a:gd name="adj" fmla="val 213"/>
            </a:avLst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5000" rIns="90000" bIns="45000" anchor="ctr" anchorCtr="1"/>
          <a:lstStyle/>
          <a:p>
            <a:pPr>
              <a:lnSpc>
                <a:spcPct val="8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Monitor</a:t>
            </a:r>
          </a:p>
          <a:p>
            <a:pPr>
              <a:lnSpc>
                <a:spcPct val="8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Adjust</a:t>
            </a:r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4457700" y="4000500"/>
            <a:ext cx="228600" cy="342900"/>
          </a:xfrm>
          <a:prstGeom prst="line">
            <a:avLst/>
          </a:prstGeom>
          <a:noFill/>
          <a:ln w="50760">
            <a:solidFill>
              <a:srgbClr val="FF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8001000" y="3771900"/>
            <a:ext cx="342900" cy="571500"/>
          </a:xfrm>
          <a:prstGeom prst="line">
            <a:avLst/>
          </a:prstGeom>
          <a:noFill/>
          <a:ln w="50760">
            <a:solidFill>
              <a:srgbClr val="FF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800100" y="4000500"/>
            <a:ext cx="228600" cy="342900"/>
          </a:xfrm>
          <a:prstGeom prst="line">
            <a:avLst/>
          </a:prstGeom>
          <a:noFill/>
          <a:ln w="50760">
            <a:solidFill>
              <a:srgbClr val="FF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 flipV="1">
            <a:off x="2743200" y="3416300"/>
            <a:ext cx="228600" cy="482600"/>
          </a:xfrm>
          <a:prstGeom prst="line">
            <a:avLst/>
          </a:prstGeom>
          <a:noFill/>
          <a:ln w="50760">
            <a:solidFill>
              <a:srgbClr val="FF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 flipV="1">
            <a:off x="6172200" y="3530600"/>
            <a:ext cx="228600" cy="254000"/>
          </a:xfrm>
          <a:prstGeom prst="line">
            <a:avLst/>
          </a:prstGeom>
          <a:noFill/>
          <a:ln w="50760">
            <a:solidFill>
              <a:srgbClr val="FF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3205</TotalTime>
  <Words>211</Words>
  <Application>Microsoft Office PowerPoint</Application>
  <PresentationFormat>Bildspel på skärmen (4:3)</PresentationFormat>
  <Paragraphs>108</Paragraphs>
  <Slides>12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3" baseType="lpstr">
      <vt:lpstr>Office-tema</vt:lpstr>
      <vt:lpstr>                     Applicerad 3D programmering  Föreläsning 6             </vt:lpstr>
      <vt:lpstr>Bild 2</vt:lpstr>
      <vt:lpstr>Bild 3</vt:lpstr>
      <vt:lpstr>Gamma Linjer</vt:lpstr>
      <vt:lpstr>Vad är Gamma ?</vt:lpstr>
      <vt:lpstr>Bild 6</vt:lpstr>
      <vt:lpstr>Bild 7</vt:lpstr>
      <vt:lpstr>Bild 8</vt:lpstr>
      <vt:lpstr>Bild 9</vt:lpstr>
      <vt:lpstr>Hur hanterar vi det</vt:lpstr>
      <vt:lpstr>Spotlights!</vt:lpstr>
      <vt:lpstr>Frågor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Heeej</dc:title>
  <dc:creator>Kostas Gialitakis</dc:creator>
  <cp:lastModifiedBy>awes4</cp:lastModifiedBy>
  <cp:revision>314</cp:revision>
  <dcterms:created xsi:type="dcterms:W3CDTF">2009-06-24T07:23:26Z</dcterms:created>
  <dcterms:modified xsi:type="dcterms:W3CDTF">2015-09-18T14:44:41Z</dcterms:modified>
</cp:coreProperties>
</file>