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439" r:id="rId3"/>
    <p:sldId id="440" r:id="rId4"/>
    <p:sldId id="441" r:id="rId5"/>
    <p:sldId id="442" r:id="rId6"/>
    <p:sldId id="443" r:id="rId7"/>
    <p:sldId id="454" r:id="rId8"/>
    <p:sldId id="455" r:id="rId9"/>
    <p:sldId id="456" r:id="rId10"/>
    <p:sldId id="457" r:id="rId11"/>
    <p:sldId id="458" r:id="rId12"/>
    <p:sldId id="459" r:id="rId13"/>
    <p:sldId id="460" r:id="rId14"/>
    <p:sldId id="461" r:id="rId15"/>
    <p:sldId id="462" r:id="rId16"/>
    <p:sldId id="463" r:id="rId17"/>
    <p:sldId id="464" r:id="rId18"/>
    <p:sldId id="465" r:id="rId19"/>
    <p:sldId id="466" r:id="rId20"/>
    <p:sldId id="467" r:id="rId21"/>
    <p:sldId id="469" r:id="rId22"/>
    <p:sldId id="468" r:id="rId23"/>
    <p:sldId id="470" r:id="rId24"/>
    <p:sldId id="267" r:id="rId25"/>
  </p:sldIdLst>
  <p:sldSz cx="9144000" cy="6858000" type="screen4x3"/>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D4D"/>
    <a:srgbClr val="333333"/>
    <a:srgbClr val="1C1C1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7387" autoAdjust="0"/>
  </p:normalViewPr>
  <p:slideViewPr>
    <p:cSldViewPr>
      <p:cViewPr>
        <p:scale>
          <a:sx n="100" d="100"/>
          <a:sy n="100" d="100"/>
        </p:scale>
        <p:origin x="-193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45370D-2FDD-4843-ADF1-3CA535AA4124}" type="datetimeFigureOut">
              <a:rPr lang="sv-SE" smtClean="0"/>
              <a:pPr/>
              <a:t>2015-10-14</a:t>
            </a:fld>
            <a:endParaRPr lang="sv-SE"/>
          </a:p>
        </p:txBody>
      </p:sp>
      <p:sp>
        <p:nvSpPr>
          <p:cNvPr id="4" name="Platshållare för bildobjekt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6" name="Platshållare för sidfo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EC620C-4B71-4C36-B8E5-748E3D673153}" type="slidenum">
              <a:rPr lang="sv-SE" smtClean="0"/>
              <a:pPr/>
              <a:t>‹#›</a:t>
            </a:fld>
            <a:endParaRPr lang="sv-S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685800" y="2130425"/>
            <a:ext cx="7772400" cy="1470025"/>
          </a:xfrm>
        </p:spPr>
        <p:txBody>
          <a:bodyPr/>
          <a:lstStyle/>
          <a:p>
            <a:r>
              <a:rPr lang="sv-SE" smtClean="0"/>
              <a:t>Klicka här för att ändra format</a:t>
            </a:r>
            <a:endParaRPr lang="sv-SE"/>
          </a:p>
        </p:txBody>
      </p:sp>
      <p:sp>
        <p:nvSpPr>
          <p:cNvPr id="3" name="Underrubri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Klicka här för att ändra format på underrubrik i bakgrunden</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2015-10-14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2015-10-14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629400" y="274638"/>
            <a:ext cx="2057400" cy="5851525"/>
          </a:xfrm>
        </p:spPr>
        <p:txBody>
          <a:bodyPr vert="eaVert"/>
          <a:lstStyle/>
          <a:p>
            <a:r>
              <a:rPr lang="sv-SE" smtClean="0"/>
              <a:t>Klicka här för att ändra format</a:t>
            </a:r>
            <a:endParaRPr lang="sv-SE"/>
          </a:p>
        </p:txBody>
      </p:sp>
      <p:sp>
        <p:nvSpPr>
          <p:cNvPr id="3" name="Platshållare för lodrät text 2"/>
          <p:cNvSpPr>
            <a:spLocks noGrp="1"/>
          </p:cNvSpPr>
          <p:nvPr>
            <p:ph type="body" orient="vert" idx="1"/>
          </p:nvPr>
        </p:nvSpPr>
        <p:spPr>
          <a:xfrm>
            <a:off x="457200" y="274638"/>
            <a:ext cx="6019800" cy="5851525"/>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2015-10-14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2015-10-14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722313" y="4406900"/>
            <a:ext cx="7772400" cy="1362075"/>
          </a:xfrm>
        </p:spPr>
        <p:txBody>
          <a:bodyPr anchor="t"/>
          <a:lstStyle>
            <a:lvl1pPr algn="l">
              <a:defRPr sz="4000" b="1" cap="all"/>
            </a:lvl1pPr>
          </a:lstStyle>
          <a:p>
            <a:r>
              <a:rPr lang="sv-SE" smtClean="0"/>
              <a:t>Klicka här för att ändra format</a:t>
            </a:r>
            <a:endParaRPr lang="sv-SE"/>
          </a:p>
        </p:txBody>
      </p:sp>
      <p:sp>
        <p:nvSpPr>
          <p:cNvPr id="3" name="Platshållare för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smtClean="0"/>
              <a:t>Klicka här för att ändra format på bakgrundstexten</a:t>
            </a:r>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2015-10-14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innehåll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datum 4"/>
          <p:cNvSpPr>
            <a:spLocks noGrp="1"/>
          </p:cNvSpPr>
          <p:nvPr>
            <p:ph type="dt" sz="half" idx="10"/>
          </p:nvPr>
        </p:nvSpPr>
        <p:spPr/>
        <p:txBody>
          <a:bodyPr/>
          <a:lstStyle/>
          <a:p>
            <a:fld id="{085E58BE-2F02-4B25-B50A-468CB801B0E8}" type="datetimeFigureOut">
              <a:rPr lang="sv-SE" smtClean="0"/>
              <a:pPr/>
              <a:t>2015-10-14</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lvl1pPr>
              <a:defRPr/>
            </a:lvl1pPr>
          </a:lstStyle>
          <a:p>
            <a:r>
              <a:rPr lang="sv-SE" smtClean="0"/>
              <a:t>Klicka här för att ändra format</a:t>
            </a:r>
            <a:endParaRPr lang="sv-SE"/>
          </a:p>
        </p:txBody>
      </p:sp>
      <p:sp>
        <p:nvSpPr>
          <p:cNvPr id="3" name="Platshållare för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7" name="Platshållare för datum 6"/>
          <p:cNvSpPr>
            <a:spLocks noGrp="1"/>
          </p:cNvSpPr>
          <p:nvPr>
            <p:ph type="dt" sz="half" idx="10"/>
          </p:nvPr>
        </p:nvSpPr>
        <p:spPr/>
        <p:txBody>
          <a:bodyPr/>
          <a:lstStyle/>
          <a:p>
            <a:fld id="{085E58BE-2F02-4B25-B50A-468CB801B0E8}" type="datetimeFigureOut">
              <a:rPr lang="sv-SE" smtClean="0"/>
              <a:pPr/>
              <a:t>2015-10-14</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datum 2"/>
          <p:cNvSpPr>
            <a:spLocks noGrp="1"/>
          </p:cNvSpPr>
          <p:nvPr>
            <p:ph type="dt" sz="half" idx="10"/>
          </p:nvPr>
        </p:nvSpPr>
        <p:spPr/>
        <p:txBody>
          <a:bodyPr/>
          <a:lstStyle/>
          <a:p>
            <a:fld id="{085E58BE-2F02-4B25-B50A-468CB801B0E8}" type="datetimeFigureOut">
              <a:rPr lang="sv-SE" smtClean="0"/>
              <a:pPr/>
              <a:t>2015-10-14</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085E58BE-2F02-4B25-B50A-468CB801B0E8}" type="datetimeFigureOut">
              <a:rPr lang="sv-SE" smtClean="0"/>
              <a:pPr/>
              <a:t>2015-10-14</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0" y="273050"/>
            <a:ext cx="3008313" cy="1162050"/>
          </a:xfrm>
        </p:spPr>
        <p:txBody>
          <a:bodyPr anchor="b"/>
          <a:lstStyle>
            <a:lvl1pPr algn="l">
              <a:defRPr sz="2000" b="1"/>
            </a:lvl1pPr>
          </a:lstStyle>
          <a:p>
            <a:r>
              <a:rPr lang="sv-SE" smtClean="0"/>
              <a:t>Klicka här för att ändra format</a:t>
            </a:r>
            <a:endParaRPr lang="sv-SE"/>
          </a:p>
        </p:txBody>
      </p:sp>
      <p:sp>
        <p:nvSpPr>
          <p:cNvPr id="3" name="Platshållare för innehåll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085E58BE-2F02-4B25-B50A-468CB801B0E8}" type="datetimeFigureOut">
              <a:rPr lang="sv-SE" smtClean="0"/>
              <a:pPr/>
              <a:t>2015-10-14</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4800600"/>
            <a:ext cx="5486400" cy="566738"/>
          </a:xfrm>
        </p:spPr>
        <p:txBody>
          <a:bodyPr anchor="b"/>
          <a:lstStyle>
            <a:lvl1pPr algn="l">
              <a:defRPr sz="2000" b="1"/>
            </a:lvl1pPr>
          </a:lstStyle>
          <a:p>
            <a:r>
              <a:rPr lang="sv-SE" smtClean="0"/>
              <a:t>Klicka här för att ändra format</a:t>
            </a:r>
            <a:endParaRPr lang="sv-SE"/>
          </a:p>
        </p:txBody>
      </p:sp>
      <p:sp>
        <p:nvSpPr>
          <p:cNvPr id="3" name="Platshållare för bild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085E58BE-2F02-4B25-B50A-468CB801B0E8}" type="datetimeFigureOut">
              <a:rPr lang="sv-SE" smtClean="0"/>
              <a:pPr/>
              <a:t>2015-10-14</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785786" y="0"/>
            <a:ext cx="8358214" cy="763990"/>
          </a:xfrm>
          <a:prstGeom prst="rect">
            <a:avLst/>
          </a:prstGeom>
        </p:spPr>
        <p:txBody>
          <a:bodyPr vert="horz" lIns="91440" tIns="45720" rIns="91440" bIns="45720" rtlCol="0" anchor="ctr">
            <a:normAutofit/>
          </a:bodyPr>
          <a:lstStyle/>
          <a:p>
            <a:r>
              <a:rPr lang="sv-SE" dirty="0" err="1" smtClean="0"/>
              <a:t>Slide-topic</a:t>
            </a:r>
            <a:endParaRPr lang="sv-SE" dirty="0"/>
          </a:p>
        </p:txBody>
      </p:sp>
      <p:sp>
        <p:nvSpPr>
          <p:cNvPr id="3" name="Platshållare för text 2"/>
          <p:cNvSpPr>
            <a:spLocks noGrp="1"/>
          </p:cNvSpPr>
          <p:nvPr>
            <p:ph type="body" idx="1"/>
          </p:nvPr>
        </p:nvSpPr>
        <p:spPr>
          <a:xfrm>
            <a:off x="214282" y="785794"/>
            <a:ext cx="8715436" cy="5786478"/>
          </a:xfrm>
          <a:prstGeom prst="rect">
            <a:avLst/>
          </a:prstGeom>
        </p:spPr>
        <p:txBody>
          <a:bodyPr vert="horz" lIns="91440" tIns="45720" rIns="91440" bIns="45720" rtlCol="0">
            <a:normAutofit/>
          </a:body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
        <p:nvSpPr>
          <p:cNvPr id="4" name="Platshållare för datum 3"/>
          <p:cNvSpPr>
            <a:spLocks noGrp="1"/>
          </p:cNvSpPr>
          <p:nvPr>
            <p:ph type="dt" sz="half" idx="2"/>
          </p:nvPr>
        </p:nvSpPr>
        <p:spPr>
          <a:xfrm>
            <a:off x="214282" y="6572272"/>
            <a:ext cx="1714512" cy="285752"/>
          </a:xfrm>
          <a:prstGeom prst="rect">
            <a:avLst/>
          </a:prstGeom>
        </p:spPr>
        <p:txBody>
          <a:bodyPr vert="horz" lIns="91440" tIns="45720" rIns="91440" bIns="45720" rtlCol="0" anchor="ctr"/>
          <a:lstStyle>
            <a:lvl1pPr algn="l">
              <a:defRPr sz="1200">
                <a:solidFill>
                  <a:schemeClr val="tx1">
                    <a:tint val="75000"/>
                  </a:schemeClr>
                </a:solidFill>
              </a:defRPr>
            </a:lvl1pPr>
          </a:lstStyle>
          <a:p>
            <a:fld id="{085E58BE-2F02-4B25-B50A-468CB801B0E8}" type="datetimeFigureOut">
              <a:rPr lang="sv-SE" smtClean="0"/>
              <a:pPr/>
              <a:t>2015-10-14</a:t>
            </a:fld>
            <a:endParaRPr lang="sv-SE"/>
          </a:p>
        </p:txBody>
      </p:sp>
      <p:sp>
        <p:nvSpPr>
          <p:cNvPr id="5" name="Platshållare för sidfot 4"/>
          <p:cNvSpPr>
            <a:spLocks noGrp="1"/>
          </p:cNvSpPr>
          <p:nvPr>
            <p:ph type="ftr" sz="quarter" idx="3"/>
          </p:nvPr>
        </p:nvSpPr>
        <p:spPr>
          <a:xfrm>
            <a:off x="2173724" y="6572272"/>
            <a:ext cx="2326838" cy="28575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dirty="0"/>
          </a:p>
        </p:txBody>
      </p:sp>
      <p:sp>
        <p:nvSpPr>
          <p:cNvPr id="6" name="Platshållare för bildnummer 5"/>
          <p:cNvSpPr>
            <a:spLocks noGrp="1"/>
          </p:cNvSpPr>
          <p:nvPr>
            <p:ph type="sldNum" sz="quarter" idx="4"/>
          </p:nvPr>
        </p:nvSpPr>
        <p:spPr>
          <a:xfrm>
            <a:off x="4714876" y="6572272"/>
            <a:ext cx="1714512" cy="285752"/>
          </a:xfrm>
          <a:prstGeom prst="rect">
            <a:avLst/>
          </a:prstGeom>
        </p:spPr>
        <p:txBody>
          <a:bodyPr vert="horz" lIns="91440" tIns="45720" rIns="91440" bIns="45720" rtlCol="0" anchor="ctr"/>
          <a:lstStyle>
            <a:lvl1pPr algn="r">
              <a:defRPr sz="1200">
                <a:solidFill>
                  <a:schemeClr val="tx1">
                    <a:tint val="75000"/>
                  </a:schemeClr>
                </a:solidFill>
              </a:defRPr>
            </a:lvl1pPr>
          </a:lstStyle>
          <a:p>
            <a:fld id="{859657F4-13A5-479D-9651-CCC39B026491}" type="slidenum">
              <a:rPr lang="sv-SE" smtClean="0"/>
              <a:pPr/>
              <a:t>‹#›</a:t>
            </a:fld>
            <a:endParaRPr lang="sv-S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200" kern="1200">
          <a:solidFill>
            <a:srgbClr val="4D4D4D"/>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en.wikipedia.org/wiki/Tone_mappin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mailto:Adam@TheGameAssembly.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derrubrik 2"/>
          <p:cNvSpPr>
            <a:spLocks noGrp="1"/>
          </p:cNvSpPr>
          <p:nvPr>
            <p:ph type="subTitle" idx="1"/>
          </p:nvPr>
        </p:nvSpPr>
        <p:spPr/>
        <p:txBody>
          <a:bodyPr/>
          <a:lstStyle/>
          <a:p>
            <a:r>
              <a:rPr lang="sv-SE" dirty="0" smtClean="0"/>
              <a:t>HDR</a:t>
            </a:r>
            <a:endParaRPr lang="sv-SE" dirty="0"/>
          </a:p>
        </p:txBody>
      </p:sp>
      <p:sp>
        <p:nvSpPr>
          <p:cNvPr id="8" name="Rectangle 13"/>
          <p:cNvSpPr>
            <a:spLocks noGrp="1" noChangeArrowheads="1"/>
          </p:cNvSpPr>
          <p:nvPr>
            <p:ph type="ctrTitle"/>
          </p:nvPr>
        </p:nvSpPr>
        <p:spPr bwMode="auto">
          <a:xfrm>
            <a:off x="685800" y="1500188"/>
            <a:ext cx="7772400" cy="2100262"/>
          </a:xfrm>
          <a:prstGeom prst="rect">
            <a:avLst/>
          </a:prstGeom>
          <a:solidFill>
            <a:srgbClr val="4C4946">
              <a:alpha val="67842"/>
            </a:srgbClr>
          </a:solidFill>
          <a:ln w="9525">
            <a:noFill/>
            <a:miter lim="800000"/>
            <a:headEnd/>
            <a:tailEnd/>
          </a:ln>
        </p:spPr>
        <p:txBody>
          <a:bodyPr wrap="none" anchor="ctr">
            <a:normAutofit fontScale="90000"/>
          </a:bodyPr>
          <a:lstStyle/>
          <a:p>
            <a:pPr algn="ctr"/>
            <a:r>
              <a:rPr lang="sv-SE" dirty="0" smtClean="0"/>
              <a:t>          </a:t>
            </a:r>
            <a:br>
              <a:rPr lang="sv-SE" dirty="0" smtClean="0"/>
            </a:br>
            <a:r>
              <a:rPr lang="sv-SE" dirty="0" smtClean="0"/>
              <a:t>         </a:t>
            </a:r>
            <a:br>
              <a:rPr lang="sv-SE" dirty="0" smtClean="0"/>
            </a:br>
            <a:r>
              <a:rPr lang="sv-SE" dirty="0" smtClean="0">
                <a:solidFill>
                  <a:schemeClr val="bg1"/>
                </a:solidFill>
              </a:rPr>
              <a:t>Applicerad 3D programmering</a:t>
            </a:r>
            <a:br>
              <a:rPr lang="sv-SE" dirty="0" smtClean="0">
                <a:solidFill>
                  <a:schemeClr val="bg1"/>
                </a:solidFill>
              </a:rPr>
            </a:br>
            <a:r>
              <a:rPr lang="sv-SE" sz="1800" dirty="0" smtClean="0">
                <a:solidFill>
                  <a:schemeClr val="bg1"/>
                </a:solidFill>
              </a:rPr>
              <a:t> Föreläsning 17</a:t>
            </a:r>
            <a:r>
              <a:rPr lang="sv-SE" dirty="0" smtClean="0">
                <a:solidFill>
                  <a:schemeClr val="bg1"/>
                </a:solidFill>
              </a:rPr>
              <a:t/>
            </a:r>
            <a:br>
              <a:rPr lang="sv-SE" dirty="0" smtClean="0">
                <a:solidFill>
                  <a:schemeClr val="bg1"/>
                </a:solidFill>
              </a:rPr>
            </a:br>
            <a:r>
              <a:rPr lang="sv-SE" dirty="0" smtClean="0">
                <a:solidFill>
                  <a:schemeClr val="bg1"/>
                </a:solidFill>
              </a:rPr>
              <a:t>           </a:t>
            </a:r>
            <a:r>
              <a:rPr lang="sv-SE" dirty="0" smtClean="0"/>
              <a:t/>
            </a:r>
            <a:br>
              <a:rPr lang="sv-SE" dirty="0" smtClean="0"/>
            </a:br>
            <a:endParaRPr lang="sv-SE"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Tone </a:t>
            </a:r>
            <a:r>
              <a:rPr lang="sv-SE" dirty="0" err="1" smtClean="0"/>
              <a:t>mapping</a:t>
            </a:r>
            <a:endParaRPr lang="sv-SE" dirty="0"/>
          </a:p>
        </p:txBody>
      </p:sp>
      <p:sp>
        <p:nvSpPr>
          <p:cNvPr id="3" name="Platshållare för innehåll 2"/>
          <p:cNvSpPr>
            <a:spLocks noGrp="1"/>
          </p:cNvSpPr>
          <p:nvPr>
            <p:ph idx="1"/>
          </p:nvPr>
        </p:nvSpPr>
        <p:spPr/>
        <p:txBody>
          <a:bodyPr>
            <a:normAutofit/>
          </a:bodyPr>
          <a:lstStyle/>
          <a:p>
            <a:endParaRPr lang="sv-SE" dirty="0" smtClean="0"/>
          </a:p>
          <a:p>
            <a:endParaRPr lang="sv-SE" dirty="0" smtClean="0"/>
          </a:p>
          <a:p>
            <a:r>
              <a:rPr lang="sv-SE" dirty="0" smtClean="0"/>
              <a:t>HDR skapar inte någon ny data utan du behöver HDR texturer för att verkligen få in extra informationen och ha möjlighet att ha stora contraster inom ett objekt.</a:t>
            </a:r>
          </a:p>
          <a:p>
            <a:pPr lvl="1"/>
            <a:r>
              <a:rPr lang="sv-SE" dirty="0" smtClean="0"/>
              <a:t>Så att du sedan kan skala fram den </a:t>
            </a:r>
            <a:r>
              <a:rPr lang="sv-SE" dirty="0" err="1" smtClean="0"/>
              <a:t>datan</a:t>
            </a:r>
            <a:r>
              <a:rPr lang="sv-SE" dirty="0" smtClean="0"/>
              <a:t> du vill med hjälp av </a:t>
            </a:r>
            <a:r>
              <a:rPr lang="sv-SE" dirty="0" err="1" smtClean="0"/>
              <a:t>tone</a:t>
            </a:r>
            <a:r>
              <a:rPr lang="sv-SE" dirty="0" smtClean="0"/>
              <a:t> </a:t>
            </a:r>
            <a:r>
              <a:rPr lang="sv-SE" dirty="0" err="1" smtClean="0"/>
              <a:t>mapping</a:t>
            </a:r>
            <a:endParaRPr lang="sv-SE"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Tone </a:t>
            </a:r>
            <a:r>
              <a:rPr lang="sv-SE" dirty="0" err="1" smtClean="0"/>
              <a:t>mapping</a:t>
            </a:r>
            <a:endParaRPr lang="sv-SE" dirty="0"/>
          </a:p>
        </p:txBody>
      </p:sp>
      <p:sp>
        <p:nvSpPr>
          <p:cNvPr id="3" name="Platshållare för innehåll 2"/>
          <p:cNvSpPr>
            <a:spLocks noGrp="1"/>
          </p:cNvSpPr>
          <p:nvPr>
            <p:ph idx="1"/>
          </p:nvPr>
        </p:nvSpPr>
        <p:spPr/>
        <p:txBody>
          <a:bodyPr>
            <a:normAutofit fontScale="92500" lnSpcReduction="10000"/>
          </a:bodyPr>
          <a:lstStyle/>
          <a:p>
            <a:pPr>
              <a:spcBef>
                <a:spcPct val="50000"/>
              </a:spcBef>
            </a:pPr>
            <a:r>
              <a:rPr lang="sv-SE" sz="2400" dirty="0" smtClean="0">
                <a:solidFill>
                  <a:srgbClr val="4C4946"/>
                </a:solidFill>
                <a:latin typeface="Bliss 2 Regular" pitchFamily="50" charset="0"/>
              </a:rPr>
              <a:t>Så vad finns det för </a:t>
            </a:r>
            <a:r>
              <a:rPr lang="sv-SE" sz="2400" dirty="0" err="1" smtClean="0">
                <a:solidFill>
                  <a:srgbClr val="4C4946"/>
                </a:solidFill>
                <a:latin typeface="Bliss 2 Regular" pitchFamily="50" charset="0"/>
              </a:rPr>
              <a:t>tone</a:t>
            </a:r>
            <a:r>
              <a:rPr lang="sv-SE" sz="2400" dirty="0" smtClean="0">
                <a:solidFill>
                  <a:srgbClr val="4C4946"/>
                </a:solidFill>
                <a:latin typeface="Bliss 2 Regular" pitchFamily="50" charset="0"/>
              </a:rPr>
              <a:t> </a:t>
            </a:r>
            <a:r>
              <a:rPr lang="sv-SE" sz="2400" dirty="0" err="1" smtClean="0">
                <a:solidFill>
                  <a:srgbClr val="4C4946"/>
                </a:solidFill>
                <a:latin typeface="Bliss 2 Regular" pitchFamily="50" charset="0"/>
              </a:rPr>
              <a:t>maping</a:t>
            </a:r>
            <a:r>
              <a:rPr lang="sv-SE" sz="2400" dirty="0" smtClean="0">
                <a:solidFill>
                  <a:srgbClr val="4C4946"/>
                </a:solidFill>
                <a:latin typeface="Bliss 2 Regular" pitchFamily="50" charset="0"/>
              </a:rPr>
              <a:t> formler ?</a:t>
            </a:r>
          </a:p>
          <a:p>
            <a:pPr lvl="1">
              <a:spcBef>
                <a:spcPct val="50000"/>
              </a:spcBef>
            </a:pPr>
            <a:r>
              <a:rPr lang="sv-SE" sz="2000" dirty="0" smtClean="0">
                <a:solidFill>
                  <a:srgbClr val="4C4946"/>
                </a:solidFill>
                <a:latin typeface="Bliss 2 Regular" pitchFamily="50" charset="0"/>
              </a:rPr>
              <a:t>Det finns en uppsjö av dem det som är relevant är vilken data vi har tillgänglig att beräkna på.</a:t>
            </a:r>
          </a:p>
          <a:p>
            <a:pPr lvl="1">
              <a:spcBef>
                <a:spcPct val="50000"/>
              </a:spcBef>
            </a:pPr>
            <a:r>
              <a:rPr lang="sv-SE" sz="2000" dirty="0" smtClean="0">
                <a:solidFill>
                  <a:srgbClr val="4C4946"/>
                </a:solidFill>
                <a:latin typeface="Bliss 2 Regular" pitchFamily="50" charset="0"/>
              </a:rPr>
              <a:t>För den här föreläsningen kommer jag att förutsätta att vi har beräknat fram min,average och max luminance(hur kommer senare(kanske)) på våran scen.</a:t>
            </a:r>
          </a:p>
          <a:p>
            <a:pPr>
              <a:spcBef>
                <a:spcPct val="50000"/>
              </a:spcBef>
            </a:pPr>
            <a:r>
              <a:rPr lang="sv-SE" sz="2400" dirty="0" err="1" smtClean="0">
                <a:solidFill>
                  <a:srgbClr val="4C4946"/>
                </a:solidFill>
                <a:latin typeface="Bliss 2 Regular" pitchFamily="50" charset="0"/>
              </a:rPr>
              <a:t>PixelColor=PixelColor</a:t>
            </a:r>
            <a:r>
              <a:rPr lang="sv-SE" sz="2400" dirty="0" smtClean="0">
                <a:solidFill>
                  <a:srgbClr val="4C4946"/>
                </a:solidFill>
                <a:latin typeface="Bliss 2 Regular" pitchFamily="50" charset="0"/>
              </a:rPr>
              <a:t>*(</a:t>
            </a:r>
            <a:r>
              <a:rPr lang="sv-SE" sz="2400" dirty="0" err="1" smtClean="0">
                <a:solidFill>
                  <a:srgbClr val="4C4946"/>
                </a:solidFill>
                <a:latin typeface="Bliss 2 Regular" pitchFamily="50" charset="0"/>
              </a:rPr>
              <a:t>PixelLumiance-min</a:t>
            </a:r>
            <a:r>
              <a:rPr lang="sv-SE" sz="2400" dirty="0" smtClean="0">
                <a:solidFill>
                  <a:srgbClr val="4C4946"/>
                </a:solidFill>
                <a:latin typeface="Bliss 2 Regular" pitchFamily="50" charset="0"/>
              </a:rPr>
              <a:t>)/(</a:t>
            </a:r>
            <a:r>
              <a:rPr lang="sv-SE" sz="2400" dirty="0" err="1" smtClean="0">
                <a:solidFill>
                  <a:srgbClr val="4C4946"/>
                </a:solidFill>
                <a:latin typeface="Bliss 2 Regular" pitchFamily="50" charset="0"/>
              </a:rPr>
              <a:t>max-min</a:t>
            </a:r>
            <a:r>
              <a:rPr lang="sv-SE" sz="2400" dirty="0" smtClean="0">
                <a:solidFill>
                  <a:srgbClr val="4C4946"/>
                </a:solidFill>
                <a:latin typeface="Bliss 2 Regular" pitchFamily="50" charset="0"/>
              </a:rPr>
              <a:t>)’</a:t>
            </a:r>
          </a:p>
          <a:p>
            <a:pPr lvl="1">
              <a:spcBef>
                <a:spcPct val="50000"/>
              </a:spcBef>
            </a:pPr>
            <a:r>
              <a:rPr lang="sv-SE" sz="2000" dirty="0" smtClean="0">
                <a:solidFill>
                  <a:srgbClr val="4C4946"/>
                </a:solidFill>
                <a:latin typeface="Bliss 2 Regular" pitchFamily="50" charset="0"/>
              </a:rPr>
              <a:t>Detta är väl den enklaste varianten den tar helt och hållet och skalar om så att det vi ser på skärmen fyller hela färgskalan.</a:t>
            </a:r>
          </a:p>
          <a:p>
            <a:pPr lvl="1">
              <a:spcBef>
                <a:spcPct val="50000"/>
              </a:spcBef>
            </a:pPr>
            <a:r>
              <a:rPr lang="sv-SE" sz="2000" dirty="0" smtClean="0">
                <a:solidFill>
                  <a:srgbClr val="4C4946"/>
                </a:solidFill>
                <a:latin typeface="Bliss 2 Regular" pitchFamily="50" charset="0"/>
              </a:rPr>
              <a:t>Vill man ha en tydlig whiteout kan man multiplicera max med tex 0.95. Vill man undvika att man får något som är helt kolsvart kan man modifiera min värdet istället.</a:t>
            </a:r>
          </a:p>
          <a:p>
            <a:pPr lvl="1">
              <a:spcBef>
                <a:spcPct val="50000"/>
              </a:spcBef>
            </a:pPr>
            <a:r>
              <a:rPr lang="sv-SE" sz="2000" dirty="0" smtClean="0">
                <a:solidFill>
                  <a:srgbClr val="4C4946"/>
                </a:solidFill>
                <a:latin typeface="Bliss 2 Regular" pitchFamily="50" charset="0"/>
              </a:rPr>
              <a:t>På pappret ser detta ut att göra precis vad vi vill. Men den har ett dilemma det är en helt linjär skala. Precis som konstnärer gör då de målar ljus vill vi överdriva kontrast skillnaderna mellan mörkt och ljust. Detta för att skapa de härliga ljus kontrasterna som man kan se i HDR spel.</a:t>
            </a:r>
            <a:endParaRPr lang="sv-SE" sz="1600" dirty="0" smtClean="0">
              <a:solidFill>
                <a:srgbClr val="4C4946"/>
              </a:solidFill>
              <a:latin typeface="Bliss 2 Regular" pitchFamily="50"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Tone </a:t>
            </a:r>
            <a:r>
              <a:rPr lang="sv-SE" dirty="0" err="1" smtClean="0"/>
              <a:t>mapping</a:t>
            </a:r>
            <a:endParaRPr lang="sv-SE" dirty="0"/>
          </a:p>
        </p:txBody>
      </p:sp>
      <p:sp>
        <p:nvSpPr>
          <p:cNvPr id="3" name="Platshållare för innehåll 2"/>
          <p:cNvSpPr>
            <a:spLocks noGrp="1"/>
          </p:cNvSpPr>
          <p:nvPr>
            <p:ph idx="1"/>
          </p:nvPr>
        </p:nvSpPr>
        <p:spPr/>
        <p:txBody>
          <a:bodyPr>
            <a:normAutofit fontScale="92500" lnSpcReduction="20000"/>
          </a:bodyPr>
          <a:lstStyle/>
          <a:p>
            <a:r>
              <a:rPr lang="sv-SE" dirty="0" smtClean="0"/>
              <a:t>För det mesta då man jobbar med </a:t>
            </a:r>
            <a:r>
              <a:rPr lang="sv-SE" dirty="0" err="1" smtClean="0"/>
              <a:t>tonemapping</a:t>
            </a:r>
            <a:r>
              <a:rPr lang="sv-SE" dirty="0" smtClean="0"/>
              <a:t> tänker man sig att man använder någon form av exponerings värde.	</a:t>
            </a:r>
          </a:p>
          <a:p>
            <a:pPr lvl="1"/>
            <a:r>
              <a:rPr lang="sv-SE" dirty="0" smtClean="0"/>
              <a:t>Som du i vanliga fall hand </a:t>
            </a:r>
            <a:r>
              <a:rPr lang="sv-SE" dirty="0" err="1" smtClean="0"/>
              <a:t>tweakar</a:t>
            </a:r>
            <a:endParaRPr lang="sv-SE" dirty="0" smtClean="0"/>
          </a:p>
          <a:p>
            <a:pPr lvl="1"/>
            <a:r>
              <a:rPr lang="sv-SE" dirty="0" smtClean="0"/>
              <a:t>Så du bestämmer hur du vill se din bild exponerade och sedan så justerar den sig själv efter </a:t>
            </a:r>
            <a:r>
              <a:rPr lang="sv-SE" dirty="0" err="1" smtClean="0"/>
              <a:t>average</a:t>
            </a:r>
            <a:r>
              <a:rPr lang="sv-SE" dirty="0" smtClean="0"/>
              <a:t> </a:t>
            </a:r>
            <a:r>
              <a:rPr lang="sv-SE" dirty="0" err="1" smtClean="0"/>
              <a:t>luminance</a:t>
            </a:r>
            <a:r>
              <a:rPr lang="sv-SE" dirty="0" smtClean="0"/>
              <a:t>.</a:t>
            </a:r>
          </a:p>
          <a:p>
            <a:pPr lvl="1"/>
            <a:r>
              <a:rPr lang="sv-SE" dirty="0" smtClean="0"/>
              <a:t>Det är väldigt sällan man använder max eller min.</a:t>
            </a:r>
          </a:p>
          <a:p>
            <a:pPr lvl="1"/>
            <a:r>
              <a:rPr lang="sv-SE" dirty="0" smtClean="0"/>
              <a:t>Den vanligaste </a:t>
            </a:r>
            <a:r>
              <a:rPr lang="sv-SE" dirty="0" err="1" smtClean="0"/>
              <a:t>tonemapping</a:t>
            </a:r>
            <a:r>
              <a:rPr lang="sv-SE" dirty="0" smtClean="0"/>
              <a:t> </a:t>
            </a:r>
            <a:r>
              <a:rPr lang="sv-SE" dirty="0" err="1" smtClean="0"/>
              <a:t>formlen</a:t>
            </a:r>
            <a:r>
              <a:rPr lang="sv-SE" dirty="0" smtClean="0"/>
              <a:t> är den som följer.</a:t>
            </a:r>
          </a:p>
          <a:p>
            <a:pPr>
              <a:buNone/>
            </a:pPr>
            <a:r>
              <a:rPr lang="sv-SE" i="1" dirty="0" err="1" smtClean="0"/>
              <a:t>Lp=LuminancePixel*Exposure/AverageLuminance</a:t>
            </a:r>
            <a:endParaRPr lang="sv-SE" i="1" dirty="0" smtClean="0"/>
          </a:p>
          <a:p>
            <a:pPr>
              <a:buNone/>
            </a:pPr>
            <a:r>
              <a:rPr lang="sv-SE" i="1" dirty="0" err="1" smtClean="0"/>
              <a:t>pixelColor</a:t>
            </a:r>
            <a:r>
              <a:rPr lang="sv-SE" i="1" dirty="0" smtClean="0"/>
              <a:t>= </a:t>
            </a:r>
            <a:r>
              <a:rPr lang="sv-SE" i="1" dirty="0" err="1" smtClean="0"/>
              <a:t>pixelColor</a:t>
            </a:r>
            <a:r>
              <a:rPr lang="sv-SE" i="1" dirty="0" smtClean="0"/>
              <a:t>*(LP/(1+LP)</a:t>
            </a:r>
          </a:p>
          <a:p>
            <a:r>
              <a:rPr lang="sv-SE" dirty="0" smtClean="0"/>
              <a:t>Som ni ser använder den sig bara av </a:t>
            </a:r>
            <a:r>
              <a:rPr lang="sv-SE" dirty="0" err="1" smtClean="0"/>
              <a:t>AverageLum</a:t>
            </a:r>
            <a:r>
              <a:rPr lang="sv-SE" dirty="0" smtClean="0"/>
              <a:t> och ett exponerings värde. Vanliga värden för exponeringen går emellan 0.18 och 1.0 beroende på vilken bild man vill ha.</a:t>
            </a:r>
          </a:p>
          <a:p>
            <a:endParaRPr lang="sv-SE"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Tone </a:t>
            </a:r>
            <a:r>
              <a:rPr lang="sv-SE" dirty="0" err="1" smtClean="0"/>
              <a:t>mapping</a:t>
            </a:r>
            <a:endParaRPr lang="sv-SE" dirty="0"/>
          </a:p>
        </p:txBody>
      </p:sp>
      <p:sp>
        <p:nvSpPr>
          <p:cNvPr id="3" name="Platshållare för innehåll 2"/>
          <p:cNvSpPr>
            <a:spLocks noGrp="1"/>
          </p:cNvSpPr>
          <p:nvPr>
            <p:ph idx="1"/>
          </p:nvPr>
        </p:nvSpPr>
        <p:spPr>
          <a:xfrm>
            <a:off x="214282" y="928670"/>
            <a:ext cx="8715436" cy="5643602"/>
          </a:xfrm>
        </p:spPr>
        <p:txBody>
          <a:bodyPr>
            <a:normAutofit/>
          </a:bodyPr>
          <a:lstStyle/>
          <a:p>
            <a:r>
              <a:rPr lang="sv-SE" sz="2800" dirty="0" smtClean="0"/>
              <a:t>En annan vanlig formel är att man beräknar LP på samma sätt men istället kör med en max </a:t>
            </a:r>
            <a:r>
              <a:rPr lang="sv-SE" sz="2800" dirty="0" err="1" smtClean="0"/>
              <a:t>luminance</a:t>
            </a:r>
            <a:r>
              <a:rPr lang="sv-SE" sz="2800" dirty="0" smtClean="0"/>
              <a:t> där allt ovanför ska bli vitt.</a:t>
            </a:r>
          </a:p>
          <a:p>
            <a:pPr>
              <a:buNone/>
            </a:pPr>
            <a:r>
              <a:rPr lang="sv-SE" sz="2800" dirty="0" err="1" smtClean="0"/>
              <a:t>pixelColor*=LP</a:t>
            </a:r>
            <a:r>
              <a:rPr lang="sv-SE" sz="2800" dirty="0" smtClean="0"/>
              <a:t>*(1+(LP/(</a:t>
            </a:r>
            <a:r>
              <a:rPr lang="sv-SE" sz="2800" dirty="0" err="1" smtClean="0"/>
              <a:t>maxlum*maxlum</a:t>
            </a:r>
            <a:r>
              <a:rPr lang="sv-SE" sz="2800" dirty="0" smtClean="0"/>
              <a:t>)))/(1+LP)</a:t>
            </a:r>
          </a:p>
          <a:p>
            <a:r>
              <a:rPr lang="sv-SE" sz="2800" dirty="0" smtClean="0"/>
              <a:t>Det är dock </a:t>
            </a:r>
            <a:r>
              <a:rPr lang="sv-SE" sz="2800" dirty="0" err="1" smtClean="0"/>
              <a:t>itne</a:t>
            </a:r>
            <a:r>
              <a:rPr lang="sv-SE" sz="2800" dirty="0" smtClean="0"/>
              <a:t> så enkelt att </a:t>
            </a:r>
            <a:r>
              <a:rPr lang="sv-SE" sz="2800" dirty="0" err="1" smtClean="0"/>
              <a:t>visalisera</a:t>
            </a:r>
            <a:r>
              <a:rPr lang="sv-SE" sz="2800" dirty="0" smtClean="0"/>
              <a:t> allt detta i huvudet så vi ska titta på lite kurvor för att se skillnaden på dessa formler under olika data.</a:t>
            </a:r>
          </a:p>
          <a:p>
            <a:endParaRPr lang="sv-SE" sz="20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Min = 0 AVG = 2 Max = 4</a:t>
            </a:r>
            <a:endParaRPr lang="sv-SE" dirty="0"/>
          </a:p>
        </p:txBody>
      </p:sp>
      <p:pic>
        <p:nvPicPr>
          <p:cNvPr id="11265" name="Picture 1"/>
          <p:cNvPicPr>
            <a:picLocks noGrp="1" noChangeAspect="1" noChangeArrowheads="1"/>
          </p:cNvPicPr>
          <p:nvPr>
            <p:ph idx="1"/>
          </p:nvPr>
        </p:nvPicPr>
        <p:blipFill>
          <a:blip r:embed="rId2" cstate="print"/>
          <a:srcRect/>
          <a:stretch>
            <a:fillRect/>
          </a:stretch>
        </p:blipFill>
        <p:spPr bwMode="auto">
          <a:xfrm>
            <a:off x="677752" y="785813"/>
            <a:ext cx="7788496" cy="5786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Min = 0 AVG = 2 Max = 4</a:t>
            </a:r>
            <a:endParaRPr lang="sv-SE" dirty="0"/>
          </a:p>
        </p:txBody>
      </p:sp>
      <p:pic>
        <p:nvPicPr>
          <p:cNvPr id="11265" name="Picture 1"/>
          <p:cNvPicPr>
            <a:picLocks noGrp="1" noChangeAspect="1" noChangeArrowheads="1"/>
          </p:cNvPicPr>
          <p:nvPr>
            <p:ph idx="1"/>
          </p:nvPr>
        </p:nvPicPr>
        <p:blipFill>
          <a:blip r:embed="rId2" cstate="print"/>
          <a:srcRect/>
          <a:stretch>
            <a:fillRect/>
          </a:stretch>
        </p:blipFill>
        <p:spPr bwMode="auto">
          <a:xfrm>
            <a:off x="677752" y="785813"/>
            <a:ext cx="7788496" cy="5786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Min = 0 AVG = 1 Max = 4</a:t>
            </a:r>
            <a:endParaRPr lang="sv-SE" dirty="0"/>
          </a:p>
        </p:txBody>
      </p:sp>
      <p:sp>
        <p:nvSpPr>
          <p:cNvPr id="4" name="Platshållare för innehåll 3"/>
          <p:cNvSpPr>
            <a:spLocks noGrp="1"/>
          </p:cNvSpPr>
          <p:nvPr>
            <p:ph idx="1"/>
          </p:nvPr>
        </p:nvSpPr>
        <p:spPr/>
        <p:txBody>
          <a:bodyPr/>
          <a:lstStyle/>
          <a:p>
            <a:endParaRPr lang="sv-SE"/>
          </a:p>
        </p:txBody>
      </p:sp>
      <p:pic>
        <p:nvPicPr>
          <p:cNvPr id="46082" name="Picture 2"/>
          <p:cNvPicPr>
            <a:picLocks noChangeAspect="1" noChangeArrowheads="1"/>
          </p:cNvPicPr>
          <p:nvPr/>
        </p:nvPicPr>
        <p:blipFill>
          <a:blip r:embed="rId2" cstate="print"/>
          <a:srcRect/>
          <a:stretch>
            <a:fillRect/>
          </a:stretch>
        </p:blipFill>
        <p:spPr bwMode="auto">
          <a:xfrm>
            <a:off x="785786" y="785794"/>
            <a:ext cx="7643866" cy="56630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Min=0 AVG = 0.5 MAX = 1</a:t>
            </a:r>
            <a:endParaRPr lang="sv-SE" dirty="0"/>
          </a:p>
        </p:txBody>
      </p:sp>
      <p:sp>
        <p:nvSpPr>
          <p:cNvPr id="3" name="Platshållare för innehåll 2"/>
          <p:cNvSpPr>
            <a:spLocks noGrp="1"/>
          </p:cNvSpPr>
          <p:nvPr>
            <p:ph idx="1"/>
          </p:nvPr>
        </p:nvSpPr>
        <p:spPr/>
        <p:txBody>
          <a:bodyPr/>
          <a:lstStyle/>
          <a:p>
            <a:endParaRPr lang="sv-SE"/>
          </a:p>
        </p:txBody>
      </p:sp>
      <p:pic>
        <p:nvPicPr>
          <p:cNvPr id="47106" name="Picture 2"/>
          <p:cNvPicPr>
            <a:picLocks noChangeAspect="1" noChangeArrowheads="1"/>
          </p:cNvPicPr>
          <p:nvPr/>
        </p:nvPicPr>
        <p:blipFill>
          <a:blip r:embed="rId2" cstate="print"/>
          <a:srcRect/>
          <a:stretch>
            <a:fillRect/>
          </a:stretch>
        </p:blipFill>
        <p:spPr bwMode="auto">
          <a:xfrm>
            <a:off x="785786" y="785794"/>
            <a:ext cx="7785740" cy="578647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Min=0 AVG = 3 MAX = 4</a:t>
            </a:r>
            <a:endParaRPr lang="sv-SE" dirty="0"/>
          </a:p>
        </p:txBody>
      </p:sp>
      <p:sp>
        <p:nvSpPr>
          <p:cNvPr id="3" name="Platshållare för innehåll 2"/>
          <p:cNvSpPr>
            <a:spLocks noGrp="1"/>
          </p:cNvSpPr>
          <p:nvPr>
            <p:ph idx="1"/>
          </p:nvPr>
        </p:nvSpPr>
        <p:spPr/>
        <p:txBody>
          <a:bodyPr/>
          <a:lstStyle/>
          <a:p>
            <a:endParaRPr lang="sv-SE"/>
          </a:p>
        </p:txBody>
      </p:sp>
      <p:pic>
        <p:nvPicPr>
          <p:cNvPr id="48130" name="Picture 2"/>
          <p:cNvPicPr>
            <a:picLocks noChangeAspect="1" noChangeArrowheads="1"/>
          </p:cNvPicPr>
          <p:nvPr/>
        </p:nvPicPr>
        <p:blipFill>
          <a:blip r:embed="rId2" cstate="print"/>
          <a:srcRect/>
          <a:stretch>
            <a:fillRect/>
          </a:stretch>
        </p:blipFill>
        <p:spPr bwMode="auto">
          <a:xfrm>
            <a:off x="857224" y="785794"/>
            <a:ext cx="7700434" cy="57150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Tone </a:t>
            </a:r>
            <a:r>
              <a:rPr lang="sv-SE" dirty="0" err="1" smtClean="0"/>
              <a:t>mapping</a:t>
            </a:r>
            <a:endParaRPr lang="sv-SE" dirty="0"/>
          </a:p>
        </p:txBody>
      </p:sp>
      <p:sp>
        <p:nvSpPr>
          <p:cNvPr id="3" name="Platshållare för innehåll 2"/>
          <p:cNvSpPr>
            <a:spLocks noGrp="1"/>
          </p:cNvSpPr>
          <p:nvPr>
            <p:ph idx="1"/>
          </p:nvPr>
        </p:nvSpPr>
        <p:spPr/>
        <p:txBody>
          <a:bodyPr>
            <a:normAutofit fontScale="92500" lnSpcReduction="20000"/>
          </a:bodyPr>
          <a:lstStyle/>
          <a:p>
            <a:r>
              <a:rPr lang="sv-SE" dirty="0" smtClean="0"/>
              <a:t>Problemet är att som ni såg så utnyttjades inte hela färg skalan på majoriteten av de kurvor vi såg.</a:t>
            </a:r>
          </a:p>
          <a:p>
            <a:r>
              <a:rPr lang="sv-SE" dirty="0" smtClean="0"/>
              <a:t>Men skulle kunna lösa detta med att </a:t>
            </a:r>
            <a:r>
              <a:rPr lang="sv-SE" dirty="0" err="1" smtClean="0"/>
              <a:t>tweaka</a:t>
            </a:r>
            <a:r>
              <a:rPr lang="sv-SE" dirty="0" smtClean="0"/>
              <a:t> exposure men då behöver man </a:t>
            </a:r>
            <a:r>
              <a:rPr lang="sv-SE" dirty="0" err="1" smtClean="0"/>
              <a:t>tweaka</a:t>
            </a:r>
            <a:r>
              <a:rPr lang="sv-SE" dirty="0" smtClean="0"/>
              <a:t> det för varje ljus inställning vilket är omöjligt.</a:t>
            </a:r>
          </a:p>
          <a:p>
            <a:r>
              <a:rPr lang="sv-SE" dirty="0" smtClean="0"/>
              <a:t>Det finns dock en praktisk lösning. </a:t>
            </a:r>
            <a:r>
              <a:rPr lang="sv-SE" dirty="0" err="1" smtClean="0"/>
              <a:t>Auto</a:t>
            </a:r>
            <a:r>
              <a:rPr lang="sv-SE" dirty="0" smtClean="0"/>
              <a:t> exponering</a:t>
            </a:r>
          </a:p>
          <a:p>
            <a:pPr lvl="1"/>
            <a:r>
              <a:rPr lang="sv-SE" dirty="0" smtClean="0"/>
              <a:t>Har av ngn anledning inte hittat detta på nätet men det är trivial matte.</a:t>
            </a:r>
          </a:p>
          <a:p>
            <a:r>
              <a:rPr lang="sv-SE" dirty="0" smtClean="0"/>
              <a:t>Så låt oss kolla på hur man beräknar en </a:t>
            </a:r>
            <a:r>
              <a:rPr lang="sv-SE" dirty="0" err="1" smtClean="0"/>
              <a:t>auto</a:t>
            </a:r>
            <a:r>
              <a:rPr lang="sv-SE" dirty="0" smtClean="0"/>
              <a:t> exponering.</a:t>
            </a:r>
          </a:p>
          <a:p>
            <a:r>
              <a:rPr lang="sv-SE" dirty="0" smtClean="0"/>
              <a:t>För enkelt hets skull använder vi oss av </a:t>
            </a:r>
            <a:r>
              <a:rPr lang="sv-SE" dirty="0" err="1" smtClean="0"/>
              <a:t>formlen</a:t>
            </a:r>
            <a:r>
              <a:rPr lang="sv-SE" dirty="0" smtClean="0"/>
              <a:t> </a:t>
            </a:r>
          </a:p>
          <a:p>
            <a:pPr>
              <a:buNone/>
            </a:pPr>
            <a:r>
              <a:rPr lang="sv-SE" i="1" dirty="0" err="1" smtClean="0"/>
              <a:t>Lp=LuminancePixel*Exposure/AverageLuminance</a:t>
            </a:r>
            <a:endParaRPr lang="sv-SE" i="1" dirty="0" smtClean="0"/>
          </a:p>
          <a:p>
            <a:pPr>
              <a:buNone/>
            </a:pPr>
            <a:r>
              <a:rPr lang="sv-SE" i="1" dirty="0" err="1" smtClean="0"/>
              <a:t>pixelColor</a:t>
            </a:r>
            <a:r>
              <a:rPr lang="sv-SE" i="1" dirty="0" smtClean="0"/>
              <a:t>= </a:t>
            </a:r>
            <a:r>
              <a:rPr lang="sv-SE" i="1" dirty="0" err="1" smtClean="0"/>
              <a:t>pixelColor</a:t>
            </a:r>
            <a:r>
              <a:rPr lang="sv-SE" i="1" dirty="0" smtClean="0"/>
              <a:t>*(LP/(1+LP)</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HDR</a:t>
            </a:r>
            <a:endParaRPr lang="sv-SE" dirty="0"/>
          </a:p>
        </p:txBody>
      </p:sp>
      <p:sp>
        <p:nvSpPr>
          <p:cNvPr id="3" name="Platshållare för innehåll 2"/>
          <p:cNvSpPr>
            <a:spLocks noGrp="1"/>
          </p:cNvSpPr>
          <p:nvPr>
            <p:ph idx="1"/>
          </p:nvPr>
        </p:nvSpPr>
        <p:spPr/>
        <p:txBody>
          <a:bodyPr>
            <a:normAutofit fontScale="92500" lnSpcReduction="10000"/>
          </a:bodyPr>
          <a:lstStyle/>
          <a:p>
            <a:pPr>
              <a:spcBef>
                <a:spcPct val="50000"/>
              </a:spcBef>
            </a:pPr>
            <a:r>
              <a:rPr lang="sv-SE" sz="2400" dirty="0" smtClean="0">
                <a:solidFill>
                  <a:srgbClr val="4C4946"/>
                </a:solidFill>
                <a:latin typeface="Bliss 2 Regular" pitchFamily="50" charset="0"/>
              </a:rPr>
              <a:t>High </a:t>
            </a:r>
            <a:r>
              <a:rPr lang="sv-SE" sz="2400" dirty="0" err="1" smtClean="0">
                <a:solidFill>
                  <a:srgbClr val="4C4946"/>
                </a:solidFill>
                <a:latin typeface="Bliss 2 Regular" pitchFamily="50" charset="0"/>
              </a:rPr>
              <a:t>Dynamic</a:t>
            </a:r>
            <a:r>
              <a:rPr lang="sv-SE" sz="2400" dirty="0" smtClean="0">
                <a:solidFill>
                  <a:srgbClr val="4C4946"/>
                </a:solidFill>
                <a:latin typeface="Bliss 2 Regular" pitchFamily="50" charset="0"/>
              </a:rPr>
              <a:t> Range</a:t>
            </a:r>
          </a:p>
          <a:p>
            <a:pPr>
              <a:spcBef>
                <a:spcPct val="50000"/>
              </a:spcBef>
            </a:pPr>
            <a:r>
              <a:rPr lang="sv-SE" sz="2400" dirty="0" smtClean="0">
                <a:solidFill>
                  <a:srgbClr val="4C4946"/>
                </a:solidFill>
                <a:latin typeface="Bliss 2 Regular" pitchFamily="50" charset="0"/>
              </a:rPr>
              <a:t>Så vad betyder det ?</a:t>
            </a:r>
          </a:p>
          <a:p>
            <a:pPr>
              <a:spcBef>
                <a:spcPct val="50000"/>
              </a:spcBef>
            </a:pPr>
            <a:r>
              <a:rPr lang="sv-SE" sz="2400" dirty="0" smtClean="0">
                <a:solidFill>
                  <a:srgbClr val="4C4946"/>
                </a:solidFill>
                <a:latin typeface="Bliss 2 Regular" pitchFamily="50" charset="0"/>
              </a:rPr>
              <a:t>I vanliga fall är värdet på en pixel </a:t>
            </a:r>
            <a:r>
              <a:rPr lang="sv-SE" sz="2400" dirty="0" err="1" smtClean="0">
                <a:solidFill>
                  <a:srgbClr val="4C4946"/>
                </a:solidFill>
                <a:latin typeface="Bliss 2 Regular" pitchFamily="50" charset="0"/>
              </a:rPr>
              <a:t>clampat</a:t>
            </a:r>
            <a:r>
              <a:rPr lang="sv-SE" sz="2400" dirty="0" smtClean="0">
                <a:solidFill>
                  <a:srgbClr val="4C4946"/>
                </a:solidFill>
                <a:latin typeface="Bliss 2 Regular" pitchFamily="50" charset="0"/>
              </a:rPr>
              <a:t> mellan 0 och 1.0 eller 0 till 255 om du föredrar att tänka på det sättet.</a:t>
            </a:r>
          </a:p>
          <a:p>
            <a:pPr>
              <a:spcBef>
                <a:spcPct val="50000"/>
              </a:spcBef>
            </a:pPr>
            <a:r>
              <a:rPr lang="sv-SE" sz="2400" dirty="0" smtClean="0">
                <a:solidFill>
                  <a:srgbClr val="4C4946"/>
                </a:solidFill>
                <a:latin typeface="Bliss 2 Regular" pitchFamily="50" charset="0"/>
              </a:rPr>
              <a:t>Det som blir högre än 1.0 blir kritvitt det som är lägre än 0 blir kolsvart.</a:t>
            </a:r>
          </a:p>
          <a:p>
            <a:pPr>
              <a:spcBef>
                <a:spcPct val="50000"/>
              </a:spcBef>
            </a:pPr>
            <a:r>
              <a:rPr lang="sv-SE" sz="2400" dirty="0" smtClean="0">
                <a:solidFill>
                  <a:srgbClr val="4C4946"/>
                </a:solidFill>
                <a:latin typeface="Bliss 2 Regular" pitchFamily="50" charset="0"/>
              </a:rPr>
              <a:t>Då vi ljusätter en texture så multiplicerar vi den med ett färgvärde. Eftersom detta inte kan vara högre än 1 för då riskerar vi att färgerna blöder ut till vitt betyder detta att bilden aldrig kan bli ljusare än grafikern </a:t>
            </a:r>
            <a:r>
              <a:rPr lang="sv-SE" sz="2400" dirty="0" err="1" smtClean="0">
                <a:solidFill>
                  <a:srgbClr val="4C4946"/>
                </a:solidFill>
                <a:latin typeface="Bliss 2 Regular" pitchFamily="50" charset="0"/>
              </a:rPr>
              <a:t>paintade</a:t>
            </a:r>
            <a:r>
              <a:rPr lang="sv-SE" sz="2400" dirty="0" smtClean="0">
                <a:solidFill>
                  <a:srgbClr val="4C4946"/>
                </a:solidFill>
                <a:latin typeface="Bliss 2 Regular" pitchFamily="50" charset="0"/>
              </a:rPr>
              <a:t> den.</a:t>
            </a:r>
          </a:p>
          <a:p>
            <a:pPr>
              <a:spcBef>
                <a:spcPct val="50000"/>
              </a:spcBef>
            </a:pPr>
            <a:r>
              <a:rPr lang="sv-SE" sz="2400" dirty="0" smtClean="0">
                <a:solidFill>
                  <a:srgbClr val="4C4946"/>
                </a:solidFill>
                <a:latin typeface="Bliss 2 Regular" pitchFamily="50" charset="0"/>
              </a:rPr>
              <a:t>I verkligheten är den för det mesta en bit mörkare vilket gör att grafikerna inte kan lämna detaljer i den mörka delen av bilden. För de försvinner under ljussättning.</a:t>
            </a:r>
          </a:p>
          <a:p>
            <a:pPr>
              <a:spcBef>
                <a:spcPct val="50000"/>
              </a:spcBef>
            </a:pPr>
            <a:endParaRPr lang="sv-SE" sz="2000" dirty="0" smtClean="0">
              <a:solidFill>
                <a:srgbClr val="4C4946"/>
              </a:solidFill>
              <a:latin typeface="Bliss 2 Regular" pitchFamily="50" charset="0"/>
            </a:endParaRPr>
          </a:p>
          <a:p>
            <a:pPr>
              <a:spcBef>
                <a:spcPct val="50000"/>
              </a:spcBef>
            </a:pPr>
            <a:endParaRPr lang="sv-SE" sz="2400" dirty="0" smtClean="0">
              <a:solidFill>
                <a:srgbClr val="4C4946"/>
              </a:solidFill>
              <a:latin typeface="Bliss 2 Regular" pitchFamily="50"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Auto</a:t>
            </a:r>
            <a:r>
              <a:rPr lang="sv-SE" dirty="0" smtClean="0"/>
              <a:t> Exposure</a:t>
            </a:r>
            <a:endParaRPr lang="sv-SE" dirty="0"/>
          </a:p>
        </p:txBody>
      </p:sp>
      <p:sp>
        <p:nvSpPr>
          <p:cNvPr id="3" name="Platshållare för innehåll 2"/>
          <p:cNvSpPr>
            <a:spLocks noGrp="1"/>
          </p:cNvSpPr>
          <p:nvPr>
            <p:ph idx="1"/>
          </p:nvPr>
        </p:nvSpPr>
        <p:spPr>
          <a:xfrm>
            <a:off x="214282" y="857232"/>
            <a:ext cx="8715436" cy="5786478"/>
          </a:xfrm>
        </p:spPr>
        <p:txBody>
          <a:bodyPr>
            <a:normAutofit fontScale="62500" lnSpcReduction="20000"/>
          </a:bodyPr>
          <a:lstStyle/>
          <a:p>
            <a:r>
              <a:rPr lang="sv-SE" dirty="0" smtClean="0"/>
              <a:t>Så hur vill vi ha den exponerade jo vi vill att den ska vara vit vid den ljusaste </a:t>
            </a:r>
            <a:r>
              <a:rPr lang="sv-SE" dirty="0" err="1" smtClean="0"/>
              <a:t>pixlen</a:t>
            </a:r>
            <a:r>
              <a:rPr lang="sv-SE" dirty="0" smtClean="0"/>
              <a:t> på skärmen.</a:t>
            </a:r>
          </a:p>
          <a:p>
            <a:r>
              <a:rPr lang="sv-SE" dirty="0" smtClean="0"/>
              <a:t>Så</a:t>
            </a:r>
          </a:p>
          <a:p>
            <a:r>
              <a:rPr lang="sv-SE" dirty="0" smtClean="0"/>
              <a:t>1.0=LP/(1+LP) då blir den max värde.</a:t>
            </a:r>
          </a:p>
          <a:p>
            <a:pPr lvl="1"/>
            <a:endParaRPr lang="sv-SE" dirty="0" smtClean="0"/>
          </a:p>
          <a:p>
            <a:r>
              <a:rPr lang="sv-SE" dirty="0" smtClean="0"/>
              <a:t>Och det vi vill att ska vara max är den ljusaste </a:t>
            </a:r>
            <a:r>
              <a:rPr lang="sv-SE" dirty="0" err="1" smtClean="0"/>
              <a:t>pixlen</a:t>
            </a:r>
            <a:r>
              <a:rPr lang="sv-SE" dirty="0" smtClean="0"/>
              <a:t> så då vi pluggar in det så får vi</a:t>
            </a:r>
          </a:p>
          <a:p>
            <a:r>
              <a:rPr lang="sv-SE" dirty="0" err="1" smtClean="0"/>
              <a:t>LP=MaxLUm/exposure*AvgLum</a:t>
            </a:r>
            <a:endParaRPr lang="sv-SE" dirty="0" smtClean="0"/>
          </a:p>
          <a:p>
            <a:r>
              <a:rPr lang="sv-SE" dirty="0" smtClean="0"/>
              <a:t>Vilket ger oss</a:t>
            </a:r>
          </a:p>
          <a:p>
            <a:r>
              <a:rPr lang="sv-SE" dirty="0" smtClean="0"/>
              <a:t>1.0=(</a:t>
            </a:r>
            <a:r>
              <a:rPr lang="sv-SE" dirty="0" err="1" smtClean="0"/>
              <a:t>MaxLUm/exposure*AvgLum</a:t>
            </a:r>
            <a:r>
              <a:rPr lang="sv-SE" dirty="0" smtClean="0"/>
              <a:t>)/(1+MaxLUm/exposure*AvgLum)</a:t>
            </a:r>
          </a:p>
          <a:p>
            <a:r>
              <a:rPr lang="sv-SE" dirty="0" smtClean="0"/>
              <a:t>Om man löser detta för ett värde på exposure får man fram följande</a:t>
            </a:r>
          </a:p>
          <a:p>
            <a:pPr lvl="1"/>
            <a:r>
              <a:rPr lang="sv-SE" dirty="0" err="1" smtClean="0"/>
              <a:t>Exposure=lumAVG</a:t>
            </a:r>
            <a:r>
              <a:rPr lang="sv-SE" dirty="0" smtClean="0"/>
              <a:t>/((LumMax-1)*</a:t>
            </a:r>
            <a:r>
              <a:rPr lang="sv-SE" dirty="0" err="1" smtClean="0"/>
              <a:t>LumMax</a:t>
            </a:r>
            <a:r>
              <a:rPr lang="sv-SE" dirty="0" smtClean="0"/>
              <a:t>)</a:t>
            </a:r>
          </a:p>
          <a:p>
            <a:r>
              <a:rPr lang="sv-SE" dirty="0" smtClean="0"/>
              <a:t>Och där har vi en </a:t>
            </a:r>
            <a:r>
              <a:rPr lang="sv-SE" dirty="0" err="1" smtClean="0"/>
              <a:t>exponerigns</a:t>
            </a:r>
            <a:r>
              <a:rPr lang="sv-SE" dirty="0" smtClean="0"/>
              <a:t> formel som kontinuerligt exponerar om så att vi fyller hela skärmen men enligt </a:t>
            </a:r>
            <a:r>
              <a:rPr lang="sv-SE" dirty="0" err="1" smtClean="0"/>
              <a:t>formlen</a:t>
            </a:r>
            <a:r>
              <a:rPr lang="sv-SE" dirty="0" smtClean="0"/>
              <a:t>.</a:t>
            </a:r>
          </a:p>
          <a:p>
            <a:r>
              <a:rPr lang="sv-SE" dirty="0" smtClean="0"/>
              <a:t>Nu bär man så klart göra detta för den fulla </a:t>
            </a:r>
            <a:r>
              <a:rPr lang="sv-SE" dirty="0" err="1" smtClean="0"/>
              <a:t>formlen</a:t>
            </a:r>
            <a:r>
              <a:rPr lang="sv-SE" dirty="0" smtClean="0"/>
              <a:t> också.</a:t>
            </a:r>
          </a:p>
          <a:p>
            <a:r>
              <a:rPr lang="sv-SE" dirty="0" smtClean="0"/>
              <a:t>Det finns </a:t>
            </a:r>
            <a:r>
              <a:rPr lang="sv-SE" dirty="0" err="1" smtClean="0"/>
              <a:t>genereiska</a:t>
            </a:r>
            <a:r>
              <a:rPr lang="sv-SE" dirty="0" smtClean="0"/>
              <a:t> formler också som </a:t>
            </a:r>
            <a:r>
              <a:rPr lang="sv-SE" dirty="0" err="1" smtClean="0"/>
              <a:t>auto</a:t>
            </a:r>
            <a:r>
              <a:rPr lang="sv-SE" dirty="0" smtClean="0"/>
              <a:t> exponerar valfri metod men de bygger </a:t>
            </a:r>
            <a:r>
              <a:rPr lang="sv-SE" dirty="0" err="1" smtClean="0"/>
              <a:t>itne</a:t>
            </a:r>
            <a:r>
              <a:rPr lang="sv-SE" dirty="0" smtClean="0"/>
              <a:t> på att man har ett min och ett max värde</a:t>
            </a:r>
          </a:p>
          <a:p>
            <a:r>
              <a:rPr lang="fr-FR" dirty="0" smtClean="0"/>
              <a:t>float exposure= (1.03f-(2/(2+log10(</a:t>
            </a:r>
            <a:r>
              <a:rPr lang="sv-SE" dirty="0" err="1" smtClean="0"/>
              <a:t>AvgLum</a:t>
            </a:r>
            <a:r>
              <a:rPr lang="fr-FR" dirty="0" smtClean="0"/>
              <a:t>+1))));</a:t>
            </a:r>
            <a:r>
              <a:rPr lang="sv-SE" dirty="0" smtClean="0"/>
              <a:t>.</a:t>
            </a:r>
          </a:p>
          <a:p>
            <a:r>
              <a:rPr lang="sv-SE" dirty="0" smtClean="0"/>
              <a:t>Är den vanligaste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Auto</a:t>
            </a:r>
            <a:r>
              <a:rPr lang="sv-SE" dirty="0" smtClean="0"/>
              <a:t> Exposure</a:t>
            </a:r>
            <a:endParaRPr lang="sv-SE" dirty="0"/>
          </a:p>
        </p:txBody>
      </p:sp>
      <p:sp>
        <p:nvSpPr>
          <p:cNvPr id="3" name="Platshållare för innehåll 2"/>
          <p:cNvSpPr>
            <a:spLocks noGrp="1"/>
          </p:cNvSpPr>
          <p:nvPr>
            <p:ph idx="1"/>
          </p:nvPr>
        </p:nvSpPr>
        <p:spPr>
          <a:xfrm>
            <a:off x="214282" y="857232"/>
            <a:ext cx="8715436" cy="5786478"/>
          </a:xfrm>
        </p:spPr>
        <p:txBody>
          <a:bodyPr>
            <a:normAutofit lnSpcReduction="10000"/>
          </a:bodyPr>
          <a:lstStyle/>
          <a:p>
            <a:r>
              <a:rPr lang="sv-SE" dirty="0" smtClean="0"/>
              <a:t>Men oftast vill man ha en artist </a:t>
            </a:r>
            <a:r>
              <a:rPr lang="sv-SE" dirty="0" err="1" smtClean="0"/>
              <a:t>controlled</a:t>
            </a:r>
            <a:r>
              <a:rPr lang="sv-SE" dirty="0" smtClean="0"/>
              <a:t> exposure.</a:t>
            </a:r>
          </a:p>
          <a:p>
            <a:r>
              <a:rPr lang="sv-SE" dirty="0" smtClean="0"/>
              <a:t>Så att grafikerna kan sätta ut areor i världen och säga att i denna arean har man denna exponeringen.</a:t>
            </a:r>
          </a:p>
          <a:p>
            <a:pPr lvl="1"/>
            <a:r>
              <a:rPr lang="sv-SE" dirty="0" smtClean="0"/>
              <a:t>Detta med att kontrollera saker via areor i världen är ett väldigt vanligt sätt att jobba med istället för att hitta ett värde som funkar överallt kan grafikerna istället </a:t>
            </a:r>
            <a:r>
              <a:rPr lang="sv-SE" dirty="0" err="1" smtClean="0"/>
              <a:t>tweka</a:t>
            </a:r>
            <a:r>
              <a:rPr lang="sv-SE" dirty="0" smtClean="0"/>
              <a:t> så att allt funkar precis som de vill.</a:t>
            </a:r>
          </a:p>
          <a:p>
            <a:r>
              <a:rPr lang="sv-SE" dirty="0" smtClean="0"/>
              <a:t>Detta är sättet ni kommer att kunna jobba med mest senare. I ett fritt 3d rymd spel är det svårt att fixa sådana </a:t>
            </a:r>
            <a:r>
              <a:rPr lang="sv-SE" dirty="0" err="1" smtClean="0"/>
              <a:t>inställnignar</a:t>
            </a:r>
            <a:r>
              <a:rPr lang="sv-SE" dirty="0" smtClean="0"/>
              <a:t> dock.</a:t>
            </a:r>
          </a:p>
          <a:p>
            <a:pPr lvl="1"/>
            <a:endParaRPr lang="sv-SE"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Beräkna </a:t>
            </a:r>
            <a:r>
              <a:rPr lang="sv-SE" dirty="0" err="1" smtClean="0"/>
              <a:t>luminance</a:t>
            </a:r>
            <a:endParaRPr lang="sv-SE" dirty="0"/>
          </a:p>
        </p:txBody>
      </p:sp>
      <p:pic>
        <p:nvPicPr>
          <p:cNvPr id="8193" name="Picture 1"/>
          <p:cNvPicPr>
            <a:picLocks noGrp="1" noChangeAspect="1" noChangeArrowheads="1"/>
          </p:cNvPicPr>
          <p:nvPr>
            <p:ph idx="1"/>
          </p:nvPr>
        </p:nvPicPr>
        <p:blipFill>
          <a:blip r:embed="rId2" cstate="print"/>
          <a:srcRect/>
          <a:stretch>
            <a:fillRect/>
          </a:stretch>
        </p:blipFill>
        <p:spPr bwMode="auto">
          <a:xfrm>
            <a:off x="857224" y="714356"/>
            <a:ext cx="7233048" cy="57864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To Do</a:t>
            </a:r>
            <a:endParaRPr lang="en-US" dirty="0"/>
          </a:p>
        </p:txBody>
      </p:sp>
      <p:sp>
        <p:nvSpPr>
          <p:cNvPr id="3" name="Platshållare för innehåll 2"/>
          <p:cNvSpPr>
            <a:spLocks noGrp="1"/>
          </p:cNvSpPr>
          <p:nvPr>
            <p:ph idx="1"/>
          </p:nvPr>
        </p:nvSpPr>
        <p:spPr/>
        <p:txBody>
          <a:bodyPr>
            <a:normAutofit fontScale="85000" lnSpcReduction="20000"/>
          </a:bodyPr>
          <a:lstStyle/>
          <a:p>
            <a:r>
              <a:rPr lang="en-US" dirty="0" smtClean="0"/>
              <a:t>Render your scene to floating point texture (with a format such as A16B16G16R16F) using other floating point textures on your models, and/or lights that may have a brightness greater than 1.0f.</a:t>
            </a:r>
          </a:p>
          <a:p>
            <a:r>
              <a:rPr lang="en-US" dirty="0" smtClean="0"/>
              <a:t>To display this texture the range of visible colors needs to be converted to something displayable on your screen - this process is called </a:t>
            </a:r>
            <a:r>
              <a:rPr lang="en-US" dirty="0" smtClean="0">
                <a:hlinkClick r:id="rId2"/>
              </a:rPr>
              <a:t>tone mapping</a:t>
            </a:r>
            <a:r>
              <a:rPr lang="en-US" dirty="0" smtClean="0"/>
              <a:t>, and a variety of different tone mapping equations can be used to get different effects. This is a must since monitors can't display the full range of colors or luminescence that we can store in floating point textures (it would be cool if it was possible, but it would also be a blinding hazard...).</a:t>
            </a:r>
          </a:p>
          <a:p>
            <a:r>
              <a:rPr lang="en-US" dirty="0" smtClean="0"/>
              <a:t>Bloom and other after effects are added to further exaggerate the difference in luminescence of the things rendered. The bloom is calculated from the floating point buffer and combined with the tone mapped image.</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r>
              <a:rPr lang="sv-SE" dirty="0" smtClean="0"/>
              <a:t>Frågor </a:t>
            </a:r>
            <a:r>
              <a:rPr lang="sv-SE" dirty="0" smtClean="0"/>
              <a:t>? </a:t>
            </a:r>
            <a:endParaRPr lang="sv-SE" dirty="0"/>
          </a:p>
        </p:txBody>
      </p:sp>
      <p:sp>
        <p:nvSpPr>
          <p:cNvPr id="3" name="Platshållare för innehåll 2"/>
          <p:cNvSpPr>
            <a:spLocks noGrp="1"/>
          </p:cNvSpPr>
          <p:nvPr>
            <p:ph idx="1"/>
          </p:nvPr>
        </p:nvSpPr>
        <p:spPr/>
        <p:txBody>
          <a:bodyPr/>
          <a:lstStyle/>
          <a:p>
            <a:pPr marL="800100" lvl="1" indent="-342900">
              <a:spcBef>
                <a:spcPct val="50000"/>
              </a:spcBef>
              <a:buFontTx/>
              <a:buChar char="•"/>
            </a:pPr>
            <a:r>
              <a:rPr lang="sv-SE" sz="2400" dirty="0" smtClean="0">
                <a:solidFill>
                  <a:srgbClr val="4C4946"/>
                </a:solidFill>
                <a:latin typeface="Bliss 2 Regular" pitchFamily="50" charset="0"/>
                <a:hlinkClick r:id="rId2"/>
              </a:rPr>
              <a:t>Adam@TheGameAssembly.com</a:t>
            </a:r>
            <a:endParaRPr lang="sv-SE" sz="2400" dirty="0" smtClean="0">
              <a:solidFill>
                <a:srgbClr val="4C4946"/>
              </a:solidFill>
              <a:latin typeface="Bliss 2 Regular" pitchFamily="50" charset="0"/>
            </a:endParaRPr>
          </a:p>
          <a:p>
            <a:pPr marL="800100" lvl="1" indent="-342900">
              <a:spcBef>
                <a:spcPct val="50000"/>
              </a:spcBef>
              <a:buFontTx/>
              <a:buChar char="•"/>
            </a:pPr>
            <a:endParaRPr lang="sv-SE" sz="2400" dirty="0" smtClean="0">
              <a:solidFill>
                <a:srgbClr val="4C4946"/>
              </a:solidFill>
              <a:latin typeface="Bliss 2 Regular" pitchFamily="50" charset="0"/>
            </a:endParaRPr>
          </a:p>
          <a:p>
            <a:pPr marL="800100" lvl="1" indent="-342900">
              <a:spcBef>
                <a:spcPct val="50000"/>
              </a:spcBef>
              <a:buFontTx/>
              <a:buChar char="•"/>
            </a:pPr>
            <a:r>
              <a:rPr lang="sv-SE" sz="2400" dirty="0" smtClean="0">
                <a:solidFill>
                  <a:schemeClr val="bg1"/>
                </a:solidFill>
              </a:rPr>
              <a:t>Linus Sköld</a:t>
            </a:r>
            <a:endParaRPr lang="sv-SE" sz="2400" dirty="0" smtClean="0">
              <a:solidFill>
                <a:schemeClr val="bg1"/>
              </a:solidFill>
              <a:latin typeface="Bliss 2 Regular" pitchFamily="50"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HDR</a:t>
            </a:r>
            <a:endParaRPr lang="sv-SE" dirty="0"/>
          </a:p>
        </p:txBody>
      </p:sp>
      <p:sp>
        <p:nvSpPr>
          <p:cNvPr id="3" name="Platshållare för innehåll 2"/>
          <p:cNvSpPr>
            <a:spLocks noGrp="1"/>
          </p:cNvSpPr>
          <p:nvPr>
            <p:ph idx="1"/>
          </p:nvPr>
        </p:nvSpPr>
        <p:spPr/>
        <p:txBody>
          <a:bodyPr>
            <a:normAutofit lnSpcReduction="10000"/>
          </a:bodyPr>
          <a:lstStyle/>
          <a:p>
            <a:pPr>
              <a:spcBef>
                <a:spcPct val="50000"/>
              </a:spcBef>
            </a:pPr>
            <a:r>
              <a:rPr lang="sv-SE" sz="2000" dirty="0" smtClean="0">
                <a:solidFill>
                  <a:srgbClr val="4C4946"/>
                </a:solidFill>
                <a:latin typeface="Bliss 2 Regular" pitchFamily="50" charset="0"/>
              </a:rPr>
              <a:t>Detta resulterar i att man i bilderna bara kan använda en del av pixel värdena vilket gör at vi förlorar ytterligare en del av våran begränsade </a:t>
            </a:r>
            <a:r>
              <a:rPr lang="sv-SE" sz="2000" dirty="0" err="1" smtClean="0">
                <a:solidFill>
                  <a:srgbClr val="4C4946"/>
                </a:solidFill>
                <a:latin typeface="Bliss 2 Regular" pitchFamily="50" charset="0"/>
              </a:rPr>
              <a:t>range</a:t>
            </a:r>
            <a:r>
              <a:rPr lang="sv-SE" sz="2000" dirty="0" smtClean="0">
                <a:solidFill>
                  <a:srgbClr val="4C4946"/>
                </a:solidFill>
                <a:latin typeface="Bliss 2 Regular" pitchFamily="50" charset="0"/>
              </a:rPr>
              <a:t>.</a:t>
            </a:r>
          </a:p>
          <a:p>
            <a:pPr>
              <a:spcBef>
                <a:spcPct val="50000"/>
              </a:spcBef>
            </a:pPr>
            <a:r>
              <a:rPr lang="sv-SE" sz="2000" dirty="0" smtClean="0">
                <a:solidFill>
                  <a:srgbClr val="4C4946"/>
                </a:solidFill>
                <a:latin typeface="Bliss 2 Regular" pitchFamily="50" charset="0"/>
              </a:rPr>
              <a:t>Vi kan heller inte göra mörka områden mörka för detaljerna försvinner in i mörkret medans i verkligheten hade våra ögon anpassat sig då du gick in i det mörka området och du hade sett detaljerna i det.</a:t>
            </a:r>
          </a:p>
          <a:p>
            <a:pPr>
              <a:spcBef>
                <a:spcPct val="50000"/>
              </a:spcBef>
            </a:pPr>
            <a:r>
              <a:rPr lang="sv-SE" sz="2000" dirty="0" smtClean="0">
                <a:solidFill>
                  <a:srgbClr val="4C4946"/>
                </a:solidFill>
                <a:latin typeface="Bliss 2 Regular" pitchFamily="50" charset="0"/>
              </a:rPr>
              <a:t>Allt detta kommer ur att vi har en begränsad dynamisk range (LDR . Low Dynamic Range)</a:t>
            </a:r>
          </a:p>
          <a:p>
            <a:pPr>
              <a:spcBef>
                <a:spcPct val="50000"/>
              </a:spcBef>
            </a:pPr>
            <a:r>
              <a:rPr lang="sv-SE" sz="2000" dirty="0" smtClean="0">
                <a:solidFill>
                  <a:srgbClr val="4C4946"/>
                </a:solidFill>
                <a:latin typeface="Bliss 2 Regular" pitchFamily="50" charset="0"/>
              </a:rPr>
              <a:t>Effekter som </a:t>
            </a:r>
            <a:r>
              <a:rPr lang="sv-SE" sz="2000" dirty="0" err="1" smtClean="0">
                <a:solidFill>
                  <a:srgbClr val="4C4946"/>
                </a:solidFill>
                <a:latin typeface="Bliss 2 Regular" pitchFamily="50" charset="0"/>
              </a:rPr>
              <a:t>bloom</a:t>
            </a:r>
            <a:r>
              <a:rPr lang="sv-SE" sz="2000" dirty="0" smtClean="0">
                <a:solidFill>
                  <a:srgbClr val="4C4946"/>
                </a:solidFill>
                <a:latin typeface="Bliss 2 Regular" pitchFamily="50" charset="0"/>
              </a:rPr>
              <a:t> och </a:t>
            </a:r>
            <a:r>
              <a:rPr lang="sv-SE" sz="2000" dirty="0" err="1" smtClean="0">
                <a:solidFill>
                  <a:srgbClr val="4C4946"/>
                </a:solidFill>
                <a:latin typeface="Bliss 2 Regular" pitchFamily="50" charset="0"/>
              </a:rPr>
              <a:t>inverted</a:t>
            </a:r>
            <a:r>
              <a:rPr lang="sv-SE" sz="2000" dirty="0" smtClean="0">
                <a:solidFill>
                  <a:srgbClr val="4C4946"/>
                </a:solidFill>
                <a:latin typeface="Bliss 2 Regular" pitchFamily="50" charset="0"/>
              </a:rPr>
              <a:t> Bloom (Dark </a:t>
            </a:r>
            <a:r>
              <a:rPr lang="sv-SE" sz="2000" dirty="0" err="1" smtClean="0">
                <a:solidFill>
                  <a:srgbClr val="4C4946"/>
                </a:solidFill>
                <a:latin typeface="Bliss 2 Regular" pitchFamily="50" charset="0"/>
              </a:rPr>
              <a:t>bloom</a:t>
            </a:r>
            <a:r>
              <a:rPr lang="sv-SE" sz="2000" dirty="0" smtClean="0">
                <a:solidFill>
                  <a:srgbClr val="4C4946"/>
                </a:solidFill>
                <a:latin typeface="Bliss 2 Regular" pitchFamily="50" charset="0"/>
              </a:rPr>
              <a:t>) har använts för att försöka få mer djup och kontrast in i färgerna på de yttersta bitarna av skalan men problemet kvarstår eftersom det helt enkelt inte finns mer information.</a:t>
            </a:r>
          </a:p>
          <a:p>
            <a:pPr>
              <a:spcBef>
                <a:spcPct val="50000"/>
              </a:spcBef>
            </a:pPr>
            <a:r>
              <a:rPr lang="sv-SE" sz="2000" dirty="0" smtClean="0">
                <a:solidFill>
                  <a:srgbClr val="4C4946"/>
                </a:solidFill>
                <a:latin typeface="Bliss 2 Regular" pitchFamily="50" charset="0"/>
              </a:rPr>
              <a:t>HDR baserar sig på att man kastar bort </a:t>
            </a:r>
            <a:r>
              <a:rPr lang="sv-SE" sz="2000" dirty="0" err="1" smtClean="0">
                <a:solidFill>
                  <a:srgbClr val="4C4946"/>
                </a:solidFill>
                <a:latin typeface="Bliss 2 Regular" pitchFamily="50" charset="0"/>
              </a:rPr>
              <a:t>begränsingen</a:t>
            </a:r>
            <a:r>
              <a:rPr lang="sv-SE" sz="2000" dirty="0" smtClean="0">
                <a:solidFill>
                  <a:srgbClr val="4C4946"/>
                </a:solidFill>
                <a:latin typeface="Bliss 2 Regular" pitchFamily="50" charset="0"/>
              </a:rPr>
              <a:t> med 1.0 som max som 8 bitars arkitekturerna har gett oss.</a:t>
            </a:r>
          </a:p>
          <a:p>
            <a:pPr>
              <a:spcBef>
                <a:spcPct val="50000"/>
              </a:spcBef>
            </a:pPr>
            <a:r>
              <a:rPr lang="sv-SE" sz="2000" dirty="0" smtClean="0">
                <a:solidFill>
                  <a:srgbClr val="4C4946"/>
                </a:solidFill>
                <a:latin typeface="Bliss 2 Regular" pitchFamily="50" charset="0"/>
              </a:rPr>
              <a:t>Och istället börjar jobba med ett flyttals format med 16 eller 32 bitar för R,G och B per pixel.</a:t>
            </a:r>
          </a:p>
          <a:p>
            <a:pPr>
              <a:spcBef>
                <a:spcPct val="50000"/>
              </a:spcBef>
            </a:pPr>
            <a:endParaRPr lang="sv-SE" sz="2000" dirty="0" smtClean="0">
              <a:solidFill>
                <a:srgbClr val="4C4946"/>
              </a:solidFill>
              <a:latin typeface="Bliss 2 Regular" pitchFamily="50"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r>
              <a:rPr lang="sv-SE" dirty="0" smtClean="0"/>
              <a:t>HDR</a:t>
            </a:r>
            <a:endParaRPr lang="sv-SE" dirty="0"/>
          </a:p>
        </p:txBody>
      </p:sp>
      <p:sp>
        <p:nvSpPr>
          <p:cNvPr id="3" name="Platshållare för innehåll 2"/>
          <p:cNvSpPr>
            <a:spLocks noGrp="1"/>
          </p:cNvSpPr>
          <p:nvPr>
            <p:ph idx="1"/>
          </p:nvPr>
        </p:nvSpPr>
        <p:spPr/>
        <p:txBody>
          <a:bodyPr>
            <a:normAutofit lnSpcReduction="10000"/>
          </a:bodyPr>
          <a:lstStyle/>
          <a:p>
            <a:pPr>
              <a:spcBef>
                <a:spcPct val="50000"/>
              </a:spcBef>
              <a:buFontTx/>
              <a:buChar char="•"/>
            </a:pPr>
            <a:r>
              <a:rPr lang="sv-SE" sz="2400" dirty="0" smtClean="0">
                <a:solidFill>
                  <a:srgbClr val="4C4946"/>
                </a:solidFill>
                <a:latin typeface="Bliss 2 Regular" pitchFamily="50" charset="0"/>
              </a:rPr>
              <a:t>Då har vi möjligheten att inneha mer detaljerad information.</a:t>
            </a:r>
          </a:p>
          <a:p>
            <a:pPr>
              <a:spcBef>
                <a:spcPct val="50000"/>
              </a:spcBef>
              <a:buFontTx/>
              <a:buChar char="•"/>
            </a:pPr>
            <a:r>
              <a:rPr lang="sv-SE" sz="2400" dirty="0" smtClean="0">
                <a:solidFill>
                  <a:srgbClr val="4C4946"/>
                </a:solidFill>
                <a:latin typeface="Bliss 2 Regular" pitchFamily="50" charset="0"/>
              </a:rPr>
              <a:t>Detta påverkar många delar av koden och ger många frågor på hur man </a:t>
            </a:r>
            <a:r>
              <a:rPr lang="sv-SE" sz="2400" dirty="0" err="1" smtClean="0">
                <a:solidFill>
                  <a:srgbClr val="4C4946"/>
                </a:solidFill>
                <a:latin typeface="Bliss 2 Regular" pitchFamily="50" charset="0"/>
              </a:rPr>
              <a:t>tex</a:t>
            </a:r>
            <a:r>
              <a:rPr lang="sv-SE" sz="2400" dirty="0" smtClean="0">
                <a:solidFill>
                  <a:srgbClr val="4C4946"/>
                </a:solidFill>
                <a:latin typeface="Bliss 2 Regular" pitchFamily="50" charset="0"/>
              </a:rPr>
              <a:t> ska hantera värden som är högre än 1.0 i </a:t>
            </a:r>
            <a:r>
              <a:rPr lang="sv-SE" sz="2400" dirty="0" err="1" smtClean="0">
                <a:solidFill>
                  <a:srgbClr val="4C4946"/>
                </a:solidFill>
                <a:latin typeface="Bliss 2 Regular" pitchFamily="50" charset="0"/>
              </a:rPr>
              <a:t>framebuffern</a:t>
            </a:r>
            <a:r>
              <a:rPr lang="sv-SE" sz="2400" dirty="0" smtClean="0">
                <a:solidFill>
                  <a:srgbClr val="4C4946"/>
                </a:solidFill>
                <a:latin typeface="Bliss 2 Regular" pitchFamily="50" charset="0"/>
              </a:rPr>
              <a:t> ?</a:t>
            </a:r>
          </a:p>
          <a:p>
            <a:pPr>
              <a:spcBef>
                <a:spcPct val="50000"/>
              </a:spcBef>
              <a:buFontTx/>
              <a:buChar char="•"/>
            </a:pPr>
            <a:r>
              <a:rPr lang="sv-SE" sz="2400" dirty="0" smtClean="0">
                <a:solidFill>
                  <a:srgbClr val="4C4946"/>
                </a:solidFill>
                <a:latin typeface="Bliss 2 Regular" pitchFamily="50" charset="0"/>
              </a:rPr>
              <a:t>Innan vi kommer till det vill jag dock demonstrera ett väldigt praktiskt exempel på den skillnaden HDR kan göra. Denna koden har inte riktigt HDR rendering rent generellt men den använder sig av en HDR textur.</a:t>
            </a:r>
          </a:p>
          <a:p>
            <a:pPr lvl="1">
              <a:spcBef>
                <a:spcPct val="50000"/>
              </a:spcBef>
              <a:buFontTx/>
              <a:buChar char="•"/>
            </a:pPr>
            <a:r>
              <a:rPr lang="sv-SE" sz="2000" dirty="0" smtClean="0">
                <a:solidFill>
                  <a:srgbClr val="4C4946"/>
                </a:solidFill>
                <a:latin typeface="Bliss 2 Regular" pitchFamily="50" charset="0"/>
              </a:rPr>
              <a:t>Den klipper värdena den visar så att om värdet blir över 1.0 så blir satt till 1.0 direkt.</a:t>
            </a:r>
          </a:p>
          <a:p>
            <a:pPr>
              <a:spcBef>
                <a:spcPct val="50000"/>
              </a:spcBef>
              <a:buFontTx/>
              <a:buChar char="•"/>
            </a:pPr>
            <a:r>
              <a:rPr lang="sv-SE" sz="2400" dirty="0" smtClean="0">
                <a:solidFill>
                  <a:srgbClr val="4C4946"/>
                </a:solidFill>
                <a:latin typeface="Bliss 2 Regular" pitchFamily="50" charset="0"/>
              </a:rPr>
              <a:t>Appliaktionen har en cubemap i mitten med ett material som reflecterar ca 40% av det inkommande ljuset vilket gör at den har en rätt dov reflektion.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HDR </a:t>
            </a:r>
            <a:r>
              <a:rPr lang="sv-SE" dirty="0" err="1" smtClean="0"/>
              <a:t>texture</a:t>
            </a:r>
            <a:r>
              <a:rPr lang="sv-SE" dirty="0" smtClean="0"/>
              <a:t> sida vid sida</a:t>
            </a:r>
            <a:endParaRPr lang="sv-SE" dirty="0"/>
          </a:p>
        </p:txBody>
      </p:sp>
      <p:sp>
        <p:nvSpPr>
          <p:cNvPr id="3" name="Platshållare för innehåll 2"/>
          <p:cNvSpPr>
            <a:spLocks noGrp="1"/>
          </p:cNvSpPr>
          <p:nvPr>
            <p:ph idx="1"/>
          </p:nvPr>
        </p:nvSpPr>
        <p:spPr>
          <a:xfrm>
            <a:off x="214282" y="4429132"/>
            <a:ext cx="8715436" cy="2143140"/>
          </a:xfrm>
        </p:spPr>
        <p:txBody>
          <a:bodyPr>
            <a:normAutofit fontScale="55000" lnSpcReduction="20000"/>
          </a:bodyPr>
          <a:lstStyle/>
          <a:p>
            <a:r>
              <a:rPr lang="sv-SE" dirty="0" smtClean="0"/>
              <a:t>Som ni ser är reflektionerna i den vänstra tekannan dova och mörka. Även där det är direkta reflektioner av en ljuskälla.   Detta är eftersom texturen kan max lagra ett värde på 1 så kan vi max </a:t>
            </a:r>
            <a:r>
              <a:rPr lang="sv-SE" dirty="0" err="1" smtClean="0"/>
              <a:t>reflectera</a:t>
            </a:r>
            <a:r>
              <a:rPr lang="sv-SE" dirty="0" smtClean="0"/>
              <a:t> 40% av det värdet vilket blir en grå nyans 0.4,0.4,0.4</a:t>
            </a:r>
          </a:p>
          <a:p>
            <a:r>
              <a:rPr lang="sv-SE" dirty="0" smtClean="0"/>
              <a:t>Medans i den högra kannan skiner ljusen som om de vore fullt </a:t>
            </a:r>
            <a:r>
              <a:rPr lang="sv-SE" dirty="0" err="1" smtClean="0"/>
              <a:t>reflectiva</a:t>
            </a:r>
            <a:r>
              <a:rPr lang="sv-SE" dirty="0" smtClean="0"/>
              <a:t>. Detta är för att de inte är </a:t>
            </a:r>
            <a:r>
              <a:rPr lang="sv-SE" dirty="0" err="1" smtClean="0"/>
              <a:t>capapde</a:t>
            </a:r>
            <a:r>
              <a:rPr lang="sv-SE" dirty="0" smtClean="0"/>
              <a:t> till 0 till 1 skalan utan kan vara uppe på 10-20 och 10*0.4 är fortfarande mer än 1 och blir därför </a:t>
            </a:r>
            <a:r>
              <a:rPr lang="sv-SE" dirty="0" err="1" smtClean="0"/>
              <a:t>cappat</a:t>
            </a:r>
            <a:r>
              <a:rPr lang="sv-SE" dirty="0" smtClean="0"/>
              <a:t> till 1.</a:t>
            </a:r>
          </a:p>
          <a:p>
            <a:r>
              <a:rPr lang="sv-SE" dirty="0" smtClean="0"/>
              <a:t>Observera att reflektionen som inte påverkas av ljusens nya ökade styrka är oförändrad.</a:t>
            </a:r>
            <a:endParaRPr lang="sv-SE" dirty="0"/>
          </a:p>
        </p:txBody>
      </p:sp>
      <p:pic>
        <p:nvPicPr>
          <p:cNvPr id="1026" name="Picture 2"/>
          <p:cNvPicPr>
            <a:picLocks noChangeAspect="1" noChangeArrowheads="1"/>
          </p:cNvPicPr>
          <p:nvPr/>
        </p:nvPicPr>
        <p:blipFill>
          <a:blip r:embed="rId2" cstate="print"/>
          <a:srcRect/>
          <a:stretch>
            <a:fillRect/>
          </a:stretch>
        </p:blipFill>
        <p:spPr bwMode="auto">
          <a:xfrm>
            <a:off x="0" y="857232"/>
            <a:ext cx="4541020" cy="3571900"/>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4566673" y="857232"/>
            <a:ext cx="4577327" cy="360045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HDR	</a:t>
            </a:r>
            <a:endParaRPr lang="sv-SE" dirty="0"/>
          </a:p>
        </p:txBody>
      </p:sp>
      <p:sp>
        <p:nvSpPr>
          <p:cNvPr id="3" name="Platshållare för innehåll 2"/>
          <p:cNvSpPr>
            <a:spLocks noGrp="1"/>
          </p:cNvSpPr>
          <p:nvPr>
            <p:ph idx="1"/>
          </p:nvPr>
        </p:nvSpPr>
        <p:spPr/>
        <p:txBody>
          <a:bodyPr>
            <a:normAutofit fontScale="77500" lnSpcReduction="20000"/>
          </a:bodyPr>
          <a:lstStyle/>
          <a:p>
            <a:r>
              <a:rPr lang="sv-SE" dirty="0" smtClean="0"/>
              <a:t>Så HDR tillåt oss att bibehålla ljusens styrka även efter en reflektion som bara tar delar av styrkan.</a:t>
            </a:r>
          </a:p>
          <a:p>
            <a:r>
              <a:rPr lang="sv-SE" dirty="0" smtClean="0"/>
              <a:t>Men detta är bara ett exempel på </a:t>
            </a:r>
            <a:r>
              <a:rPr lang="sv-SE" dirty="0" err="1" smtClean="0"/>
              <a:t>sake</a:t>
            </a:r>
            <a:r>
              <a:rPr lang="sv-SE" dirty="0" smtClean="0"/>
              <a:t> </a:t>
            </a:r>
            <a:r>
              <a:rPr lang="sv-SE" dirty="0" err="1" smtClean="0"/>
              <a:t>rman</a:t>
            </a:r>
            <a:r>
              <a:rPr lang="sv-SE" dirty="0" smtClean="0"/>
              <a:t> kan göra med HDR.</a:t>
            </a:r>
          </a:p>
          <a:p>
            <a:r>
              <a:rPr lang="sv-SE" dirty="0" smtClean="0"/>
              <a:t>Men den </a:t>
            </a:r>
            <a:r>
              <a:rPr lang="sv-SE" dirty="0" err="1" smtClean="0"/>
              <a:t>utvanntade</a:t>
            </a:r>
            <a:r>
              <a:rPr lang="sv-SE" dirty="0" smtClean="0"/>
              <a:t> reflektionen i vänstra sidan är ett typexempel på hur spel lätt kan bli utan en större </a:t>
            </a:r>
            <a:r>
              <a:rPr lang="sv-SE" dirty="0" err="1" smtClean="0"/>
              <a:t>range</a:t>
            </a:r>
            <a:r>
              <a:rPr lang="sv-SE" dirty="0" smtClean="0"/>
              <a:t> utvattnade och tomma.</a:t>
            </a:r>
          </a:p>
          <a:p>
            <a:r>
              <a:rPr lang="sv-SE" dirty="0" smtClean="0"/>
              <a:t>Medans den högra sidan skiner på grund av att all lyster har bevarats.</a:t>
            </a:r>
          </a:p>
          <a:p>
            <a:r>
              <a:rPr lang="sv-SE" dirty="0" smtClean="0"/>
              <a:t>Detta var ett väldigt simpelt men ändå tydligt läge där man kan utnyttja att man har en högre dynamisk </a:t>
            </a:r>
            <a:r>
              <a:rPr lang="sv-SE" dirty="0" err="1" smtClean="0"/>
              <a:t>range</a:t>
            </a:r>
            <a:endParaRPr lang="sv-SE" dirty="0" smtClean="0"/>
          </a:p>
          <a:p>
            <a:r>
              <a:rPr lang="sv-SE" dirty="0" smtClean="0"/>
              <a:t>Om man tittar noga kan man också se hur utbrända areor i väggarna får färg igen i HDR varianten. Detta är för att </a:t>
            </a:r>
            <a:r>
              <a:rPr lang="sv-SE" dirty="0" err="1" smtClean="0"/>
              <a:t>datan</a:t>
            </a:r>
            <a:r>
              <a:rPr lang="sv-SE" dirty="0" smtClean="0"/>
              <a:t> finns kvar där och då vi skalar ner </a:t>
            </a:r>
            <a:r>
              <a:rPr lang="sv-SE" dirty="0" err="1" smtClean="0"/>
              <a:t>reflectiviteten</a:t>
            </a:r>
            <a:r>
              <a:rPr lang="sv-SE" dirty="0" smtClean="0"/>
              <a:t> så kommer den fram igen den är inte förlorad.</a:t>
            </a:r>
          </a:p>
          <a:p>
            <a:r>
              <a:rPr lang="sv-SE" dirty="0" smtClean="0"/>
              <a:t>Detta är hela poängen med HDR. Men frågan är vad gör man med den extra informationen.</a:t>
            </a:r>
            <a:endParaRPr lang="sv-SE"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Tone </a:t>
            </a:r>
            <a:r>
              <a:rPr lang="sv-SE" dirty="0" err="1" smtClean="0"/>
              <a:t>mapping</a:t>
            </a:r>
            <a:endParaRPr lang="sv-SE" dirty="0"/>
          </a:p>
        </p:txBody>
      </p:sp>
      <p:sp>
        <p:nvSpPr>
          <p:cNvPr id="3" name="Platshållare för innehåll 2"/>
          <p:cNvSpPr>
            <a:spLocks noGrp="1"/>
          </p:cNvSpPr>
          <p:nvPr>
            <p:ph idx="1"/>
          </p:nvPr>
        </p:nvSpPr>
        <p:spPr/>
        <p:txBody>
          <a:bodyPr>
            <a:normAutofit/>
          </a:bodyPr>
          <a:lstStyle/>
          <a:p>
            <a:pPr algn="r">
              <a:buNone/>
            </a:pPr>
            <a:endParaRPr lang="sv-SE" dirty="0" smtClean="0"/>
          </a:p>
          <a:p>
            <a:r>
              <a:rPr lang="sv-SE" dirty="0" smtClean="0"/>
              <a:t>Hur ska vi göra med att allt kan bli vitt om jag drar upp ljuset i scenen?</a:t>
            </a:r>
          </a:p>
          <a:p>
            <a:r>
              <a:rPr lang="sv-SE" dirty="0" smtClean="0"/>
              <a:t>Om allt bara blir vitt har jag ingen nytta av min högre </a:t>
            </a:r>
            <a:r>
              <a:rPr lang="sv-SE" dirty="0" err="1" smtClean="0"/>
              <a:t>range</a:t>
            </a:r>
            <a:r>
              <a:rPr lang="sv-SE" dirty="0" smtClean="0"/>
              <a:t>.</a:t>
            </a:r>
          </a:p>
          <a:p>
            <a:r>
              <a:rPr lang="sv-SE" dirty="0" smtClean="0"/>
              <a:t>Så vad man gör är att man </a:t>
            </a:r>
            <a:r>
              <a:rPr lang="sv-SE" dirty="0" err="1" smtClean="0"/>
              <a:t>tonemappar</a:t>
            </a:r>
            <a:r>
              <a:rPr lang="sv-SE" dirty="0" smtClean="0"/>
              <a:t> </a:t>
            </a:r>
            <a:r>
              <a:rPr lang="sv-SE" dirty="0" err="1" smtClean="0"/>
              <a:t>datan</a:t>
            </a:r>
            <a:r>
              <a:rPr lang="sv-SE" dirty="0" smtClean="0"/>
              <a:t> </a:t>
            </a:r>
          </a:p>
          <a:p>
            <a:pPr lvl="1">
              <a:buNone/>
            </a:pPr>
            <a:r>
              <a:rPr lang="sv-SE" dirty="0" smtClean="0"/>
              <a:t>Vad det betyder är att man tar den rangen man har och skalar om den så att den matchar skärmens visnings förmåga (normalt sett 0 till 1)</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Tone </a:t>
            </a:r>
            <a:r>
              <a:rPr lang="sv-SE" dirty="0" err="1" smtClean="0"/>
              <a:t>mapping</a:t>
            </a:r>
            <a:endParaRPr lang="sv-SE" dirty="0"/>
          </a:p>
        </p:txBody>
      </p:sp>
      <p:sp>
        <p:nvSpPr>
          <p:cNvPr id="3" name="Platshållare för innehåll 2"/>
          <p:cNvSpPr>
            <a:spLocks noGrp="1"/>
          </p:cNvSpPr>
          <p:nvPr>
            <p:ph idx="1"/>
          </p:nvPr>
        </p:nvSpPr>
        <p:spPr/>
        <p:txBody>
          <a:bodyPr>
            <a:normAutofit/>
          </a:bodyPr>
          <a:lstStyle/>
          <a:p>
            <a:pPr>
              <a:spcBef>
                <a:spcPct val="50000"/>
              </a:spcBef>
              <a:buFontTx/>
              <a:buChar char="•"/>
            </a:pPr>
            <a:r>
              <a:rPr lang="sv-SE" dirty="0" smtClean="0"/>
              <a:t>Det finns många olika sorters </a:t>
            </a:r>
            <a:r>
              <a:rPr lang="sv-SE" dirty="0" err="1" smtClean="0"/>
              <a:t>tone</a:t>
            </a:r>
            <a:r>
              <a:rPr lang="sv-SE" dirty="0" smtClean="0"/>
              <a:t> mappers</a:t>
            </a:r>
          </a:p>
          <a:p>
            <a:pPr lvl="1">
              <a:spcBef>
                <a:spcPct val="50000"/>
              </a:spcBef>
              <a:buFontTx/>
              <a:buChar char="•"/>
            </a:pPr>
            <a:r>
              <a:rPr lang="sv-SE" dirty="0" smtClean="0"/>
              <a:t>Man brukar dela in dem i globala och lokala </a:t>
            </a:r>
            <a:r>
              <a:rPr lang="sv-SE" dirty="0" err="1" smtClean="0"/>
              <a:t>tone</a:t>
            </a:r>
            <a:r>
              <a:rPr lang="sv-SE" dirty="0" smtClean="0"/>
              <a:t> mappers</a:t>
            </a:r>
          </a:p>
          <a:p>
            <a:pPr lvl="1">
              <a:spcBef>
                <a:spcPct val="50000"/>
              </a:spcBef>
              <a:buFontTx/>
              <a:buChar char="•"/>
            </a:pPr>
            <a:r>
              <a:rPr lang="sv-SE" dirty="0" smtClean="0"/>
              <a:t>Globala väljer en ekvation för hela skärmen och applicerar den globalt medans lokala  försöker skapa en ekvation som är anpassad till dens omgivning</a:t>
            </a:r>
          </a:p>
          <a:p>
            <a:pPr lvl="1">
              <a:spcBef>
                <a:spcPct val="50000"/>
              </a:spcBef>
              <a:buFontTx/>
              <a:buChar char="•"/>
            </a:pPr>
            <a:r>
              <a:rPr lang="sv-SE" dirty="0" smtClean="0"/>
              <a:t>Inom spel är globala </a:t>
            </a:r>
            <a:r>
              <a:rPr lang="sv-SE" dirty="0" err="1" smtClean="0"/>
              <a:t>tone</a:t>
            </a:r>
            <a:r>
              <a:rPr lang="sv-SE" dirty="0" smtClean="0"/>
              <a:t> mappers mer eller mindre </a:t>
            </a:r>
            <a:r>
              <a:rPr lang="sv-SE" dirty="0" err="1" smtClean="0"/>
              <a:t>reglen</a:t>
            </a:r>
            <a:r>
              <a:rPr lang="sv-SE" dirty="0" smtClean="0"/>
              <a:t>.</a:t>
            </a:r>
          </a:p>
          <a:p>
            <a:pPr lvl="1">
              <a:spcBef>
                <a:spcPct val="50000"/>
              </a:spcBef>
              <a:buFontTx/>
              <a:buChar char="•"/>
            </a:pPr>
            <a:r>
              <a:rPr lang="sv-SE" dirty="0" smtClean="0"/>
              <a:t>Så vi ska försöka kolla på ett par av de vanligaste ekvationerna och se vad de gör och hur det fungerar.</a:t>
            </a:r>
          </a:p>
          <a:p>
            <a:pPr lvl="1">
              <a:spcBef>
                <a:spcPct val="50000"/>
              </a:spcBef>
              <a:buFontTx/>
              <a:buChar char="•"/>
            </a:pPr>
            <a:endParaRPr lang="sv-SE" dirty="0" smtClean="0"/>
          </a:p>
          <a:p>
            <a:pPr>
              <a:spcBef>
                <a:spcPct val="50000"/>
              </a:spcBef>
              <a:buFontTx/>
              <a:buChar char="•"/>
            </a:pPr>
            <a:endParaRPr lang="sv-SE" dirty="0" smtClean="0"/>
          </a:p>
          <a:p>
            <a:pPr lvl="1">
              <a:spcBef>
                <a:spcPct val="50000"/>
              </a:spcBef>
              <a:buFontTx/>
              <a:buChar char="•"/>
            </a:pPr>
            <a:endParaRPr lang="sv-SE"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Tone </a:t>
            </a:r>
            <a:r>
              <a:rPr lang="sv-SE" dirty="0" err="1" smtClean="0"/>
              <a:t>mapping</a:t>
            </a:r>
            <a:endParaRPr lang="sv-SE" dirty="0"/>
          </a:p>
        </p:txBody>
      </p:sp>
      <p:sp>
        <p:nvSpPr>
          <p:cNvPr id="3" name="Platshållare för innehåll 2"/>
          <p:cNvSpPr>
            <a:spLocks noGrp="1"/>
          </p:cNvSpPr>
          <p:nvPr>
            <p:ph idx="1"/>
          </p:nvPr>
        </p:nvSpPr>
        <p:spPr/>
        <p:txBody>
          <a:bodyPr>
            <a:normAutofit fontScale="92500" lnSpcReduction="20000"/>
          </a:bodyPr>
          <a:lstStyle/>
          <a:p>
            <a:r>
              <a:rPr lang="sv-SE" dirty="0" smtClean="0"/>
              <a:t>All </a:t>
            </a:r>
            <a:r>
              <a:rPr lang="sv-SE" dirty="0" err="1" smtClean="0"/>
              <a:t>tone</a:t>
            </a:r>
            <a:r>
              <a:rPr lang="sv-SE" dirty="0" smtClean="0"/>
              <a:t> </a:t>
            </a:r>
            <a:r>
              <a:rPr lang="sv-SE" dirty="0" err="1" smtClean="0"/>
              <a:t>mapping</a:t>
            </a:r>
            <a:r>
              <a:rPr lang="sv-SE" dirty="0" smtClean="0"/>
              <a:t> baserar sig på att man utför en analys av ljus styrkan på skärmen just nu och baserat på det gör en anpassad exponering för att få färg värdena inom skärm </a:t>
            </a:r>
            <a:r>
              <a:rPr lang="sv-SE" dirty="0" err="1" smtClean="0"/>
              <a:t>range</a:t>
            </a:r>
            <a:r>
              <a:rPr lang="sv-SE" dirty="0" smtClean="0"/>
              <a:t> eller en annan </a:t>
            </a:r>
            <a:r>
              <a:rPr lang="sv-SE" dirty="0" err="1" smtClean="0"/>
              <a:t>range</a:t>
            </a:r>
            <a:r>
              <a:rPr lang="sv-SE" dirty="0" smtClean="0"/>
              <a:t>.</a:t>
            </a:r>
          </a:p>
          <a:p>
            <a:r>
              <a:rPr lang="sv-SE" dirty="0" smtClean="0"/>
              <a:t>Nu kan ngn fundera att kunde man inte använda </a:t>
            </a:r>
            <a:r>
              <a:rPr lang="sv-SE" dirty="0" err="1" smtClean="0"/>
              <a:t>tonemapping</a:t>
            </a:r>
            <a:r>
              <a:rPr lang="sv-SE" dirty="0" smtClean="0"/>
              <a:t> utan HDR för att anpassa vad man ser till skärmen så att mörka områden blir ljusare då man kommer närmare.</a:t>
            </a:r>
          </a:p>
          <a:p>
            <a:r>
              <a:rPr lang="sv-SE" dirty="0" smtClean="0"/>
              <a:t>Problemet är data mängden.</a:t>
            </a:r>
          </a:p>
          <a:p>
            <a:r>
              <a:rPr lang="sv-SE" dirty="0" smtClean="0"/>
              <a:t>Om du skalar ett värde på 0 till 32 till en </a:t>
            </a:r>
            <a:r>
              <a:rPr lang="sv-SE" dirty="0" err="1" smtClean="0"/>
              <a:t>range</a:t>
            </a:r>
            <a:r>
              <a:rPr lang="sv-SE" dirty="0" smtClean="0"/>
              <a:t> på 0 256 kommer du få enorm banding. Det finns helt enkelt inte extra data i det läget.</a:t>
            </a:r>
          </a:p>
          <a:p>
            <a:pPr lvl="1"/>
            <a:r>
              <a:rPr lang="sv-SE" dirty="0" smtClean="0"/>
              <a:t>Man kan fortfarande få en förbättring men det kan också bryta ihop rätt enkelt.</a:t>
            </a:r>
          </a:p>
          <a:p>
            <a:pPr lvl="1"/>
            <a:endParaRPr lang="sv-SE"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7993</TotalTime>
  <Words>1739</Words>
  <Application>Microsoft Office PowerPoint</Application>
  <PresentationFormat>Bildspel på skärmen (4:3)</PresentationFormat>
  <Paragraphs>123</Paragraphs>
  <Slides>24</Slides>
  <Notes>0</Notes>
  <HiddenSlides>0</HiddenSlides>
  <MMClips>0</MMClips>
  <ScaleCrop>false</ScaleCrop>
  <HeadingPairs>
    <vt:vector size="4" baseType="variant">
      <vt:variant>
        <vt:lpstr>Tema</vt:lpstr>
      </vt:variant>
      <vt:variant>
        <vt:i4>1</vt:i4>
      </vt:variant>
      <vt:variant>
        <vt:lpstr>Bildrubriker</vt:lpstr>
      </vt:variant>
      <vt:variant>
        <vt:i4>24</vt:i4>
      </vt:variant>
    </vt:vector>
  </HeadingPairs>
  <TitlesOfParts>
    <vt:vector size="25" baseType="lpstr">
      <vt:lpstr>Office-tema</vt:lpstr>
      <vt:lpstr>                     Applicerad 3D programmering  Föreläsning 17             </vt:lpstr>
      <vt:lpstr>HDR</vt:lpstr>
      <vt:lpstr>HDR</vt:lpstr>
      <vt:lpstr>HDR</vt:lpstr>
      <vt:lpstr>HDR texture sida vid sida</vt:lpstr>
      <vt:lpstr>HDR </vt:lpstr>
      <vt:lpstr>Tone mapping</vt:lpstr>
      <vt:lpstr>Tone mapping</vt:lpstr>
      <vt:lpstr>Tone mapping</vt:lpstr>
      <vt:lpstr>Tone mapping</vt:lpstr>
      <vt:lpstr>Tone mapping</vt:lpstr>
      <vt:lpstr>Tone mapping</vt:lpstr>
      <vt:lpstr>Tone mapping</vt:lpstr>
      <vt:lpstr>Min = 0 AVG = 2 Max = 4</vt:lpstr>
      <vt:lpstr>Min = 0 AVG = 2 Max = 4</vt:lpstr>
      <vt:lpstr>Min = 0 AVG = 1 Max = 4</vt:lpstr>
      <vt:lpstr>Min=0 AVG = 0.5 MAX = 1</vt:lpstr>
      <vt:lpstr>Min=0 AVG = 3 MAX = 4</vt:lpstr>
      <vt:lpstr>Tone mapping</vt:lpstr>
      <vt:lpstr>Auto Exposure</vt:lpstr>
      <vt:lpstr>Auto Exposure</vt:lpstr>
      <vt:lpstr>Beräkna luminance</vt:lpstr>
      <vt:lpstr>To Do</vt:lpstr>
      <vt:lpstr>Frågor ?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Heeej</dc:title>
  <dc:creator>Kostas Gialitakis</dc:creator>
  <cp:lastModifiedBy>awes4</cp:lastModifiedBy>
  <cp:revision>365</cp:revision>
  <dcterms:created xsi:type="dcterms:W3CDTF">2009-06-24T07:23:26Z</dcterms:created>
  <dcterms:modified xsi:type="dcterms:W3CDTF">2015-10-14T08:09:20Z</dcterms:modified>
</cp:coreProperties>
</file>