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459" r:id="rId3"/>
    <p:sldId id="460" r:id="rId4"/>
    <p:sldId id="461" r:id="rId5"/>
    <p:sldId id="462" r:id="rId6"/>
    <p:sldId id="477" r:id="rId7"/>
    <p:sldId id="476" r:id="rId8"/>
    <p:sldId id="475" r:id="rId9"/>
    <p:sldId id="474" r:id="rId10"/>
    <p:sldId id="478" r:id="rId11"/>
    <p:sldId id="479" r:id="rId12"/>
    <p:sldId id="480" r:id="rId13"/>
    <p:sldId id="482" r:id="rId14"/>
    <p:sldId id="481" r:id="rId15"/>
    <p:sldId id="463" r:id="rId16"/>
    <p:sldId id="464" r:id="rId17"/>
    <p:sldId id="468" r:id="rId18"/>
    <p:sldId id="469" r:id="rId19"/>
    <p:sldId id="470" r:id="rId20"/>
    <p:sldId id="471" r:id="rId21"/>
    <p:sldId id="483" r:id="rId22"/>
    <p:sldId id="472" r:id="rId23"/>
    <p:sldId id="473" r:id="rId24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333333"/>
    <a:srgbClr val="1C1C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9" autoAdjust="0"/>
    <p:restoredTop sz="99565" autoAdjust="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5370D-2FDD-4843-ADF1-3CA535AA4124}" type="datetimeFigureOut">
              <a:rPr lang="sv-SE" smtClean="0"/>
              <a:pPr/>
              <a:t>2015-10-28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620C-4B71-4C36-B8E5-748E3D673153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459F-292C-4CFE-A56E-F966DB93A0EF}" type="slidenum">
              <a:rPr lang="sv-SE" smtClean="0"/>
              <a:pPr/>
              <a:t>3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2015-10-28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2015-10-28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2015-10-28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2015-10-28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2015-10-28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2015-10-28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2015-10-28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2015-10-28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2015-10-28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2015-10-28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2015-10-28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785786" y="0"/>
            <a:ext cx="8358214" cy="763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err="1" smtClean="0"/>
              <a:t>Slide-topic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214282" y="785794"/>
            <a:ext cx="8715436" cy="5786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214282" y="6572272"/>
            <a:ext cx="1714512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58BE-2F02-4B25-B50A-468CB801B0E8}" type="datetimeFigureOut">
              <a:rPr lang="sv-SE" smtClean="0"/>
              <a:pPr/>
              <a:t>2015-10-28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173724" y="6572272"/>
            <a:ext cx="232683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714876" y="6572272"/>
            <a:ext cx="1714512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4D4D4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2.imm.dtu.dk/visiondag/VD03/grafisk/tomasmoeller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l-tutorial.org/intermediate-tutorials/tutorial-16-shadow-mapping/" TargetMode="External"/><Relationship Id="rId2" Type="http://schemas.openxmlformats.org/officeDocument/2006/relationships/hyperlink" Target="http://en.wikipedia.org/wiki/Shadow_mapp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amedev.net/topic/625377-render-depth-only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Shadow Buffers</a:t>
            </a:r>
            <a:endParaRPr lang="sv-SE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500188"/>
            <a:ext cx="7772400" cy="2100262"/>
          </a:xfrm>
          <a:prstGeom prst="rect">
            <a:avLst/>
          </a:prstGeom>
          <a:solidFill>
            <a:srgbClr val="4C4946">
              <a:alpha val="67842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normAutofit fontScale="90000"/>
          </a:bodyPr>
          <a:lstStyle/>
          <a:p>
            <a:pPr algn="ctr"/>
            <a:r>
              <a:rPr lang="sv-SE" dirty="0" smtClean="0"/>
              <a:t>          </a:t>
            </a:r>
            <a:br>
              <a:rPr lang="sv-SE" dirty="0" smtClean="0"/>
            </a:br>
            <a:r>
              <a:rPr lang="sv-SE" dirty="0" smtClean="0"/>
              <a:t>         </a:t>
            </a:r>
            <a:br>
              <a:rPr lang="sv-SE" dirty="0" smtClean="0"/>
            </a:br>
            <a:r>
              <a:rPr lang="sv-SE" dirty="0" smtClean="0">
                <a:solidFill>
                  <a:schemeClr val="bg1"/>
                </a:solidFill>
              </a:rPr>
              <a:t>Applicerad 3D programmering</a:t>
            </a:r>
            <a:br>
              <a:rPr lang="sv-SE" dirty="0" smtClean="0">
                <a:solidFill>
                  <a:schemeClr val="bg1"/>
                </a:solidFill>
              </a:rPr>
            </a:br>
            <a:r>
              <a:rPr lang="sv-SE" sz="1800" dirty="0" smtClean="0">
                <a:solidFill>
                  <a:schemeClr val="bg1"/>
                </a:solidFill>
              </a:rPr>
              <a:t> Föreläsning 21</a:t>
            </a:r>
            <a:r>
              <a:rPr lang="sv-SE" dirty="0" smtClean="0">
                <a:solidFill>
                  <a:schemeClr val="bg1"/>
                </a:solidFill>
              </a:rPr>
              <a:t/>
            </a:r>
            <a:br>
              <a:rPr lang="sv-SE" dirty="0" smtClean="0">
                <a:solidFill>
                  <a:schemeClr val="bg1"/>
                </a:solidFill>
              </a:rPr>
            </a:br>
            <a:r>
              <a:rPr lang="sv-SE" dirty="0" smtClean="0">
                <a:solidFill>
                  <a:schemeClr val="bg1"/>
                </a:solidFill>
              </a:rPr>
              <a:t>           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785813"/>
            <a:ext cx="7715249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448" y="785813"/>
            <a:ext cx="8059105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697" y="785813"/>
            <a:ext cx="801260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697" y="785813"/>
            <a:ext cx="801260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697" y="785813"/>
            <a:ext cx="801260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Light </a:t>
            </a:r>
            <a:r>
              <a:rPr lang="sv-SE" dirty="0" err="1" smtClean="0"/>
              <a:t>space</a:t>
            </a:r>
            <a:r>
              <a:rPr lang="sv-SE" dirty="0" smtClean="0"/>
              <a:t> och </a:t>
            </a:r>
            <a:r>
              <a:rPr lang="sv-SE" dirty="0" err="1" smtClean="0"/>
              <a:t>shadow</a:t>
            </a:r>
            <a:r>
              <a:rPr lang="sv-SE" dirty="0" smtClean="0"/>
              <a:t> </a:t>
            </a:r>
            <a:r>
              <a:rPr lang="sv-SE" dirty="0" err="1" smtClean="0"/>
              <a:t>buffer</a:t>
            </a:r>
            <a:endParaRPr lang="sv-SE" dirty="0"/>
          </a:p>
        </p:txBody>
      </p:sp>
      <p:pic>
        <p:nvPicPr>
          <p:cNvPr id="205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857232"/>
            <a:ext cx="6786610" cy="3185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ruta 10"/>
          <p:cNvSpPr txBox="1"/>
          <p:nvPr/>
        </p:nvSpPr>
        <p:spPr>
          <a:xfrm>
            <a:off x="142844" y="4071942"/>
            <a:ext cx="86439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Här ser vi en bild av hur </a:t>
            </a:r>
            <a:r>
              <a:rPr lang="sv-SE" dirty="0" err="1" smtClean="0"/>
              <a:t>lightspace</a:t>
            </a:r>
            <a:r>
              <a:rPr lang="sv-SE" dirty="0" smtClean="0"/>
              <a:t> ser ut på en exempel scen. Vi ser detta från en kameras synpunkt men ni kan tydligt ser hur skuggorna följer ett ljus från mitten av ljus </a:t>
            </a:r>
            <a:r>
              <a:rPr lang="sv-SE" dirty="0" err="1" smtClean="0"/>
              <a:t>frustrumet</a:t>
            </a:r>
            <a:endParaRPr lang="sv-SE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Här till höger har vi den shadow map som skapats av renderingen den är </a:t>
            </a:r>
            <a:r>
              <a:rPr lang="sv-SE" dirty="0" smtClean="0"/>
              <a:t>mörkare </a:t>
            </a:r>
            <a:r>
              <a:rPr lang="sv-SE" dirty="0" smtClean="0"/>
              <a:t>där den är närmare ljuset och ljusare längre bort.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Mappens sägs ligger i post </a:t>
            </a:r>
            <a:r>
              <a:rPr lang="sv-SE" dirty="0" err="1" smtClean="0"/>
              <a:t>projection</a:t>
            </a:r>
            <a:r>
              <a:rPr lang="sv-SE" dirty="0" smtClean="0"/>
              <a:t> Light </a:t>
            </a:r>
            <a:r>
              <a:rPr lang="sv-SE" dirty="0" err="1" smtClean="0"/>
              <a:t>space</a:t>
            </a:r>
            <a:r>
              <a:rPr lang="sv-SE" dirty="0" smtClean="0"/>
              <a:t>. </a:t>
            </a:r>
            <a:r>
              <a:rPr lang="sv-SE" dirty="0" err="1" smtClean="0"/>
              <a:t>Dvs</a:t>
            </a:r>
            <a:r>
              <a:rPr lang="sv-SE" dirty="0" smtClean="0"/>
              <a:t> den ligger i den rymd som uppstår då man gör en transformation in till light </a:t>
            </a:r>
            <a:r>
              <a:rPr lang="sv-SE" dirty="0" err="1" smtClean="0"/>
              <a:t>space</a:t>
            </a:r>
            <a:r>
              <a:rPr lang="sv-SE" dirty="0" smtClean="0"/>
              <a:t> och sen utför en perspektiv projektion. Och </a:t>
            </a:r>
            <a:r>
              <a:rPr lang="sv-SE" dirty="0" err="1" smtClean="0"/>
              <a:t>vyports</a:t>
            </a:r>
            <a:r>
              <a:rPr lang="sv-SE" dirty="0" smtClean="0"/>
              <a:t> skalning.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Skugg</a:t>
            </a:r>
            <a:r>
              <a:rPr lang="sv-SE" dirty="0" smtClean="0"/>
              <a:t> buffrar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None/>
            </a:pPr>
            <a:endParaRPr lang="sv-SE" sz="240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/>
              <a:t>Så </a:t>
            </a:r>
            <a:r>
              <a:rPr lang="sv-SE" sz="2400" dirty="0" smtClean="0"/>
              <a:t>för en valfri punkt i världen så är metoden för att kolla om en punkt är i skugga eller inte från ett specifikt ljus följande process.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/>
              <a:t>Transformera punkten till post </a:t>
            </a:r>
            <a:r>
              <a:rPr lang="sv-SE" sz="2400" dirty="0" err="1" smtClean="0"/>
              <a:t>projection</a:t>
            </a:r>
            <a:r>
              <a:rPr lang="sv-SE" sz="2400" dirty="0" smtClean="0"/>
              <a:t> light </a:t>
            </a:r>
            <a:r>
              <a:rPr lang="sv-SE" sz="2400" dirty="0" err="1" smtClean="0"/>
              <a:t>space</a:t>
            </a:r>
            <a:endParaRPr lang="sv-SE" sz="2400" dirty="0" smtClean="0"/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sv-SE" sz="2000" dirty="0" smtClean="0"/>
              <a:t>Detta kan med fördel göras med en enda matris multiplikation. Annars så kan man först ta in den i </a:t>
            </a:r>
            <a:r>
              <a:rPr lang="sv-SE" sz="2000" dirty="0" err="1" smtClean="0"/>
              <a:t>lightspace</a:t>
            </a:r>
            <a:r>
              <a:rPr lang="sv-SE" sz="2000" dirty="0" smtClean="0"/>
              <a:t> sen projicera den och till slut skala om det hela till storleken på vy porten.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sv-SE" sz="2000" dirty="0" smtClean="0"/>
              <a:t>Jämföra ditt z värde med z värdet i </a:t>
            </a:r>
            <a:r>
              <a:rPr lang="sv-SE" sz="2000" dirty="0" err="1" smtClean="0"/>
              <a:t>skugg</a:t>
            </a:r>
            <a:r>
              <a:rPr lang="sv-SE" sz="2000" dirty="0" smtClean="0"/>
              <a:t> </a:t>
            </a:r>
            <a:r>
              <a:rPr lang="sv-SE" sz="2000" dirty="0" err="1" smtClean="0"/>
              <a:t>buffern</a:t>
            </a:r>
            <a:r>
              <a:rPr lang="sv-SE" sz="2000" dirty="0" smtClean="0"/>
              <a:t>. Om mitt värde är högre då ligger jag i skugga.</a:t>
            </a:r>
          </a:p>
          <a:p>
            <a:pPr>
              <a:spcBef>
                <a:spcPct val="50000"/>
              </a:spcBef>
            </a:pPr>
            <a:r>
              <a:rPr lang="sv-SE" sz="2200" dirty="0" smtClean="0"/>
              <a:t>Det vi vill g</a:t>
            </a:r>
            <a:r>
              <a:rPr lang="en-US" sz="2200" dirty="0" smtClean="0"/>
              <a:t>öra är att</a:t>
            </a:r>
            <a:r>
              <a:rPr lang="sv-SE" sz="2200" dirty="0" smtClean="0"/>
              <a:t> generera alla skugg buffrar först och sedan renderar världen.</a:t>
            </a:r>
          </a:p>
          <a:p>
            <a:pPr>
              <a:spcBef>
                <a:spcPct val="50000"/>
              </a:spcBef>
            </a:pPr>
            <a:r>
              <a:rPr lang="sv-SE" sz="2200" dirty="0" smtClean="0"/>
              <a:t>Om man har många skuggkastande ljus är detta dock dyrt</a:t>
            </a:r>
            <a:r>
              <a:rPr lang="sv-SE" sz="2200" dirty="0" smtClean="0"/>
              <a:t>.</a:t>
            </a:r>
            <a:endParaRPr lang="sv-SE" sz="22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Skugg</a:t>
            </a:r>
            <a:r>
              <a:rPr lang="sv-SE" dirty="0" smtClean="0"/>
              <a:t> buffrar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sv-SE" sz="2400" dirty="0" smtClean="0"/>
              <a:t>Algoritmen blir som följer</a:t>
            </a:r>
          </a:p>
          <a:p>
            <a:pPr>
              <a:spcBef>
                <a:spcPct val="50000"/>
              </a:spcBef>
            </a:pPr>
            <a:endParaRPr lang="sv-SE" sz="2400" dirty="0" smtClean="0"/>
          </a:p>
          <a:p>
            <a:pPr>
              <a:spcBef>
                <a:spcPct val="50000"/>
              </a:spcBef>
            </a:pPr>
            <a:r>
              <a:rPr lang="sv-SE" sz="2400" dirty="0" smtClean="0"/>
              <a:t>För varje </a:t>
            </a:r>
            <a:r>
              <a:rPr lang="sv-SE" sz="2400" dirty="0" smtClean="0"/>
              <a:t>skuggkastande ljus </a:t>
            </a:r>
            <a:r>
              <a:rPr lang="sv-SE" sz="2400" dirty="0" smtClean="0"/>
              <a:t>Rendera dess </a:t>
            </a:r>
            <a:r>
              <a:rPr lang="sv-SE" sz="2400" dirty="0" smtClean="0"/>
              <a:t>skuggbuffer</a:t>
            </a:r>
            <a:r>
              <a:rPr lang="sv-SE" sz="2400" dirty="0" smtClean="0"/>
              <a:t>.</a:t>
            </a:r>
          </a:p>
          <a:p>
            <a:pPr>
              <a:spcBef>
                <a:spcPct val="50000"/>
              </a:spcBef>
            </a:pPr>
            <a:r>
              <a:rPr lang="sv-SE" sz="2400" dirty="0" smtClean="0"/>
              <a:t>Rendera världen och generera </a:t>
            </a:r>
            <a:r>
              <a:rPr lang="sv-SE" sz="2400" dirty="0" err="1" smtClean="0"/>
              <a:t>lightspace</a:t>
            </a:r>
            <a:r>
              <a:rPr lang="sv-SE" sz="2400" dirty="0" smtClean="0"/>
              <a:t> </a:t>
            </a:r>
            <a:r>
              <a:rPr lang="sv-SE" sz="2400" dirty="0" err="1" smtClean="0"/>
              <a:t>coordinater</a:t>
            </a:r>
            <a:r>
              <a:rPr lang="sv-SE" sz="2400" dirty="0" smtClean="0"/>
              <a:t> för varje position som du renderar för varje </a:t>
            </a:r>
            <a:r>
              <a:rPr lang="sv-SE" sz="2400" dirty="0" err="1" smtClean="0"/>
              <a:t>lightspace</a:t>
            </a:r>
            <a:r>
              <a:rPr lang="sv-SE" sz="2400" dirty="0" smtClean="0"/>
              <a:t>.</a:t>
            </a:r>
          </a:p>
          <a:p>
            <a:pPr>
              <a:spcBef>
                <a:spcPct val="50000"/>
              </a:spcBef>
            </a:pPr>
            <a:r>
              <a:rPr lang="sv-SE" sz="2400" dirty="0" smtClean="0"/>
              <a:t>Applicera alla ljus additativt </a:t>
            </a:r>
            <a:r>
              <a:rPr lang="sv-SE" sz="2400" dirty="0" smtClean="0"/>
              <a:t>i </a:t>
            </a:r>
            <a:r>
              <a:rPr lang="sv-SE" sz="2400" dirty="0" smtClean="0"/>
              <a:t>pixel </a:t>
            </a:r>
            <a:r>
              <a:rPr lang="sv-SE" sz="2400" dirty="0" smtClean="0"/>
              <a:t>shadern</a:t>
            </a:r>
            <a:endParaRPr lang="sv-SE" sz="2400" dirty="0" smtClean="0"/>
          </a:p>
          <a:p>
            <a:pPr>
              <a:spcBef>
                <a:spcPct val="50000"/>
              </a:spcBef>
            </a:pPr>
            <a:endParaRPr lang="sv-SE" sz="2400" dirty="0" smtClean="0"/>
          </a:p>
          <a:p>
            <a:pPr>
              <a:spcBef>
                <a:spcPct val="50000"/>
              </a:spcBef>
            </a:pPr>
            <a:r>
              <a:rPr lang="sv-SE" sz="2400" dirty="0" smtClean="0"/>
              <a:t>Denna metoden är oftast inte realistiskt </a:t>
            </a:r>
            <a:r>
              <a:rPr lang="sv-SE" sz="2400" dirty="0" smtClean="0"/>
              <a:t>i AAA </a:t>
            </a:r>
            <a:r>
              <a:rPr lang="sv-SE" sz="2400" dirty="0" smtClean="0"/>
              <a:t>att använda på grund av minnes åt gången dock.</a:t>
            </a:r>
          </a:p>
          <a:p>
            <a:pPr>
              <a:spcBef>
                <a:spcPct val="50000"/>
              </a:spcBef>
            </a:pPr>
            <a:r>
              <a:rPr lang="sv-SE" sz="2400" dirty="0" smtClean="0"/>
              <a:t>Och många spel framförallt utom hus nöjer sig med ett </a:t>
            </a:r>
            <a:r>
              <a:rPr lang="sv-SE" sz="2400" dirty="0" err="1" smtClean="0"/>
              <a:t>skugg</a:t>
            </a:r>
            <a:r>
              <a:rPr lang="sv-SE" sz="2400" dirty="0" smtClean="0"/>
              <a:t> kastande ljus. Istället för att lösa problemen på riktigt.</a:t>
            </a:r>
          </a:p>
          <a:p>
            <a:pPr>
              <a:spcBef>
                <a:spcPct val="50000"/>
              </a:spcBef>
            </a:pPr>
            <a:endParaRPr lang="sv-SE" sz="24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Skugg</a:t>
            </a:r>
            <a:r>
              <a:rPr lang="sv-SE" dirty="0" smtClean="0"/>
              <a:t> buffrar Detaljer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/>
              <a:t>Så hur gör vi allt det här rent praktiskt 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/>
              <a:t>Eftersom alla </a:t>
            </a:r>
            <a:r>
              <a:rPr lang="sv-SE" sz="2400" dirty="0" err="1" smtClean="0"/>
              <a:t>tech</a:t>
            </a:r>
            <a:r>
              <a:rPr lang="sv-SE" sz="2400" dirty="0" smtClean="0"/>
              <a:t> demos nu hittar använder sig av </a:t>
            </a:r>
            <a:r>
              <a:rPr lang="sv-SE" sz="2400" dirty="0" err="1" smtClean="0"/>
              <a:t>spot</a:t>
            </a:r>
            <a:r>
              <a:rPr lang="sv-SE" sz="2400" dirty="0" smtClean="0"/>
              <a:t> light ljus källor kan man tro att tekniken är begränsad till detta men vi ska snart kolla på varför det inte är så.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/>
              <a:t>Vi kollar på vad som behövs för att ta oss till Post </a:t>
            </a:r>
            <a:r>
              <a:rPr lang="sv-SE" sz="2400" dirty="0" err="1" smtClean="0"/>
              <a:t>projection</a:t>
            </a:r>
            <a:r>
              <a:rPr lang="sv-SE" sz="2400" dirty="0" smtClean="0"/>
              <a:t> Light </a:t>
            </a:r>
            <a:r>
              <a:rPr lang="sv-SE" sz="2400" dirty="0" err="1" smtClean="0"/>
              <a:t>space</a:t>
            </a:r>
            <a:r>
              <a:rPr lang="sv-SE" sz="2400" dirty="0" smtClean="0"/>
              <a:t> först av allt.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/>
              <a:t>Först behöver vi ha en koordinat i world </a:t>
            </a:r>
            <a:r>
              <a:rPr lang="sv-SE" sz="2400" dirty="0" err="1" smtClean="0"/>
              <a:t>space</a:t>
            </a:r>
            <a:r>
              <a:rPr lang="sv-SE" sz="2400" dirty="0" smtClean="0"/>
              <a:t> som matchar </a:t>
            </a:r>
            <a:r>
              <a:rPr lang="sv-SE" sz="2400" dirty="0" err="1" smtClean="0"/>
              <a:t>pixlen</a:t>
            </a:r>
            <a:r>
              <a:rPr lang="sv-SE" sz="2400" dirty="0" smtClean="0"/>
              <a:t> vi renderar på skärmen.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sv-SE" sz="2000" dirty="0" smtClean="0"/>
              <a:t>Detta ör dock något vi gjort flera gånger innan så det ska inte vara ngt problem vi skickar in world </a:t>
            </a:r>
            <a:r>
              <a:rPr lang="sv-SE" sz="2000" dirty="0" err="1" smtClean="0"/>
              <a:t>space</a:t>
            </a:r>
            <a:r>
              <a:rPr lang="sv-SE" sz="2000" dirty="0" smtClean="0"/>
              <a:t> </a:t>
            </a:r>
            <a:r>
              <a:rPr lang="sv-SE" sz="2000" dirty="0" err="1" smtClean="0"/>
              <a:t>pos</a:t>
            </a:r>
            <a:r>
              <a:rPr lang="sv-SE" sz="2000" dirty="0" smtClean="0"/>
              <a:t> från pixel </a:t>
            </a:r>
            <a:r>
              <a:rPr lang="sv-SE" sz="2000" dirty="0" err="1" smtClean="0"/>
              <a:t>shadern</a:t>
            </a:r>
            <a:r>
              <a:rPr lang="sv-SE" sz="2000" dirty="0" smtClean="0"/>
              <a:t>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/>
              <a:t>Men vi behöver kunna gå från world </a:t>
            </a:r>
            <a:r>
              <a:rPr lang="sv-SE" sz="2400" dirty="0" err="1" smtClean="0"/>
              <a:t>space</a:t>
            </a:r>
            <a:r>
              <a:rPr lang="sv-SE" sz="2400" dirty="0" smtClean="0"/>
              <a:t> till post </a:t>
            </a:r>
            <a:r>
              <a:rPr lang="sv-SE" sz="2400" dirty="0" err="1" smtClean="0"/>
              <a:t>projection</a:t>
            </a:r>
            <a:r>
              <a:rPr lang="sv-SE" sz="2400" dirty="0" smtClean="0"/>
              <a:t> light </a:t>
            </a:r>
            <a:r>
              <a:rPr lang="sv-SE" sz="2400" dirty="0" err="1" smtClean="0"/>
              <a:t>space</a:t>
            </a:r>
            <a:r>
              <a:rPr lang="sv-SE" sz="2400" dirty="0" smtClean="0"/>
              <a:t>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Skugg</a:t>
            </a:r>
            <a:r>
              <a:rPr lang="sv-SE" dirty="0" smtClean="0"/>
              <a:t> buffrar Detaljer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/>
              <a:t>Först  ut är att gå till </a:t>
            </a:r>
            <a:r>
              <a:rPr lang="sv-SE" sz="2400" dirty="0" err="1" smtClean="0"/>
              <a:t>lightspace</a:t>
            </a:r>
            <a:r>
              <a:rPr lang="sv-SE" sz="2400" dirty="0" smtClean="0"/>
              <a:t> bara.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/>
              <a:t>Detta </a:t>
            </a:r>
            <a:r>
              <a:rPr lang="sv-SE" sz="2400" dirty="0" err="1" smtClean="0"/>
              <a:t>åstakommer</a:t>
            </a:r>
            <a:r>
              <a:rPr lang="sv-SE" sz="2400" dirty="0" smtClean="0"/>
              <a:t> vi enkelt genom att multiplicera med inversen av ljusets matris. Om man har ett </a:t>
            </a:r>
            <a:r>
              <a:rPr lang="sv-SE" sz="2400" dirty="0" err="1" smtClean="0"/>
              <a:t>spot</a:t>
            </a:r>
            <a:r>
              <a:rPr lang="sv-SE" sz="2400" dirty="0" smtClean="0"/>
              <a:t> light har man automatsikt en matris för hur ljuset är riktat. Det finns ett oändligt antal godkända sådana matriser. Samma gäller för </a:t>
            </a:r>
            <a:r>
              <a:rPr lang="sv-SE" sz="2400" dirty="0" err="1" smtClean="0"/>
              <a:t>directional</a:t>
            </a:r>
            <a:r>
              <a:rPr lang="sv-SE" sz="2400" dirty="0" smtClean="0"/>
              <a:t> </a:t>
            </a:r>
            <a:r>
              <a:rPr lang="sv-SE" sz="2400" dirty="0" err="1" smtClean="0"/>
              <a:t>lights</a:t>
            </a:r>
            <a:endParaRPr lang="sv-SE" sz="240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/>
              <a:t>Så om vi inte har detta ser vi till att vi antingen räknar fram den från riktnings vektorn eller ser till att vi faktiskt skapar våra ljus så att har den.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/>
              <a:t>Om vi multiplicerar med inversen av denna så är vi i light </a:t>
            </a:r>
            <a:r>
              <a:rPr lang="sv-SE" sz="2400" dirty="0" err="1" smtClean="0"/>
              <a:t>space</a:t>
            </a:r>
            <a:r>
              <a:rPr lang="sv-SE" sz="2400" dirty="0" smtClean="0"/>
              <a:t>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/>
              <a:t>Men vi vill ju utföra perspektiv </a:t>
            </a:r>
            <a:r>
              <a:rPr lang="sv-SE" sz="2400" dirty="0" err="1" smtClean="0"/>
              <a:t>projection</a:t>
            </a:r>
            <a:r>
              <a:rPr lang="sv-SE" sz="2400" dirty="0" smtClean="0"/>
              <a:t> här med.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/>
              <a:t>Vad du gör är att du skapar en </a:t>
            </a:r>
            <a:r>
              <a:rPr lang="sv-SE" sz="2400" dirty="0" err="1" smtClean="0"/>
              <a:t>projections</a:t>
            </a:r>
            <a:r>
              <a:rPr lang="sv-SE" sz="2400" dirty="0" smtClean="0"/>
              <a:t> matris på samma sätt som för en kamera. Du anger ljusets riktning. Dess position, dess </a:t>
            </a:r>
            <a:r>
              <a:rPr lang="sv-SE" sz="2400" dirty="0" err="1" smtClean="0"/>
              <a:t>fov</a:t>
            </a:r>
            <a:r>
              <a:rPr lang="sv-SE" sz="2400" dirty="0" smtClean="0"/>
              <a:t> etc.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/>
              <a:t>Med hjälp av detta skapar du ett standard kamera </a:t>
            </a:r>
            <a:r>
              <a:rPr lang="sv-SE" sz="2400" dirty="0" err="1" smtClean="0"/>
              <a:t>frustrum</a:t>
            </a:r>
            <a:r>
              <a:rPr lang="sv-SE" sz="2400" dirty="0" smtClean="0"/>
              <a:t>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Skuggvolymer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/>
              <a:t>Skuggvolymer är en old school skuggmetod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/>
              <a:t>Ganska enkelt </a:t>
            </a:r>
            <a:r>
              <a:rPr lang="sv-SE" sz="2400" dirty="0" smtClean="0"/>
              <a:t>att få upp och att de bra fungerar rakt av utan tweaks</a:t>
            </a:r>
            <a:r>
              <a:rPr lang="sv-SE" sz="2400" dirty="0" smtClean="0"/>
              <a:t>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/>
              <a:t>Så här fungerar de! (Rita på tavlan)</a:t>
            </a:r>
            <a:endParaRPr lang="sv-SE" sz="240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/>
              <a:t>Dock blir </a:t>
            </a:r>
            <a:r>
              <a:rPr lang="sv-SE" sz="2400" dirty="0" smtClean="0"/>
              <a:t>skugg </a:t>
            </a:r>
            <a:r>
              <a:rPr lang="sv-SE" sz="2400" dirty="0" smtClean="0"/>
              <a:t>volymer </a:t>
            </a:r>
            <a:r>
              <a:rPr lang="sv-SE" sz="2400" dirty="0" smtClean="0"/>
              <a:t>exponentiellt dyrare och dyrare ju mer komplex geometrin blir. Och vi kan inte använda några fusk som transparenta pixlar för att simulera löv verk, taggtråd etc.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sv-SE" sz="2000" dirty="0" smtClean="0"/>
              <a:t>Och dels så har de inget enkelt sätt att generera mjuka skuggor även om </a:t>
            </a:r>
            <a:r>
              <a:rPr lang="sv-SE" sz="2000" dirty="0" err="1" smtClean="0"/>
              <a:t>tomas</a:t>
            </a:r>
            <a:r>
              <a:rPr lang="sv-SE" sz="2000" dirty="0" smtClean="0"/>
              <a:t> </a:t>
            </a:r>
            <a:r>
              <a:rPr lang="sv-SE" sz="2000" dirty="0" err="1" smtClean="0"/>
              <a:t>möller</a:t>
            </a:r>
            <a:r>
              <a:rPr lang="sv-SE" sz="2000" dirty="0" smtClean="0"/>
              <a:t> skapade en </a:t>
            </a:r>
            <a:r>
              <a:rPr lang="sv-SE" sz="2000" dirty="0" err="1" smtClean="0"/>
              <a:t>lösnign</a:t>
            </a:r>
            <a:r>
              <a:rPr lang="sv-SE" sz="2000" dirty="0" smtClean="0"/>
              <a:t> med </a:t>
            </a:r>
            <a:r>
              <a:rPr lang="sv-SE" sz="2000" dirty="0" err="1" smtClean="0"/>
              <a:t>pnenumbra</a:t>
            </a:r>
            <a:r>
              <a:rPr lang="sv-SE" sz="2000" dirty="0" smtClean="0"/>
              <a:t> </a:t>
            </a:r>
            <a:r>
              <a:rPr lang="sv-SE" sz="2000" dirty="0" err="1" smtClean="0"/>
              <a:t>wedges</a:t>
            </a:r>
            <a:r>
              <a:rPr lang="sv-SE" sz="2000" dirty="0" smtClean="0"/>
              <a:t> (</a:t>
            </a:r>
            <a:r>
              <a:rPr lang="sv-SE" sz="2000" dirty="0" smtClean="0">
                <a:hlinkClick r:id="rId2"/>
              </a:rPr>
              <a:t>http://www2.imm.dtu.dk/visiondag/VD03/grafisk/tomasmoeller.html</a:t>
            </a:r>
            <a:r>
              <a:rPr lang="sv-SE" sz="2000" dirty="0" smtClean="0"/>
              <a:t>) så har den inte realistisk performance.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/>
              <a:t>På grund av dessa 2 saker har den mesta research de senaste åren varit inom en teknik som kallas shadow buffers</a:t>
            </a:r>
            <a:r>
              <a:rPr lang="sv-SE" sz="2400" dirty="0" smtClean="0"/>
              <a:t>.</a:t>
            </a:r>
            <a:endParaRPr lang="sv-SE" sz="24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Skugg</a:t>
            </a:r>
            <a:r>
              <a:rPr lang="sv-SE" dirty="0" smtClean="0"/>
              <a:t> buffrar Detaljer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/>
              <a:t>Slutligen behöver du multiplicera med en matris som skalar om </a:t>
            </a:r>
            <a:r>
              <a:rPr lang="sv-SE" sz="2400" dirty="0" err="1" smtClean="0"/>
              <a:t>datan</a:t>
            </a:r>
            <a:r>
              <a:rPr lang="sv-SE" sz="2400" dirty="0" smtClean="0"/>
              <a:t> så att den matchar vy porten som i detta fallet är eran textur.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/>
              <a:t>Denna lösningen funkar dock bara för </a:t>
            </a:r>
            <a:r>
              <a:rPr lang="sv-SE" sz="2400" dirty="0" smtClean="0"/>
              <a:t>spotlights. </a:t>
            </a:r>
            <a:r>
              <a:rPr lang="sv-SE" sz="2400" dirty="0" smtClean="0"/>
              <a:t>Så hur gör vi för att det ska funka med directional </a:t>
            </a:r>
            <a:r>
              <a:rPr lang="sv-SE" sz="2400" dirty="0" smtClean="0"/>
              <a:t>lights?</a:t>
            </a:r>
            <a:endParaRPr lang="sv-SE" sz="240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/>
              <a:t>Det finns 2 huvudsakliga vägar här med </a:t>
            </a:r>
            <a:r>
              <a:rPr lang="sv-SE" sz="2400" dirty="0" err="1" smtClean="0"/>
              <a:t>med</a:t>
            </a:r>
            <a:r>
              <a:rPr lang="sv-SE" sz="2400" dirty="0" smtClean="0"/>
              <a:t> skillnaden att en är tydligt bättre.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/>
              <a:t>Ett är att dynamiskt skapa ett spotlight varje </a:t>
            </a:r>
            <a:r>
              <a:rPr lang="sv-SE" sz="2400" dirty="0" err="1" smtClean="0"/>
              <a:t>frame</a:t>
            </a:r>
            <a:r>
              <a:rPr lang="sv-SE" sz="2400" dirty="0" smtClean="0"/>
              <a:t> som har </a:t>
            </a:r>
            <a:r>
              <a:rPr lang="sv-SE" sz="2400" dirty="0" err="1" smtClean="0"/>
              <a:t>fov</a:t>
            </a:r>
            <a:r>
              <a:rPr lang="sv-SE" sz="2400" dirty="0" smtClean="0"/>
              <a:t> 90 och är långt borta nog att allt spelaren ser på skärmen inne sluts av det.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/>
              <a:t>Det andra är att göra samma sak men att använda en orthogonal projection istället för en perspektiv projection eftersom ljuset inte har någon perspektiv påverkan.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Hur gör vi?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Läs alla länkar</a:t>
            </a:r>
          </a:p>
          <a:p>
            <a:r>
              <a:rPr lang="en-US" dirty="0" smtClean="0"/>
              <a:t>Ladda in Shadow_Test_Scene modellen</a:t>
            </a:r>
          </a:p>
          <a:p>
            <a:r>
              <a:rPr lang="en-US" dirty="0" smtClean="0"/>
              <a:t>Koppla ihop en kamera med ett spotlight</a:t>
            </a:r>
          </a:p>
          <a:p>
            <a:r>
              <a:rPr lang="en-US" dirty="0" smtClean="0"/>
              <a:t>Rendera scenen från ljusets perspektiv</a:t>
            </a:r>
          </a:p>
          <a:p>
            <a:r>
              <a:rPr lang="en-US" dirty="0" smtClean="0"/>
              <a:t>Skicka in ljusmatriserna och ljusdjupet till PBL shadern</a:t>
            </a:r>
          </a:p>
          <a:p>
            <a:r>
              <a:rPr lang="en-US" dirty="0" smtClean="0"/>
              <a:t>Loopa igenom shadowcastingSpotLights</a:t>
            </a:r>
          </a:p>
          <a:p>
            <a:r>
              <a:rPr lang="en-US" dirty="0" smtClean="0"/>
              <a:t>Transformera in pixelns worldpos till ljusets space</a:t>
            </a:r>
          </a:p>
          <a:p>
            <a:r>
              <a:rPr lang="en-US" dirty="0" smtClean="0"/>
              <a:t>Kör ett djuptest i ljusspace</a:t>
            </a:r>
          </a:p>
          <a:p>
            <a:r>
              <a:rPr lang="en-US" smtClean="0"/>
              <a:t>Ljussätt om vi passerar!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Extra References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hlinkClick r:id="rId2"/>
              </a:rPr>
              <a:t>http://</a:t>
            </a:r>
            <a:r>
              <a:rPr lang="sv-SE" dirty="0" smtClean="0">
                <a:hlinkClick r:id="rId2"/>
              </a:rPr>
              <a:t>en.wikipedia.org/wiki/Shadow_mapping</a:t>
            </a:r>
            <a:endParaRPr lang="sv-SE" dirty="0" smtClean="0"/>
          </a:p>
          <a:p>
            <a:r>
              <a:rPr lang="sv-SE" dirty="0" smtClean="0">
                <a:hlinkClick r:id="rId3"/>
              </a:rPr>
              <a:t>http://www.opengl-tutorial.org/intermediate-tutorials/tutorial-16-shadow-mapping</a:t>
            </a:r>
            <a:r>
              <a:rPr lang="sv-SE" dirty="0" smtClean="0">
                <a:hlinkClick r:id="rId3"/>
              </a:rPr>
              <a:t>/</a:t>
            </a:r>
            <a:endParaRPr lang="sv-SE" dirty="0" smtClean="0"/>
          </a:p>
          <a:p>
            <a:r>
              <a:rPr lang="sv-SE" dirty="0" smtClean="0">
                <a:hlinkClick r:id="rId4"/>
              </a:rPr>
              <a:t>http://www.gamedev.net/topic/625377-render-depth-only</a:t>
            </a:r>
            <a:r>
              <a:rPr lang="sv-SE" dirty="0" smtClean="0">
                <a:hlinkClick r:id="rId4"/>
              </a:rPr>
              <a:t>/</a:t>
            </a:r>
            <a:endParaRPr lang="sv-SE" dirty="0" smtClean="0"/>
          </a:p>
          <a:p>
            <a:r>
              <a:rPr lang="sv-SE" dirty="0" smtClean="0"/>
              <a:t>3DGP – Hela kapitel 21</a:t>
            </a:r>
            <a:endParaRPr lang="sv-SE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Frågor 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Bliss 2 Regular" pitchFamily="50" charset="0"/>
              </a:rPr>
              <a:t>Adam@TheGameAssembly.com</a:t>
            </a:r>
            <a:endParaRPr lang="sv-SE" sz="2400" dirty="0" smtClean="0">
              <a:solidFill>
                <a:srgbClr val="4C4946"/>
              </a:solidFill>
              <a:latin typeface="Bliss 2 Regular" pitchFamily="5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Shadow</a:t>
            </a:r>
            <a:r>
              <a:rPr lang="sv-SE" dirty="0" smtClean="0"/>
              <a:t> buffrar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err="1" smtClean="0"/>
              <a:t>Shadow</a:t>
            </a:r>
            <a:r>
              <a:rPr lang="sv-SE" sz="2400" dirty="0" smtClean="0"/>
              <a:t> buffrar bygger på en i grunden rätt simpel grund tanke. Om jag renderar scenen från ljusets syn punkt så är allt som inte syns på den bilden i skugga.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800" dirty="0" smtClean="0"/>
              <a:t>För om något är blockerat sett från ljusets synpunkt så kommer ju inte ljusets strålar att nå dem punkterna för att ett objekt är i vägen.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800" dirty="0" smtClean="0"/>
              <a:t>Detta som bastanke har en stor fördel framför </a:t>
            </a:r>
            <a:r>
              <a:rPr lang="sv-SE" sz="2800" dirty="0" err="1" smtClean="0"/>
              <a:t>skugg</a:t>
            </a:r>
            <a:r>
              <a:rPr lang="sv-SE" sz="2800" dirty="0" smtClean="0"/>
              <a:t> volymer och det är att det är en bild baserad teknik.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sv-SE" sz="2400" dirty="0" smtClean="0"/>
              <a:t>Den skalar med scen komplexitet men bara för det den behöver faktiskt rendera.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sv-SE" sz="2400" dirty="0" smtClean="0"/>
              <a:t>Och alla </a:t>
            </a:r>
            <a:r>
              <a:rPr lang="sv-SE" sz="2400" dirty="0" err="1" smtClean="0"/>
              <a:t>alpha</a:t>
            </a:r>
            <a:r>
              <a:rPr lang="sv-SE" sz="2400" dirty="0" smtClean="0"/>
              <a:t> </a:t>
            </a:r>
            <a:r>
              <a:rPr lang="sv-SE" sz="2400" dirty="0" err="1" smtClean="0"/>
              <a:t>etc</a:t>
            </a:r>
            <a:r>
              <a:rPr lang="sv-SE" sz="2400" dirty="0" smtClean="0"/>
              <a:t> effekter faller också in eftersom denna teknik baseras på vad ljuset faktiskt ser. </a:t>
            </a:r>
            <a:r>
              <a:rPr lang="sv-SE" sz="2400" dirty="0" err="1" smtClean="0"/>
              <a:t>Dvs</a:t>
            </a:r>
            <a:r>
              <a:rPr lang="sv-SE" sz="2400" dirty="0" smtClean="0"/>
              <a:t> din geometri kvittar. Du kan </a:t>
            </a:r>
            <a:r>
              <a:rPr lang="sv-SE" sz="2400" dirty="0" err="1" smtClean="0"/>
              <a:t>tesselera</a:t>
            </a:r>
            <a:r>
              <a:rPr lang="sv-SE" sz="2400" dirty="0" smtClean="0"/>
              <a:t> den i realtid det kan vara en bild som approximerar ett objekt. Det gör ingen skillnad. Ljuset ser vad ljuset ser.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Shadow</a:t>
            </a:r>
            <a:r>
              <a:rPr lang="sv-SE" dirty="0" smtClean="0"/>
              <a:t> </a:t>
            </a:r>
            <a:r>
              <a:rPr lang="sv-SE" dirty="0" err="1" smtClean="0"/>
              <a:t>buffers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Bef>
                <a:spcPct val="50000"/>
              </a:spcBef>
              <a:buFontTx/>
              <a:buChar char="•"/>
            </a:pPr>
            <a:r>
              <a:rPr lang="sv-SE" sz="2000" dirty="0" smtClean="0"/>
              <a:t>Så vi har nu introducerat en ny rymd </a:t>
            </a:r>
            <a:r>
              <a:rPr lang="sv-SE" sz="2000" dirty="0" err="1" smtClean="0"/>
              <a:t>LightSpace</a:t>
            </a:r>
            <a:r>
              <a:rPr lang="sv-SE" sz="2000" dirty="0" smtClean="0"/>
              <a:t> och det är i denna rymd vi kan avgöra om något är i skugga eller inte.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sv-SE" sz="2000" dirty="0" smtClean="0"/>
              <a:t>Light </a:t>
            </a:r>
            <a:r>
              <a:rPr lang="sv-SE" sz="2000" dirty="0" err="1" smtClean="0"/>
              <a:t>space</a:t>
            </a:r>
            <a:r>
              <a:rPr lang="sv-SE" sz="2000" dirty="0" smtClean="0"/>
              <a:t> är helt enkelt världen sett från ljusets synpunkt.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sv-SE" sz="2000" dirty="0" err="1" smtClean="0"/>
              <a:t>Shadow</a:t>
            </a:r>
            <a:r>
              <a:rPr lang="sv-SE" sz="2000" dirty="0" smtClean="0"/>
              <a:t> buffrar bygger i sin bastanke på att man har ett spotlight som ger ett standard camera </a:t>
            </a:r>
            <a:r>
              <a:rPr lang="sv-SE" sz="2000" dirty="0" err="1" smtClean="0"/>
              <a:t>frustrum</a:t>
            </a:r>
            <a:r>
              <a:rPr lang="sv-SE" sz="2000" dirty="0" smtClean="0"/>
              <a:t>.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sv-SE" sz="2000" dirty="0" smtClean="0"/>
              <a:t>Vi kommer täcka upp senare hur vi kan generalsiera det hela till directional lights och även till point </a:t>
            </a:r>
            <a:r>
              <a:rPr lang="sv-SE" sz="2000" dirty="0" smtClean="0"/>
              <a:t>lights (ish).</a:t>
            </a:r>
            <a:endParaRPr lang="sv-SE" sz="200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/>
              <a:t>Eftersom att </a:t>
            </a:r>
            <a:r>
              <a:rPr lang="sv-SE" sz="2400" dirty="0" err="1" smtClean="0"/>
              <a:t>detecta</a:t>
            </a:r>
            <a:r>
              <a:rPr lang="sv-SE" sz="2400" dirty="0" smtClean="0"/>
              <a:t> </a:t>
            </a:r>
            <a:r>
              <a:rPr lang="sv-SE" sz="2400" dirty="0" err="1" smtClean="0"/>
              <a:t>exact</a:t>
            </a:r>
            <a:r>
              <a:rPr lang="sv-SE" sz="2400" dirty="0" smtClean="0"/>
              <a:t> vilka pixlar i light </a:t>
            </a:r>
            <a:r>
              <a:rPr lang="sv-SE" sz="2400" dirty="0" err="1" smtClean="0"/>
              <a:t>space</a:t>
            </a:r>
            <a:r>
              <a:rPr lang="sv-SE" sz="2400" dirty="0" smtClean="0"/>
              <a:t> som matchar till pixlar i </a:t>
            </a:r>
            <a:r>
              <a:rPr lang="sv-SE" sz="2400" dirty="0" err="1" smtClean="0"/>
              <a:t>View</a:t>
            </a:r>
            <a:r>
              <a:rPr lang="sv-SE" sz="2400" dirty="0" smtClean="0"/>
              <a:t> Space är en komplex och bökig operation så vill vi förenkla det hela ett steg till.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/>
              <a:t>Våran bastes är att det som var synligt i light </a:t>
            </a:r>
            <a:r>
              <a:rPr lang="sv-SE" sz="2400" dirty="0" err="1" smtClean="0"/>
              <a:t>space</a:t>
            </a:r>
            <a:r>
              <a:rPr lang="sv-SE" sz="2400" dirty="0" smtClean="0"/>
              <a:t> har ljus och det andra har inte det. Detta ger oss att det som ligger bakom något vi renderar i </a:t>
            </a:r>
            <a:r>
              <a:rPr lang="sv-SE" sz="2400" dirty="0" err="1" smtClean="0"/>
              <a:t>lightspace</a:t>
            </a:r>
            <a:r>
              <a:rPr lang="sv-SE" sz="2400" dirty="0" smtClean="0"/>
              <a:t> ligger i skugga.</a:t>
            </a:r>
          </a:p>
          <a:p>
            <a:pPr lvl="1">
              <a:spcBef>
                <a:spcPct val="50000"/>
              </a:spcBef>
              <a:buNone/>
            </a:pPr>
            <a:endParaRPr lang="sv-SE" sz="2000" dirty="0" smtClean="0"/>
          </a:p>
          <a:p>
            <a:pPr lvl="1">
              <a:spcBef>
                <a:spcPct val="50000"/>
              </a:spcBef>
              <a:buFontTx/>
              <a:buChar char="•"/>
            </a:pPr>
            <a:endParaRPr lang="sv-SE" sz="2000" dirty="0" smtClean="0"/>
          </a:p>
          <a:p>
            <a:pPr lvl="1">
              <a:spcBef>
                <a:spcPct val="50000"/>
              </a:spcBef>
              <a:buNone/>
            </a:pPr>
            <a:endParaRPr lang="sv-SE" sz="2000" dirty="0" smtClean="0"/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/>
          </a:p>
          <a:p>
            <a:pPr>
              <a:spcBef>
                <a:spcPct val="50000"/>
              </a:spcBef>
              <a:buFontTx/>
              <a:buChar char="•"/>
            </a:pPr>
            <a:endParaRPr lang="sv-SE" sz="2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Shadow</a:t>
            </a:r>
            <a:r>
              <a:rPr lang="sv-SE" dirty="0" smtClean="0"/>
              <a:t> </a:t>
            </a:r>
            <a:r>
              <a:rPr lang="sv-SE" dirty="0" err="1" smtClean="0"/>
              <a:t>buffers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/>
              <a:t>Detta ger oss att om en position i light </a:t>
            </a:r>
            <a:r>
              <a:rPr lang="sv-SE" sz="2400" dirty="0" err="1" smtClean="0"/>
              <a:t>space</a:t>
            </a:r>
            <a:r>
              <a:rPr lang="sv-SE" sz="2400" dirty="0" smtClean="0"/>
              <a:t> har ett högre Z värde än det som finns i bilden vi renderar med ljuset som kamera så ligger det i skugga av något annat sett från ljusets synpunkt.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/>
              <a:t>Så det enda vi är intresserade av från light </a:t>
            </a:r>
            <a:r>
              <a:rPr lang="sv-SE" sz="2400" dirty="0" err="1" smtClean="0"/>
              <a:t>space</a:t>
            </a:r>
            <a:r>
              <a:rPr lang="sv-SE" sz="2400" dirty="0" smtClean="0"/>
              <a:t> är dess </a:t>
            </a:r>
            <a:r>
              <a:rPr lang="sv-SE" sz="2400" dirty="0" err="1" smtClean="0"/>
              <a:t>depth</a:t>
            </a:r>
            <a:r>
              <a:rPr lang="sv-SE" sz="2400" dirty="0" smtClean="0"/>
              <a:t> </a:t>
            </a:r>
            <a:r>
              <a:rPr lang="sv-SE" sz="2400" dirty="0" err="1" smtClean="0"/>
              <a:t>buffer</a:t>
            </a:r>
            <a:r>
              <a:rPr lang="sv-SE" sz="2400" dirty="0" smtClean="0"/>
              <a:t> renderingen av pixlarna för övrigt är inte väsentligt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/>
              <a:t>Detta går att optimera väldigt lätt </a:t>
            </a:r>
            <a:r>
              <a:rPr lang="sv-SE" sz="2400" dirty="0" smtClean="0"/>
              <a:t>genom att stänga av rendering till allt förutom depth </a:t>
            </a:r>
            <a:r>
              <a:rPr lang="sv-SE" sz="2400" dirty="0" smtClean="0"/>
              <a:t>buffern. På så sätt </a:t>
            </a:r>
            <a:r>
              <a:rPr lang="sv-SE" sz="2400" dirty="0" smtClean="0"/>
              <a:t>kan vi förhindra att pixel shader ens körs och den enda </a:t>
            </a:r>
            <a:r>
              <a:rPr lang="sv-SE" sz="2400" dirty="0" smtClean="0"/>
              <a:t>datan </a:t>
            </a:r>
            <a:r>
              <a:rPr lang="sv-SE" sz="2400" dirty="0" smtClean="0"/>
              <a:t>vi behöver behandla i vertex shadern är  positionen.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sv-SE" sz="2000" dirty="0" smtClean="0"/>
              <a:t>Detta sparar prestanda på </a:t>
            </a:r>
            <a:r>
              <a:rPr lang="sv-SE" sz="2000" dirty="0" err="1" smtClean="0"/>
              <a:t>interpoaltionerna</a:t>
            </a:r>
            <a:r>
              <a:rPr lang="sv-SE" sz="2000" dirty="0" smtClean="0"/>
              <a:t> också. Men framförallt har modern hårdvara en direkt </a:t>
            </a:r>
            <a:r>
              <a:rPr lang="sv-SE" sz="2000" dirty="0" err="1" smtClean="0"/>
              <a:t>path</a:t>
            </a:r>
            <a:r>
              <a:rPr lang="sv-SE" sz="2000" dirty="0" smtClean="0"/>
              <a:t> för detta eftersom det används  av alla sorters skuggor vi kör idag.</a:t>
            </a:r>
          </a:p>
          <a:p>
            <a:pPr lvl="1">
              <a:spcBef>
                <a:spcPct val="50000"/>
              </a:spcBef>
              <a:buFontTx/>
              <a:buChar char="•"/>
            </a:pPr>
            <a:endParaRPr lang="sv-SE" sz="2000" dirty="0" smtClean="0"/>
          </a:p>
          <a:p>
            <a:pPr lvl="1">
              <a:spcBef>
                <a:spcPct val="50000"/>
              </a:spcBef>
              <a:buNone/>
            </a:pPr>
            <a:endParaRPr lang="sv-SE" sz="2000" dirty="0" smtClean="0"/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/>
          </a:p>
          <a:p>
            <a:pPr>
              <a:spcBef>
                <a:spcPct val="50000"/>
              </a:spcBef>
              <a:buFontTx/>
              <a:buChar char="•"/>
            </a:pPr>
            <a:endParaRPr lang="sv-SE" sz="28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764704"/>
            <a:ext cx="7776864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6" y="785813"/>
            <a:ext cx="7715249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785813"/>
            <a:ext cx="7715249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6" y="785813"/>
            <a:ext cx="7715249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6639</TotalTime>
  <Words>1325</Words>
  <Application>Microsoft Office PowerPoint</Application>
  <PresentationFormat>Bildspel på skärmen (4:3)</PresentationFormat>
  <Paragraphs>92</Paragraphs>
  <Slides>23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23</vt:i4>
      </vt:variant>
    </vt:vector>
  </HeadingPairs>
  <TitlesOfParts>
    <vt:vector size="24" baseType="lpstr">
      <vt:lpstr>Office-tema</vt:lpstr>
      <vt:lpstr>                     Applicerad 3D programmering  Föreläsning 21             </vt:lpstr>
      <vt:lpstr>Skuggvolymer</vt:lpstr>
      <vt:lpstr>Shadow buffrar</vt:lpstr>
      <vt:lpstr>Shadow buffers</vt:lpstr>
      <vt:lpstr>Shadow buffers</vt:lpstr>
      <vt:lpstr>Bild 6</vt:lpstr>
      <vt:lpstr>Bild 7</vt:lpstr>
      <vt:lpstr>Bild 8</vt:lpstr>
      <vt:lpstr>Bild 9</vt:lpstr>
      <vt:lpstr>Bild 10</vt:lpstr>
      <vt:lpstr>Bild 11</vt:lpstr>
      <vt:lpstr>Bild 12</vt:lpstr>
      <vt:lpstr>Bild 13</vt:lpstr>
      <vt:lpstr>Bild 14</vt:lpstr>
      <vt:lpstr>Light space och shadow buffer</vt:lpstr>
      <vt:lpstr>Skugg buffrar</vt:lpstr>
      <vt:lpstr>Skugg buffrar</vt:lpstr>
      <vt:lpstr>Skugg buffrar Detaljer</vt:lpstr>
      <vt:lpstr>Skugg buffrar Detaljer</vt:lpstr>
      <vt:lpstr>Skugg buffrar Detaljer</vt:lpstr>
      <vt:lpstr>Hur gör vi?</vt:lpstr>
      <vt:lpstr>Extra References</vt:lpstr>
      <vt:lpstr>Frågor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Heeej</dc:title>
  <dc:creator>Kostas Gialitakis</dc:creator>
  <cp:lastModifiedBy>awes4</cp:lastModifiedBy>
  <cp:revision>618</cp:revision>
  <dcterms:created xsi:type="dcterms:W3CDTF">2009-06-24T07:23:26Z</dcterms:created>
  <dcterms:modified xsi:type="dcterms:W3CDTF">2015-10-28T08:02:37Z</dcterms:modified>
</cp:coreProperties>
</file>