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2" r:id="rId3"/>
    <p:sldId id="300" r:id="rId4"/>
    <p:sldId id="270" r:id="rId5"/>
    <p:sldId id="275" r:id="rId6"/>
    <p:sldId id="276" r:id="rId7"/>
    <p:sldId id="292" r:id="rId8"/>
    <p:sldId id="277" r:id="rId9"/>
    <p:sldId id="269" r:id="rId10"/>
    <p:sldId id="278" r:id="rId11"/>
    <p:sldId id="267" r:id="rId12"/>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33333"/>
    <a:srgbClr val="1C1C1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07" autoAdjust="0"/>
  </p:normalViewPr>
  <p:slideViewPr>
    <p:cSldViewPr>
      <p:cViewPr>
        <p:scale>
          <a:sx n="100" d="100"/>
          <a:sy n="100" d="100"/>
        </p:scale>
        <p:origin x="-1944" y="-3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5F7181-A71E-41F2-820F-3B329E04893D}" type="datetimeFigureOut">
              <a:rPr lang="sv-SE" smtClean="0"/>
              <a:pPr/>
              <a:t>2015-11-04</a:t>
            </a:fld>
            <a:endParaRPr lang="sv-SE"/>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09459F-292C-4CFE-A56E-F966DB93A0EF}" type="slidenum">
              <a:rPr lang="sv-SE" smtClean="0"/>
              <a:pPr/>
              <a:t>‹#›</a:t>
            </a:fld>
            <a:endParaRPr lang="sv-S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dirty="0"/>
          </a:p>
        </p:txBody>
      </p:sp>
      <p:sp>
        <p:nvSpPr>
          <p:cNvPr id="4" name="Platshållare för bildnummer 3"/>
          <p:cNvSpPr>
            <a:spLocks noGrp="1"/>
          </p:cNvSpPr>
          <p:nvPr>
            <p:ph type="sldNum" sz="quarter" idx="10"/>
          </p:nvPr>
        </p:nvSpPr>
        <p:spPr/>
        <p:txBody>
          <a:bodyPr/>
          <a:lstStyle/>
          <a:p>
            <a:fld id="{8709459F-292C-4CFE-A56E-F966DB93A0EF}" type="slidenum">
              <a:rPr lang="sv-SE" smtClean="0"/>
              <a:pPr/>
              <a:t>5</a:t>
            </a:fld>
            <a:endParaRPr lang="sv-S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2015-11-04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2015-11-04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2015-11-04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2015-11-04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2015-11-04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2015-11-04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085E58BE-2F02-4B25-B50A-468CB801B0E8}" type="datetimeFigureOut">
              <a:rPr lang="sv-SE" smtClean="0"/>
              <a:pPr/>
              <a:t>2015-11-04</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085E58BE-2F02-4B25-B50A-468CB801B0E8}" type="datetimeFigureOut">
              <a:rPr lang="sv-SE" smtClean="0"/>
              <a:pPr/>
              <a:t>2015-11-04</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085E58BE-2F02-4B25-B50A-468CB801B0E8}" type="datetimeFigureOut">
              <a:rPr lang="sv-SE" smtClean="0"/>
              <a:pPr/>
              <a:t>2015-11-04</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2015-11-04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2015-11-04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785786" y="0"/>
            <a:ext cx="8358214" cy="763990"/>
          </a:xfrm>
          <a:prstGeom prst="rect">
            <a:avLst/>
          </a:prstGeom>
        </p:spPr>
        <p:txBody>
          <a:bodyPr vert="horz" lIns="91440" tIns="45720" rIns="91440" bIns="45720" rtlCol="0" anchor="ctr">
            <a:normAutofit/>
          </a:bodyPr>
          <a:lstStyle/>
          <a:p>
            <a:r>
              <a:rPr lang="sv-SE" dirty="0" err="1" smtClean="0"/>
              <a:t>Slide-topic</a:t>
            </a:r>
            <a:endParaRPr lang="sv-SE" dirty="0"/>
          </a:p>
        </p:txBody>
      </p:sp>
      <p:sp>
        <p:nvSpPr>
          <p:cNvPr id="3" name="Platshållare för text 2"/>
          <p:cNvSpPr>
            <a:spLocks noGrp="1"/>
          </p:cNvSpPr>
          <p:nvPr>
            <p:ph type="body" idx="1"/>
          </p:nvPr>
        </p:nvSpPr>
        <p:spPr>
          <a:xfrm>
            <a:off x="214282" y="785794"/>
            <a:ext cx="8715436" cy="5786478"/>
          </a:xfrm>
          <a:prstGeom prst="rect">
            <a:avLst/>
          </a:prstGeom>
        </p:spPr>
        <p:txBody>
          <a:bodyPr vert="horz" lIns="91440" tIns="45720" rIns="91440" bIns="45720" rtlCol="0">
            <a:norm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nvPr>
        </p:nvSpPr>
        <p:spPr>
          <a:xfrm>
            <a:off x="214282" y="6572272"/>
            <a:ext cx="1714512" cy="285752"/>
          </a:xfrm>
          <a:prstGeom prst="rect">
            <a:avLst/>
          </a:prstGeom>
        </p:spPr>
        <p:txBody>
          <a:bodyPr vert="horz" lIns="91440" tIns="45720" rIns="91440" bIns="45720" rtlCol="0" anchor="ctr"/>
          <a:lstStyle>
            <a:lvl1pPr algn="l">
              <a:defRPr sz="1200">
                <a:solidFill>
                  <a:schemeClr val="tx1">
                    <a:tint val="75000"/>
                  </a:schemeClr>
                </a:solidFill>
              </a:defRPr>
            </a:lvl1pPr>
          </a:lstStyle>
          <a:p>
            <a:fld id="{085E58BE-2F02-4B25-B50A-468CB801B0E8}" type="datetimeFigureOut">
              <a:rPr lang="sv-SE" smtClean="0"/>
              <a:pPr/>
              <a:t>2015-11-04</a:t>
            </a:fld>
            <a:endParaRPr lang="sv-SE"/>
          </a:p>
        </p:txBody>
      </p:sp>
      <p:sp>
        <p:nvSpPr>
          <p:cNvPr id="5" name="Platshållare för sidfot 4"/>
          <p:cNvSpPr>
            <a:spLocks noGrp="1"/>
          </p:cNvSpPr>
          <p:nvPr>
            <p:ph type="ftr" sz="quarter" idx="3"/>
          </p:nvPr>
        </p:nvSpPr>
        <p:spPr>
          <a:xfrm>
            <a:off x="2173724" y="6572272"/>
            <a:ext cx="2326838" cy="28575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dirty="0"/>
          </a:p>
        </p:txBody>
      </p:sp>
      <p:sp>
        <p:nvSpPr>
          <p:cNvPr id="6" name="Platshållare för bildnummer 5"/>
          <p:cNvSpPr>
            <a:spLocks noGrp="1"/>
          </p:cNvSpPr>
          <p:nvPr>
            <p:ph type="sldNum" sz="quarter" idx="4"/>
          </p:nvPr>
        </p:nvSpPr>
        <p:spPr>
          <a:xfrm>
            <a:off x="4714876" y="6572272"/>
            <a:ext cx="1714512" cy="285752"/>
          </a:xfrm>
          <a:prstGeom prst="rect">
            <a:avLst/>
          </a:prstGeom>
        </p:spPr>
        <p:txBody>
          <a:bodyPr vert="horz" lIns="91440" tIns="45720" rIns="91440" bIns="45720" rtlCol="0" anchor="ctr"/>
          <a:lstStyle>
            <a:lvl1pPr algn="r">
              <a:defRPr sz="1200">
                <a:solidFill>
                  <a:schemeClr val="tx1">
                    <a:tint val="75000"/>
                  </a:schemeClr>
                </a:solidFill>
              </a:defRPr>
            </a:lvl1pPr>
          </a:lstStyle>
          <a:p>
            <a:fld id="{859657F4-13A5-479D-9651-CCC39B026491}" type="slidenum">
              <a:rPr lang="sv-SE" smtClean="0"/>
              <a:pPr/>
              <a:t>‹#›</a:t>
            </a:fld>
            <a:endParaRPr lang="sv-S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200" kern="1200">
          <a:solidFill>
            <a:srgbClr val="4D4D4D"/>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derrubrik 2"/>
          <p:cNvSpPr>
            <a:spLocks noGrp="1"/>
          </p:cNvSpPr>
          <p:nvPr>
            <p:ph type="subTitle" idx="1"/>
          </p:nvPr>
        </p:nvSpPr>
        <p:spPr/>
        <p:txBody>
          <a:bodyPr/>
          <a:lstStyle/>
          <a:p>
            <a:endParaRPr lang="sv-SE" dirty="0"/>
          </a:p>
        </p:txBody>
      </p:sp>
      <p:sp>
        <p:nvSpPr>
          <p:cNvPr id="8" name="Rectangle 13"/>
          <p:cNvSpPr>
            <a:spLocks noGrp="1" noChangeArrowheads="1"/>
          </p:cNvSpPr>
          <p:nvPr>
            <p:ph type="ctrTitle"/>
          </p:nvPr>
        </p:nvSpPr>
        <p:spPr bwMode="auto">
          <a:xfrm>
            <a:off x="685800" y="1500188"/>
            <a:ext cx="7772400" cy="2100262"/>
          </a:xfrm>
          <a:prstGeom prst="rect">
            <a:avLst/>
          </a:prstGeom>
          <a:solidFill>
            <a:srgbClr val="4C4946">
              <a:alpha val="67842"/>
            </a:srgbClr>
          </a:solidFill>
          <a:ln w="9525">
            <a:noFill/>
            <a:miter lim="800000"/>
            <a:headEnd/>
            <a:tailEnd/>
          </a:ln>
        </p:spPr>
        <p:txBody>
          <a:bodyPr wrap="none" anchor="ctr">
            <a:normAutofit fontScale="90000"/>
          </a:bodyPr>
          <a:lstStyle/>
          <a:p>
            <a:pPr algn="ctr"/>
            <a:r>
              <a:rPr lang="sv-SE" dirty="0" smtClean="0"/>
              <a:t>          </a:t>
            </a:r>
            <a:br>
              <a:rPr lang="sv-SE" dirty="0" smtClean="0"/>
            </a:br>
            <a:r>
              <a:rPr lang="sv-SE" dirty="0" smtClean="0"/>
              <a:t>         </a:t>
            </a:r>
            <a:r>
              <a:rPr lang="sv-SE" smtClean="0"/>
              <a:t/>
            </a:r>
            <a:br>
              <a:rPr lang="sv-SE" smtClean="0"/>
            </a:br>
            <a:r>
              <a:rPr lang="sv-SE" smtClean="0">
                <a:solidFill>
                  <a:schemeClr val="bg1"/>
                </a:solidFill>
              </a:rPr>
              <a:t>Applicerad 3D programmering</a:t>
            </a:r>
            <a:r>
              <a:rPr lang="sv-SE" dirty="0" smtClean="0">
                <a:solidFill>
                  <a:schemeClr val="bg1"/>
                </a:solidFill>
              </a:rPr>
              <a:t/>
            </a:r>
            <a:br>
              <a:rPr lang="sv-SE" dirty="0" smtClean="0">
                <a:solidFill>
                  <a:schemeClr val="bg1"/>
                </a:solidFill>
              </a:rPr>
            </a:br>
            <a:r>
              <a:rPr lang="sv-SE" sz="1800" dirty="0" smtClean="0">
                <a:solidFill>
                  <a:schemeClr val="bg1"/>
                </a:solidFill>
              </a:rPr>
              <a:t> </a:t>
            </a:r>
            <a:r>
              <a:rPr lang="sv-SE" sz="1800" smtClean="0">
                <a:solidFill>
                  <a:schemeClr val="bg1"/>
                </a:solidFill>
              </a:rPr>
              <a:t>Föreläsning 16</a:t>
            </a:r>
            <a:r>
              <a:rPr lang="sv-SE" dirty="0" smtClean="0">
                <a:solidFill>
                  <a:schemeClr val="bg1"/>
                </a:solidFill>
              </a:rPr>
              <a:t/>
            </a:r>
            <a:br>
              <a:rPr lang="sv-SE" dirty="0" smtClean="0">
                <a:solidFill>
                  <a:schemeClr val="bg1"/>
                </a:solidFill>
              </a:rPr>
            </a:br>
            <a:r>
              <a:rPr lang="sv-SE" dirty="0" smtClean="0">
                <a:solidFill>
                  <a:schemeClr val="bg1"/>
                </a:solidFill>
              </a:rPr>
              <a:t>           </a:t>
            </a:r>
            <a:r>
              <a:rPr lang="sv-SE" dirty="0" smtClean="0"/>
              <a:t/>
            </a:r>
            <a:br>
              <a:rPr lang="sv-SE" dirty="0" smtClean="0"/>
            </a:br>
            <a:endParaRPr lang="sv-SE"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PSSM</a:t>
            </a:r>
            <a:endParaRPr lang="sv-SE" dirty="0"/>
          </a:p>
        </p:txBody>
      </p:sp>
      <p:sp>
        <p:nvSpPr>
          <p:cNvPr id="3" name="Platshållare för innehåll 2"/>
          <p:cNvSpPr>
            <a:spLocks noGrp="1"/>
          </p:cNvSpPr>
          <p:nvPr>
            <p:ph idx="1"/>
          </p:nvPr>
        </p:nvSpPr>
        <p:spPr/>
        <p:txBody>
          <a:bodyPr>
            <a:normAutofit/>
          </a:bodyPr>
          <a:lstStyle/>
          <a:p>
            <a:pPr>
              <a:spcBef>
                <a:spcPct val="50000"/>
              </a:spcBef>
              <a:buFontTx/>
              <a:buChar char="•"/>
            </a:pPr>
            <a:r>
              <a:rPr lang="sv-SE" sz="2000" dirty="0" smtClean="0"/>
              <a:t>Så här långt är CSM och PSSM överens. Där de skiljer sig är att PSSM innehåller regler för hur man ska bryta upp ditt </a:t>
            </a:r>
            <a:r>
              <a:rPr lang="sv-SE" sz="2000" dirty="0" err="1" smtClean="0"/>
              <a:t>frustrum</a:t>
            </a:r>
            <a:r>
              <a:rPr lang="sv-SE" sz="2000" dirty="0" smtClean="0"/>
              <a:t>.</a:t>
            </a:r>
          </a:p>
          <a:p>
            <a:pPr>
              <a:spcBef>
                <a:spcPct val="50000"/>
              </a:spcBef>
              <a:buFontTx/>
              <a:buChar char="•"/>
            </a:pPr>
            <a:r>
              <a:rPr lang="sv-SE" sz="2000" dirty="0" smtClean="0"/>
              <a:t>Den gör det genom att placera plan </a:t>
            </a:r>
            <a:r>
              <a:rPr lang="sv-SE" sz="2000" dirty="0" err="1" smtClean="0"/>
              <a:t>paralella</a:t>
            </a:r>
            <a:r>
              <a:rPr lang="sv-SE" sz="2000" dirty="0" smtClean="0"/>
              <a:t> med Z </a:t>
            </a:r>
            <a:r>
              <a:rPr lang="sv-SE" sz="2000" dirty="0" err="1" smtClean="0"/>
              <a:t>axlen</a:t>
            </a:r>
            <a:r>
              <a:rPr lang="sv-SE" sz="2000" dirty="0" smtClean="0"/>
              <a:t> i </a:t>
            </a:r>
            <a:r>
              <a:rPr lang="sv-SE" sz="2000" dirty="0" err="1" smtClean="0"/>
              <a:t>view</a:t>
            </a:r>
            <a:r>
              <a:rPr lang="sv-SE" sz="2000" dirty="0" smtClean="0"/>
              <a:t> </a:t>
            </a:r>
            <a:r>
              <a:rPr lang="sv-SE" sz="2000" dirty="0" err="1" smtClean="0"/>
              <a:t>space</a:t>
            </a:r>
            <a:r>
              <a:rPr lang="sv-SE" sz="2000" dirty="0" smtClean="0"/>
              <a:t>.</a:t>
            </a:r>
          </a:p>
          <a:p>
            <a:pPr lvl="1">
              <a:spcBef>
                <a:spcPct val="50000"/>
              </a:spcBef>
              <a:buFontTx/>
              <a:buChar char="•"/>
            </a:pPr>
            <a:r>
              <a:rPr lang="sv-SE" sz="1600" dirty="0" smtClean="0"/>
              <a:t>Därav namnet Parallell Split </a:t>
            </a:r>
            <a:r>
              <a:rPr lang="sv-SE" sz="1600" dirty="0" err="1" smtClean="0"/>
              <a:t>Shadow</a:t>
            </a:r>
            <a:r>
              <a:rPr lang="sv-SE" sz="1600" dirty="0" smtClean="0"/>
              <a:t> </a:t>
            </a:r>
            <a:r>
              <a:rPr lang="sv-SE" sz="1600" dirty="0" err="1" smtClean="0"/>
              <a:t>maps</a:t>
            </a:r>
            <a:r>
              <a:rPr lang="sv-SE" sz="1600" dirty="0" smtClean="0"/>
              <a:t>,</a:t>
            </a:r>
          </a:p>
          <a:p>
            <a:pPr>
              <a:spcBef>
                <a:spcPct val="50000"/>
              </a:spcBef>
              <a:buFontTx/>
              <a:buChar char="•"/>
            </a:pPr>
            <a:r>
              <a:rPr lang="sv-SE" sz="2000" dirty="0" smtClean="0"/>
              <a:t>Algoritmen kan beskrivas så här</a:t>
            </a:r>
          </a:p>
          <a:p>
            <a:pPr marL="457200" indent="-457200">
              <a:buFont typeface="+mj-lt"/>
              <a:buAutoNum type="arabicPeriod"/>
            </a:pPr>
            <a:r>
              <a:rPr lang="sv-SE" sz="2000" dirty="0" smtClean="0"/>
              <a:t>Split the </a:t>
            </a:r>
            <a:r>
              <a:rPr lang="sv-SE" sz="2000" dirty="0" err="1" smtClean="0"/>
              <a:t>view</a:t>
            </a:r>
            <a:r>
              <a:rPr lang="sv-SE" sz="2000" dirty="0" smtClean="0"/>
              <a:t> frustum </a:t>
            </a:r>
            <a:r>
              <a:rPr lang="sv-SE" sz="2000" i="1" dirty="0" smtClean="0"/>
              <a:t>V</a:t>
            </a:r>
            <a:r>
              <a:rPr lang="sv-SE" sz="2000" dirty="0" smtClean="0"/>
              <a:t> </a:t>
            </a:r>
            <a:r>
              <a:rPr lang="sv-SE" sz="2000" dirty="0" err="1" smtClean="0"/>
              <a:t>into</a:t>
            </a:r>
            <a:r>
              <a:rPr lang="sv-SE" sz="2000" dirty="0" smtClean="0"/>
              <a:t> </a:t>
            </a:r>
            <a:r>
              <a:rPr lang="sv-SE" sz="2000" i="1" dirty="0" smtClean="0"/>
              <a:t>m</a:t>
            </a:r>
            <a:r>
              <a:rPr lang="sv-SE" sz="2000" dirty="0" smtClean="0"/>
              <a:t> parts {</a:t>
            </a:r>
            <a:r>
              <a:rPr lang="sv-SE" sz="2000" i="1" dirty="0" smtClean="0"/>
              <a:t>V</a:t>
            </a:r>
            <a:r>
              <a:rPr lang="sv-SE" sz="2000" i="1" baseline="-25000" dirty="0" smtClean="0"/>
              <a:t>i</a:t>
            </a:r>
            <a:r>
              <a:rPr lang="sv-SE" sz="2000" i="1" dirty="0" smtClean="0"/>
              <a:t> </a:t>
            </a:r>
            <a:r>
              <a:rPr lang="sv-SE" sz="2000" dirty="0" smtClean="0"/>
              <a:t>} </a:t>
            </a:r>
            <a:r>
              <a:rPr lang="sv-SE" sz="2000" dirty="0" err="1" smtClean="0"/>
              <a:t>using</a:t>
            </a:r>
            <a:r>
              <a:rPr lang="sv-SE" sz="2000" dirty="0" smtClean="0"/>
              <a:t> split planes at {</a:t>
            </a:r>
            <a:r>
              <a:rPr lang="sv-SE" sz="2000" i="1" dirty="0" err="1" smtClean="0"/>
              <a:t>C</a:t>
            </a:r>
            <a:r>
              <a:rPr lang="sv-SE" sz="2000" i="1" baseline="-25000" dirty="0" err="1" smtClean="0"/>
              <a:t>i</a:t>
            </a:r>
            <a:r>
              <a:rPr lang="sv-SE" sz="2000" i="1" dirty="0" smtClean="0"/>
              <a:t> </a:t>
            </a:r>
            <a:r>
              <a:rPr lang="sv-SE" sz="2000" dirty="0" smtClean="0"/>
              <a:t>}. </a:t>
            </a:r>
          </a:p>
          <a:p>
            <a:pPr marL="457200" indent="-457200">
              <a:buFont typeface="+mj-lt"/>
              <a:buAutoNum type="arabicPeriod"/>
            </a:pPr>
            <a:r>
              <a:rPr lang="sv-SE" sz="2000" dirty="0" err="1" smtClean="0"/>
              <a:t>Calculate</a:t>
            </a:r>
            <a:r>
              <a:rPr lang="sv-SE" sz="2000" dirty="0" smtClean="0"/>
              <a:t> the </a:t>
            </a:r>
            <a:r>
              <a:rPr lang="sv-SE" sz="2000" dirty="0" err="1" smtClean="0"/>
              <a:t>light's</a:t>
            </a:r>
            <a:r>
              <a:rPr lang="sv-SE" sz="2000" dirty="0" smtClean="0"/>
              <a:t> </a:t>
            </a:r>
            <a:r>
              <a:rPr lang="sv-SE" sz="2000" dirty="0" err="1" smtClean="0"/>
              <a:t>view-projection</a:t>
            </a:r>
            <a:r>
              <a:rPr lang="sv-SE" sz="2000" dirty="0" smtClean="0"/>
              <a:t> transformation </a:t>
            </a:r>
            <a:r>
              <a:rPr lang="sv-SE" sz="2000" dirty="0" err="1" smtClean="0"/>
              <a:t>matrix</a:t>
            </a:r>
            <a:r>
              <a:rPr lang="sv-SE" sz="2000" dirty="0" smtClean="0"/>
              <a:t> for </a:t>
            </a:r>
            <a:r>
              <a:rPr lang="sv-SE" sz="2000" dirty="0" err="1" smtClean="0"/>
              <a:t>each</a:t>
            </a:r>
            <a:r>
              <a:rPr lang="sv-SE" sz="2000" dirty="0" smtClean="0"/>
              <a:t> split part </a:t>
            </a:r>
            <a:r>
              <a:rPr lang="sv-SE" sz="2000" i="1" dirty="0" smtClean="0"/>
              <a:t>V</a:t>
            </a:r>
            <a:r>
              <a:rPr lang="sv-SE" sz="2000" i="1" baseline="-25000" dirty="0" smtClean="0"/>
              <a:t>i</a:t>
            </a:r>
            <a:r>
              <a:rPr lang="sv-SE" sz="2000" i="1" dirty="0" smtClean="0"/>
              <a:t> </a:t>
            </a:r>
            <a:r>
              <a:rPr lang="sv-SE" sz="2000" dirty="0" smtClean="0"/>
              <a:t>. </a:t>
            </a:r>
          </a:p>
          <a:p>
            <a:pPr marL="457200" indent="-457200">
              <a:buFont typeface="+mj-lt"/>
              <a:buAutoNum type="arabicPeriod"/>
            </a:pPr>
            <a:r>
              <a:rPr lang="sv-SE" sz="2000" dirty="0" err="1" smtClean="0"/>
              <a:t>Generate</a:t>
            </a:r>
            <a:r>
              <a:rPr lang="sv-SE" sz="2000" dirty="0" smtClean="0"/>
              <a:t> </a:t>
            </a:r>
            <a:r>
              <a:rPr lang="sv-SE" sz="2000" dirty="0" err="1" smtClean="0"/>
              <a:t>PSSMs</a:t>
            </a:r>
            <a:r>
              <a:rPr lang="sv-SE" sz="2000" dirty="0" smtClean="0"/>
              <a:t> {</a:t>
            </a:r>
            <a:r>
              <a:rPr lang="sv-SE" sz="2000" i="1" dirty="0" smtClean="0"/>
              <a:t>T</a:t>
            </a:r>
            <a:r>
              <a:rPr lang="sv-SE" sz="2000" i="1" baseline="-25000" dirty="0" smtClean="0"/>
              <a:t>i</a:t>
            </a:r>
            <a:r>
              <a:rPr lang="sv-SE" sz="2000" i="1" dirty="0" smtClean="0"/>
              <a:t> </a:t>
            </a:r>
            <a:r>
              <a:rPr lang="sv-SE" sz="2000" dirty="0" smtClean="0"/>
              <a:t>} with the resolution </a:t>
            </a:r>
            <a:r>
              <a:rPr lang="sv-SE" sz="2000" i="1" dirty="0" smtClean="0"/>
              <a:t>res</a:t>
            </a:r>
            <a:r>
              <a:rPr lang="sv-SE" sz="2000" dirty="0" smtClean="0"/>
              <a:t> for all split parts {</a:t>
            </a:r>
            <a:r>
              <a:rPr lang="sv-SE" sz="2000" i="1" dirty="0" smtClean="0"/>
              <a:t>V</a:t>
            </a:r>
            <a:r>
              <a:rPr lang="sv-SE" sz="2000" i="1" baseline="-25000" dirty="0" smtClean="0"/>
              <a:t>i</a:t>
            </a:r>
            <a:r>
              <a:rPr lang="sv-SE" sz="2000" i="1" dirty="0" smtClean="0"/>
              <a:t> </a:t>
            </a:r>
            <a:r>
              <a:rPr lang="sv-SE" sz="2000" dirty="0" smtClean="0"/>
              <a:t>}. </a:t>
            </a:r>
          </a:p>
          <a:p>
            <a:pPr marL="457200" indent="-457200">
              <a:buFont typeface="+mj-lt"/>
              <a:buAutoNum type="arabicPeriod"/>
            </a:pPr>
            <a:r>
              <a:rPr lang="sv-SE" sz="2000" dirty="0" err="1" smtClean="0"/>
              <a:t>Synthesize</a:t>
            </a:r>
            <a:r>
              <a:rPr lang="sv-SE" sz="2000" dirty="0" smtClean="0"/>
              <a:t> </a:t>
            </a:r>
            <a:r>
              <a:rPr lang="sv-SE" sz="2000" dirty="0" err="1" smtClean="0"/>
              <a:t>shadows</a:t>
            </a:r>
            <a:r>
              <a:rPr lang="sv-SE" sz="2000" dirty="0" smtClean="0"/>
              <a:t> for the </a:t>
            </a:r>
            <a:r>
              <a:rPr lang="sv-SE" sz="2000" dirty="0" err="1" smtClean="0"/>
              <a:t>scene</a:t>
            </a:r>
            <a:r>
              <a:rPr lang="sv-SE" sz="2000" dirty="0" smtClean="0"/>
              <a:t>. </a:t>
            </a:r>
          </a:p>
          <a:p>
            <a:pPr marL="457200" indent="-457200">
              <a:buFont typeface="+mj-lt"/>
              <a:buAutoNum type="arabicPeriod"/>
            </a:pPr>
            <a:endParaRPr lang="sv-SE" sz="2000" dirty="0" smtClean="0"/>
          </a:p>
          <a:p>
            <a:pPr>
              <a:spcBef>
                <a:spcPct val="50000"/>
              </a:spcBef>
              <a:buFontTx/>
              <a:buChar char="•"/>
            </a:pPr>
            <a:endParaRPr lang="sv-SE" sz="20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t>Frågor ?</a:t>
            </a:r>
            <a:endParaRPr lang="sv-SE" dirty="0"/>
          </a:p>
        </p:txBody>
      </p:sp>
      <p:sp>
        <p:nvSpPr>
          <p:cNvPr id="3" name="Platshållare för innehåll 2"/>
          <p:cNvSpPr>
            <a:spLocks noGrp="1"/>
          </p:cNvSpPr>
          <p:nvPr>
            <p:ph idx="1"/>
          </p:nvPr>
        </p:nvSpPr>
        <p:spPr/>
        <p:txBody>
          <a:bodyPr/>
          <a:lstStyle/>
          <a:p>
            <a:pPr marL="800100" lvl="1" indent="-342900">
              <a:spcBef>
                <a:spcPct val="50000"/>
              </a:spcBef>
              <a:buFontTx/>
              <a:buChar char="•"/>
            </a:pPr>
            <a:r>
              <a:rPr lang="sv-SE" sz="2400" dirty="0" smtClean="0">
                <a:solidFill>
                  <a:srgbClr val="4C4946"/>
                </a:solidFill>
                <a:latin typeface="Bliss 2 Regular" pitchFamily="50" charset="0"/>
              </a:rPr>
              <a:t>Adam@TheGameAssembly.com</a:t>
            </a:r>
            <a:endParaRPr lang="sv-SE" sz="2400" dirty="0" smtClean="0">
              <a:solidFill>
                <a:srgbClr val="4C4946"/>
              </a:solidFill>
              <a:latin typeface="Bliss 2 Regular" pitchFamily="5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PSSM</a:t>
            </a:r>
            <a:endParaRPr lang="sv-SE" dirty="0"/>
          </a:p>
        </p:txBody>
      </p:sp>
      <p:sp>
        <p:nvSpPr>
          <p:cNvPr id="3" name="Platshållare för innehåll 2"/>
          <p:cNvSpPr>
            <a:spLocks noGrp="1"/>
          </p:cNvSpPr>
          <p:nvPr>
            <p:ph idx="1"/>
          </p:nvPr>
        </p:nvSpPr>
        <p:spPr/>
        <p:txBody>
          <a:bodyPr>
            <a:normAutofit fontScale="70000" lnSpcReduction="20000"/>
          </a:bodyPr>
          <a:lstStyle/>
          <a:p>
            <a:pPr>
              <a:spcBef>
                <a:spcPct val="50000"/>
              </a:spcBef>
              <a:buFontTx/>
              <a:buChar char="•"/>
            </a:pPr>
            <a:r>
              <a:rPr lang="sv-SE" dirty="0" smtClean="0"/>
              <a:t>Ett av Problemen med </a:t>
            </a:r>
            <a:r>
              <a:rPr lang="sv-SE" dirty="0" err="1" smtClean="0"/>
              <a:t>shadow</a:t>
            </a:r>
            <a:r>
              <a:rPr lang="sv-SE" dirty="0" smtClean="0"/>
              <a:t> </a:t>
            </a:r>
            <a:r>
              <a:rPr lang="sv-SE" dirty="0" err="1" smtClean="0"/>
              <a:t>mapping</a:t>
            </a:r>
            <a:r>
              <a:rPr lang="sv-SE" dirty="0" smtClean="0"/>
              <a:t> generellt är att upplösningen på </a:t>
            </a:r>
            <a:r>
              <a:rPr lang="sv-SE" dirty="0" err="1" smtClean="0"/>
              <a:t>shadow</a:t>
            </a:r>
            <a:r>
              <a:rPr lang="sv-SE" dirty="0" smtClean="0"/>
              <a:t> mappen är högre ju närmare ljuset du är och lägre ju längre ifrån ljuset du är.</a:t>
            </a:r>
          </a:p>
          <a:p>
            <a:pPr>
              <a:spcBef>
                <a:spcPct val="50000"/>
              </a:spcBef>
              <a:buFontTx/>
              <a:buChar char="•"/>
            </a:pPr>
            <a:r>
              <a:rPr lang="sv-SE" dirty="0" smtClean="0"/>
              <a:t>Ett annat är att eftersom skuggmappen sprids över hela ditt </a:t>
            </a:r>
            <a:r>
              <a:rPr lang="sv-SE" dirty="0" err="1" smtClean="0"/>
              <a:t>frustrum</a:t>
            </a:r>
            <a:r>
              <a:rPr lang="sv-SE" dirty="0" smtClean="0"/>
              <a:t> betyder det att den delen som är närmast din kamera för det mesta får rätt lite upplösning eftersom det bara är en liten del av världen. Medans en stor del av upplösningen krävs för att täcka det stora området längre bort.</a:t>
            </a:r>
          </a:p>
          <a:p>
            <a:pPr>
              <a:spcBef>
                <a:spcPct val="50000"/>
              </a:spcBef>
              <a:buFontTx/>
              <a:buChar char="•"/>
            </a:pPr>
            <a:r>
              <a:rPr lang="sv-SE" dirty="0" smtClean="0"/>
              <a:t>En mängd olika metoder har föreslagits för att lösa detta problem.</a:t>
            </a:r>
          </a:p>
          <a:p>
            <a:pPr lvl="1">
              <a:spcBef>
                <a:spcPct val="50000"/>
              </a:spcBef>
              <a:buFontTx/>
              <a:buChar char="•"/>
            </a:pPr>
            <a:r>
              <a:rPr lang="sv-SE" dirty="0" err="1" smtClean="0"/>
              <a:t>Perspective</a:t>
            </a:r>
            <a:r>
              <a:rPr lang="sv-SE" dirty="0" smtClean="0"/>
              <a:t> </a:t>
            </a:r>
            <a:r>
              <a:rPr lang="sv-SE" dirty="0" err="1" smtClean="0"/>
              <a:t>shadow</a:t>
            </a:r>
            <a:r>
              <a:rPr lang="sv-SE" dirty="0" smtClean="0"/>
              <a:t> </a:t>
            </a:r>
            <a:r>
              <a:rPr lang="sv-SE" dirty="0" err="1" smtClean="0"/>
              <a:t>mapping</a:t>
            </a:r>
            <a:endParaRPr lang="sv-SE" dirty="0" smtClean="0"/>
          </a:p>
          <a:p>
            <a:pPr lvl="1">
              <a:spcBef>
                <a:spcPct val="50000"/>
              </a:spcBef>
              <a:buFontTx/>
              <a:buChar char="•"/>
            </a:pPr>
            <a:r>
              <a:rPr lang="sv-SE" dirty="0" smtClean="0"/>
              <a:t>Light </a:t>
            </a:r>
            <a:r>
              <a:rPr lang="sv-SE" dirty="0" err="1" smtClean="0"/>
              <a:t>space</a:t>
            </a:r>
            <a:r>
              <a:rPr lang="sv-SE" dirty="0" smtClean="0"/>
              <a:t> </a:t>
            </a:r>
            <a:r>
              <a:rPr lang="sv-SE" dirty="0" err="1" smtClean="0"/>
              <a:t>shadow</a:t>
            </a:r>
            <a:r>
              <a:rPr lang="sv-SE" dirty="0" smtClean="0"/>
              <a:t> </a:t>
            </a:r>
            <a:r>
              <a:rPr lang="sv-SE" dirty="0" err="1" smtClean="0"/>
              <a:t>mapping</a:t>
            </a:r>
            <a:endParaRPr lang="sv-SE" dirty="0" smtClean="0"/>
          </a:p>
          <a:p>
            <a:pPr lvl="1">
              <a:spcBef>
                <a:spcPct val="50000"/>
              </a:spcBef>
              <a:buFontTx/>
              <a:buChar char="•"/>
            </a:pPr>
            <a:r>
              <a:rPr lang="sv-SE" dirty="0" err="1" smtClean="0"/>
              <a:t>Trapezoid</a:t>
            </a:r>
            <a:r>
              <a:rPr lang="sv-SE" dirty="0" smtClean="0"/>
              <a:t> </a:t>
            </a:r>
            <a:r>
              <a:rPr lang="sv-SE" dirty="0" err="1" smtClean="0"/>
              <a:t>shadow</a:t>
            </a:r>
            <a:r>
              <a:rPr lang="sv-SE" dirty="0" smtClean="0"/>
              <a:t> </a:t>
            </a:r>
            <a:r>
              <a:rPr lang="sv-SE" dirty="0" err="1" smtClean="0"/>
              <a:t>mapping</a:t>
            </a:r>
            <a:endParaRPr lang="sv-SE" dirty="0" smtClean="0"/>
          </a:p>
          <a:p>
            <a:pPr>
              <a:spcBef>
                <a:spcPct val="50000"/>
              </a:spcBef>
              <a:buFontTx/>
              <a:buChar char="•"/>
            </a:pPr>
            <a:r>
              <a:rPr lang="sv-SE" dirty="0" err="1" smtClean="0"/>
              <a:t>Gemensammt</a:t>
            </a:r>
            <a:r>
              <a:rPr lang="sv-SE" dirty="0" smtClean="0"/>
              <a:t> för alla dessa är att de gör det genom att modifiera matriserna för ljuset på olika sätt.  Gemensamt för dem är också att de för det mesta behöver göra special </a:t>
            </a:r>
            <a:r>
              <a:rPr lang="sv-SE" dirty="0" err="1" smtClean="0"/>
              <a:t>behandlinagr</a:t>
            </a:r>
            <a:r>
              <a:rPr lang="sv-SE" dirty="0" smtClean="0"/>
              <a:t> av ljusen baserat på var de är i världen i förhållande till </a:t>
            </a:r>
            <a:r>
              <a:rPr lang="sv-SE" dirty="0" err="1" smtClean="0"/>
              <a:t>frustruemt</a:t>
            </a:r>
            <a:endParaRPr lang="sv-SE" dirty="0" smtClean="0"/>
          </a:p>
          <a:p>
            <a:pPr lvl="1">
              <a:spcBef>
                <a:spcPct val="50000"/>
              </a:spcBef>
              <a:buFontTx/>
              <a:buChar char="•"/>
            </a:pPr>
            <a:r>
              <a:rPr lang="sv-SE" dirty="0" smtClean="0"/>
              <a:t>Light </a:t>
            </a:r>
            <a:r>
              <a:rPr lang="sv-SE" dirty="0" err="1" smtClean="0"/>
              <a:t>space</a:t>
            </a:r>
            <a:r>
              <a:rPr lang="sv-SE" dirty="0" smtClean="0"/>
              <a:t> är ett undantag men som har sina egna </a:t>
            </a:r>
            <a:r>
              <a:rPr lang="sv-SE" dirty="0" err="1" smtClean="0"/>
              <a:t>egenhetet</a:t>
            </a:r>
            <a:r>
              <a:rPr lang="sv-SE" dirty="0" smtClean="0"/>
              <a:t>.</a:t>
            </a:r>
          </a:p>
          <a:p>
            <a:pPr lvl="1">
              <a:spcBef>
                <a:spcPct val="50000"/>
              </a:spcBef>
              <a:buFontTx/>
              <a:buChar char="•"/>
            </a:pPr>
            <a:endParaRPr lang="sv-S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PSSM</a:t>
            </a:r>
            <a:endParaRPr lang="sv-SE" dirty="0"/>
          </a:p>
        </p:txBody>
      </p:sp>
      <p:sp>
        <p:nvSpPr>
          <p:cNvPr id="3" name="Platshållare för innehåll 2"/>
          <p:cNvSpPr>
            <a:spLocks noGrp="1"/>
          </p:cNvSpPr>
          <p:nvPr>
            <p:ph idx="1"/>
          </p:nvPr>
        </p:nvSpPr>
        <p:spPr/>
        <p:txBody>
          <a:bodyPr>
            <a:normAutofit fontScale="92500" lnSpcReduction="10000"/>
          </a:bodyPr>
          <a:lstStyle/>
          <a:p>
            <a:pPr>
              <a:spcBef>
                <a:spcPct val="50000"/>
              </a:spcBef>
              <a:buFontTx/>
              <a:buChar char="•"/>
            </a:pPr>
            <a:r>
              <a:rPr lang="sv-SE" dirty="0" smtClean="0"/>
              <a:t>Dessa tekniker </a:t>
            </a:r>
            <a:r>
              <a:rPr lang="sv-SE" dirty="0" err="1" smtClean="0"/>
              <a:t>skewear</a:t>
            </a:r>
            <a:r>
              <a:rPr lang="sv-SE" dirty="0" smtClean="0"/>
              <a:t> matrisen för att fä bättre precision närma dig. I vissa lägen </a:t>
            </a:r>
            <a:r>
              <a:rPr lang="sv-SE" dirty="0" err="1" smtClean="0"/>
              <a:t>funakr</a:t>
            </a:r>
            <a:r>
              <a:rPr lang="sv-SE" dirty="0" smtClean="0"/>
              <a:t> de bra i vissa lägen sämre.</a:t>
            </a:r>
          </a:p>
          <a:p>
            <a:pPr lvl="1">
              <a:spcBef>
                <a:spcPct val="50000"/>
              </a:spcBef>
              <a:buFontTx/>
              <a:buChar char="•"/>
            </a:pPr>
            <a:r>
              <a:rPr lang="sv-SE" dirty="0" smtClean="0"/>
              <a:t>Man behöver oftast en stor mängd </a:t>
            </a:r>
            <a:r>
              <a:rPr lang="sv-SE" dirty="0" err="1" smtClean="0"/>
              <a:t>tweakning</a:t>
            </a:r>
            <a:r>
              <a:rPr lang="sv-SE" dirty="0" smtClean="0"/>
              <a:t> för att få dem att funka tillfredsställande. Och det finns ljus vinklar som de bryter ihop i.</a:t>
            </a:r>
          </a:p>
          <a:p>
            <a:pPr>
              <a:spcBef>
                <a:spcPct val="50000"/>
              </a:spcBef>
              <a:buFontTx/>
              <a:buChar char="•"/>
            </a:pPr>
            <a:r>
              <a:rPr lang="sv-SE" dirty="0" smtClean="0"/>
              <a:t>Förutom det jag </a:t>
            </a:r>
            <a:r>
              <a:rPr lang="sv-SE" dirty="0" err="1" smtClean="0"/>
              <a:t>nämde</a:t>
            </a:r>
            <a:r>
              <a:rPr lang="sv-SE" dirty="0" smtClean="0"/>
              <a:t> med upplösning så vill jag gå in lite närmare på den första punkten vi pratade om att upplösningen är högre närmare ljuset.</a:t>
            </a:r>
          </a:p>
          <a:p>
            <a:pPr>
              <a:spcBef>
                <a:spcPct val="50000"/>
              </a:spcBef>
              <a:buFontTx/>
              <a:buChar char="•"/>
            </a:pPr>
            <a:r>
              <a:rPr lang="sv-SE" dirty="0" smtClean="0"/>
              <a:t>Detta leder till ett problem som kallas </a:t>
            </a:r>
            <a:r>
              <a:rPr lang="sv-SE" dirty="0" err="1" smtClean="0"/>
              <a:t>dueling</a:t>
            </a:r>
            <a:r>
              <a:rPr lang="sv-SE" dirty="0" smtClean="0"/>
              <a:t> </a:t>
            </a:r>
            <a:r>
              <a:rPr lang="sv-SE" dirty="0" err="1" smtClean="0"/>
              <a:t>frustra</a:t>
            </a:r>
            <a:r>
              <a:rPr lang="sv-SE" dirty="0" smtClean="0"/>
              <a:t>   problemet om ditt ljus tittar rakt in i kameran eller nära inpå.</a:t>
            </a:r>
          </a:p>
          <a:p>
            <a:pPr lvl="1">
              <a:spcBef>
                <a:spcPct val="50000"/>
              </a:spcBef>
              <a:buFontTx/>
              <a:buChar char="•"/>
            </a:pPr>
            <a:endParaRPr lang="sv-S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Dueling</a:t>
            </a:r>
            <a:r>
              <a:rPr lang="sv-SE" dirty="0" smtClean="0"/>
              <a:t> </a:t>
            </a:r>
            <a:r>
              <a:rPr lang="sv-SE" dirty="0" err="1" smtClean="0"/>
              <a:t>Frustra</a:t>
            </a:r>
            <a:endParaRPr lang="sv-SE" dirty="0"/>
          </a:p>
        </p:txBody>
      </p:sp>
      <p:pic>
        <p:nvPicPr>
          <p:cNvPr id="2052" name="Picture 4"/>
          <p:cNvPicPr>
            <a:picLocks noGrp="1" noChangeAspect="1" noChangeArrowheads="1"/>
          </p:cNvPicPr>
          <p:nvPr>
            <p:ph idx="1"/>
          </p:nvPr>
        </p:nvPicPr>
        <p:blipFill>
          <a:blip r:embed="rId2" cstate="print"/>
          <a:srcRect/>
          <a:stretch>
            <a:fillRect/>
          </a:stretch>
        </p:blipFill>
        <p:spPr bwMode="auto">
          <a:xfrm>
            <a:off x="142844" y="1071546"/>
            <a:ext cx="8715375" cy="355481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Dueling</a:t>
            </a:r>
            <a:r>
              <a:rPr lang="sv-SE" dirty="0" smtClean="0"/>
              <a:t> </a:t>
            </a:r>
            <a:r>
              <a:rPr lang="sv-SE" dirty="0" err="1" smtClean="0"/>
              <a:t>Frustra</a:t>
            </a:r>
            <a:endParaRPr lang="sv-SE" dirty="0"/>
          </a:p>
        </p:txBody>
      </p:sp>
      <p:sp>
        <p:nvSpPr>
          <p:cNvPr id="3" name="Platshållare för innehåll 2"/>
          <p:cNvSpPr>
            <a:spLocks noGrp="1"/>
          </p:cNvSpPr>
          <p:nvPr>
            <p:ph idx="1"/>
          </p:nvPr>
        </p:nvSpPr>
        <p:spPr/>
        <p:txBody>
          <a:bodyPr>
            <a:normAutofit fontScale="92500" lnSpcReduction="10000"/>
          </a:bodyPr>
          <a:lstStyle/>
          <a:p>
            <a:pPr>
              <a:spcBef>
                <a:spcPct val="50000"/>
              </a:spcBef>
              <a:buFontTx/>
              <a:buChar char="•"/>
            </a:pPr>
            <a:r>
              <a:rPr lang="sv-SE" sz="2400" dirty="0" err="1" smtClean="0"/>
              <a:t>Shadow</a:t>
            </a:r>
            <a:r>
              <a:rPr lang="sv-SE" sz="2400" dirty="0" smtClean="0"/>
              <a:t> buffrar bygger på en i grunden rätt simpel grund tanke. Om jag renderar scenen från ljusets syn punkt så är allt som inte syns på den bilden i skugga.</a:t>
            </a:r>
          </a:p>
          <a:p>
            <a:pPr>
              <a:spcBef>
                <a:spcPct val="50000"/>
              </a:spcBef>
              <a:buFontTx/>
              <a:buChar char="•"/>
            </a:pPr>
            <a:r>
              <a:rPr lang="sv-SE" sz="2800" dirty="0" smtClean="0"/>
              <a:t>För om något är blockerat sett från ljusets synpunkt så kommer ju inte ljusets strålar att nå dem punkterna för att ett objekt är i vägen.</a:t>
            </a:r>
          </a:p>
          <a:p>
            <a:pPr>
              <a:spcBef>
                <a:spcPct val="50000"/>
              </a:spcBef>
              <a:buFontTx/>
              <a:buChar char="•"/>
            </a:pPr>
            <a:r>
              <a:rPr lang="sv-SE" sz="2800" dirty="0" smtClean="0"/>
              <a:t>Detta som bastanke har en stor fördel framför </a:t>
            </a:r>
            <a:r>
              <a:rPr lang="sv-SE" sz="2800" dirty="0" err="1" smtClean="0"/>
              <a:t>skugg</a:t>
            </a:r>
            <a:r>
              <a:rPr lang="sv-SE" sz="2800" dirty="0" smtClean="0"/>
              <a:t> volymer och det är att det är en bild baserad teknik.</a:t>
            </a:r>
          </a:p>
          <a:p>
            <a:pPr lvl="1">
              <a:spcBef>
                <a:spcPct val="50000"/>
              </a:spcBef>
              <a:buFontTx/>
              <a:buChar char="•"/>
            </a:pPr>
            <a:r>
              <a:rPr lang="sv-SE" sz="2400" dirty="0" smtClean="0"/>
              <a:t>Den skalar med scen komplexitet men bara för det den behöver faktiskt rendera.</a:t>
            </a:r>
          </a:p>
          <a:p>
            <a:pPr lvl="1">
              <a:spcBef>
                <a:spcPct val="50000"/>
              </a:spcBef>
              <a:buFontTx/>
              <a:buChar char="•"/>
            </a:pPr>
            <a:r>
              <a:rPr lang="sv-SE" sz="2400" dirty="0" smtClean="0"/>
              <a:t>Och alla </a:t>
            </a:r>
            <a:r>
              <a:rPr lang="sv-SE" sz="2400" dirty="0" err="1" smtClean="0"/>
              <a:t>alpha</a:t>
            </a:r>
            <a:r>
              <a:rPr lang="sv-SE" sz="2400" dirty="0" smtClean="0"/>
              <a:t> </a:t>
            </a:r>
            <a:r>
              <a:rPr lang="sv-SE" sz="2400" dirty="0" err="1" smtClean="0"/>
              <a:t>etc</a:t>
            </a:r>
            <a:r>
              <a:rPr lang="sv-SE" sz="2400" dirty="0" smtClean="0"/>
              <a:t> effekter faller också in eftersom denna teknik baseras på vad ljuset faktiskt ser. </a:t>
            </a:r>
            <a:r>
              <a:rPr lang="sv-SE" sz="2400" dirty="0" err="1" smtClean="0"/>
              <a:t>Dvs</a:t>
            </a:r>
            <a:r>
              <a:rPr lang="sv-SE" sz="2400" dirty="0" smtClean="0"/>
              <a:t> din geometri kvittar. Du kan </a:t>
            </a:r>
            <a:r>
              <a:rPr lang="sv-SE" sz="2400" dirty="0" err="1" smtClean="0"/>
              <a:t>tesselera</a:t>
            </a:r>
            <a:r>
              <a:rPr lang="sv-SE" sz="2400" dirty="0" smtClean="0"/>
              <a:t> den i realtid det kan vara en bild som approximerar ett objekt. Det gör ingen skillnad. Ljuset ser vad ljuset ser.</a:t>
            </a:r>
          </a:p>
        </p:txBody>
      </p:sp>
      <p:pic>
        <p:nvPicPr>
          <p:cNvPr id="3074" name="Picture 2"/>
          <p:cNvPicPr>
            <a:picLocks noChangeAspect="1" noChangeArrowheads="1"/>
          </p:cNvPicPr>
          <p:nvPr/>
        </p:nvPicPr>
        <p:blipFill>
          <a:blip r:embed="rId3" cstate="print"/>
          <a:srcRect/>
          <a:stretch>
            <a:fillRect/>
          </a:stretch>
        </p:blipFill>
        <p:spPr bwMode="auto">
          <a:xfrm>
            <a:off x="0" y="0"/>
            <a:ext cx="9182100" cy="68865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En annorlunda lösning</a:t>
            </a:r>
            <a:endParaRPr lang="sv-SE" dirty="0"/>
          </a:p>
        </p:txBody>
      </p:sp>
      <p:sp>
        <p:nvSpPr>
          <p:cNvPr id="3" name="Platshållare för innehåll 2"/>
          <p:cNvSpPr>
            <a:spLocks noGrp="1"/>
          </p:cNvSpPr>
          <p:nvPr>
            <p:ph idx="1"/>
          </p:nvPr>
        </p:nvSpPr>
        <p:spPr/>
        <p:txBody>
          <a:bodyPr>
            <a:normAutofit fontScale="70000" lnSpcReduction="20000"/>
          </a:bodyPr>
          <a:lstStyle/>
          <a:p>
            <a:pPr>
              <a:spcBef>
                <a:spcPct val="50000"/>
              </a:spcBef>
              <a:buFontTx/>
              <a:buChar char="•"/>
            </a:pPr>
            <a:r>
              <a:rPr lang="sv-SE" dirty="0" smtClean="0"/>
              <a:t>Så dilemmat är att vi vill ha en högre upplösning på </a:t>
            </a:r>
            <a:r>
              <a:rPr lang="sv-SE" dirty="0" err="1" smtClean="0"/>
              <a:t>shadow</a:t>
            </a:r>
            <a:r>
              <a:rPr lang="sv-SE" dirty="0" smtClean="0"/>
              <a:t> </a:t>
            </a:r>
            <a:r>
              <a:rPr lang="sv-SE" dirty="0" err="1" smtClean="0"/>
              <a:t>buffern</a:t>
            </a:r>
            <a:r>
              <a:rPr lang="sv-SE" dirty="0" smtClean="0"/>
              <a:t> närma kameran där det gör nytta medans vi vill undvika </a:t>
            </a:r>
            <a:r>
              <a:rPr lang="sv-SE" dirty="0" err="1" smtClean="0"/>
              <a:t>strulen</a:t>
            </a:r>
            <a:r>
              <a:rPr lang="sv-SE" dirty="0" smtClean="0"/>
              <a:t> och problemen som kommer med metoder som </a:t>
            </a:r>
            <a:r>
              <a:rPr lang="sv-SE" dirty="0" err="1" smtClean="0"/>
              <a:t>skewar</a:t>
            </a:r>
            <a:r>
              <a:rPr lang="sv-SE" dirty="0" smtClean="0"/>
              <a:t> ljusen.</a:t>
            </a:r>
          </a:p>
          <a:p>
            <a:pPr lvl="1">
              <a:spcBef>
                <a:spcPct val="50000"/>
              </a:spcBef>
              <a:buFontTx/>
              <a:buChar char="•"/>
            </a:pPr>
            <a:r>
              <a:rPr lang="sv-SE" dirty="0" smtClean="0"/>
              <a:t>Vi vill helst förbättra på deras resultat utan att bränna för mycket </a:t>
            </a:r>
            <a:r>
              <a:rPr lang="sv-SE" dirty="0" err="1" smtClean="0"/>
              <a:t>fillrate</a:t>
            </a:r>
            <a:r>
              <a:rPr lang="sv-SE" dirty="0" smtClean="0"/>
              <a:t> och minne på det hela om det går.</a:t>
            </a:r>
          </a:p>
          <a:p>
            <a:pPr>
              <a:spcBef>
                <a:spcPct val="50000"/>
              </a:spcBef>
              <a:buFontTx/>
              <a:buChar char="•"/>
            </a:pPr>
            <a:r>
              <a:rPr lang="sv-SE" dirty="0" smtClean="0"/>
              <a:t>Som det mesta inom </a:t>
            </a:r>
            <a:r>
              <a:rPr lang="sv-SE" dirty="0" err="1" smtClean="0"/>
              <a:t>dataor</a:t>
            </a:r>
            <a:r>
              <a:rPr lang="sv-SE" dirty="0" smtClean="0"/>
              <a:t> grafik var det inte en person som kom på en </a:t>
            </a:r>
            <a:r>
              <a:rPr lang="sv-SE" dirty="0" err="1" smtClean="0"/>
              <a:t>lösnign</a:t>
            </a:r>
            <a:r>
              <a:rPr lang="sv-SE" dirty="0" smtClean="0"/>
              <a:t> på detta utan det finns 3 olika källor som pratat om en lösning, Eric Langelys, Fan Zhang och </a:t>
            </a:r>
            <a:r>
              <a:rPr lang="sv-SE" dirty="0" err="1" smtClean="0"/>
              <a:t>john</a:t>
            </a:r>
            <a:r>
              <a:rPr lang="sv-SE" dirty="0" smtClean="0"/>
              <a:t> </a:t>
            </a:r>
            <a:r>
              <a:rPr lang="sv-SE" dirty="0" err="1" smtClean="0"/>
              <a:t>Carmac</a:t>
            </a:r>
            <a:endParaRPr lang="sv-SE" dirty="0" smtClean="0"/>
          </a:p>
          <a:p>
            <a:pPr>
              <a:spcBef>
                <a:spcPct val="50000"/>
              </a:spcBef>
              <a:buFontTx/>
              <a:buChar char="•"/>
            </a:pPr>
            <a:r>
              <a:rPr lang="sv-SE" dirty="0" smtClean="0"/>
              <a:t>Tekniken är känd under 2 olika namn.</a:t>
            </a:r>
          </a:p>
          <a:p>
            <a:pPr lvl="1">
              <a:spcBef>
                <a:spcPct val="50000"/>
              </a:spcBef>
              <a:buFontTx/>
              <a:buChar char="•"/>
            </a:pPr>
            <a:r>
              <a:rPr lang="sv-SE" dirty="0" err="1" smtClean="0"/>
              <a:t>Cascaded</a:t>
            </a:r>
            <a:r>
              <a:rPr lang="sv-SE" dirty="0" smtClean="0"/>
              <a:t> </a:t>
            </a:r>
            <a:r>
              <a:rPr lang="sv-SE" dirty="0" err="1" smtClean="0"/>
              <a:t>shadow</a:t>
            </a:r>
            <a:r>
              <a:rPr lang="sv-SE" dirty="0" smtClean="0"/>
              <a:t> </a:t>
            </a:r>
            <a:r>
              <a:rPr lang="sv-SE" dirty="0" err="1" smtClean="0"/>
              <a:t>maps</a:t>
            </a:r>
            <a:endParaRPr lang="sv-SE" dirty="0" smtClean="0"/>
          </a:p>
          <a:p>
            <a:pPr lvl="1">
              <a:spcBef>
                <a:spcPct val="50000"/>
              </a:spcBef>
              <a:buFontTx/>
              <a:buChar char="•"/>
            </a:pPr>
            <a:r>
              <a:rPr lang="sv-SE" dirty="0" smtClean="0"/>
              <a:t>Parallell split </a:t>
            </a:r>
            <a:r>
              <a:rPr lang="sv-SE" dirty="0" err="1" smtClean="0"/>
              <a:t>shadow</a:t>
            </a:r>
            <a:r>
              <a:rPr lang="sv-SE" dirty="0" smtClean="0"/>
              <a:t> </a:t>
            </a:r>
            <a:r>
              <a:rPr lang="sv-SE" dirty="0" err="1" smtClean="0"/>
              <a:t>maps</a:t>
            </a:r>
            <a:r>
              <a:rPr lang="sv-SE" dirty="0" smtClean="0"/>
              <a:t>.</a:t>
            </a:r>
          </a:p>
          <a:p>
            <a:pPr>
              <a:spcBef>
                <a:spcPct val="50000"/>
              </a:spcBef>
              <a:buFontTx/>
              <a:buChar char="•"/>
            </a:pPr>
            <a:r>
              <a:rPr lang="sv-SE" dirty="0" smtClean="0"/>
              <a:t>Bas tanken är att man </a:t>
            </a:r>
            <a:r>
              <a:rPr lang="sv-SE" dirty="0" err="1" smtClean="0"/>
              <a:t>splittar</a:t>
            </a:r>
            <a:r>
              <a:rPr lang="sv-SE" dirty="0" smtClean="0"/>
              <a:t> </a:t>
            </a:r>
            <a:r>
              <a:rPr lang="sv-SE" dirty="0" err="1" smtClean="0"/>
              <a:t>frustumet</a:t>
            </a:r>
            <a:r>
              <a:rPr lang="sv-SE" dirty="0" smtClean="0"/>
              <a:t> i flera </a:t>
            </a:r>
            <a:r>
              <a:rPr lang="sv-SE" dirty="0" err="1" smtClean="0"/>
              <a:t>shadow</a:t>
            </a:r>
            <a:r>
              <a:rPr lang="sv-SE" dirty="0" smtClean="0"/>
              <a:t> </a:t>
            </a:r>
            <a:r>
              <a:rPr lang="sv-SE" dirty="0" err="1" smtClean="0"/>
              <a:t>maps</a:t>
            </a:r>
            <a:r>
              <a:rPr lang="sv-SE" dirty="0" smtClean="0"/>
              <a:t> istället för att använda en hel </a:t>
            </a:r>
            <a:r>
              <a:rPr lang="sv-SE" dirty="0" err="1" smtClean="0"/>
              <a:t>shadow</a:t>
            </a:r>
            <a:r>
              <a:rPr lang="sv-SE" dirty="0" smtClean="0"/>
              <a:t> </a:t>
            </a:r>
            <a:r>
              <a:rPr lang="sv-SE" dirty="0" err="1" smtClean="0"/>
              <a:t>map</a:t>
            </a:r>
            <a:r>
              <a:rPr lang="sv-SE" dirty="0" smtClean="0"/>
              <a:t> för hela </a:t>
            </a:r>
            <a:r>
              <a:rPr lang="sv-SE" dirty="0" err="1" smtClean="0"/>
              <a:t>frustrumet</a:t>
            </a:r>
            <a:r>
              <a:rPr lang="sv-SE" dirty="0" smtClean="0"/>
              <a:t>.</a:t>
            </a:r>
          </a:p>
          <a:p>
            <a:pPr>
              <a:spcBef>
                <a:spcPct val="50000"/>
              </a:spcBef>
              <a:buFontTx/>
              <a:buChar char="•"/>
            </a:pPr>
            <a:r>
              <a:rPr lang="sv-SE" dirty="0" smtClean="0"/>
              <a:t>Detta tillåter dig att ha en högre upplösning närmare kameran</a:t>
            </a:r>
          </a:p>
          <a:p>
            <a:pPr lvl="1">
              <a:spcBef>
                <a:spcPct val="50000"/>
              </a:spcBef>
              <a:buFontTx/>
              <a:buChar char="•"/>
            </a:pPr>
            <a:r>
              <a:rPr lang="sv-SE" dirty="0" smtClean="0"/>
              <a:t>Låt oss ta en snabb titt på hur det hela ser ut.</a:t>
            </a:r>
          </a:p>
          <a:p>
            <a:pPr lvl="1">
              <a:spcBef>
                <a:spcPct val="50000"/>
              </a:spcBef>
              <a:buFontTx/>
              <a:buChar char="•"/>
            </a:pPr>
            <a:endParaRPr lang="sv-SE" sz="28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Shadow</a:t>
            </a:r>
            <a:r>
              <a:rPr lang="sv-SE" dirty="0" smtClean="0"/>
              <a:t> </a:t>
            </a:r>
            <a:r>
              <a:rPr lang="sv-SE" dirty="0" err="1" smtClean="0"/>
              <a:t>buffers</a:t>
            </a:r>
            <a:endParaRPr lang="sv-SE"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500166" y="857232"/>
            <a:ext cx="5690390" cy="4835997"/>
          </a:xfrm>
          <a:prstGeom prst="rect">
            <a:avLst/>
          </a:prstGeom>
          <a:noFill/>
          <a:ln w="9525">
            <a:noFill/>
            <a:miter lim="800000"/>
            <a:headEnd/>
            <a:tailEnd/>
          </a:ln>
        </p:spPr>
      </p:pic>
      <p:sp>
        <p:nvSpPr>
          <p:cNvPr id="5" name="textruta 4"/>
          <p:cNvSpPr txBox="1"/>
          <p:nvPr/>
        </p:nvSpPr>
        <p:spPr>
          <a:xfrm>
            <a:off x="571473" y="5429264"/>
            <a:ext cx="8358246" cy="1200329"/>
          </a:xfrm>
          <a:prstGeom prst="rect">
            <a:avLst/>
          </a:prstGeom>
          <a:noFill/>
        </p:spPr>
        <p:txBody>
          <a:bodyPr wrap="square" rtlCol="0">
            <a:spAutoFit/>
          </a:bodyPr>
          <a:lstStyle/>
          <a:p>
            <a:pPr>
              <a:buFont typeface="Arial" pitchFamily="34" charset="0"/>
              <a:buChar char="•"/>
            </a:pPr>
            <a:r>
              <a:rPr lang="sv-SE" dirty="0" smtClean="0"/>
              <a:t>Här är våran vanliga </a:t>
            </a:r>
            <a:r>
              <a:rPr lang="sv-SE" dirty="0" err="1" smtClean="0"/>
              <a:t>shadow</a:t>
            </a:r>
            <a:r>
              <a:rPr lang="sv-SE" dirty="0" smtClean="0"/>
              <a:t> </a:t>
            </a:r>
            <a:r>
              <a:rPr lang="sv-SE" dirty="0" err="1" smtClean="0"/>
              <a:t>mapping</a:t>
            </a:r>
            <a:r>
              <a:rPr lang="sv-SE" dirty="0" smtClean="0"/>
              <a:t> </a:t>
            </a:r>
            <a:r>
              <a:rPr lang="sv-SE" dirty="0" err="1" smtClean="0"/>
              <a:t>algorithm</a:t>
            </a:r>
            <a:r>
              <a:rPr lang="sv-SE" dirty="0" smtClean="0"/>
              <a:t> den blå delen är kameras </a:t>
            </a:r>
            <a:r>
              <a:rPr lang="sv-SE" dirty="0" err="1" smtClean="0"/>
              <a:t>frustrum</a:t>
            </a:r>
            <a:r>
              <a:rPr lang="sv-SE" dirty="0" smtClean="0"/>
              <a:t> den röda boxen är ljusets </a:t>
            </a:r>
            <a:r>
              <a:rPr lang="sv-SE" dirty="0" err="1" smtClean="0"/>
              <a:t>frustrum</a:t>
            </a:r>
            <a:r>
              <a:rPr lang="sv-SE" dirty="0" smtClean="0"/>
              <a:t>.</a:t>
            </a:r>
          </a:p>
          <a:p>
            <a:pPr>
              <a:buFont typeface="Arial" pitchFamily="34" charset="0"/>
              <a:buChar char="•"/>
            </a:pPr>
            <a:r>
              <a:rPr lang="sv-SE" dirty="0" smtClean="0"/>
              <a:t>Vi tar hela kamerans </a:t>
            </a:r>
            <a:r>
              <a:rPr lang="sv-SE" dirty="0" err="1" smtClean="0"/>
              <a:t>frustrum</a:t>
            </a:r>
            <a:r>
              <a:rPr lang="sv-SE" dirty="0" smtClean="0"/>
              <a:t> och innefogar den i ljuset</a:t>
            </a:r>
          </a:p>
          <a:p>
            <a:pPr>
              <a:buFont typeface="Arial" pitchFamily="34" charset="0"/>
              <a:buChar char="•"/>
            </a:pPr>
            <a:endParaRPr lang="sv-S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PSSM</a:t>
            </a:r>
            <a:endParaRPr lang="sv-SE" dirty="0"/>
          </a:p>
        </p:txBody>
      </p:sp>
      <p:sp>
        <p:nvSpPr>
          <p:cNvPr id="11" name="textruta 10"/>
          <p:cNvSpPr txBox="1"/>
          <p:nvPr/>
        </p:nvSpPr>
        <p:spPr>
          <a:xfrm>
            <a:off x="142844" y="4071942"/>
            <a:ext cx="8643998" cy="2862322"/>
          </a:xfrm>
          <a:prstGeom prst="rect">
            <a:avLst/>
          </a:prstGeom>
          <a:noFill/>
        </p:spPr>
        <p:txBody>
          <a:bodyPr wrap="square" rtlCol="0">
            <a:spAutoFit/>
          </a:bodyPr>
          <a:lstStyle/>
          <a:p>
            <a:pPr marL="342900" indent="-342900">
              <a:buFont typeface="Arial" pitchFamily="34" charset="0"/>
              <a:buChar char="•"/>
            </a:pPr>
            <a:endParaRPr lang="sv-SE" dirty="0" smtClean="0"/>
          </a:p>
          <a:p>
            <a:pPr marL="342900" indent="-342900">
              <a:buFont typeface="Arial" pitchFamily="34" charset="0"/>
              <a:buChar char="•"/>
            </a:pPr>
            <a:r>
              <a:rPr lang="sv-SE" sz="2400" dirty="0" smtClean="0"/>
              <a:t>Grund tanken bakom CSM/PSSM är att man på något sätt delar upp </a:t>
            </a:r>
            <a:r>
              <a:rPr lang="sv-SE" sz="2400" dirty="0" err="1" smtClean="0"/>
              <a:t>frustrumet</a:t>
            </a:r>
            <a:r>
              <a:rPr lang="sv-SE" sz="2400" dirty="0" smtClean="0"/>
              <a:t> i mindre delar som jag har gjort här </a:t>
            </a:r>
            <a:r>
              <a:rPr lang="sv-SE" sz="2400" dirty="0" err="1" smtClean="0"/>
              <a:t>tex</a:t>
            </a:r>
            <a:r>
              <a:rPr lang="sv-SE" sz="2400" dirty="0" smtClean="0"/>
              <a:t>.</a:t>
            </a:r>
          </a:p>
          <a:p>
            <a:pPr marL="342900" indent="-342900">
              <a:buFont typeface="Arial" pitchFamily="34" charset="0"/>
              <a:buChar char="•"/>
            </a:pPr>
            <a:r>
              <a:rPr lang="sv-SE" sz="2400" dirty="0" smtClean="0"/>
              <a:t>Den vanligaste </a:t>
            </a:r>
            <a:r>
              <a:rPr lang="sv-SE" sz="2400" dirty="0" err="1" smtClean="0"/>
              <a:t>implementationen</a:t>
            </a:r>
            <a:r>
              <a:rPr lang="sv-SE" sz="2400" dirty="0" smtClean="0"/>
              <a:t> ger 3 eller 4 delar</a:t>
            </a:r>
          </a:p>
          <a:p>
            <a:pPr marL="342900" indent="-342900">
              <a:buFont typeface="Arial" pitchFamily="34" charset="0"/>
              <a:buChar char="•"/>
            </a:pPr>
            <a:r>
              <a:rPr lang="sv-SE" sz="2400" dirty="0" smtClean="0"/>
              <a:t>Sedan tar man och skapar ett separat kamera </a:t>
            </a:r>
            <a:r>
              <a:rPr lang="sv-SE" sz="2400" dirty="0" err="1" smtClean="0"/>
              <a:t>frustrum</a:t>
            </a:r>
            <a:r>
              <a:rPr lang="sv-SE" sz="2400" dirty="0" smtClean="0"/>
              <a:t> för varje del</a:t>
            </a:r>
          </a:p>
          <a:p>
            <a:pPr marL="342900" indent="-342900">
              <a:buFont typeface="Arial" pitchFamily="34" charset="0"/>
              <a:buChar char="•"/>
            </a:pPr>
            <a:r>
              <a:rPr lang="sv-SE" sz="2400" dirty="0" smtClean="0"/>
              <a:t>Och renderar till var sin </a:t>
            </a:r>
            <a:r>
              <a:rPr lang="sv-SE" sz="2400" dirty="0" err="1" smtClean="0"/>
              <a:t>shadow</a:t>
            </a:r>
            <a:r>
              <a:rPr lang="sv-SE" sz="2400" dirty="0" smtClean="0"/>
              <a:t> </a:t>
            </a:r>
            <a:r>
              <a:rPr lang="sv-SE" sz="2400" dirty="0" err="1" smtClean="0"/>
              <a:t>map</a:t>
            </a:r>
            <a:r>
              <a:rPr lang="sv-SE" sz="2400" dirty="0" smtClean="0"/>
              <a:t> för varje del.</a:t>
            </a:r>
          </a:p>
          <a:p>
            <a:pPr marL="342900" indent="-342900">
              <a:buFont typeface="Arial" pitchFamily="34" charset="0"/>
              <a:buChar char="•"/>
            </a:pPr>
            <a:endParaRPr lang="sv-SE" dirty="0" smtClean="0"/>
          </a:p>
        </p:txBody>
      </p:sp>
      <p:pic>
        <p:nvPicPr>
          <p:cNvPr id="5122" name="Picture 2"/>
          <p:cNvPicPr>
            <a:picLocks noGrp="1" noChangeAspect="1" noChangeArrowheads="1"/>
          </p:cNvPicPr>
          <p:nvPr>
            <p:ph idx="1"/>
          </p:nvPr>
        </p:nvPicPr>
        <p:blipFill>
          <a:blip r:embed="rId2" cstate="print"/>
          <a:srcRect/>
          <a:stretch>
            <a:fillRect/>
          </a:stretch>
        </p:blipFill>
        <p:spPr bwMode="auto">
          <a:xfrm>
            <a:off x="2285984" y="857232"/>
            <a:ext cx="4118754" cy="3500337"/>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PSSM med 4 ljus </a:t>
            </a:r>
            <a:r>
              <a:rPr lang="sv-SE" dirty="0" err="1" smtClean="0"/>
              <a:t>frustrum</a:t>
            </a:r>
            <a:endParaRPr lang="sv-SE"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1167626" y="785814"/>
            <a:ext cx="6761960" cy="5746674"/>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1661</TotalTime>
  <Words>774</Words>
  <Application>Microsoft Office PowerPoint</Application>
  <PresentationFormat>Bildspel på skärmen (4:3)</PresentationFormat>
  <Paragraphs>54</Paragraphs>
  <Slides>11</Slides>
  <Notes>1</Notes>
  <HiddenSlides>0</HiddenSlides>
  <MMClips>0</MMClips>
  <ScaleCrop>false</ScaleCrop>
  <HeadingPairs>
    <vt:vector size="4" baseType="variant">
      <vt:variant>
        <vt:lpstr>Tema</vt:lpstr>
      </vt:variant>
      <vt:variant>
        <vt:i4>1</vt:i4>
      </vt:variant>
      <vt:variant>
        <vt:lpstr>Bildrubriker</vt:lpstr>
      </vt:variant>
      <vt:variant>
        <vt:i4>11</vt:i4>
      </vt:variant>
    </vt:vector>
  </HeadingPairs>
  <TitlesOfParts>
    <vt:vector size="12" baseType="lpstr">
      <vt:lpstr>Office-tema</vt:lpstr>
      <vt:lpstr>                     Applicerad 3D programmering  Föreläsning 16             </vt:lpstr>
      <vt:lpstr>PSSM</vt:lpstr>
      <vt:lpstr>PSSM</vt:lpstr>
      <vt:lpstr>Dueling Frustra</vt:lpstr>
      <vt:lpstr>Dueling Frustra</vt:lpstr>
      <vt:lpstr>En annorlunda lösning</vt:lpstr>
      <vt:lpstr>Shadow buffers</vt:lpstr>
      <vt:lpstr>PSSM</vt:lpstr>
      <vt:lpstr>PSSM med 4 ljus frustrum</vt:lpstr>
      <vt:lpstr>PSSM</vt:lpstr>
      <vt:lpstr>Frågor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Heeej</dc:title>
  <dc:creator>Kostas Gialitakis</dc:creator>
  <cp:lastModifiedBy>awes4</cp:lastModifiedBy>
  <cp:revision>182</cp:revision>
  <dcterms:created xsi:type="dcterms:W3CDTF">2009-06-24T07:23:26Z</dcterms:created>
  <dcterms:modified xsi:type="dcterms:W3CDTF">2015-11-04T08:43:46Z</dcterms:modified>
</cp:coreProperties>
</file>