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2" r:id="rId3"/>
    <p:sldId id="333" r:id="rId4"/>
    <p:sldId id="338" r:id="rId5"/>
    <p:sldId id="334" r:id="rId6"/>
    <p:sldId id="335" r:id="rId7"/>
    <p:sldId id="356" r:id="rId8"/>
    <p:sldId id="341" r:id="rId9"/>
    <p:sldId id="342" r:id="rId10"/>
    <p:sldId id="351" r:id="rId11"/>
    <p:sldId id="343" r:id="rId12"/>
    <p:sldId id="361" r:id="rId13"/>
    <p:sldId id="362" r:id="rId14"/>
    <p:sldId id="363" r:id="rId15"/>
    <p:sldId id="364" r:id="rId16"/>
    <p:sldId id="365" r:id="rId17"/>
    <p:sldId id="366" r:id="rId18"/>
    <p:sldId id="360" r:id="rId19"/>
    <p:sldId id="267" r:id="rId20"/>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2015-11-16</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2015-11-16</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Skinnade Animationer</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a:t>
            </a:r>
            <a:r>
              <a:rPr lang="sv-SE" sz="1800" smtClean="0">
                <a:solidFill>
                  <a:schemeClr val="bg1"/>
                </a:solidFill>
              </a:rPr>
              <a:t>Föreläsning 18</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Bind Pose</a:t>
            </a:r>
            <a:endParaRPr lang="sv-SE" dirty="0"/>
          </a:p>
        </p:txBody>
      </p:sp>
      <p:sp>
        <p:nvSpPr>
          <p:cNvPr id="3" name="Platshållare för innehåll 2"/>
          <p:cNvSpPr>
            <a:spLocks noGrp="1"/>
          </p:cNvSpPr>
          <p:nvPr>
            <p:ph idx="1"/>
          </p:nvPr>
        </p:nvSpPr>
        <p:spPr>
          <a:xfrm>
            <a:off x="214282" y="836712"/>
            <a:ext cx="8715436" cy="5688632"/>
          </a:xfrm>
        </p:spPr>
        <p:txBody>
          <a:bodyPr>
            <a:normAutofit fontScale="92500" lnSpcReduction="20000"/>
          </a:bodyPr>
          <a:lstStyle/>
          <a:p>
            <a:pPr marL="571500" indent="-514350"/>
            <a:r>
              <a:rPr lang="sv-SE" dirty="0" smtClean="0"/>
              <a:t>Det viktiga med denna är att vi kommer mäta alla våra </a:t>
            </a:r>
            <a:r>
              <a:rPr lang="sv-SE" dirty="0" err="1" smtClean="0"/>
              <a:t>aniamtioner</a:t>
            </a:r>
            <a:r>
              <a:rPr lang="sv-SE" dirty="0" smtClean="0"/>
              <a:t> som förändringar </a:t>
            </a:r>
            <a:r>
              <a:rPr lang="sv-SE" dirty="0" err="1" smtClean="0"/>
              <a:t>relativit</a:t>
            </a:r>
            <a:r>
              <a:rPr lang="sv-SE" dirty="0" smtClean="0"/>
              <a:t> denna för att se hur mycket vi ska flytta </a:t>
            </a:r>
            <a:r>
              <a:rPr lang="sv-SE" dirty="0" err="1" smtClean="0"/>
              <a:t>vertexarna</a:t>
            </a:r>
            <a:r>
              <a:rPr lang="sv-SE" dirty="0" smtClean="0"/>
              <a:t> ifrån den.</a:t>
            </a:r>
          </a:p>
          <a:p>
            <a:pPr marL="571500" indent="-514350"/>
            <a:r>
              <a:rPr lang="sv-SE" dirty="0" smtClean="0"/>
              <a:t>Den skapar ett space per ben som jag nu kallad </a:t>
            </a:r>
            <a:r>
              <a:rPr lang="sv-SE" dirty="0" smtClean="0"/>
              <a:t>BindPoseSpace</a:t>
            </a:r>
            <a:r>
              <a:rPr lang="sv-SE" dirty="0" smtClean="0"/>
              <a:t>.</a:t>
            </a:r>
          </a:p>
          <a:p>
            <a:pPr marL="571500" indent="-514350"/>
            <a:r>
              <a:rPr lang="sv-SE" dirty="0" err="1" smtClean="0"/>
              <a:t>Matrixen</a:t>
            </a:r>
            <a:r>
              <a:rPr lang="sv-SE" dirty="0" smtClean="0"/>
              <a:t> som du ska transformera </a:t>
            </a:r>
            <a:r>
              <a:rPr lang="sv-SE" dirty="0" err="1" smtClean="0"/>
              <a:t>vertexen</a:t>
            </a:r>
            <a:r>
              <a:rPr lang="sv-SE" dirty="0" smtClean="0"/>
              <a:t> med är inte animations matrisen utan animations matrisen i bindpose </a:t>
            </a:r>
            <a:r>
              <a:rPr lang="sv-SE" dirty="0" err="1" smtClean="0"/>
              <a:t>space</a:t>
            </a:r>
            <a:r>
              <a:rPr lang="sv-SE" dirty="0" smtClean="0"/>
              <a:t>.</a:t>
            </a:r>
          </a:p>
          <a:p>
            <a:pPr marL="571500" indent="-514350"/>
            <a:r>
              <a:rPr lang="sv-SE" dirty="0" smtClean="0"/>
              <a:t>Så du transformerar </a:t>
            </a:r>
            <a:r>
              <a:rPr lang="sv-SE" dirty="0" err="1" smtClean="0"/>
              <a:t>matrixen</a:t>
            </a:r>
            <a:r>
              <a:rPr lang="sv-SE" dirty="0" smtClean="0"/>
              <a:t> med din inverterade </a:t>
            </a:r>
            <a:r>
              <a:rPr lang="sv-SE" dirty="0" err="1" smtClean="0"/>
              <a:t>BindPose</a:t>
            </a:r>
            <a:r>
              <a:rPr lang="sv-SE" dirty="0" smtClean="0"/>
              <a:t> </a:t>
            </a:r>
            <a:r>
              <a:rPr lang="sv-SE" dirty="0" err="1" smtClean="0"/>
              <a:t>Matrix</a:t>
            </a:r>
            <a:r>
              <a:rPr lang="sv-SE" dirty="0" smtClean="0"/>
              <a:t> för att få en förändring i bindpose </a:t>
            </a:r>
            <a:r>
              <a:rPr lang="sv-SE" dirty="0" err="1" smtClean="0"/>
              <a:t>space</a:t>
            </a:r>
            <a:r>
              <a:rPr lang="sv-SE" dirty="0" smtClean="0"/>
              <a:t>.</a:t>
            </a:r>
          </a:p>
          <a:p>
            <a:pPr marL="571500" indent="-514350"/>
            <a:r>
              <a:rPr lang="sv-SE" dirty="0" smtClean="0"/>
              <a:t>Detta är denna förändringen som kommer påverka </a:t>
            </a:r>
            <a:r>
              <a:rPr lang="sv-SE" dirty="0" err="1" smtClean="0"/>
              <a:t>vertexarna</a:t>
            </a:r>
            <a:r>
              <a:rPr lang="sv-SE"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Processen För att transformera ett objekt i Skinning</a:t>
            </a:r>
            <a:endParaRPr lang="sv-SE" dirty="0"/>
          </a:p>
        </p:txBody>
      </p:sp>
      <p:sp>
        <p:nvSpPr>
          <p:cNvPr id="3" name="Platshållare för innehåll 2"/>
          <p:cNvSpPr>
            <a:spLocks noGrp="1"/>
          </p:cNvSpPr>
          <p:nvPr>
            <p:ph idx="1"/>
          </p:nvPr>
        </p:nvSpPr>
        <p:spPr/>
        <p:txBody>
          <a:bodyPr>
            <a:normAutofit fontScale="92500" lnSpcReduction="10000"/>
          </a:bodyPr>
          <a:lstStyle/>
          <a:p>
            <a:r>
              <a:rPr lang="sv-SE" sz="2400" dirty="0" smtClean="0"/>
              <a:t>Utför dina animationer som vanligt men beräkna dem i </a:t>
            </a:r>
            <a:r>
              <a:rPr lang="sv-SE" sz="2400" dirty="0" err="1" smtClean="0"/>
              <a:t>object</a:t>
            </a:r>
            <a:r>
              <a:rPr lang="sv-SE" sz="2400" dirty="0" smtClean="0"/>
              <a:t> </a:t>
            </a:r>
            <a:r>
              <a:rPr lang="sv-SE" sz="2400" dirty="0" err="1" smtClean="0"/>
              <a:t>space</a:t>
            </a:r>
            <a:r>
              <a:rPr lang="sv-SE" sz="2400" dirty="0" smtClean="0"/>
              <a:t>. </a:t>
            </a:r>
            <a:r>
              <a:rPr lang="sv-SE" sz="2400" dirty="0" err="1" smtClean="0"/>
              <a:t>Dvs</a:t>
            </a:r>
            <a:r>
              <a:rPr lang="sv-SE" sz="2400" dirty="0" smtClean="0"/>
              <a:t> använd en </a:t>
            </a:r>
            <a:r>
              <a:rPr lang="sv-SE" sz="2400" dirty="0" err="1" smtClean="0"/>
              <a:t>identity</a:t>
            </a:r>
            <a:r>
              <a:rPr lang="sv-SE" sz="2400" dirty="0" smtClean="0"/>
              <a:t> </a:t>
            </a:r>
            <a:r>
              <a:rPr lang="sv-SE" sz="2400" dirty="0" err="1" smtClean="0"/>
              <a:t>matrix</a:t>
            </a:r>
            <a:r>
              <a:rPr lang="sv-SE" sz="2400" dirty="0" smtClean="0"/>
              <a:t> för ditt </a:t>
            </a:r>
            <a:r>
              <a:rPr lang="sv-SE" sz="2400" dirty="0" err="1" smtClean="0"/>
              <a:t>objects</a:t>
            </a:r>
            <a:r>
              <a:rPr lang="sv-SE" sz="2400" dirty="0" smtClean="0"/>
              <a:t> </a:t>
            </a:r>
            <a:r>
              <a:rPr lang="sv-SE" sz="2400" dirty="0" err="1" smtClean="0"/>
              <a:t>orientation</a:t>
            </a:r>
            <a:r>
              <a:rPr lang="sv-SE" sz="2400" dirty="0" smtClean="0"/>
              <a:t>.</a:t>
            </a:r>
          </a:p>
          <a:p>
            <a:r>
              <a:rPr lang="sv-SE" sz="2400" dirty="0" smtClean="0"/>
              <a:t>Transformera till bind pose </a:t>
            </a:r>
            <a:r>
              <a:rPr lang="sv-SE" sz="2400" dirty="0" err="1" smtClean="0"/>
              <a:t>space</a:t>
            </a:r>
            <a:r>
              <a:rPr lang="sv-SE" sz="2400" dirty="0" smtClean="0"/>
              <a:t> (med </a:t>
            </a:r>
            <a:r>
              <a:rPr lang="sv-SE" sz="2400" dirty="0" err="1" smtClean="0"/>
              <a:t>inverse</a:t>
            </a:r>
            <a:r>
              <a:rPr lang="sv-SE" sz="2400" dirty="0" smtClean="0"/>
              <a:t> bind pose </a:t>
            </a:r>
            <a:r>
              <a:rPr lang="sv-SE" sz="2400" dirty="0" err="1" smtClean="0"/>
              <a:t>matrix</a:t>
            </a:r>
            <a:r>
              <a:rPr lang="sv-SE" sz="2400" dirty="0" smtClean="0"/>
              <a:t>).</a:t>
            </a:r>
          </a:p>
          <a:p>
            <a:r>
              <a:rPr lang="sv-SE" sz="2400" dirty="0" smtClean="0"/>
              <a:t>Därifrån beräkna de nya </a:t>
            </a:r>
            <a:r>
              <a:rPr lang="sv-SE" sz="2400" dirty="0" err="1" smtClean="0"/>
              <a:t>vertex</a:t>
            </a:r>
            <a:r>
              <a:rPr lang="sv-SE" sz="2400" dirty="0" smtClean="0"/>
              <a:t> positionerna baserat på benens påverkan. </a:t>
            </a:r>
          </a:p>
          <a:p>
            <a:r>
              <a:rPr lang="sv-SE" sz="2400" dirty="0" smtClean="0"/>
              <a:t>Transformera därefter hela modellen som vanligt med dess bas </a:t>
            </a:r>
            <a:r>
              <a:rPr lang="sv-SE" sz="2400" dirty="0" err="1" smtClean="0"/>
              <a:t>orientation</a:t>
            </a:r>
            <a:r>
              <a:rPr lang="sv-SE" sz="2400" dirty="0" smtClean="0"/>
              <a:t>.</a:t>
            </a:r>
          </a:p>
          <a:p>
            <a:r>
              <a:rPr lang="sv-SE" sz="2400" dirty="0" smtClean="0"/>
              <a:t>Sen har du en skinnat objekt.</a:t>
            </a:r>
          </a:p>
          <a:p>
            <a:r>
              <a:rPr lang="sv-SE" sz="2400" dirty="0" smtClean="0"/>
              <a:t>Detta låter som en omständlig process som man får göra i multipla pass men så hemskt är det inte i verkligheten.</a:t>
            </a:r>
          </a:p>
          <a:p>
            <a:r>
              <a:rPr lang="sv-SE" sz="2400" dirty="0" smtClean="0"/>
              <a:t>Hela matris </a:t>
            </a:r>
            <a:r>
              <a:rPr lang="sv-SE" sz="2400" dirty="0" err="1" smtClean="0"/>
              <a:t>setupen</a:t>
            </a:r>
            <a:r>
              <a:rPr lang="sv-SE" sz="2400" dirty="0" smtClean="0"/>
              <a:t> sker på </a:t>
            </a:r>
            <a:r>
              <a:rPr lang="sv-SE" sz="2400" dirty="0" err="1" smtClean="0"/>
              <a:t>CPU:n</a:t>
            </a:r>
            <a:r>
              <a:rPr lang="sv-SE" sz="2400" dirty="0" smtClean="0"/>
              <a:t> och sedan när det väl är dags för </a:t>
            </a:r>
            <a:r>
              <a:rPr lang="sv-SE" sz="2400" dirty="0" err="1" smtClean="0"/>
              <a:t>GPU:n</a:t>
            </a:r>
            <a:r>
              <a:rPr lang="sv-SE" sz="2400" dirty="0" smtClean="0"/>
              <a:t> att arbeta skickar man dels en lista med matriser för transformationerna. Och dels de vanliga matriserna.</a:t>
            </a:r>
          </a:p>
          <a:p>
            <a:r>
              <a:rPr lang="sv-SE" sz="2400" dirty="0" smtClean="0"/>
              <a:t>Sen för varje </a:t>
            </a:r>
            <a:r>
              <a:rPr lang="sv-SE" sz="2400" dirty="0" err="1" smtClean="0"/>
              <a:t>vertex</a:t>
            </a:r>
            <a:r>
              <a:rPr lang="sv-SE" sz="2400" dirty="0" smtClean="0"/>
              <a:t> utför man först skinningen och sedan så arbetar man på </a:t>
            </a:r>
            <a:r>
              <a:rPr lang="sv-SE" sz="2400" dirty="0" err="1" smtClean="0"/>
              <a:t>vertexen</a:t>
            </a:r>
            <a:r>
              <a:rPr lang="sv-SE" sz="2400" dirty="0" smtClean="0"/>
              <a:t> som vanligt utan att behöva tänka på att den var skinnad.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HierarchyBone</a:t>
            </a:r>
            <a:endParaRPr lang="sv-SE" dirty="0"/>
          </a:p>
        </p:txBody>
      </p:sp>
      <p:sp>
        <p:nvSpPr>
          <p:cNvPr id="3" name="Platshållare för innehåll 2"/>
          <p:cNvSpPr>
            <a:spLocks noGrp="1"/>
          </p:cNvSpPr>
          <p:nvPr>
            <p:ph idx="1"/>
          </p:nvPr>
        </p:nvSpPr>
        <p:spPr/>
        <p:txBody>
          <a:bodyPr/>
          <a:lstStyle/>
          <a:p>
            <a:r>
              <a:rPr lang="sv-SE" dirty="0" smtClean="0"/>
              <a:t>Detta är klassen som bygger innehåller själva skelettträdet.</a:t>
            </a:r>
          </a:p>
          <a:p>
            <a:r>
              <a:rPr lang="sv-SE" dirty="0" smtClean="0"/>
              <a:t>Det är även denna klassen som uppdaterar alla matriser som är det man skickar till grafikkortet senare.</a:t>
            </a:r>
          </a:p>
          <a:p>
            <a:pPr>
              <a:buNone/>
            </a:pPr>
            <a:endParaRPr lang="sv-SE" dirty="0"/>
          </a:p>
        </p:txBody>
      </p:sp>
      <p:pic>
        <p:nvPicPr>
          <p:cNvPr id="1028" name="Picture 4"/>
          <p:cNvPicPr>
            <a:picLocks noChangeAspect="1" noChangeArrowheads="1"/>
          </p:cNvPicPr>
          <p:nvPr/>
        </p:nvPicPr>
        <p:blipFill>
          <a:blip r:embed="rId2" cstate="print"/>
          <a:srcRect/>
          <a:stretch>
            <a:fillRect/>
          </a:stretch>
        </p:blipFill>
        <p:spPr bwMode="auto">
          <a:xfrm>
            <a:off x="623806" y="3429000"/>
            <a:ext cx="6734276" cy="2992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AnimationNode</a:t>
            </a:r>
            <a:endParaRPr lang="sv-SE" dirty="0"/>
          </a:p>
        </p:txBody>
      </p:sp>
      <p:sp>
        <p:nvSpPr>
          <p:cNvPr id="3" name="Platshållare för innehåll 2"/>
          <p:cNvSpPr>
            <a:spLocks noGrp="1"/>
          </p:cNvSpPr>
          <p:nvPr>
            <p:ph idx="1"/>
          </p:nvPr>
        </p:nvSpPr>
        <p:spPr/>
        <p:txBody>
          <a:bodyPr/>
          <a:lstStyle/>
          <a:p>
            <a:r>
              <a:rPr lang="sv-SE" dirty="0" smtClean="0"/>
              <a:t>Denna nod är till för att spara all animationsdata per ben. </a:t>
            </a:r>
            <a:endParaRPr lang="sv-S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a:t>
            </a:r>
            <a:endParaRPr lang="sv-SE" dirty="0"/>
          </a:p>
        </p:txBody>
      </p:sp>
      <p:sp>
        <p:nvSpPr>
          <p:cNvPr id="3" name="Platshållare för innehåll 2"/>
          <p:cNvSpPr>
            <a:spLocks noGrp="1"/>
          </p:cNvSpPr>
          <p:nvPr>
            <p:ph idx="1"/>
          </p:nvPr>
        </p:nvSpPr>
        <p:spPr/>
        <p:txBody>
          <a:bodyPr/>
          <a:lstStyle/>
          <a:p>
            <a:r>
              <a:rPr lang="sv-SE" dirty="0" smtClean="0"/>
              <a:t>Animation ska ligga i Instanceklassen</a:t>
            </a:r>
          </a:p>
          <a:p>
            <a:r>
              <a:rPr lang="sv-SE" dirty="0" smtClean="0"/>
              <a:t>Instansklassen måste även ha en lista men ben som animationen ska appliceras på</a:t>
            </a:r>
          </a:p>
          <a:p>
            <a:r>
              <a:rPr lang="sv-SE" dirty="0" smtClean="0"/>
              <a:t>Den totala tiden ska även ligga i instans. Byt ut era elapsed time i transformationnode till att vara total time och i update sätter du värdet som kommer från instansen. </a:t>
            </a:r>
          </a:p>
          <a:p>
            <a:endParaRPr lang="sv-SE"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a:t>
            </a:r>
            <a:endParaRPr lang="sv-SE" dirty="0"/>
          </a:p>
        </p:txBody>
      </p:sp>
      <p:sp>
        <p:nvSpPr>
          <p:cNvPr id="3" name="Platshållare för innehåll 2"/>
          <p:cNvSpPr>
            <a:spLocks noGrp="1"/>
          </p:cNvSpPr>
          <p:nvPr>
            <p:ph idx="1"/>
          </p:nvPr>
        </p:nvSpPr>
        <p:spPr/>
        <p:txBody>
          <a:bodyPr/>
          <a:lstStyle/>
          <a:p>
            <a:r>
              <a:rPr lang="sv-SE" dirty="0" smtClean="0"/>
              <a:t>Här är anropet till hierakin sedan appliceras bindpose på de ben som uppdaterats.</a:t>
            </a:r>
          </a:p>
          <a:p>
            <a:r>
              <a:rPr lang="sv-SE" dirty="0" smtClean="0"/>
              <a:t>Många instanser kan ha samma animation eftersom datan som varje instans sparar är i aApplyArray här</a:t>
            </a:r>
            <a:endParaRPr lang="sv-SE" dirty="0"/>
          </a:p>
        </p:txBody>
      </p:sp>
      <p:pic>
        <p:nvPicPr>
          <p:cNvPr id="2050" name="Picture 2"/>
          <p:cNvPicPr>
            <a:picLocks noChangeAspect="1" noChangeArrowheads="1"/>
          </p:cNvPicPr>
          <p:nvPr/>
        </p:nvPicPr>
        <p:blipFill>
          <a:blip r:embed="rId2" cstate="print"/>
          <a:srcRect/>
          <a:stretch>
            <a:fillRect/>
          </a:stretch>
        </p:blipFill>
        <p:spPr bwMode="auto">
          <a:xfrm>
            <a:off x="357158" y="3929066"/>
            <a:ext cx="8124825"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Rendera</a:t>
            </a:r>
            <a:endParaRPr lang="sv-SE" dirty="0"/>
          </a:p>
        </p:txBody>
      </p:sp>
      <p:sp>
        <p:nvSpPr>
          <p:cNvPr id="3" name="Platshållare för innehåll 2"/>
          <p:cNvSpPr>
            <a:spLocks noGrp="1"/>
          </p:cNvSpPr>
          <p:nvPr>
            <p:ph idx="1"/>
          </p:nvPr>
        </p:nvSpPr>
        <p:spPr/>
        <p:txBody>
          <a:bodyPr/>
          <a:lstStyle/>
          <a:p>
            <a:r>
              <a:rPr lang="sv-SE" dirty="0" smtClean="0"/>
              <a:t>Så när ni renderar modelen måste man sätta sin array av ben på grafikkortet och det gör man innan man anropar render på sin ModelInstance.</a:t>
            </a:r>
          </a:p>
          <a:p>
            <a:r>
              <a:rPr lang="sv-SE" dirty="0" smtClean="0"/>
              <a:t>Här appliceras bindmatrix och det är orientationen där modelen stod när den blev fasstsatt i skelettet i maya.</a:t>
            </a:r>
            <a:endParaRPr lang="sv-SE" dirty="0"/>
          </a:p>
        </p:txBody>
      </p:sp>
      <p:pic>
        <p:nvPicPr>
          <p:cNvPr id="3074" name="Picture 2"/>
          <p:cNvPicPr>
            <a:picLocks noChangeAspect="1" noChangeArrowheads="1"/>
          </p:cNvPicPr>
          <p:nvPr/>
        </p:nvPicPr>
        <p:blipFill>
          <a:blip r:embed="rId2" cstate="print"/>
          <a:srcRect/>
          <a:stretch>
            <a:fillRect/>
          </a:stretch>
        </p:blipFill>
        <p:spPr bwMode="auto">
          <a:xfrm>
            <a:off x="214282" y="4572008"/>
            <a:ext cx="8715436" cy="189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VertexShader</a:t>
            </a:r>
            <a:endParaRPr lang="sv-SE" dirty="0"/>
          </a:p>
        </p:txBody>
      </p:sp>
      <p:sp>
        <p:nvSpPr>
          <p:cNvPr id="5" name="textruta 4"/>
          <p:cNvSpPr txBox="1"/>
          <p:nvPr/>
        </p:nvSpPr>
        <p:spPr>
          <a:xfrm>
            <a:off x="142844" y="1000108"/>
            <a:ext cx="4071966" cy="2585323"/>
          </a:xfrm>
          <a:prstGeom prst="rect">
            <a:avLst/>
          </a:prstGeom>
          <a:noFill/>
        </p:spPr>
        <p:txBody>
          <a:bodyPr wrap="square" rtlCol="0">
            <a:spAutoFit/>
          </a:bodyPr>
          <a:lstStyle/>
          <a:p>
            <a:r>
              <a:rPr lang="sv-SE" dirty="0" smtClean="0"/>
              <a:t>Det här är det som behövs läggas till i vertexshadern för att ha support för animationer.  Bones är en array av</a:t>
            </a:r>
          </a:p>
          <a:p>
            <a:r>
              <a:rPr lang="sv-SE" dirty="0" smtClean="0"/>
              <a:t>Matriser som sätts innan renderingen.</a:t>
            </a:r>
          </a:p>
          <a:p>
            <a:r>
              <a:rPr lang="sv-SE" dirty="0" smtClean="0"/>
              <a:t>Se förra sliden.</a:t>
            </a:r>
          </a:p>
          <a:p>
            <a:endParaRPr lang="sv-SE" dirty="0" smtClean="0"/>
          </a:p>
          <a:p>
            <a:r>
              <a:rPr lang="sv-SE" dirty="0" smtClean="0"/>
              <a:t>Bones och weights läggs till </a:t>
            </a:r>
          </a:p>
          <a:p>
            <a:r>
              <a:rPr lang="sv-SE" dirty="0" smtClean="0"/>
              <a:t>automatiskt i vertexformatet från</a:t>
            </a:r>
          </a:p>
          <a:p>
            <a:r>
              <a:rPr lang="sv-SE" dirty="0" smtClean="0"/>
              <a:t>Fbxfactoryn.</a:t>
            </a:r>
          </a:p>
        </p:txBody>
      </p:sp>
      <p:pic>
        <p:nvPicPr>
          <p:cNvPr id="4099" name="Picture 3"/>
          <p:cNvPicPr>
            <a:picLocks noChangeAspect="1" noChangeArrowheads="1"/>
          </p:cNvPicPr>
          <p:nvPr/>
        </p:nvPicPr>
        <p:blipFill>
          <a:blip r:embed="rId2" cstate="print"/>
          <a:srcRect/>
          <a:stretch>
            <a:fillRect/>
          </a:stretch>
        </p:blipFill>
        <p:spPr bwMode="auto">
          <a:xfrm>
            <a:off x="3800632" y="785794"/>
            <a:ext cx="5401206"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Instance</a:t>
            </a:r>
            <a:r>
              <a:rPr lang="sv-SE" dirty="0" smtClean="0"/>
              <a:t>.</a:t>
            </a:r>
            <a:endParaRPr lang="sv-SE" dirty="0"/>
          </a:p>
        </p:txBody>
      </p:sp>
      <p:sp>
        <p:nvSpPr>
          <p:cNvPr id="3" name="Platshållare för innehåll 2"/>
          <p:cNvSpPr>
            <a:spLocks noGrp="1"/>
          </p:cNvSpPr>
          <p:nvPr>
            <p:ph idx="1"/>
          </p:nvPr>
        </p:nvSpPr>
        <p:spPr>
          <a:xfrm>
            <a:off x="0" y="836712"/>
            <a:ext cx="8929718" cy="5735560"/>
          </a:xfrm>
        </p:spPr>
        <p:txBody>
          <a:bodyPr>
            <a:normAutofit/>
          </a:bodyPr>
          <a:lstStyle/>
          <a:p>
            <a:pPr>
              <a:buNone/>
              <a:defRPr/>
            </a:pPr>
            <a:r>
              <a:rPr lang="sv-SE" sz="1400" dirty="0" err="1" smtClean="0"/>
              <a:t>void</a:t>
            </a:r>
            <a:r>
              <a:rPr lang="sv-SE" sz="1400" dirty="0" smtClean="0"/>
              <a:t> </a:t>
            </a:r>
            <a:r>
              <a:rPr lang="sv-SE" sz="1400" dirty="0" err="1" smtClean="0"/>
              <a:t>Instance::Update</a:t>
            </a:r>
            <a:r>
              <a:rPr lang="sv-SE" sz="1400" dirty="0" smtClean="0"/>
              <a:t>(</a:t>
            </a:r>
            <a:r>
              <a:rPr lang="sv-SE" sz="1400" dirty="0" err="1" smtClean="0"/>
              <a:t>float</a:t>
            </a:r>
            <a:r>
              <a:rPr lang="sv-SE" sz="1400" dirty="0" smtClean="0"/>
              <a:t> </a:t>
            </a:r>
            <a:r>
              <a:rPr lang="sv-SE" sz="1400" dirty="0" err="1" smtClean="0"/>
              <a:t>aElapsedTime</a:t>
            </a:r>
            <a:r>
              <a:rPr lang="sv-SE" sz="1400" dirty="0" smtClean="0"/>
              <a:t>)</a:t>
            </a:r>
          </a:p>
          <a:p>
            <a:pPr>
              <a:buNone/>
              <a:defRPr/>
            </a:pPr>
            <a:r>
              <a:rPr lang="sv-SE" sz="1400" dirty="0" smtClean="0"/>
              <a:t>{</a:t>
            </a:r>
          </a:p>
          <a:p>
            <a:pPr>
              <a:buNone/>
              <a:defRPr/>
            </a:pPr>
            <a:r>
              <a:rPr lang="sv-SE" sz="1400" dirty="0" smtClean="0"/>
              <a:t>	myTotalTime += aElapsedTime;</a:t>
            </a:r>
          </a:p>
          <a:p>
            <a:pPr>
              <a:buNone/>
              <a:defRPr/>
            </a:pPr>
            <a:r>
              <a:rPr lang="sv-SE" sz="1400" dirty="0" smtClean="0"/>
              <a:t>	myHierarchy.Update(myTotalTime );</a:t>
            </a:r>
          </a:p>
          <a:p>
            <a:pPr>
              <a:buNone/>
              <a:defRPr/>
            </a:pPr>
            <a:r>
              <a:rPr lang="sv-SE" sz="1400" dirty="0" smtClean="0"/>
              <a:t>	</a:t>
            </a:r>
            <a:r>
              <a:rPr lang="sv-SE" sz="1400" dirty="0" err="1" smtClean="0"/>
              <a:t>if</a:t>
            </a:r>
            <a:r>
              <a:rPr lang="sv-SE" sz="1400" dirty="0" smtClean="0"/>
              <a:t>(</a:t>
            </a:r>
            <a:r>
              <a:rPr lang="sv-SE" sz="1400" dirty="0" err="1" smtClean="0"/>
              <a:t>myAnimation!=NULL</a:t>
            </a:r>
            <a:r>
              <a:rPr lang="sv-SE" sz="1400" dirty="0" smtClean="0"/>
              <a:t>)</a:t>
            </a:r>
          </a:p>
          <a:p>
            <a:pPr>
              <a:buNone/>
              <a:defRPr/>
            </a:pPr>
            <a:r>
              <a:rPr lang="sv-SE" sz="1400" dirty="0" smtClean="0"/>
              <a:t>	{</a:t>
            </a:r>
          </a:p>
          <a:p>
            <a:pPr>
              <a:buNone/>
              <a:defRPr/>
            </a:pPr>
            <a:r>
              <a:rPr lang="sv-SE" sz="1400" dirty="0" smtClean="0"/>
              <a:t>		myAnimation-&gt;Update(myTotalTime , boneArrayPtr);</a:t>
            </a:r>
          </a:p>
          <a:p>
            <a:pPr>
              <a:buNone/>
              <a:defRPr/>
            </a:pPr>
            <a:r>
              <a:rPr lang="sv-SE" sz="1400" dirty="0" smtClean="0"/>
              <a:t>	}</a:t>
            </a:r>
          </a:p>
          <a:p>
            <a:pPr>
              <a:buNone/>
              <a:defRPr/>
            </a:pPr>
            <a:r>
              <a:rPr lang="sv-SE" sz="1400" dirty="0" smtClean="0"/>
              <a:t>}</a:t>
            </a:r>
          </a:p>
          <a:p>
            <a:pPr>
              <a:defRPr/>
            </a:pPr>
            <a:r>
              <a:rPr lang="sv-SE" sz="2000" dirty="0" smtClean="0"/>
              <a:t>Nu då vi kommer till </a:t>
            </a:r>
            <a:r>
              <a:rPr lang="sv-SE" sz="2000" dirty="0" err="1" smtClean="0"/>
              <a:t>instance</a:t>
            </a:r>
            <a:r>
              <a:rPr lang="sv-SE" sz="2000" dirty="0" smtClean="0"/>
              <a:t> blir det mera spännande.</a:t>
            </a:r>
          </a:p>
          <a:p>
            <a:pPr>
              <a:defRPr/>
            </a:pPr>
            <a:r>
              <a:rPr lang="sv-SE" sz="2000" dirty="0" smtClean="0"/>
              <a:t>Först måste vi </a:t>
            </a:r>
            <a:r>
              <a:rPr lang="sv-SE" sz="2000" dirty="0" err="1" smtClean="0"/>
              <a:t>updatera</a:t>
            </a:r>
            <a:r>
              <a:rPr lang="sv-SE" sz="2000" dirty="0" smtClean="0"/>
              <a:t> hierarkin som vanligt för </a:t>
            </a:r>
            <a:r>
              <a:rPr lang="sv-SE" sz="2000" dirty="0" err="1" smtClean="0"/>
              <a:t>animtioner</a:t>
            </a:r>
            <a:r>
              <a:rPr lang="sv-SE" sz="2000" dirty="0" smtClean="0"/>
              <a:t>.</a:t>
            </a:r>
          </a:p>
          <a:p>
            <a:pPr>
              <a:defRPr/>
            </a:pPr>
            <a:r>
              <a:rPr lang="sv-SE" sz="2000" dirty="0" smtClean="0"/>
              <a:t>Sen </a:t>
            </a:r>
            <a:r>
              <a:rPr lang="sv-SE" sz="2000" dirty="0" err="1" smtClean="0"/>
              <a:t>updaterar</a:t>
            </a:r>
            <a:r>
              <a:rPr lang="sv-SE" sz="2000" dirty="0" smtClean="0"/>
              <a:t> vi benen med anropet till animation.</a:t>
            </a:r>
          </a:p>
          <a:p>
            <a:pPr>
              <a:defRPr/>
            </a:pPr>
            <a:r>
              <a:rPr lang="sv-SE" sz="2000" dirty="0" smtClean="0"/>
              <a:t>Därefter så Transformerar vi våran hierarki med transform </a:t>
            </a:r>
            <a:r>
              <a:rPr lang="sv-SE" sz="2000" dirty="0" err="1" smtClean="0"/>
              <a:t>frame</a:t>
            </a:r>
            <a:r>
              <a:rPr lang="sv-SE" sz="2000" dirty="0" smtClean="0"/>
              <a:t>.</a:t>
            </a:r>
          </a:p>
          <a:p>
            <a:pPr>
              <a:defRPr/>
            </a:pPr>
            <a:r>
              <a:rPr lang="sv-SE" sz="2000" dirty="0" smtClean="0"/>
              <a:t>Och </a:t>
            </a:r>
            <a:r>
              <a:rPr lang="sv-SE" sz="2000" dirty="0" err="1" smtClean="0"/>
              <a:t>avslutnignas</a:t>
            </a:r>
            <a:r>
              <a:rPr lang="sv-SE" sz="2000" dirty="0" smtClean="0"/>
              <a:t> vis tar vi alla våra matriser och konverterar till </a:t>
            </a:r>
            <a:r>
              <a:rPr lang="sv-SE" sz="2000" dirty="0" err="1" smtClean="0"/>
              <a:t>bindPose</a:t>
            </a:r>
            <a:r>
              <a:rPr lang="sv-SE" sz="2000" dirty="0" smtClean="0"/>
              <a:t> </a:t>
            </a:r>
            <a:r>
              <a:rPr lang="sv-SE" sz="2000" dirty="0" err="1" smtClean="0"/>
              <a:t>space</a:t>
            </a:r>
            <a:r>
              <a:rPr lang="sv-SE" sz="2000" dirty="0" smtClean="0"/>
              <a:t>.</a:t>
            </a:r>
          </a:p>
          <a:p>
            <a:pPr>
              <a:defRPr/>
            </a:pPr>
            <a:endParaRPr lang="sv-SE"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smtClean="0">
                <a:solidFill>
                  <a:srgbClr val="4C4946"/>
                </a:solidFill>
                <a:latin typeface="Bliss 2 Regular" pitchFamily="50" charset="0"/>
              </a:rPr>
              <a:t>Adam@TheGameAssembly.com</a:t>
            </a:r>
            <a:endParaRPr lang="sv-SE" sz="24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Skinnade Animationer</a:t>
            </a:r>
            <a:endParaRPr lang="sv-SE" dirty="0"/>
          </a:p>
        </p:txBody>
      </p:sp>
      <p:sp>
        <p:nvSpPr>
          <p:cNvPr id="3" name="Platshållare för innehåll 2"/>
          <p:cNvSpPr>
            <a:spLocks noGrp="1"/>
          </p:cNvSpPr>
          <p:nvPr>
            <p:ph idx="1"/>
          </p:nvPr>
        </p:nvSpPr>
        <p:spPr/>
        <p:txBody>
          <a:bodyPr>
            <a:normAutofit fontScale="92500" lnSpcReduction="10000"/>
          </a:bodyPr>
          <a:lstStyle/>
          <a:p>
            <a:r>
              <a:rPr lang="sv-SE" dirty="0" smtClean="0"/>
              <a:t>Innan pratade vi om hirakiska aniamtioner mellan </a:t>
            </a:r>
            <a:r>
              <a:rPr lang="sv-SE" dirty="0" smtClean="0"/>
              <a:t>olika objekt</a:t>
            </a:r>
            <a:r>
              <a:rPr lang="sv-SE" dirty="0" smtClean="0"/>
              <a:t>.</a:t>
            </a:r>
          </a:p>
          <a:p>
            <a:r>
              <a:rPr lang="sv-SE" dirty="0" smtClean="0"/>
              <a:t>Men de funkar </a:t>
            </a:r>
            <a:r>
              <a:rPr lang="sv-SE" dirty="0" smtClean="0"/>
              <a:t>inte </a:t>
            </a:r>
            <a:r>
              <a:rPr lang="sv-SE" dirty="0" smtClean="0"/>
              <a:t>särkilt bra för mjuka saker som mänsklig hud etc</a:t>
            </a:r>
            <a:r>
              <a:rPr lang="sv-SE" dirty="0" smtClean="0"/>
              <a:t>.</a:t>
            </a:r>
          </a:p>
          <a:p>
            <a:r>
              <a:rPr lang="sv-SE" dirty="0" smtClean="0"/>
              <a:t>Eller andra animationer som fungerar på objektnivå</a:t>
            </a:r>
            <a:endParaRPr lang="sv-SE" dirty="0" smtClean="0"/>
          </a:p>
          <a:p>
            <a:r>
              <a:rPr lang="sv-SE" dirty="0" smtClean="0"/>
              <a:t>För dessa bygger man animationer som baseras på ett koncept som kallas skinning.</a:t>
            </a:r>
          </a:p>
          <a:p>
            <a:r>
              <a:rPr lang="sv-SE" dirty="0" smtClean="0"/>
              <a:t>Bas tanken är att man bygger ett skelett. Och för varje vertex anger man för varje ben hur mycket det påverkar den vertexen. En vertexs nya position är summan av alla de bens som påverkar den multiplicerad med deras påverkan.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Skelett</a:t>
            </a:r>
            <a:endParaRPr lang="sv-SE" dirty="0"/>
          </a:p>
        </p:txBody>
      </p:sp>
      <p:sp>
        <p:nvSpPr>
          <p:cNvPr id="3" name="Platshållare för innehåll 2"/>
          <p:cNvSpPr>
            <a:spLocks noGrp="1"/>
          </p:cNvSpPr>
          <p:nvPr>
            <p:ph idx="1"/>
          </p:nvPr>
        </p:nvSpPr>
        <p:spPr>
          <a:xfrm>
            <a:off x="214282" y="4077072"/>
            <a:ext cx="8715436" cy="2495200"/>
          </a:xfrm>
        </p:spPr>
        <p:txBody>
          <a:bodyPr>
            <a:normAutofit fontScale="70000" lnSpcReduction="20000"/>
          </a:bodyPr>
          <a:lstStyle/>
          <a:p>
            <a:r>
              <a:rPr lang="sv-SE" dirty="0" smtClean="0"/>
              <a:t>Här har vi ett typiskt fall av ett skelett och dess mesh. Som ni kan se står modellen i samma pose som den som skelettet beskriver.</a:t>
            </a:r>
          </a:p>
          <a:p>
            <a:r>
              <a:rPr lang="sv-SE" dirty="0" smtClean="0"/>
              <a:t>Om ni ser på skelette så ser ni att det består av pilar med en tjock ände och en spetsig. Detta är för att visa hur hierarkin går</a:t>
            </a:r>
            <a:r>
              <a:rPr lang="sv-SE" dirty="0" smtClean="0"/>
              <a:t>. Topnoden är den som sitter mellan benen.</a:t>
            </a:r>
            <a:endParaRPr lang="sv-SE" dirty="0" smtClean="0"/>
          </a:p>
          <a:p>
            <a:r>
              <a:rPr lang="sv-SE" dirty="0" smtClean="0"/>
              <a:t>Detta är ett rätt typiskt skelett fast väldigt få spel skulle </a:t>
            </a:r>
            <a:r>
              <a:rPr lang="sv-SE" dirty="0" smtClean="0"/>
              <a:t>bränna </a:t>
            </a:r>
            <a:r>
              <a:rPr lang="sv-SE" dirty="0" smtClean="0"/>
              <a:t>så många noder på </a:t>
            </a:r>
            <a:r>
              <a:rPr lang="sv-SE" dirty="0" smtClean="0"/>
              <a:t>fingrarna och </a:t>
            </a:r>
            <a:r>
              <a:rPr lang="sv-SE" dirty="0" smtClean="0"/>
              <a:t>istället lägga en massa på ansiktet.</a:t>
            </a:r>
            <a:endParaRPr lang="sv-SE" dirty="0"/>
          </a:p>
        </p:txBody>
      </p:sp>
      <p:pic>
        <p:nvPicPr>
          <p:cNvPr id="4" name="Platshållare för innehåll 3" descr="skinning4.gif"/>
          <p:cNvPicPr>
            <a:picLocks noChangeAspect="1"/>
          </p:cNvPicPr>
          <p:nvPr/>
        </p:nvPicPr>
        <p:blipFill>
          <a:blip r:embed="rId2" cstate="print"/>
          <a:srcRect/>
          <a:stretch>
            <a:fillRect/>
          </a:stretch>
        </p:blipFill>
        <p:spPr>
          <a:xfrm>
            <a:off x="1835696" y="764704"/>
            <a:ext cx="4367309" cy="331236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Deformation</a:t>
            </a:r>
            <a:endParaRPr lang="sv-SE" dirty="0"/>
          </a:p>
        </p:txBody>
      </p:sp>
      <p:sp>
        <p:nvSpPr>
          <p:cNvPr id="3" name="Platshållare för innehåll 2"/>
          <p:cNvSpPr>
            <a:spLocks noGrp="1"/>
          </p:cNvSpPr>
          <p:nvPr>
            <p:ph idx="1"/>
          </p:nvPr>
        </p:nvSpPr>
        <p:spPr>
          <a:xfrm>
            <a:off x="214282" y="4293096"/>
            <a:ext cx="8715436" cy="2279176"/>
          </a:xfrm>
        </p:spPr>
        <p:txBody>
          <a:bodyPr>
            <a:normAutofit fontScale="55000" lnSpcReduction="20000"/>
          </a:bodyPr>
          <a:lstStyle/>
          <a:p>
            <a:r>
              <a:rPr lang="sv-SE" dirty="0" smtClean="0"/>
              <a:t>Vad vi har här är enklaste fallet av deformation.</a:t>
            </a:r>
          </a:p>
          <a:p>
            <a:r>
              <a:rPr lang="sv-SE" dirty="0" smtClean="0"/>
              <a:t>Beroende på till vilken nivå en vertex tillhör ett av benen får den en ny position</a:t>
            </a:r>
          </a:p>
          <a:p>
            <a:r>
              <a:rPr lang="sv-SE" dirty="0" smtClean="0"/>
              <a:t>NewVertexPos= VertexPos.Transform(Bone[0].Matrix)*vertexPos.Weight[0]+ VertexPos.Transform(Bone[1].Matrix)*vertexPos.Weight[1]</a:t>
            </a:r>
          </a:p>
          <a:p>
            <a:r>
              <a:rPr lang="sv-SE" dirty="0" smtClean="0"/>
              <a:t>Så den nya positionen beräknas ifrån den gamla</a:t>
            </a:r>
          </a:p>
          <a:p>
            <a:r>
              <a:rPr lang="sv-SE" dirty="0" smtClean="0"/>
              <a:t>Vi har 2 bitar data här. Dels har vi en matrix för benet det är den matrisen som används för att </a:t>
            </a:r>
            <a:r>
              <a:rPr lang="sv-SE" dirty="0" smtClean="0"/>
              <a:t>modifera </a:t>
            </a:r>
            <a:r>
              <a:rPr lang="sv-SE" dirty="0" smtClean="0"/>
              <a:t>vertexen, dels har vi vertexens vikt vilket är hur mycket detta benen påverkar den.</a:t>
            </a:r>
          </a:p>
        </p:txBody>
      </p:sp>
      <p:pic>
        <p:nvPicPr>
          <p:cNvPr id="4" name="Platshållare för innehåll 3" descr="skinning1.gif"/>
          <p:cNvPicPr>
            <a:picLocks noChangeAspect="1"/>
          </p:cNvPicPr>
          <p:nvPr/>
        </p:nvPicPr>
        <p:blipFill>
          <a:blip r:embed="rId2" cstate="print"/>
          <a:srcRect/>
          <a:stretch>
            <a:fillRect/>
          </a:stretch>
        </p:blipFill>
        <p:spPr>
          <a:xfrm>
            <a:off x="2339752" y="836712"/>
            <a:ext cx="3744416" cy="34841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Deformation</a:t>
            </a:r>
            <a:endParaRPr lang="sv-SE" dirty="0"/>
          </a:p>
        </p:txBody>
      </p:sp>
      <p:sp>
        <p:nvSpPr>
          <p:cNvPr id="3" name="Platshållare för innehåll 2"/>
          <p:cNvSpPr>
            <a:spLocks noGrp="1"/>
          </p:cNvSpPr>
          <p:nvPr>
            <p:ph idx="1"/>
          </p:nvPr>
        </p:nvSpPr>
        <p:spPr/>
        <p:txBody>
          <a:bodyPr>
            <a:normAutofit/>
          </a:bodyPr>
          <a:lstStyle/>
          <a:p>
            <a:r>
              <a:rPr lang="sv-SE" sz="2400" dirty="0" smtClean="0"/>
              <a:t>Av naturliga skäl innehåller inte en vertex en weight för alla möjliga ben i modellen detta vore err ohyggligt slöseri med minne och </a:t>
            </a:r>
            <a:r>
              <a:rPr lang="sv-SE" sz="2400" dirty="0" smtClean="0"/>
              <a:t>gpukraft</a:t>
            </a:r>
            <a:r>
              <a:rPr lang="sv-SE" sz="2400" dirty="0" smtClean="0"/>
              <a:t>.</a:t>
            </a:r>
          </a:p>
          <a:p>
            <a:r>
              <a:rPr lang="sv-SE" sz="2400" dirty="0" smtClean="0"/>
              <a:t>Istället har varje </a:t>
            </a:r>
            <a:r>
              <a:rPr lang="sv-SE" sz="2400" dirty="0" smtClean="0"/>
              <a:t>vertex 2-4 benindexar </a:t>
            </a:r>
            <a:r>
              <a:rPr lang="sv-SE" sz="2400" dirty="0" smtClean="0"/>
              <a:t>som är </a:t>
            </a:r>
            <a:r>
              <a:rPr lang="sv-SE" sz="2400" dirty="0" smtClean="0"/>
              <a:t>vilket </a:t>
            </a:r>
            <a:r>
              <a:rPr lang="sv-SE" sz="2400" dirty="0" smtClean="0"/>
              <a:t>ben som de ska påverkas av och för var och ett av dessa har du en vikt.</a:t>
            </a:r>
          </a:p>
          <a:p>
            <a:r>
              <a:rPr lang="sv-SE" sz="2400" dirty="0" smtClean="0"/>
              <a:t>Hur många du har är en fråga om kvalitet vs prestandad. I World In Conflict körde vi på 2. Här kommer vi köra på 4.</a:t>
            </a:r>
          </a:p>
          <a:p>
            <a:r>
              <a:rPr lang="sv-SE" sz="2400" dirty="0" smtClean="0"/>
              <a:t>Denna datan kommer vi att lägga in i vertex datan. Eller snarare den finns redan i vertex datan när laddaren är färdig med filen. Och är fritt fram för er att använda.</a:t>
            </a:r>
          </a:p>
          <a:p>
            <a:r>
              <a:rPr lang="sv-SE" sz="2400" dirty="0" smtClean="0"/>
              <a:t>Datan skapas i 3d programmet och vi bara läser den. Det vi </a:t>
            </a:r>
            <a:r>
              <a:rPr lang="sv-SE" sz="2400" dirty="0" smtClean="0"/>
              <a:t>skulle </a:t>
            </a:r>
            <a:r>
              <a:rPr lang="sv-SE" sz="2400" dirty="0" smtClean="0"/>
              <a:t>kunna göra i laddaren är att ändra antalet ben per vertex men </a:t>
            </a:r>
            <a:r>
              <a:rPr lang="sv-SE" sz="2400" dirty="0" smtClean="0"/>
              <a:t>just nu är det overkill.</a:t>
            </a:r>
            <a:endParaRPr lang="sv-SE"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Skin Weights</a:t>
            </a:r>
            <a:endParaRPr lang="sv-SE" dirty="0"/>
          </a:p>
        </p:txBody>
      </p:sp>
      <p:sp>
        <p:nvSpPr>
          <p:cNvPr id="3" name="Platshållare för innehåll 2"/>
          <p:cNvSpPr>
            <a:spLocks noGrp="1"/>
          </p:cNvSpPr>
          <p:nvPr>
            <p:ph idx="1"/>
          </p:nvPr>
        </p:nvSpPr>
        <p:spPr>
          <a:xfrm>
            <a:off x="214282" y="5157192"/>
            <a:ext cx="8715436" cy="1415080"/>
          </a:xfrm>
        </p:spPr>
        <p:txBody>
          <a:bodyPr>
            <a:normAutofit/>
          </a:bodyPr>
          <a:lstStyle/>
          <a:p>
            <a:r>
              <a:rPr lang="sv-SE" sz="2400" dirty="0" smtClean="0"/>
              <a:t>Grafikerna selectar ett bone och kan sedan med olika parametrar bestämma vilka vertextar den påverkar. I detta fallet är det dem inom den cylindrarna.</a:t>
            </a:r>
          </a:p>
          <a:p>
            <a:endParaRPr lang="sv-SE" sz="2400" dirty="0" smtClean="0"/>
          </a:p>
          <a:p>
            <a:endParaRPr lang="sv-SE" dirty="0"/>
          </a:p>
        </p:txBody>
      </p:sp>
      <p:pic>
        <p:nvPicPr>
          <p:cNvPr id="5" name="Platshållare för innehåll 3" descr="98-1.gif"/>
          <p:cNvPicPr>
            <a:picLocks noChangeAspect="1"/>
          </p:cNvPicPr>
          <p:nvPr/>
        </p:nvPicPr>
        <p:blipFill>
          <a:blip r:embed="rId2" cstate="print"/>
          <a:srcRect/>
          <a:stretch>
            <a:fillRect/>
          </a:stretch>
        </p:blipFill>
        <p:spPr>
          <a:xfrm>
            <a:off x="1979712" y="836712"/>
            <a:ext cx="4752528" cy="44439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Skin Weights</a:t>
            </a:r>
            <a:endParaRPr lang="sv-SE" dirty="0"/>
          </a:p>
        </p:txBody>
      </p:sp>
      <p:sp>
        <p:nvSpPr>
          <p:cNvPr id="3" name="Platshållare för innehåll 2"/>
          <p:cNvSpPr>
            <a:spLocks noGrp="1"/>
          </p:cNvSpPr>
          <p:nvPr>
            <p:ph idx="1"/>
          </p:nvPr>
        </p:nvSpPr>
        <p:spPr>
          <a:xfrm>
            <a:off x="214282" y="5157192"/>
            <a:ext cx="8715436" cy="1415080"/>
          </a:xfrm>
        </p:spPr>
        <p:txBody>
          <a:bodyPr>
            <a:normAutofit/>
          </a:bodyPr>
          <a:lstStyle/>
          <a:p>
            <a:r>
              <a:rPr lang="sv-SE" sz="2400" dirty="0" smtClean="0"/>
              <a:t>De kan tweaka formerna så klart, Och även hand painta vid behov för att se till att rätt vertexar påverkas av rätt ben</a:t>
            </a:r>
          </a:p>
          <a:p>
            <a:endParaRPr lang="sv-SE" dirty="0"/>
          </a:p>
        </p:txBody>
      </p:sp>
      <p:pic>
        <p:nvPicPr>
          <p:cNvPr id="6" name="Platshållare för innehåll 3" descr="98-4.gif"/>
          <p:cNvPicPr>
            <a:picLocks noChangeAspect="1"/>
          </p:cNvPicPr>
          <p:nvPr/>
        </p:nvPicPr>
        <p:blipFill>
          <a:blip r:embed="rId2" cstate="print"/>
          <a:srcRect/>
          <a:stretch>
            <a:fillRect/>
          </a:stretch>
        </p:blipFill>
        <p:spPr>
          <a:xfrm>
            <a:off x="1907705" y="764704"/>
            <a:ext cx="4896544" cy="424220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Bind pose</a:t>
            </a:r>
            <a:endParaRPr lang="sv-SE" dirty="0"/>
          </a:p>
        </p:txBody>
      </p:sp>
      <p:sp>
        <p:nvSpPr>
          <p:cNvPr id="3" name="Platshållare för innehåll 2"/>
          <p:cNvSpPr>
            <a:spLocks noGrp="1"/>
          </p:cNvSpPr>
          <p:nvPr>
            <p:ph idx="1"/>
          </p:nvPr>
        </p:nvSpPr>
        <p:spPr/>
        <p:txBody>
          <a:bodyPr>
            <a:normAutofit fontScale="70000" lnSpcReduction="20000"/>
          </a:bodyPr>
          <a:lstStyle/>
          <a:p>
            <a:pPr marL="514350" indent="-514350"/>
            <a:r>
              <a:rPr lang="sv-SE" sz="3400" dirty="0" smtClean="0"/>
              <a:t>Dock kan man inte utföras transformationerna i ett tom rum. Utan vi behöver något läge </a:t>
            </a:r>
            <a:r>
              <a:rPr lang="sv-SE" sz="3400" dirty="0" smtClean="0"/>
              <a:t>att </a:t>
            </a:r>
            <a:r>
              <a:rPr lang="sv-SE" sz="3400" dirty="0" smtClean="0"/>
              <a:t>utgå ifrån.</a:t>
            </a:r>
          </a:p>
          <a:p>
            <a:pPr marL="514350" indent="-514350"/>
            <a:r>
              <a:rPr lang="sv-SE" sz="3400" dirty="0" smtClean="0"/>
              <a:t>Där </a:t>
            </a:r>
            <a:r>
              <a:rPr lang="sv-SE" sz="3400" dirty="0" err="1" smtClean="0"/>
              <a:t>vertexar</a:t>
            </a:r>
            <a:r>
              <a:rPr lang="sv-SE" sz="3400" dirty="0" smtClean="0"/>
              <a:t> och ben ligger i en relation med varandra så att det är enkelt att </a:t>
            </a:r>
            <a:r>
              <a:rPr lang="sv-SE" sz="3400" dirty="0" err="1" smtClean="0"/>
              <a:t>mappa</a:t>
            </a:r>
            <a:r>
              <a:rPr lang="sv-SE" sz="3400" dirty="0" smtClean="0"/>
              <a:t> relationerna.</a:t>
            </a:r>
          </a:p>
          <a:p>
            <a:pPr marL="514350" indent="-514350"/>
            <a:r>
              <a:rPr lang="sv-SE" sz="3400" dirty="0" smtClean="0"/>
              <a:t>Och där benen finns i en hierarki så att man har något att utgå ifrån då man gör alla andra rotationer.</a:t>
            </a:r>
          </a:p>
          <a:p>
            <a:pPr marL="514350" indent="-514350"/>
            <a:r>
              <a:rPr lang="sv-SE" sz="3400" dirty="0" smtClean="0"/>
              <a:t>Så detta är 2 problem. Vi börjar med att man vill ha modellen i ett läge där man lätt kan bestämma relationen mellan en </a:t>
            </a:r>
            <a:r>
              <a:rPr lang="sv-SE" sz="3400" dirty="0" err="1" smtClean="0"/>
              <a:t>vertex</a:t>
            </a:r>
            <a:r>
              <a:rPr lang="sv-SE" sz="3400" dirty="0" smtClean="0"/>
              <a:t> och ett ben.</a:t>
            </a:r>
          </a:p>
          <a:p>
            <a:pPr marL="514350" indent="-514350"/>
            <a:r>
              <a:rPr lang="sv-SE" sz="3400" dirty="0" smtClean="0"/>
              <a:t>Om man gör en sådan pose vill man att så få leder är böjda som möjligt för att få en så enkel </a:t>
            </a:r>
            <a:r>
              <a:rPr lang="sv-SE" sz="3400" dirty="0" err="1" smtClean="0"/>
              <a:t>mapping</a:t>
            </a:r>
            <a:r>
              <a:rPr lang="sv-SE" sz="3400" dirty="0" smtClean="0"/>
              <a:t> som möjligt.</a:t>
            </a:r>
          </a:p>
          <a:p>
            <a:pPr marL="514350" indent="-514350"/>
            <a:r>
              <a:rPr lang="sv-SE" sz="3400" dirty="0" smtClean="0"/>
              <a:t>Man vill också  att benen ska vara så långt ifrån varandra som möjligt så att man får så lite påverkan som möjligt mellan dem.</a:t>
            </a:r>
          </a:p>
          <a:p>
            <a:pPr marL="514350" indent="-514350"/>
            <a:r>
              <a:rPr lang="sv-SE" sz="3400" dirty="0" smtClean="0"/>
              <a:t>Allt </a:t>
            </a:r>
            <a:r>
              <a:rPr lang="sv-SE" sz="3400" dirty="0" smtClean="0"/>
              <a:t>detta leder till en pose som är väldigt lik leonardo da Vincis berömda ”Vitruvian man”.</a:t>
            </a:r>
          </a:p>
          <a:p>
            <a:pPr marL="514350" indent="-514350"/>
            <a:r>
              <a:rPr lang="sv-SE" sz="3400" dirty="0" smtClean="0"/>
              <a:t>Fast med vissa förändringar för att inte påverka muskel spänningarna.</a:t>
            </a:r>
          </a:p>
          <a:p>
            <a:pPr marL="514350" indent="-514350"/>
            <a:endParaRPr lang="sv-SE"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Bind Pose</a:t>
            </a:r>
            <a:endParaRPr lang="sv-SE" dirty="0"/>
          </a:p>
        </p:txBody>
      </p:sp>
      <p:sp>
        <p:nvSpPr>
          <p:cNvPr id="3" name="Platshållare för innehåll 2"/>
          <p:cNvSpPr>
            <a:spLocks noGrp="1"/>
          </p:cNvSpPr>
          <p:nvPr>
            <p:ph idx="1"/>
          </p:nvPr>
        </p:nvSpPr>
        <p:spPr>
          <a:xfrm>
            <a:off x="214282" y="4581128"/>
            <a:ext cx="8715436" cy="2160240"/>
          </a:xfrm>
        </p:spPr>
        <p:txBody>
          <a:bodyPr>
            <a:normAutofit fontScale="55000" lnSpcReduction="20000"/>
          </a:bodyPr>
          <a:lstStyle/>
          <a:p>
            <a:pPr marL="571500" indent="-514350"/>
            <a:r>
              <a:rPr lang="sv-SE" dirty="0" smtClean="0"/>
              <a:t>Denna posen är egentligen inte ideal då armarna ska vara längre ner som den är på de andra bilderna vi sett.</a:t>
            </a:r>
          </a:p>
          <a:p>
            <a:pPr marL="571500" indent="-514350"/>
            <a:r>
              <a:rPr lang="sv-SE" dirty="0" smtClean="0"/>
              <a:t>Men Då vi har en sådan här pose har vi också löst det anda problemet. Att vi behöver en bas pose som våra </a:t>
            </a:r>
            <a:r>
              <a:rPr lang="sv-SE" dirty="0" err="1" smtClean="0"/>
              <a:t>aniamtioner</a:t>
            </a:r>
            <a:r>
              <a:rPr lang="sv-SE" dirty="0" smtClean="0"/>
              <a:t> är en förändring emot.</a:t>
            </a:r>
          </a:p>
          <a:p>
            <a:pPr marL="571500" indent="-514350"/>
            <a:r>
              <a:rPr lang="sv-SE" dirty="0" smtClean="0"/>
              <a:t>I vårat deformations exempel var bas posen då cylindern var rak och sedan då något förändrades så transformerades den. Men då vi jobbar med en människa blir bas posen lite mer </a:t>
            </a:r>
            <a:r>
              <a:rPr lang="sv-SE" dirty="0" err="1" smtClean="0"/>
              <a:t>complex</a:t>
            </a:r>
            <a:r>
              <a:rPr lang="sv-SE" dirty="0" smtClean="0"/>
              <a:t>. Detta </a:t>
            </a:r>
            <a:r>
              <a:rPr lang="sv-SE" dirty="0" smtClean="0"/>
              <a:t>kommer att göras av grafikerna.</a:t>
            </a:r>
            <a:endParaRPr lang="sv-SE" dirty="0" smtClean="0"/>
          </a:p>
        </p:txBody>
      </p:sp>
      <p:pic>
        <p:nvPicPr>
          <p:cNvPr id="5" name="Platshållare för innehåll 3" descr="skinning3.gif"/>
          <p:cNvPicPr>
            <a:picLocks noChangeAspect="1"/>
          </p:cNvPicPr>
          <p:nvPr/>
        </p:nvPicPr>
        <p:blipFill>
          <a:blip r:embed="rId2" cstate="print"/>
          <a:srcRect/>
          <a:stretch>
            <a:fillRect/>
          </a:stretch>
        </p:blipFill>
        <p:spPr>
          <a:xfrm>
            <a:off x="1979712" y="836711"/>
            <a:ext cx="4896544" cy="374441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2799</TotalTime>
  <Words>1208</Words>
  <Application>Microsoft Office PowerPoint</Application>
  <PresentationFormat>Bildspel på skärmen (4:3)</PresentationFormat>
  <Paragraphs>96</Paragraphs>
  <Slides>19</Slides>
  <Notes>0</Notes>
  <HiddenSlides>0</HiddenSlides>
  <MMClips>0</MMClips>
  <ScaleCrop>false</ScaleCrop>
  <HeadingPairs>
    <vt:vector size="4" baseType="variant">
      <vt:variant>
        <vt:lpstr>Tema</vt:lpstr>
      </vt:variant>
      <vt:variant>
        <vt:i4>1</vt:i4>
      </vt:variant>
      <vt:variant>
        <vt:lpstr>Bildrubriker</vt:lpstr>
      </vt:variant>
      <vt:variant>
        <vt:i4>19</vt:i4>
      </vt:variant>
    </vt:vector>
  </HeadingPairs>
  <TitlesOfParts>
    <vt:vector size="20" baseType="lpstr">
      <vt:lpstr>Office-tema</vt:lpstr>
      <vt:lpstr>                     Applicerad 3D programmering  Föreläsning 18             </vt:lpstr>
      <vt:lpstr>Skinnade Animationer</vt:lpstr>
      <vt:lpstr>Skelett</vt:lpstr>
      <vt:lpstr>Deformation</vt:lpstr>
      <vt:lpstr>Deformation</vt:lpstr>
      <vt:lpstr>Skin Weights</vt:lpstr>
      <vt:lpstr>Skin Weights</vt:lpstr>
      <vt:lpstr>Bind pose</vt:lpstr>
      <vt:lpstr>Bind Pose</vt:lpstr>
      <vt:lpstr>Bind Pose</vt:lpstr>
      <vt:lpstr>Processen För att transformera ett objekt i Skinning</vt:lpstr>
      <vt:lpstr>HierarchyBone</vt:lpstr>
      <vt:lpstr>AnimationNode</vt:lpstr>
      <vt:lpstr>Animation</vt:lpstr>
      <vt:lpstr>Animation</vt:lpstr>
      <vt:lpstr>Rendera</vt:lpstr>
      <vt:lpstr>VertexShader</vt:lpstr>
      <vt:lpstr>Instance.</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271</cp:revision>
  <dcterms:created xsi:type="dcterms:W3CDTF">2009-06-24T07:23:26Z</dcterms:created>
  <dcterms:modified xsi:type="dcterms:W3CDTF">2015-11-16T08:05:33Z</dcterms:modified>
</cp:coreProperties>
</file>