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32" r:id="rId3"/>
    <p:sldId id="387" r:id="rId4"/>
    <p:sldId id="380" r:id="rId5"/>
    <p:sldId id="373" r:id="rId6"/>
    <p:sldId id="374" r:id="rId7"/>
    <p:sldId id="375" r:id="rId8"/>
    <p:sldId id="376" r:id="rId9"/>
    <p:sldId id="377" r:id="rId10"/>
    <p:sldId id="389" r:id="rId11"/>
    <p:sldId id="390" r:id="rId12"/>
    <p:sldId id="378" r:id="rId13"/>
    <p:sldId id="381" r:id="rId14"/>
    <p:sldId id="379" r:id="rId15"/>
    <p:sldId id="382" r:id="rId16"/>
    <p:sldId id="391" r:id="rId17"/>
    <p:sldId id="384" r:id="rId18"/>
    <p:sldId id="385" r:id="rId19"/>
    <p:sldId id="388" r:id="rId20"/>
    <p:sldId id="392" r:id="rId21"/>
    <p:sldId id="372" r:id="rId22"/>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Hammarbrin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92436" autoAdjust="0"/>
  </p:normalViewPr>
  <p:slideViewPr>
    <p:cSldViewPr>
      <p:cViewPr>
        <p:scale>
          <a:sx n="90" d="100"/>
          <a:sy n="90" d="100"/>
        </p:scale>
        <p:origin x="-2244" y="-480"/>
      </p:cViewPr>
      <p:guideLst>
        <p:guide orient="horz" pos="2160"/>
        <p:guide pos="2880"/>
      </p:guideLst>
    </p:cSldViewPr>
  </p:slideViewPr>
  <p:outlineViewPr>
    <p:cViewPr>
      <p:scale>
        <a:sx n="33" d="100"/>
        <a:sy n="33" d="100"/>
      </p:scale>
      <p:origin x="0" y="8328"/>
    </p:cViewPr>
  </p:outlineViewPr>
  <p:notesTextViewPr>
    <p:cViewPr>
      <p:scale>
        <a:sx n="100" d="100"/>
        <a:sy n="100" d="100"/>
      </p:scale>
      <p:origin x="0" y="0"/>
    </p:cViewPr>
  </p:notesTextViewPr>
  <p:notesViewPr>
    <p:cSldViewPr>
      <p:cViewPr varScale="1">
        <p:scale>
          <a:sx n="84" d="100"/>
          <a:sy n="84" d="100"/>
        </p:scale>
        <p:origin x="-311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B655C30-AB8A-4DDB-9D22-AA646A98BDCC}" type="datetimeFigureOut">
              <a:rPr lang="en-US"/>
              <a:pPr>
                <a:defRPr/>
              </a:pPr>
              <a:t>3/14/2016</a:t>
            </a:fld>
            <a:endParaRPr lang="en-GB"/>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en-GB" noProof="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CE746D7-E10C-4C19-9B2B-549E07FA381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tshållare för bildobjekt 1"/>
          <p:cNvSpPr>
            <a:spLocks noGrp="1" noRot="1" noChangeAspect="1"/>
          </p:cNvSpPr>
          <p:nvPr>
            <p:ph type="sldImg"/>
          </p:nvPr>
        </p:nvSpPr>
        <p:spPr bwMode="auto">
          <a:noFill/>
          <a:ln>
            <a:solidFill>
              <a:srgbClr val="000000"/>
            </a:solidFill>
            <a:miter lim="800000"/>
            <a:headEnd/>
            <a:tailEnd/>
          </a:ln>
        </p:spPr>
      </p:sp>
      <p:sp>
        <p:nvSpPr>
          <p:cNvPr id="15362"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CFD40E-CE27-4962-9E7A-9AB651C16E26}" type="slidenum">
              <a:rPr lang="en-GB"/>
              <a:pPr fontAlgn="base">
                <a:spcBef>
                  <a:spcPct val="0"/>
                </a:spcBef>
                <a:spcAft>
                  <a:spcPct val="0"/>
                </a:spcAft>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tshållare för bildobjekt 1"/>
          <p:cNvSpPr>
            <a:spLocks noGrp="1" noRot="1" noChangeAspect="1"/>
          </p:cNvSpPr>
          <p:nvPr>
            <p:ph type="sldImg"/>
          </p:nvPr>
        </p:nvSpPr>
        <p:spPr bwMode="auto">
          <a:noFill/>
          <a:ln>
            <a:solidFill>
              <a:srgbClr val="000000"/>
            </a:solidFill>
            <a:miter lim="800000"/>
            <a:headEnd/>
            <a:tailEnd/>
          </a:ln>
        </p:spPr>
      </p:sp>
      <p:sp>
        <p:nvSpPr>
          <p:cNvPr id="19458"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FFED84-39F3-42EB-BD68-29E121A0BBFC}" type="slidenum">
              <a:rPr lang="en-GB"/>
              <a:pPr fontAlgn="base">
                <a:spcBef>
                  <a:spcPct val="0"/>
                </a:spcBef>
                <a:spcAft>
                  <a:spcPct val="0"/>
                </a:spcAft>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tshållare för bildobjekt 1"/>
          <p:cNvSpPr>
            <a:spLocks noGrp="1" noRot="1" noChangeAspect="1"/>
          </p:cNvSpPr>
          <p:nvPr>
            <p:ph type="sldImg"/>
          </p:nvPr>
        </p:nvSpPr>
        <p:spPr bwMode="auto">
          <a:noFill/>
          <a:ln>
            <a:solidFill>
              <a:srgbClr val="000000"/>
            </a:solidFill>
            <a:miter lim="800000"/>
            <a:headEnd/>
            <a:tailEnd/>
          </a:ln>
        </p:spPr>
      </p:sp>
      <p:sp>
        <p:nvSpPr>
          <p:cNvPr id="19458"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FFED84-39F3-42EB-BD68-29E121A0BBFC}" type="slidenum">
              <a:rPr lang="en-GB"/>
              <a:pPr fontAlgn="base">
                <a:spcBef>
                  <a:spcPct val="0"/>
                </a:spcBef>
                <a:spcAft>
                  <a:spcPct val="0"/>
                </a:spcAft>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tshållare för bildobjekt 1"/>
          <p:cNvSpPr>
            <a:spLocks noGrp="1" noRot="1" noChangeAspect="1"/>
          </p:cNvSpPr>
          <p:nvPr>
            <p:ph type="sldImg"/>
          </p:nvPr>
        </p:nvSpPr>
        <p:spPr bwMode="auto">
          <a:noFill/>
          <a:ln>
            <a:solidFill>
              <a:srgbClr val="000000"/>
            </a:solidFill>
            <a:miter lim="800000"/>
            <a:headEnd/>
            <a:tailEnd/>
          </a:ln>
        </p:spPr>
      </p:sp>
      <p:sp>
        <p:nvSpPr>
          <p:cNvPr id="19458"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FFED84-39F3-42EB-BD68-29E121A0BBFC}" type="slidenum">
              <a:rPr lang="en-GB"/>
              <a:pPr fontAlgn="base">
                <a:spcBef>
                  <a:spcPct val="0"/>
                </a:spcBef>
                <a:spcAft>
                  <a:spcPct val="0"/>
                </a:spcAft>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6656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Platshållare för bildnumm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31F999-0E9D-43D7-B104-5BBE3CBE1C6B}" type="slidenum">
              <a:rPr lang="sv-SE" sz="1200"/>
              <a:pPr algn="r"/>
              <a:t>21</a:t>
            </a:fld>
            <a:endParaRPr lang="sv-SE"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lvl1pPr>
              <a:defRPr/>
            </a:lvl1pPr>
          </a:lstStyle>
          <a:p>
            <a:pPr>
              <a:defRPr/>
            </a:pPr>
            <a:fld id="{EA153F6F-D3D6-47FB-97B5-D12CD0FC63A2}" type="datetimeFigureOut">
              <a:rPr lang="sv-SE"/>
              <a:pPr>
                <a:defRPr/>
              </a:pPr>
              <a:t>2016-03-14</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C24C0727-97C2-4CEC-808E-C8E2C1FECBA6}" type="slidenum">
              <a:rPr lang="sv-SE"/>
              <a:pPr>
                <a:defRPr/>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55FF2C24-2CBF-4D89-B610-32D2B7298AF9}" type="datetimeFigureOut">
              <a:rPr lang="sv-SE"/>
              <a:pPr>
                <a:defRPr/>
              </a:pPr>
              <a:t>2016-03-14</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7C620A08-4185-4C70-97DD-CFD9A7A9200A}" type="slidenum">
              <a:rPr lang="sv-SE"/>
              <a:pPr>
                <a:defRPr/>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CFE0158E-B682-4825-A282-C17FCB7A6535}" type="datetimeFigureOut">
              <a:rPr lang="sv-SE"/>
              <a:pPr>
                <a:defRPr/>
              </a:pPr>
              <a:t>2016-03-14</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ADE2E129-3178-4C9C-B44F-6E8360062BBF}" type="slidenum">
              <a:rPr lang="sv-SE"/>
              <a:pPr>
                <a:defRPr/>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5AE2A413-CD3A-4FB7-94F4-37E9D8FECF60}" type="datetimeFigureOut">
              <a:rPr lang="sv-SE"/>
              <a:pPr>
                <a:defRPr/>
              </a:pPr>
              <a:t>2016-03-14</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06923FF9-1411-4432-A19F-31BB4990777B}" type="slidenum">
              <a:rPr lang="sv-SE"/>
              <a:pPr>
                <a:defRPr/>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lvl1pPr>
              <a:defRPr/>
            </a:lvl1pPr>
          </a:lstStyle>
          <a:p>
            <a:pPr>
              <a:defRPr/>
            </a:pPr>
            <a:fld id="{6E5C67CA-60A2-4D60-97AB-F4A615261290}" type="datetimeFigureOut">
              <a:rPr lang="sv-SE"/>
              <a:pPr>
                <a:defRPr/>
              </a:pPr>
              <a:t>2016-03-14</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5EF1F970-229E-4612-8337-2491C398027D}" type="slidenum">
              <a:rPr lang="sv-SE"/>
              <a:pPr>
                <a:defRPr/>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3"/>
          <p:cNvSpPr>
            <a:spLocks noGrp="1"/>
          </p:cNvSpPr>
          <p:nvPr>
            <p:ph type="dt" sz="half" idx="10"/>
          </p:nvPr>
        </p:nvSpPr>
        <p:spPr/>
        <p:txBody>
          <a:bodyPr/>
          <a:lstStyle>
            <a:lvl1pPr>
              <a:defRPr/>
            </a:lvl1pPr>
          </a:lstStyle>
          <a:p>
            <a:pPr>
              <a:defRPr/>
            </a:pPr>
            <a:fld id="{43C043BB-BC0B-4C1C-A647-9817F780C822}" type="datetimeFigureOut">
              <a:rPr lang="sv-SE"/>
              <a:pPr>
                <a:defRPr/>
              </a:pPr>
              <a:t>2016-03-14</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14F78C41-930D-4075-9B56-4604CC00098D}" type="slidenum">
              <a:rPr lang="sv-SE"/>
              <a:pPr>
                <a:defRPr/>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3"/>
          <p:cNvSpPr>
            <a:spLocks noGrp="1"/>
          </p:cNvSpPr>
          <p:nvPr>
            <p:ph type="dt" sz="half" idx="10"/>
          </p:nvPr>
        </p:nvSpPr>
        <p:spPr/>
        <p:txBody>
          <a:bodyPr/>
          <a:lstStyle>
            <a:lvl1pPr>
              <a:defRPr/>
            </a:lvl1pPr>
          </a:lstStyle>
          <a:p>
            <a:pPr>
              <a:defRPr/>
            </a:pPr>
            <a:fld id="{7020E0A3-1689-4D4C-8923-F5A214686BCD}" type="datetimeFigureOut">
              <a:rPr lang="sv-SE"/>
              <a:pPr>
                <a:defRPr/>
              </a:pPr>
              <a:t>2016-03-14</a:t>
            </a:fld>
            <a:endParaRPr lang="sv-SE"/>
          </a:p>
        </p:txBody>
      </p:sp>
      <p:sp>
        <p:nvSpPr>
          <p:cNvPr id="8" name="Platshållare för sidfot 4"/>
          <p:cNvSpPr>
            <a:spLocks noGrp="1"/>
          </p:cNvSpPr>
          <p:nvPr>
            <p:ph type="ftr" sz="quarter" idx="11"/>
          </p:nvPr>
        </p:nvSpPr>
        <p:spPr/>
        <p:txBody>
          <a:bodyPr/>
          <a:lstStyle>
            <a:lvl1pPr>
              <a:defRPr/>
            </a:lvl1pPr>
          </a:lstStyle>
          <a:p>
            <a:pPr>
              <a:defRPr/>
            </a:pPr>
            <a:endParaRPr lang="sv-SE"/>
          </a:p>
        </p:txBody>
      </p:sp>
      <p:sp>
        <p:nvSpPr>
          <p:cNvPr id="9" name="Platshållare för bildnummer 5"/>
          <p:cNvSpPr>
            <a:spLocks noGrp="1"/>
          </p:cNvSpPr>
          <p:nvPr>
            <p:ph type="sldNum" sz="quarter" idx="12"/>
          </p:nvPr>
        </p:nvSpPr>
        <p:spPr/>
        <p:txBody>
          <a:bodyPr/>
          <a:lstStyle>
            <a:lvl1pPr>
              <a:defRPr/>
            </a:lvl1pPr>
          </a:lstStyle>
          <a:p>
            <a:pPr>
              <a:defRPr/>
            </a:pPr>
            <a:fld id="{4583A4FA-26C9-4E8E-A617-DB4C7D88F823}" type="slidenum">
              <a:rPr lang="sv-SE"/>
              <a:pPr>
                <a:defRPr/>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3"/>
          <p:cNvSpPr>
            <a:spLocks noGrp="1"/>
          </p:cNvSpPr>
          <p:nvPr>
            <p:ph type="dt" sz="half" idx="10"/>
          </p:nvPr>
        </p:nvSpPr>
        <p:spPr/>
        <p:txBody>
          <a:bodyPr/>
          <a:lstStyle>
            <a:lvl1pPr>
              <a:defRPr/>
            </a:lvl1pPr>
          </a:lstStyle>
          <a:p>
            <a:pPr>
              <a:defRPr/>
            </a:pPr>
            <a:fld id="{FFF04E6A-5E64-48CA-9734-8D63F6F631E8}" type="datetimeFigureOut">
              <a:rPr lang="sv-SE"/>
              <a:pPr>
                <a:defRPr/>
              </a:pPr>
              <a:t>2016-03-14</a:t>
            </a:fld>
            <a:endParaRPr lang="sv-SE"/>
          </a:p>
        </p:txBody>
      </p:sp>
      <p:sp>
        <p:nvSpPr>
          <p:cNvPr id="4" name="Platshållare för sidfot 4"/>
          <p:cNvSpPr>
            <a:spLocks noGrp="1"/>
          </p:cNvSpPr>
          <p:nvPr>
            <p:ph type="ftr" sz="quarter" idx="11"/>
          </p:nvPr>
        </p:nvSpPr>
        <p:spPr/>
        <p:txBody>
          <a:bodyPr/>
          <a:lstStyle>
            <a:lvl1pPr>
              <a:defRPr/>
            </a:lvl1pPr>
          </a:lstStyle>
          <a:p>
            <a:pPr>
              <a:defRPr/>
            </a:pPr>
            <a:endParaRPr lang="sv-SE"/>
          </a:p>
        </p:txBody>
      </p:sp>
      <p:sp>
        <p:nvSpPr>
          <p:cNvPr id="5" name="Platshållare för bildnummer 5"/>
          <p:cNvSpPr>
            <a:spLocks noGrp="1"/>
          </p:cNvSpPr>
          <p:nvPr>
            <p:ph type="sldNum" sz="quarter" idx="12"/>
          </p:nvPr>
        </p:nvSpPr>
        <p:spPr/>
        <p:txBody>
          <a:bodyPr/>
          <a:lstStyle>
            <a:lvl1pPr>
              <a:defRPr/>
            </a:lvl1pPr>
          </a:lstStyle>
          <a:p>
            <a:pPr>
              <a:defRPr/>
            </a:pPr>
            <a:fld id="{3C707B58-8F06-4E47-B991-092F21C5542B}" type="slidenum">
              <a:rPr lang="sv-SE"/>
              <a:pPr>
                <a:defRPr/>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pPr>
              <a:defRPr/>
            </a:pPr>
            <a:fld id="{76F870A4-09FC-4ABB-97B7-4F568BB2D7B2}" type="datetimeFigureOut">
              <a:rPr lang="sv-SE"/>
              <a:pPr>
                <a:defRPr/>
              </a:pPr>
              <a:t>2016-03-14</a:t>
            </a:fld>
            <a:endParaRPr lang="sv-SE"/>
          </a:p>
        </p:txBody>
      </p:sp>
      <p:sp>
        <p:nvSpPr>
          <p:cNvPr id="3" name="Platshållare för sidfot 4"/>
          <p:cNvSpPr>
            <a:spLocks noGrp="1"/>
          </p:cNvSpPr>
          <p:nvPr>
            <p:ph type="ftr" sz="quarter" idx="11"/>
          </p:nvPr>
        </p:nvSpPr>
        <p:spPr/>
        <p:txBody>
          <a:bodyPr/>
          <a:lstStyle>
            <a:lvl1pPr>
              <a:defRPr/>
            </a:lvl1pPr>
          </a:lstStyle>
          <a:p>
            <a:pPr>
              <a:defRPr/>
            </a:pPr>
            <a:endParaRPr lang="sv-SE"/>
          </a:p>
        </p:txBody>
      </p:sp>
      <p:sp>
        <p:nvSpPr>
          <p:cNvPr id="4" name="Platshållare för bildnummer 5"/>
          <p:cNvSpPr>
            <a:spLocks noGrp="1"/>
          </p:cNvSpPr>
          <p:nvPr>
            <p:ph type="sldNum" sz="quarter" idx="12"/>
          </p:nvPr>
        </p:nvSpPr>
        <p:spPr/>
        <p:txBody>
          <a:bodyPr/>
          <a:lstStyle>
            <a:lvl1pPr>
              <a:defRPr/>
            </a:lvl1pPr>
          </a:lstStyle>
          <a:p>
            <a:pPr>
              <a:defRPr/>
            </a:pPr>
            <a:fld id="{6345FFDC-23B3-4640-B242-3EE7E251C6D4}" type="slidenum">
              <a:rPr lang="sv-SE"/>
              <a:pPr>
                <a:defRPr/>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FFE87D1F-65B0-4175-9910-E473D2C48AD1}" type="datetimeFigureOut">
              <a:rPr lang="sv-SE"/>
              <a:pPr>
                <a:defRPr/>
              </a:pPr>
              <a:t>2016-03-14</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604DB5A6-F06C-4F08-8A19-D69F58E75141}" type="slidenum">
              <a:rPr lang="sv-SE"/>
              <a:pPr>
                <a:defRPr/>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B6F02B9D-6F49-4C53-9E3C-89C283026946}" type="datetimeFigureOut">
              <a:rPr lang="sv-SE"/>
              <a:pPr>
                <a:defRPr/>
              </a:pPr>
              <a:t>2016-03-14</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8EAB6760-C58C-4BD1-9FBD-F88DFBFD9431}" type="slidenum">
              <a:rPr lang="sv-SE"/>
              <a:pPr>
                <a:defRPr/>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785813" y="0"/>
            <a:ext cx="8358187" cy="763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v-SE" smtClean="0"/>
              <a:t>Slide-topic</a:t>
            </a:r>
          </a:p>
        </p:txBody>
      </p:sp>
      <p:sp>
        <p:nvSpPr>
          <p:cNvPr id="1027" name="Platshållare för text 2"/>
          <p:cNvSpPr>
            <a:spLocks noGrp="1"/>
          </p:cNvSpPr>
          <p:nvPr>
            <p:ph type="body" idx="1"/>
          </p:nvPr>
        </p:nvSpPr>
        <p:spPr bwMode="auto">
          <a:xfrm>
            <a:off x="214313" y="785813"/>
            <a:ext cx="8715375" cy="578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 name="Platshållare för datum 3"/>
          <p:cNvSpPr>
            <a:spLocks noGrp="1"/>
          </p:cNvSpPr>
          <p:nvPr>
            <p:ph type="dt" sz="half" idx="2"/>
          </p:nvPr>
        </p:nvSpPr>
        <p:spPr>
          <a:xfrm>
            <a:off x="214313" y="6572250"/>
            <a:ext cx="1714500" cy="28575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6D80886-1C0D-47C3-8A69-CBC8A4540C60}" type="datetimeFigureOut">
              <a:rPr lang="sv-SE"/>
              <a:pPr>
                <a:defRPr/>
              </a:pPr>
              <a:t>2016-03-14</a:t>
            </a:fld>
            <a:endParaRPr lang="sv-SE"/>
          </a:p>
        </p:txBody>
      </p:sp>
      <p:sp>
        <p:nvSpPr>
          <p:cNvPr id="5" name="Platshållare för sidfot 4"/>
          <p:cNvSpPr>
            <a:spLocks noGrp="1"/>
          </p:cNvSpPr>
          <p:nvPr>
            <p:ph type="ftr" sz="quarter" idx="3"/>
          </p:nvPr>
        </p:nvSpPr>
        <p:spPr>
          <a:xfrm>
            <a:off x="2173288" y="6572250"/>
            <a:ext cx="2327275" cy="285750"/>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sv-SE"/>
          </a:p>
        </p:txBody>
      </p:sp>
      <p:sp>
        <p:nvSpPr>
          <p:cNvPr id="6" name="Platshållare för bildnummer 5"/>
          <p:cNvSpPr>
            <a:spLocks noGrp="1"/>
          </p:cNvSpPr>
          <p:nvPr>
            <p:ph type="sldNum" sz="quarter" idx="4"/>
          </p:nvPr>
        </p:nvSpPr>
        <p:spPr>
          <a:xfrm>
            <a:off x="4714875" y="6572250"/>
            <a:ext cx="1714500" cy="2857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B8CAC7A-C80B-480C-832B-4ECEE0542A35}" type="slidenum">
              <a:rPr lang="sv-SE"/>
              <a:pPr>
                <a:defRPr/>
              </a:pPr>
              <a:t>‹#›</a:t>
            </a:fld>
            <a:endParaRPr lang="sv-S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spcBef>
          <a:spcPct val="0"/>
        </a:spcBef>
        <a:spcAft>
          <a:spcPct val="0"/>
        </a:spcAft>
        <a:defRPr sz="3200" kern="1200">
          <a:solidFill>
            <a:srgbClr val="4D4D4D"/>
          </a:solidFill>
          <a:latin typeface="+mj-lt"/>
          <a:ea typeface="+mj-ea"/>
          <a:cs typeface="+mj-cs"/>
        </a:defRPr>
      </a:lvl1pPr>
      <a:lvl2pPr algn="l" rtl="0" fontAlgn="base">
        <a:spcBef>
          <a:spcPct val="0"/>
        </a:spcBef>
        <a:spcAft>
          <a:spcPct val="0"/>
        </a:spcAft>
        <a:defRPr sz="3200">
          <a:solidFill>
            <a:srgbClr val="4D4D4D"/>
          </a:solidFill>
          <a:latin typeface="Calibri" pitchFamily="34" charset="0"/>
        </a:defRPr>
      </a:lvl2pPr>
      <a:lvl3pPr algn="l" rtl="0" fontAlgn="base">
        <a:spcBef>
          <a:spcPct val="0"/>
        </a:spcBef>
        <a:spcAft>
          <a:spcPct val="0"/>
        </a:spcAft>
        <a:defRPr sz="3200">
          <a:solidFill>
            <a:srgbClr val="4D4D4D"/>
          </a:solidFill>
          <a:latin typeface="Calibri" pitchFamily="34" charset="0"/>
        </a:defRPr>
      </a:lvl3pPr>
      <a:lvl4pPr algn="l" rtl="0" fontAlgn="base">
        <a:spcBef>
          <a:spcPct val="0"/>
        </a:spcBef>
        <a:spcAft>
          <a:spcPct val="0"/>
        </a:spcAft>
        <a:defRPr sz="3200">
          <a:solidFill>
            <a:srgbClr val="4D4D4D"/>
          </a:solidFill>
          <a:latin typeface="Calibri" pitchFamily="34" charset="0"/>
        </a:defRPr>
      </a:lvl4pPr>
      <a:lvl5pPr algn="l" rtl="0" fontAlgn="base">
        <a:spcBef>
          <a:spcPct val="0"/>
        </a:spcBef>
        <a:spcAft>
          <a:spcPct val="0"/>
        </a:spcAft>
        <a:defRPr sz="3200">
          <a:solidFill>
            <a:srgbClr val="4D4D4D"/>
          </a:solidFill>
          <a:latin typeface="Calibri" pitchFamily="34" charset="0"/>
        </a:defRPr>
      </a:lvl5pPr>
      <a:lvl6pPr marL="457200" algn="l" rtl="0" fontAlgn="base">
        <a:spcBef>
          <a:spcPct val="0"/>
        </a:spcBef>
        <a:spcAft>
          <a:spcPct val="0"/>
        </a:spcAft>
        <a:defRPr sz="3200">
          <a:solidFill>
            <a:srgbClr val="4D4D4D"/>
          </a:solidFill>
          <a:latin typeface="Calibri" pitchFamily="34" charset="0"/>
        </a:defRPr>
      </a:lvl6pPr>
      <a:lvl7pPr marL="914400" algn="l" rtl="0" fontAlgn="base">
        <a:spcBef>
          <a:spcPct val="0"/>
        </a:spcBef>
        <a:spcAft>
          <a:spcPct val="0"/>
        </a:spcAft>
        <a:defRPr sz="3200">
          <a:solidFill>
            <a:srgbClr val="4D4D4D"/>
          </a:solidFill>
          <a:latin typeface="Calibri" pitchFamily="34" charset="0"/>
        </a:defRPr>
      </a:lvl7pPr>
      <a:lvl8pPr marL="1371600" algn="l" rtl="0" fontAlgn="base">
        <a:spcBef>
          <a:spcPct val="0"/>
        </a:spcBef>
        <a:spcAft>
          <a:spcPct val="0"/>
        </a:spcAft>
        <a:defRPr sz="3200">
          <a:solidFill>
            <a:srgbClr val="4D4D4D"/>
          </a:solidFill>
          <a:latin typeface="Calibri" pitchFamily="34" charset="0"/>
        </a:defRPr>
      </a:lvl8pPr>
      <a:lvl9pPr marL="1828800" algn="l" rtl="0" fontAlgn="base">
        <a:spcBef>
          <a:spcPct val="0"/>
        </a:spcBef>
        <a:spcAft>
          <a:spcPct val="0"/>
        </a:spcAft>
        <a:defRPr sz="3200">
          <a:solidFill>
            <a:srgbClr val="4D4D4D"/>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magnus@thegameassembly.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Underrubrik 10"/>
          <p:cNvSpPr>
            <a:spLocks noGrp="1"/>
          </p:cNvSpPr>
          <p:nvPr>
            <p:ph type="subTitle" idx="1"/>
          </p:nvPr>
        </p:nvSpPr>
        <p:spPr/>
        <p:txBody>
          <a:bodyPr rtlCol="0">
            <a:normAutofit/>
          </a:bodyPr>
          <a:lstStyle/>
          <a:p>
            <a:pPr fontAlgn="auto">
              <a:spcAft>
                <a:spcPts val="0"/>
              </a:spcAft>
              <a:buFont typeface="Arial" pitchFamily="34" charset="0"/>
              <a:buNone/>
              <a:defRPr/>
            </a:pPr>
            <a:r>
              <a:rPr lang="sv-SE" dirty="0" smtClean="0"/>
              <a:t>State Stack</a:t>
            </a:r>
          </a:p>
        </p:txBody>
      </p:sp>
      <p:sp>
        <p:nvSpPr>
          <p:cNvPr id="14338" name="Rubrik 11"/>
          <p:cNvSpPr>
            <a:spLocks noGrp="1"/>
          </p:cNvSpPr>
          <p:nvPr>
            <p:ph type="ctrTitle"/>
          </p:nvPr>
        </p:nvSpPr>
        <p:spPr/>
        <p:txBody>
          <a:bodyPr/>
          <a:lstStyle/>
          <a:p>
            <a:pPr algn="ctr"/>
            <a:r>
              <a:rPr lang="en-GB" sz="4400" dirty="0" smtClean="0"/>
              <a:t>Design patterns for games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a:t>
            </a:r>
            <a:endParaRPr lang="sv-SE" dirty="0"/>
          </a:p>
        </p:txBody>
      </p:sp>
      <p:sp>
        <p:nvSpPr>
          <p:cNvPr id="3" name="Content Placeholder 2"/>
          <p:cNvSpPr>
            <a:spLocks noGrp="1"/>
          </p:cNvSpPr>
          <p:nvPr>
            <p:ph idx="1"/>
          </p:nvPr>
        </p:nvSpPr>
        <p:spPr/>
        <p:txBody>
          <a:bodyPr/>
          <a:lstStyle/>
          <a:p>
            <a:r>
              <a:rPr lang="sv-SE" sz="2800" dirty="0" smtClean="0"/>
              <a:t>Exempel:</a:t>
            </a:r>
          </a:p>
          <a:p>
            <a:r>
              <a:rPr lang="sv-SE" sz="2800" dirty="0" smtClean="0"/>
              <a:t>Tänk att vi anropar följande states i ordningen dom står i: </a:t>
            </a:r>
            <a:r>
              <a:rPr lang="sv-SE" sz="2800" i="1" dirty="0" smtClean="0"/>
              <a:t>meny &gt; ingame &gt; options &gt; save</a:t>
            </a:r>
            <a:r>
              <a:rPr lang="sv-SE" sz="2800" dirty="0" smtClean="0"/>
              <a:t>.</a:t>
            </a:r>
          </a:p>
          <a:p>
            <a:pPr lvl="1"/>
            <a:r>
              <a:rPr lang="sv-SE" sz="2400" dirty="0" smtClean="0"/>
              <a:t>Save kommer att ligga överst på stacken, följt av options, ingame och till sist menyn där spelet startade.</a:t>
            </a:r>
            <a:br>
              <a:rPr lang="sv-SE" sz="2400" dirty="0" smtClean="0"/>
            </a:br>
            <a:endParaRPr lang="sv-SE" sz="2400" dirty="0" smtClean="0"/>
          </a:p>
          <a:p>
            <a:r>
              <a:rPr lang="sv-SE" sz="2800" dirty="0" smtClean="0"/>
              <a:t>När spelet startar är vi i huvudmenyn (menuState).</a:t>
            </a:r>
          </a:p>
          <a:p>
            <a:r>
              <a:rPr lang="sv-SE" sz="2800" dirty="0" smtClean="0"/>
              <a:t>Vi kör därefter igång spelet (ingameState)</a:t>
            </a:r>
          </a:p>
          <a:p>
            <a:r>
              <a:rPr lang="sv-SE" sz="2800" dirty="0" smtClean="0"/>
              <a:t>Inne i spelet öppnar vi optionsmenyn (optionsState).</a:t>
            </a:r>
          </a:p>
          <a:p>
            <a:r>
              <a:rPr lang="sv-SE" sz="2800" dirty="0" smtClean="0"/>
              <a:t>Och därifrån vill vi spara spelet (saveGameState)</a:t>
            </a:r>
          </a:p>
          <a:p>
            <a:endParaRPr lang="sv-SE" sz="2800" dirty="0" smtClean="0"/>
          </a:p>
          <a:p>
            <a:endParaRPr lang="sv-SE"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a:t>
            </a:r>
            <a:endParaRPr lang="sv-SE" dirty="0"/>
          </a:p>
        </p:txBody>
      </p:sp>
      <p:sp>
        <p:nvSpPr>
          <p:cNvPr id="3" name="Content Placeholder 2"/>
          <p:cNvSpPr>
            <a:spLocks noGrp="1"/>
          </p:cNvSpPr>
          <p:nvPr>
            <p:ph idx="1"/>
          </p:nvPr>
        </p:nvSpPr>
        <p:spPr/>
        <p:txBody>
          <a:bodyPr/>
          <a:lstStyle/>
          <a:p>
            <a:r>
              <a:rPr lang="sv-SE" sz="2800" dirty="0" smtClean="0"/>
              <a:t>När spelet är sparat poppar vi och hamnar i optionsmenyn igen.</a:t>
            </a:r>
          </a:p>
          <a:p>
            <a:r>
              <a:rPr lang="sv-SE" sz="2800" dirty="0" smtClean="0"/>
              <a:t>När spelaren stänger optionsmenyn hamnar vi i spelet igen.</a:t>
            </a:r>
          </a:p>
          <a:p>
            <a:r>
              <a:rPr lang="sv-SE" sz="2800" dirty="0" smtClean="0"/>
              <a:t>När spelaren stänger av spelet hamnar man åter igen i huvudmenyn.</a:t>
            </a:r>
          </a:p>
          <a:p>
            <a:r>
              <a:rPr lang="sv-SE" sz="2800" dirty="0" smtClean="0"/>
              <a:t>När huvudmenyn stängs finns inga states kvar och programmet stängs av.</a:t>
            </a:r>
            <a:endParaRPr lang="sv-SE"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a:t>
            </a:r>
            <a:endParaRPr lang="sv-SE" dirty="0"/>
          </a:p>
        </p:txBody>
      </p:sp>
      <p:sp>
        <p:nvSpPr>
          <p:cNvPr id="3" name="Content Placeholder 2"/>
          <p:cNvSpPr>
            <a:spLocks noGrp="1"/>
          </p:cNvSpPr>
          <p:nvPr>
            <p:ph idx="1"/>
          </p:nvPr>
        </p:nvSpPr>
        <p:spPr/>
        <p:txBody>
          <a:bodyPr/>
          <a:lstStyle/>
          <a:p>
            <a:r>
              <a:rPr lang="sv-SE" sz="2400" dirty="0" smtClean="0"/>
              <a:t>Nästa steg är att skapa en klass som sköter våra states:</a:t>
            </a:r>
          </a:p>
          <a:p>
            <a:pPr>
              <a:buNone/>
            </a:pPr>
            <a:r>
              <a:rPr lang="sv-SE" sz="2000" dirty="0" smtClean="0">
                <a:latin typeface="Courier New" pitchFamily="49" charset="0"/>
                <a:cs typeface="Courier New" pitchFamily="49" charset="0"/>
              </a:rPr>
              <a:t>class StateStack</a:t>
            </a:r>
          </a:p>
          <a:p>
            <a:pPr>
              <a:buNone/>
            </a:pPr>
            <a:r>
              <a:rPr lang="sv-SE" sz="2000" dirty="0" smtClean="0">
                <a:latin typeface="Courier New" pitchFamily="49" charset="0"/>
                <a:cs typeface="Courier New" pitchFamily="49" charset="0"/>
              </a:rPr>
              <a:t>{</a:t>
            </a:r>
            <a:br>
              <a:rPr lang="sv-SE" sz="2000" dirty="0" smtClean="0">
                <a:latin typeface="Courier New" pitchFamily="49" charset="0"/>
                <a:cs typeface="Courier New" pitchFamily="49" charset="0"/>
              </a:rPr>
            </a:br>
            <a:r>
              <a:rPr lang="sv-SE" sz="2000" dirty="0" smtClean="0">
                <a:latin typeface="Courier New" pitchFamily="49" charset="0"/>
                <a:cs typeface="Courier New" pitchFamily="49" charset="0"/>
              </a:rPr>
              <a:t>void PushState(State *aState);</a:t>
            </a:r>
            <a:br>
              <a:rPr lang="sv-SE" sz="2000" dirty="0" smtClean="0">
                <a:latin typeface="Courier New" pitchFamily="49" charset="0"/>
                <a:cs typeface="Courier New" pitchFamily="49" charset="0"/>
              </a:rPr>
            </a:br>
            <a:r>
              <a:rPr lang="sv-SE" sz="2000" dirty="0" smtClean="0">
                <a:latin typeface="Courier New" pitchFamily="49" charset="0"/>
                <a:cs typeface="Courier New" pitchFamily="49" charset="0"/>
              </a:rPr>
              <a:t>void Pop();</a:t>
            </a:r>
            <a:br>
              <a:rPr lang="sv-SE" sz="2000" dirty="0" smtClean="0">
                <a:latin typeface="Courier New" pitchFamily="49" charset="0"/>
                <a:cs typeface="Courier New" pitchFamily="49" charset="0"/>
              </a:rPr>
            </a:br>
            <a:r>
              <a:rPr lang="sv-SE" sz="2000" dirty="0" smtClean="0">
                <a:latin typeface="Courier New" pitchFamily="49" charset="0"/>
                <a:cs typeface="Courier New" pitchFamily="49" charset="0"/>
              </a:rPr>
              <a:t>State* GetCurrentState();</a:t>
            </a:r>
            <a:br>
              <a:rPr lang="sv-SE" sz="2000" dirty="0" smtClean="0">
                <a:latin typeface="Courier New" pitchFamily="49" charset="0"/>
                <a:cs typeface="Courier New" pitchFamily="49" charset="0"/>
              </a:rPr>
            </a:br>
            <a:r>
              <a:rPr lang="sv-SE" sz="2000" dirty="0" smtClean="0">
                <a:latin typeface="Courier New" pitchFamily="49" charset="0"/>
                <a:cs typeface="Courier New" pitchFamily="49" charset="0"/>
              </a:rPr>
              <a:t>std::Stack&lt;Stack&gt; myStates;</a:t>
            </a:r>
          </a:p>
          <a:p>
            <a:pPr>
              <a:buNone/>
            </a:pPr>
            <a:r>
              <a:rPr lang="sv-SE" sz="2000" dirty="0" smtClean="0">
                <a:latin typeface="Courier New" pitchFamily="49" charset="0"/>
                <a:cs typeface="Courier New" pitchFamily="49" charset="0"/>
              </a:rPr>
              <a:t>};</a:t>
            </a:r>
            <a:r>
              <a:rPr lang="sv-SE" sz="2400" dirty="0" smtClean="0">
                <a:latin typeface="Calibri Light" pitchFamily="34" charset="0"/>
              </a:rPr>
              <a:t/>
            </a:r>
            <a:br>
              <a:rPr lang="sv-SE" sz="2400" dirty="0" smtClean="0">
                <a:latin typeface="Calibri Light" pitchFamily="34" charset="0"/>
              </a:rPr>
            </a:br>
            <a:endParaRPr lang="sv-SE" sz="2400" dirty="0" smtClean="0">
              <a:latin typeface="Calibri Light" pitchFamily="34" charset="0"/>
            </a:endParaRPr>
          </a:p>
          <a:p>
            <a:r>
              <a:rPr lang="sv-SE" sz="2400" dirty="0" smtClean="0"/>
              <a:t>PushState kör init på det tillagda statet och lägger sedan till det överst:</a:t>
            </a:r>
          </a:p>
          <a:p>
            <a:pPr>
              <a:buNone/>
            </a:pPr>
            <a:r>
              <a:rPr lang="sv-SE" sz="1800" dirty="0" smtClean="0">
                <a:latin typeface="Courier New" pitchFamily="49" charset="0"/>
                <a:cs typeface="Courier New" pitchFamily="49" charset="0"/>
              </a:rPr>
              <a:t>void PushState(State *aState)</a:t>
            </a:r>
          </a:p>
          <a:p>
            <a:pPr>
              <a:buNone/>
            </a:pP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	myStates.push(aState);</a:t>
            </a:r>
          </a:p>
          <a:p>
            <a:pPr>
              <a:buNone/>
            </a:pPr>
            <a:r>
              <a:rPr lang="sv-SE" sz="1800" dirty="0" smtClean="0">
                <a:latin typeface="Courier New" pitchFamily="49" charset="0"/>
                <a:cs typeface="Courier New" pitchFamily="49" charset="0"/>
              </a:rPr>
              <a:t>	GetCurrentState()-&gt;ExitState();</a:t>
            </a:r>
          </a:p>
          <a:p>
            <a:pPr>
              <a:buNone/>
            </a:pPr>
            <a:r>
              <a:rPr lang="sv-SE" sz="1800" dirty="0" smtClean="0">
                <a:latin typeface="Courier New" pitchFamily="49" charset="0"/>
                <a:cs typeface="Courier New" pitchFamily="49" charset="0"/>
              </a:rPr>
              <a:t>	aState.Init();</a:t>
            </a:r>
          </a:p>
          <a:p>
            <a:pPr>
              <a:buNone/>
            </a:pPr>
            <a:r>
              <a:rPr lang="sv-SE" sz="1800" dirty="0" smtClean="0">
                <a:latin typeface="Courier New" pitchFamily="49" charset="0"/>
                <a:cs typeface="Courier New" pitchFamily="49" charset="0"/>
              </a:rPr>
              <a:t>}</a:t>
            </a:r>
          </a:p>
          <a:p>
            <a:endParaRPr lang="sv-SE" sz="2400" dirty="0" smtClean="0">
              <a:latin typeface="Calibri Light" pitchFamily="34" charset="0"/>
            </a:endParaRPr>
          </a:p>
          <a:p>
            <a:endParaRPr lang="sv-SE" sz="2800" dirty="0" smtClean="0"/>
          </a:p>
          <a:p>
            <a:endParaRPr lang="sv-SE"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a:t>
            </a:r>
            <a:endParaRPr lang="sv-SE" dirty="0"/>
          </a:p>
        </p:txBody>
      </p:sp>
      <p:sp>
        <p:nvSpPr>
          <p:cNvPr id="3" name="Content Placeholder 2"/>
          <p:cNvSpPr>
            <a:spLocks noGrp="1"/>
          </p:cNvSpPr>
          <p:nvPr>
            <p:ph idx="1"/>
          </p:nvPr>
        </p:nvSpPr>
        <p:spPr/>
        <p:txBody>
          <a:bodyPr/>
          <a:lstStyle/>
          <a:p>
            <a:r>
              <a:rPr lang="sv-SE" sz="2800" dirty="0" smtClean="0"/>
              <a:t>Pop gör inte mer än poppar stacken, eventuellt säger till statet att det blir inaktiverat.</a:t>
            </a:r>
          </a:p>
          <a:p>
            <a:endParaRPr lang="sv-SE"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 loop</a:t>
            </a:r>
            <a:endParaRPr lang="sv-SE" dirty="0"/>
          </a:p>
        </p:txBody>
      </p:sp>
      <p:sp>
        <p:nvSpPr>
          <p:cNvPr id="3" name="Content Placeholder 2"/>
          <p:cNvSpPr>
            <a:spLocks noGrp="1"/>
          </p:cNvSpPr>
          <p:nvPr>
            <p:ph idx="1"/>
          </p:nvPr>
        </p:nvSpPr>
        <p:spPr/>
        <p:txBody>
          <a:bodyPr/>
          <a:lstStyle/>
          <a:p>
            <a:r>
              <a:rPr lang="sv-SE" sz="2400" dirty="0" smtClean="0"/>
              <a:t>Spelets mainloop ser till att statet uppdateras. Updatefunktionen skickar tillbaka ett returnvärde vilket gör det enkelt att gå tillbaka till förra statet:</a:t>
            </a:r>
          </a:p>
          <a:p>
            <a:endParaRPr lang="sv-SE" sz="2400" dirty="0" smtClean="0"/>
          </a:p>
          <a:p>
            <a:pPr>
              <a:buNone/>
            </a:pPr>
            <a:r>
              <a:rPr lang="sv-SE" sz="1800" dirty="0" smtClean="0">
                <a:latin typeface="Courier New" pitchFamily="49" charset="0"/>
                <a:cs typeface="Courier New" pitchFamily="49" charset="0"/>
              </a:rPr>
              <a:t>while (myStateStack.size() &gt; 0)</a:t>
            </a:r>
          </a:p>
          <a:p>
            <a:pPr>
              <a:buNone/>
            </a:pP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	if (myStateStack.GetCurrentState()-&gt;Update() == false)</a:t>
            </a:r>
            <a:br>
              <a:rPr lang="sv-SE" sz="1800" dirty="0" smtClean="0">
                <a:latin typeface="Courier New" pitchFamily="49" charset="0"/>
                <a:cs typeface="Courier New" pitchFamily="49" charset="0"/>
              </a:rPr>
            </a:br>
            <a:r>
              <a:rPr lang="sv-SE" sz="1800" dirty="0" smtClean="0">
                <a:latin typeface="Courier New" pitchFamily="49" charset="0"/>
                <a:cs typeface="Courier New" pitchFamily="49" charset="0"/>
              </a:rPr>
              <a:t>{</a:t>
            </a:r>
            <a:br>
              <a:rPr lang="sv-SE" sz="1800" dirty="0" smtClean="0">
                <a:latin typeface="Courier New" pitchFamily="49" charset="0"/>
                <a:cs typeface="Courier New" pitchFamily="49" charset="0"/>
              </a:rPr>
            </a:br>
            <a:r>
              <a:rPr lang="sv-SE" sz="1800" dirty="0" smtClean="0">
                <a:latin typeface="Courier New" pitchFamily="49" charset="0"/>
                <a:cs typeface="Courier New" pitchFamily="49" charset="0"/>
              </a:rPr>
              <a:t>	myStateStack.pop();</a:t>
            </a:r>
            <a:br>
              <a:rPr lang="sv-SE" sz="1800" dirty="0" smtClean="0">
                <a:latin typeface="Courier New" pitchFamily="49" charset="0"/>
                <a:cs typeface="Courier New" pitchFamily="49" charset="0"/>
              </a:rPr>
            </a:b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a:t>
            </a:r>
          </a:p>
          <a:p>
            <a:r>
              <a:rPr lang="sv-SE" sz="2400" dirty="0" smtClean="0"/>
              <a:t>Dvs. varje state skickar bara tillbaka false i sin updatefunktion när statet ska avslutas.</a:t>
            </a:r>
          </a:p>
          <a:p>
            <a:r>
              <a:rPr lang="sv-SE" sz="2400" dirty="0" smtClean="0"/>
              <a:t>När inga states finns kvar avslutas spelet.</a:t>
            </a:r>
          </a:p>
          <a:p>
            <a:endParaRPr lang="sv-SE" sz="2400" dirty="0" smtClean="0"/>
          </a:p>
          <a:p>
            <a:endParaRPr lang="sv-S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a:t>
            </a:r>
            <a:endParaRPr lang="sv-SE" dirty="0"/>
          </a:p>
        </p:txBody>
      </p:sp>
      <p:sp>
        <p:nvSpPr>
          <p:cNvPr id="3" name="Content Placeholder 2"/>
          <p:cNvSpPr>
            <a:spLocks noGrp="1"/>
          </p:cNvSpPr>
          <p:nvPr>
            <p:ph idx="1"/>
          </p:nvPr>
        </p:nvSpPr>
        <p:spPr/>
        <p:txBody>
          <a:bodyPr/>
          <a:lstStyle/>
          <a:p>
            <a:r>
              <a:rPr lang="sv-SE" sz="2800" dirty="0" smtClean="0"/>
              <a:t>Vi ska kolla på en situation då detta fungerar mindre bra.</a:t>
            </a:r>
          </a:p>
          <a:p>
            <a:r>
              <a:rPr lang="sv-SE" sz="2800" dirty="0" smtClean="0"/>
              <a:t>Låt säga att spelet börjar i huvudmenyn, vilken du pushar på stacken: </a:t>
            </a:r>
            <a:r>
              <a:rPr lang="sv-SE" sz="2800" i="1" dirty="0" smtClean="0"/>
              <a:t>MainMenu</a:t>
            </a:r>
          </a:p>
          <a:p>
            <a:r>
              <a:rPr lang="sv-SE" sz="2800" dirty="0" smtClean="0"/>
              <a:t>Därefter laddar vi in en sparat spel, och pushar därmed LoadGame på stacken: </a:t>
            </a:r>
            <a:r>
              <a:rPr lang="sv-SE" sz="2800" i="1" dirty="0" smtClean="0"/>
              <a:t>MainMenu-&gt;LoadGame.</a:t>
            </a:r>
          </a:p>
          <a:p>
            <a:r>
              <a:rPr lang="sv-SE" sz="2800" dirty="0" smtClean="0"/>
              <a:t>Efter spelet laddat klar så kör vi igång spelet:</a:t>
            </a:r>
            <a:br>
              <a:rPr lang="sv-SE" sz="2800" dirty="0" smtClean="0"/>
            </a:br>
            <a:r>
              <a:rPr lang="sv-SE" sz="2800" i="1" dirty="0" smtClean="0"/>
              <a:t>MainMenu-&gt;LoadGame-&gt;InGame</a:t>
            </a:r>
            <a:endParaRPr lang="sv-SE" sz="2800" dirty="0" smtClean="0"/>
          </a:p>
          <a:p>
            <a:endParaRPr lang="sv-SE"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Problem</a:t>
            </a:r>
            <a:endParaRPr lang="sv-SE" dirty="0"/>
          </a:p>
        </p:txBody>
      </p:sp>
      <p:sp>
        <p:nvSpPr>
          <p:cNvPr id="3" name="Content Placeholder 2"/>
          <p:cNvSpPr>
            <a:spLocks noGrp="1"/>
          </p:cNvSpPr>
          <p:nvPr>
            <p:ph idx="1"/>
          </p:nvPr>
        </p:nvSpPr>
        <p:spPr/>
        <p:txBody>
          <a:bodyPr/>
          <a:lstStyle/>
          <a:p>
            <a:r>
              <a:rPr lang="sv-SE" sz="2800" dirty="0" smtClean="0"/>
              <a:t>Problemet som nu uppstått är att om vi avslutar vårt spel så kommer vi inte att hamna i huvudmenyn, utan istället i LoadGame igen.</a:t>
            </a:r>
          </a:p>
          <a:p>
            <a:r>
              <a:rPr lang="sv-SE" sz="2800" dirty="0" smtClean="0"/>
              <a:t>Och ännu värre, om vi från vårt spel vill ladda in ett annat save game så kommer vi att få följande stack:</a:t>
            </a:r>
          </a:p>
          <a:p>
            <a:pPr>
              <a:buNone/>
            </a:pPr>
            <a:r>
              <a:rPr lang="sv-SE" sz="2800" i="1" dirty="0" smtClean="0"/>
              <a:t>	MainMenu-&gt;LoadGame-&gt;InGame-&gt;</a:t>
            </a:r>
            <a:br>
              <a:rPr lang="sv-SE" sz="2800" i="1" dirty="0" smtClean="0"/>
            </a:br>
            <a:r>
              <a:rPr lang="sv-SE" sz="2800" i="1" dirty="0" smtClean="0"/>
              <a:t>LoadGame-&gt;InGame...</a:t>
            </a:r>
          </a:p>
          <a:p>
            <a:endParaRPr lang="sv-SE" sz="2800" dirty="0" smtClean="0"/>
          </a:p>
          <a:p>
            <a:endParaRPr lang="sv-SE"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Stack i stack</a:t>
            </a:r>
            <a:endParaRPr lang="sv-SE" dirty="0"/>
          </a:p>
        </p:txBody>
      </p:sp>
      <p:sp>
        <p:nvSpPr>
          <p:cNvPr id="3" name="Content Placeholder 2"/>
          <p:cNvSpPr>
            <a:spLocks noGrp="1"/>
          </p:cNvSpPr>
          <p:nvPr>
            <p:ph idx="1"/>
          </p:nvPr>
        </p:nvSpPr>
        <p:spPr/>
        <p:txBody>
          <a:bodyPr/>
          <a:lstStyle/>
          <a:p>
            <a:r>
              <a:rPr lang="sv-SE" sz="2400" dirty="0" smtClean="0"/>
              <a:t>En enkel lösning på detta problem är att låta vissa states pop:a sig själv samtidigt som dom lägger till ett nytt.</a:t>
            </a:r>
          </a:p>
          <a:p>
            <a:r>
              <a:rPr lang="sv-SE" sz="2400" dirty="0" smtClean="0"/>
              <a:t>En mer komplex variant är att din state stack innehåller ytterligare stackar.</a:t>
            </a:r>
          </a:p>
          <a:p>
            <a:r>
              <a:rPr lang="sv-SE" sz="2400" dirty="0" smtClean="0"/>
              <a:t>Dvs. det finns två nivåer av states. Ett mini-state som lägger till ett state på stacken i stacken.</a:t>
            </a:r>
          </a:p>
          <a:p>
            <a:r>
              <a:rPr lang="sv-SE" sz="2400" dirty="0" smtClean="0"/>
              <a:t>Och ett main state, som lägger till en ny stack med egna states.</a:t>
            </a:r>
          </a:p>
          <a:p>
            <a:r>
              <a:rPr lang="sv-SE" sz="2400" dirty="0" smtClean="0"/>
              <a:t>Låt fetstilade states vara main states som själv innehåller vars en stack. LoadGames stack innehåller i sin tur InGame och Options.</a:t>
            </a:r>
          </a:p>
          <a:p>
            <a:r>
              <a:rPr lang="sv-SE" sz="2400" b="1" i="1" dirty="0" smtClean="0"/>
              <a:t>MainMenu -&gt; LoadGame -&gt; </a:t>
            </a:r>
            <a:r>
              <a:rPr lang="sv-SE" sz="2400" i="1" dirty="0" smtClean="0"/>
              <a:t>InGame -&gt; Options </a:t>
            </a:r>
            <a:endParaRPr lang="sv-SE" sz="2400" b="1" i="1" dirty="0" smtClean="0"/>
          </a:p>
          <a:p>
            <a:r>
              <a:rPr lang="sv-SE" sz="2400" dirty="0" smtClean="0"/>
              <a:t>Om vi från options nu vill avsluta spelet, så kan vi pop:a huvudstacken, vilket kommer att avsluta options, ingame och LoadGame och föra oss tillbaka till huvudmenyn.</a:t>
            </a:r>
          </a:p>
          <a:p>
            <a:endParaRPr lang="sv-SE"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Fler exempel</a:t>
            </a:r>
            <a:endParaRPr lang="sv-SE" dirty="0"/>
          </a:p>
        </p:txBody>
      </p:sp>
      <p:sp>
        <p:nvSpPr>
          <p:cNvPr id="3" name="Content Placeholder 2"/>
          <p:cNvSpPr>
            <a:spLocks noGrp="1"/>
          </p:cNvSpPr>
          <p:nvPr>
            <p:ph idx="1"/>
          </p:nvPr>
        </p:nvSpPr>
        <p:spPr/>
        <p:txBody>
          <a:bodyPr/>
          <a:lstStyle/>
          <a:p>
            <a:r>
              <a:rPr lang="sv-SE" sz="2400" dirty="0" smtClean="0"/>
              <a:t>Vi ska kolla på ett till exempel.</a:t>
            </a:r>
          </a:p>
          <a:p>
            <a:r>
              <a:rPr lang="sv-SE" sz="2400" dirty="0" smtClean="0"/>
              <a:t>Låt säga att vi har ett spel, vilket har en character screen, där man kan välja en karaktärs inventory och därefter välja att crafta items, då skulle vår stack kunna se ut som följande:</a:t>
            </a:r>
          </a:p>
          <a:p>
            <a:r>
              <a:rPr lang="sv-SE" sz="2400" dirty="0" smtClean="0"/>
              <a:t>MainMenu-&gt;</a:t>
            </a:r>
            <a:r>
              <a:rPr lang="sv-SE" sz="2400" b="1" dirty="0" smtClean="0"/>
              <a:t>InGame</a:t>
            </a:r>
            <a:r>
              <a:rPr lang="sv-SE" sz="2400" dirty="0" smtClean="0"/>
              <a:t>-&gt;</a:t>
            </a:r>
            <a:r>
              <a:rPr lang="sv-SE" sz="2400" b="1" dirty="0" smtClean="0"/>
              <a:t>CharacterScreen</a:t>
            </a:r>
            <a:r>
              <a:rPr lang="sv-SE" sz="2400" dirty="0" smtClean="0"/>
              <a:t>-&gt;Inventory-&gt;Crafting</a:t>
            </a:r>
          </a:p>
          <a:p>
            <a:r>
              <a:rPr lang="sv-SE" sz="2400" dirty="0" smtClean="0"/>
              <a:t>För att hoppa tillbaka till Ingame, så måste vi först popa crafting, sen inventory och till sist character screen.</a:t>
            </a:r>
          </a:p>
          <a:p>
            <a:r>
              <a:rPr lang="sv-SE" sz="2400" dirty="0" smtClean="0"/>
              <a:t>Men om vi vill ha en genväg direkt tillbaka till InGame, så kan vi istället pop:a det som ligger överst på vår första stack, vilket är CharacterSceens stack med characterScreen, Inventory och Crafting.</a:t>
            </a:r>
          </a:p>
          <a:p>
            <a:r>
              <a:rPr lang="sv-SE" sz="2400" dirty="0" smtClean="0"/>
              <a:t>Boom, och vi är tillbaka på InGame state direkt.</a:t>
            </a:r>
          </a:p>
          <a:p>
            <a:endParaRPr lang="sv-SE"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Let through</a:t>
            </a:r>
            <a:endParaRPr lang="sv-SE" dirty="0"/>
          </a:p>
        </p:txBody>
      </p:sp>
      <p:sp>
        <p:nvSpPr>
          <p:cNvPr id="3" name="Content Placeholder 2"/>
          <p:cNvSpPr>
            <a:spLocks noGrp="1"/>
          </p:cNvSpPr>
          <p:nvPr>
            <p:ph idx="1"/>
          </p:nvPr>
        </p:nvSpPr>
        <p:spPr/>
        <p:txBody>
          <a:bodyPr/>
          <a:lstStyle/>
          <a:p>
            <a:r>
              <a:rPr lang="sv-SE" sz="2400" dirty="0" smtClean="0"/>
              <a:t>Vissa states ska lägga sig över andra.</a:t>
            </a:r>
          </a:p>
          <a:p>
            <a:r>
              <a:rPr lang="sv-SE" sz="2400" dirty="0" smtClean="0"/>
              <a:t>T.ex. ska en optionsmeny visas ovanför spelet, som fortfarande ska renderas ut.</a:t>
            </a:r>
          </a:p>
          <a:p>
            <a:r>
              <a:rPr lang="sv-SE" sz="2400" dirty="0" smtClean="0"/>
              <a:t>Enligt modellen än så länge så sköter varje state sin egen rendering och uppdatering.</a:t>
            </a:r>
          </a:p>
          <a:p>
            <a:r>
              <a:rPr lang="sv-SE" sz="2400" dirty="0" smtClean="0"/>
              <a:t>Dvs. om vi bytar till optionsState så kommer det endast att rita ut sig själv.</a:t>
            </a:r>
          </a:p>
          <a:p>
            <a:endParaRPr lang="sv-SE" sz="2400" dirty="0" smtClean="0"/>
          </a:p>
          <a:p>
            <a:endParaRPr lang="sv-SE" sz="2400" dirty="0" smtClean="0"/>
          </a:p>
          <a:p>
            <a:endParaRPr lang="sv-SE"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ubrik 1"/>
          <p:cNvSpPr>
            <a:spLocks noGrp="1"/>
          </p:cNvSpPr>
          <p:nvPr>
            <p:ph type="title"/>
          </p:nvPr>
        </p:nvSpPr>
        <p:spPr/>
        <p:txBody>
          <a:bodyPr/>
          <a:lstStyle/>
          <a:p>
            <a:r>
              <a:rPr lang="en-GB" dirty="0" smtClean="0"/>
              <a:t>Kursupplägg</a:t>
            </a:r>
          </a:p>
        </p:txBody>
      </p:sp>
      <p:sp>
        <p:nvSpPr>
          <p:cNvPr id="18434" name="Platshållare för innehåll 2"/>
          <p:cNvSpPr>
            <a:spLocks noGrp="1"/>
          </p:cNvSpPr>
          <p:nvPr>
            <p:ph idx="1"/>
          </p:nvPr>
        </p:nvSpPr>
        <p:spPr/>
        <p:txBody>
          <a:bodyPr anchor="ctr"/>
          <a:lstStyle/>
          <a:p>
            <a:r>
              <a:rPr lang="sv-SE" dirty="0" smtClean="0"/>
              <a:t>Design Patterns...for games </a:t>
            </a:r>
            <a:r>
              <a:rPr lang="sv-SE" dirty="0" smtClean="0">
                <a:sym typeface="Wingdings" pitchFamily="2" charset="2"/>
              </a:rPr>
              <a:t></a:t>
            </a:r>
            <a:endParaRPr lang="sv-SE" dirty="0" smtClean="0"/>
          </a:p>
          <a:p>
            <a:r>
              <a:rPr lang="sv-SE" dirty="0" smtClean="0"/>
              <a:t>Sexveckorskurs</a:t>
            </a:r>
          </a:p>
          <a:p>
            <a:r>
              <a:rPr lang="sv-SE" dirty="0" smtClean="0"/>
              <a:t>10~ lektionsgenomgångar</a:t>
            </a:r>
          </a:p>
          <a:p>
            <a:r>
              <a:rPr lang="sv-SE" dirty="0" smtClean="0"/>
              <a:t>Inga labbar</a:t>
            </a:r>
          </a:p>
          <a:p>
            <a:r>
              <a:rPr lang="sv-SE" dirty="0" smtClean="0"/>
              <a:t>Ingen läxor</a:t>
            </a:r>
          </a:p>
          <a:p>
            <a:r>
              <a:rPr lang="sv-SE" dirty="0" smtClean="0"/>
              <a:t>Avslutas med tenta</a:t>
            </a:r>
          </a:p>
          <a:p>
            <a:r>
              <a:rPr lang="sv-SE" dirty="0" smtClean="0"/>
              <a:t>Allt material i form av powerpoints och lektionsgenomgångar</a:t>
            </a:r>
          </a:p>
          <a:p>
            <a:endParaRPr lang="sv-S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Let through</a:t>
            </a:r>
            <a:endParaRPr lang="sv-SE" dirty="0"/>
          </a:p>
        </p:txBody>
      </p:sp>
      <p:sp>
        <p:nvSpPr>
          <p:cNvPr id="3" name="Content Placeholder 2"/>
          <p:cNvSpPr>
            <a:spLocks noGrp="1"/>
          </p:cNvSpPr>
          <p:nvPr>
            <p:ph idx="1"/>
          </p:nvPr>
        </p:nvSpPr>
        <p:spPr/>
        <p:txBody>
          <a:bodyPr/>
          <a:lstStyle/>
          <a:p>
            <a:r>
              <a:rPr lang="sv-SE" sz="2400" dirty="0" smtClean="0"/>
              <a:t>En lösning på detta är att låta states ange om rendering (m.m.) på statet under också ska anropas.</a:t>
            </a:r>
          </a:p>
          <a:p>
            <a:r>
              <a:rPr lang="sv-SE" sz="2400" dirty="0" smtClean="0"/>
              <a:t>Så när ett state ska renderas ut, kollar det en flagga.</a:t>
            </a:r>
          </a:p>
          <a:p>
            <a:r>
              <a:rPr lang="sv-SE" sz="2400" dirty="0" smtClean="0"/>
              <a:t>Om flaggan är true, så ser det till att rita ut statet under först.</a:t>
            </a:r>
          </a:p>
          <a:p>
            <a:r>
              <a:rPr lang="sv-SE" sz="2400" smtClean="0"/>
              <a:t>Exempelkod:</a:t>
            </a:r>
            <a:endParaRPr lang="sv-SE" sz="2400" dirty="0" smtClean="0"/>
          </a:p>
          <a:p>
            <a:pPr>
              <a:buNone/>
            </a:pPr>
            <a:r>
              <a:rPr lang="sv-SE" sz="1800" dirty="0" smtClean="0">
                <a:latin typeface="Courier New" pitchFamily="49" charset="0"/>
                <a:cs typeface="Courier New" pitchFamily="49" charset="0"/>
              </a:rPr>
              <a:t>void StateStack::RenderStateAtIndex(int aIndex)</a:t>
            </a:r>
          </a:p>
          <a:p>
            <a:pPr>
              <a:buNone/>
            </a:pPr>
            <a:r>
              <a:rPr lang="sv-SE" sz="1800" dirty="0" smtClean="0">
                <a:latin typeface="Courier New" pitchFamily="49" charset="0"/>
                <a:cs typeface="Courier New" pitchFamily="49" charset="0"/>
              </a:rPr>
              <a:t>{</a:t>
            </a:r>
          </a:p>
          <a:p>
            <a:pPr>
              <a:buNone/>
            </a:pPr>
            <a:r>
              <a:rPr lang="sv-SE" sz="1800" dirty="0" smtClean="0">
                <a:latin typeface="Courier New" pitchFamily="49" charset="0"/>
                <a:cs typeface="Courier New" pitchFamily="49" charset="0"/>
              </a:rPr>
              <a:t>	if (aIndex &lt; 0) // basfallet</a:t>
            </a:r>
          </a:p>
          <a:p>
            <a:pPr>
              <a:buNone/>
            </a:pPr>
            <a:r>
              <a:rPr lang="sv-SE" sz="1800" dirty="0" smtClean="0">
                <a:latin typeface="Courier New" pitchFamily="49" charset="0"/>
                <a:cs typeface="Courier New" pitchFamily="49" charset="0"/>
              </a:rPr>
              <a:t>		return;</a:t>
            </a:r>
          </a:p>
          <a:p>
            <a:pPr>
              <a:buNone/>
            </a:pPr>
            <a:endParaRPr lang="sv-SE" sz="1800" dirty="0" smtClean="0">
              <a:latin typeface="Courier New" pitchFamily="49" charset="0"/>
              <a:cs typeface="Courier New" pitchFamily="49" charset="0"/>
            </a:endParaRPr>
          </a:p>
          <a:p>
            <a:pPr>
              <a:buNone/>
            </a:pPr>
            <a:r>
              <a:rPr lang="sv-SE" sz="1800" dirty="0" smtClean="0">
                <a:latin typeface="Courier New" pitchFamily="49" charset="0"/>
                <a:cs typeface="Courier New" pitchFamily="49" charset="0"/>
              </a:rPr>
              <a:t>	// Rendera state under</a:t>
            </a:r>
          </a:p>
          <a:p>
            <a:pPr>
              <a:buNone/>
            </a:pPr>
            <a:r>
              <a:rPr lang="sv-SE" sz="1800" dirty="0" smtClean="0">
                <a:latin typeface="Courier New" pitchFamily="49" charset="0"/>
                <a:cs typeface="Courier New" pitchFamily="49" charset="0"/>
              </a:rPr>
              <a:t>	if (myGameStates[aIndex]-&gt;LetThroughRender() == true)</a:t>
            </a:r>
          </a:p>
          <a:p>
            <a:pPr>
              <a:buNone/>
            </a:pPr>
            <a:r>
              <a:rPr lang="sv-SE" sz="1800" dirty="0" smtClean="0">
                <a:latin typeface="Courier New" pitchFamily="49" charset="0"/>
                <a:cs typeface="Courier New" pitchFamily="49" charset="0"/>
              </a:rPr>
              <a:t>		RenderStateAtIndex(aIndex - 1); //</a:t>
            </a:r>
          </a:p>
          <a:p>
            <a:pPr>
              <a:buNone/>
            </a:pPr>
            <a:endParaRPr lang="sv-SE" sz="1800" dirty="0" smtClean="0">
              <a:latin typeface="Courier New" pitchFamily="49" charset="0"/>
              <a:cs typeface="Courier New" pitchFamily="49" charset="0"/>
            </a:endParaRPr>
          </a:p>
          <a:p>
            <a:pPr>
              <a:buNone/>
            </a:pPr>
            <a:r>
              <a:rPr lang="sv-SE" sz="1800" dirty="0" smtClean="0">
                <a:latin typeface="Courier New" pitchFamily="49" charset="0"/>
                <a:cs typeface="Courier New" pitchFamily="49" charset="0"/>
              </a:rPr>
              <a:t>	myGameStates[aIndex]-&gt;Render(); // Rendera eget state</a:t>
            </a:r>
          </a:p>
          <a:p>
            <a:pPr>
              <a:buNone/>
            </a:pPr>
            <a:r>
              <a:rPr lang="sv-SE" sz="1800" dirty="0" smtClean="0">
                <a:latin typeface="Courier New" pitchFamily="49" charset="0"/>
                <a:cs typeface="Courier New" pitchFamily="49" charset="0"/>
              </a:rPr>
              <a:t>}</a:t>
            </a:r>
            <a:endParaRPr lang="sv-SE" sz="2400" dirty="0" smtClean="0">
              <a:latin typeface="Courier New" pitchFamily="49" charset="0"/>
              <a:cs typeface="Courier New" pitchFamily="49" charset="0"/>
            </a:endParaRPr>
          </a:p>
          <a:p>
            <a:endParaRPr lang="sv-SE" sz="2400" dirty="0" smtClean="0"/>
          </a:p>
          <a:p>
            <a:endParaRPr lang="sv-SE" sz="2400" dirty="0" smtClean="0"/>
          </a:p>
          <a:p>
            <a:endParaRPr lang="sv-SE"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ubrik 1"/>
          <p:cNvSpPr>
            <a:spLocks noGrp="1"/>
          </p:cNvSpPr>
          <p:nvPr>
            <p:ph type="title" idx="4294967295"/>
          </p:nvPr>
        </p:nvSpPr>
        <p:spPr/>
        <p:txBody>
          <a:bodyPr/>
          <a:lstStyle/>
          <a:p>
            <a:r>
              <a:rPr lang="sv-SE" dirty="0" smtClean="0"/>
              <a:t>Frågor?</a:t>
            </a:r>
          </a:p>
        </p:txBody>
      </p:sp>
      <p:sp>
        <p:nvSpPr>
          <p:cNvPr id="65539" name="Platshållare för innehåll 2"/>
          <p:cNvSpPr>
            <a:spLocks noGrp="1"/>
          </p:cNvSpPr>
          <p:nvPr>
            <p:ph idx="4294967295"/>
          </p:nvPr>
        </p:nvSpPr>
        <p:spPr>
          <a:xfrm>
            <a:off x="214313" y="857250"/>
            <a:ext cx="8715375" cy="5643563"/>
          </a:xfrm>
        </p:spPr>
        <p:txBody>
          <a:bodyPr anchor="ctr"/>
          <a:lstStyle/>
          <a:p>
            <a:pPr>
              <a:spcBef>
                <a:spcPct val="50000"/>
              </a:spcBef>
              <a:buFontTx/>
              <a:buChar char="•"/>
            </a:pPr>
            <a:r>
              <a:rPr lang="sv-SE" dirty="0" smtClean="0"/>
              <a:t>Programmeringsfrågor</a:t>
            </a:r>
          </a:p>
          <a:p>
            <a:pPr lvl="1">
              <a:spcBef>
                <a:spcPct val="50000"/>
              </a:spcBef>
              <a:buFontTx/>
              <a:buChar char="•"/>
            </a:pPr>
            <a:r>
              <a:rPr lang="sv-SE" dirty="0" smtClean="0">
                <a:solidFill>
                  <a:srgbClr val="4C4946"/>
                </a:solidFill>
                <a:hlinkClick r:id="rId3"/>
              </a:rPr>
              <a:t>magnus@thegameassembly.com</a:t>
            </a:r>
            <a:endParaRPr lang="sv-S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ubrik 1"/>
          <p:cNvSpPr>
            <a:spLocks noGrp="1"/>
          </p:cNvSpPr>
          <p:nvPr>
            <p:ph type="title"/>
          </p:nvPr>
        </p:nvSpPr>
        <p:spPr/>
        <p:txBody>
          <a:bodyPr/>
          <a:lstStyle/>
          <a:p>
            <a:r>
              <a:rPr lang="en-GB" dirty="0" smtClean="0"/>
              <a:t>Kursupplägg</a:t>
            </a:r>
          </a:p>
        </p:txBody>
      </p:sp>
      <p:sp>
        <p:nvSpPr>
          <p:cNvPr id="18434" name="Platshållare för innehåll 2"/>
          <p:cNvSpPr>
            <a:spLocks noGrp="1"/>
          </p:cNvSpPr>
          <p:nvPr>
            <p:ph idx="1"/>
          </p:nvPr>
        </p:nvSpPr>
        <p:spPr/>
        <p:txBody>
          <a:bodyPr anchor="ctr"/>
          <a:lstStyle/>
          <a:p>
            <a:r>
              <a:rPr lang="sv-SE" sz="2800" dirty="0" smtClean="0"/>
              <a:t>State Stack</a:t>
            </a:r>
          </a:p>
          <a:p>
            <a:r>
              <a:rPr lang="sv-SE" sz="2800" dirty="0" smtClean="0"/>
              <a:t>Collision Object</a:t>
            </a:r>
          </a:p>
          <a:p>
            <a:r>
              <a:rPr lang="sv-SE" sz="2800" dirty="0" smtClean="0"/>
              <a:t>Main Singleton</a:t>
            </a:r>
          </a:p>
          <a:p>
            <a:r>
              <a:rPr lang="sv-SE" sz="2800" dirty="0" smtClean="0"/>
              <a:t>Opaque Dictionary</a:t>
            </a:r>
          </a:p>
          <a:p>
            <a:r>
              <a:rPr lang="sv-SE" sz="2800" dirty="0" smtClean="0"/>
              <a:t>Component Based</a:t>
            </a:r>
          </a:p>
          <a:p>
            <a:r>
              <a:rPr lang="sv-SE" sz="2800" dirty="0" smtClean="0"/>
              <a:t>Communication Handler</a:t>
            </a:r>
          </a:p>
          <a:p>
            <a:r>
              <a:rPr lang="sv-SE" sz="2800" dirty="0" smtClean="0"/>
              <a:t>Layers</a:t>
            </a:r>
          </a:p>
          <a:p>
            <a:r>
              <a:rPr lang="sv-SE" sz="2800" dirty="0" smtClean="0"/>
              <a:t>Model View Controller</a:t>
            </a:r>
          </a:p>
          <a:p>
            <a:r>
              <a:rPr lang="sv-SE" sz="2800" dirty="0" smtClean="0"/>
              <a:t>Hierarkier</a:t>
            </a:r>
          </a:p>
          <a:p>
            <a:r>
              <a:rPr lang="sv-SE" sz="2800" dirty="0" smtClean="0"/>
              <a:t>GUI</a:t>
            </a:r>
          </a:p>
          <a:p>
            <a:endParaRPr lang="sv-SE"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ubrik 1"/>
          <p:cNvSpPr>
            <a:spLocks noGrp="1"/>
          </p:cNvSpPr>
          <p:nvPr>
            <p:ph type="title"/>
          </p:nvPr>
        </p:nvSpPr>
        <p:spPr/>
        <p:txBody>
          <a:bodyPr/>
          <a:lstStyle/>
          <a:p>
            <a:r>
              <a:rPr lang="en-GB" dirty="0" smtClean="0"/>
              <a:t>Problemområde</a:t>
            </a:r>
          </a:p>
        </p:txBody>
      </p:sp>
      <p:sp>
        <p:nvSpPr>
          <p:cNvPr id="18434" name="Platshållare för innehåll 2"/>
          <p:cNvSpPr>
            <a:spLocks noGrp="1"/>
          </p:cNvSpPr>
          <p:nvPr>
            <p:ph idx="1"/>
          </p:nvPr>
        </p:nvSpPr>
        <p:spPr/>
        <p:txBody>
          <a:bodyPr anchor="ctr"/>
          <a:lstStyle/>
          <a:p>
            <a:r>
              <a:rPr lang="sv-SE" dirty="0" smtClean="0"/>
              <a:t>I </a:t>
            </a:r>
            <a:r>
              <a:rPr lang="sv-SE" dirty="0" smtClean="0"/>
              <a:t>era spel </a:t>
            </a:r>
            <a:r>
              <a:rPr lang="sv-SE" dirty="0" smtClean="0"/>
              <a:t>så har ni oftast flera olika states som spelet kan befinna sig i:</a:t>
            </a:r>
          </a:p>
          <a:p>
            <a:pPr lvl="1"/>
            <a:r>
              <a:rPr lang="sv-SE" dirty="0" smtClean="0"/>
              <a:t>Huvudmeny</a:t>
            </a:r>
          </a:p>
          <a:p>
            <a:pPr lvl="1"/>
            <a:r>
              <a:rPr lang="sv-SE" dirty="0" smtClean="0"/>
              <a:t>Intro</a:t>
            </a:r>
          </a:p>
          <a:p>
            <a:pPr lvl="1"/>
            <a:r>
              <a:rPr lang="sv-SE" dirty="0" smtClean="0"/>
              <a:t>Ingame</a:t>
            </a:r>
          </a:p>
          <a:p>
            <a:pPr lvl="1"/>
            <a:r>
              <a:rPr lang="sv-SE" dirty="0" smtClean="0"/>
              <a:t>Options</a:t>
            </a:r>
          </a:p>
          <a:p>
            <a:pPr lvl="1"/>
            <a:r>
              <a:rPr lang="sv-SE" dirty="0" smtClean="0"/>
              <a:t>etc... </a:t>
            </a:r>
          </a:p>
          <a:p>
            <a:endParaRPr lang="sv-S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Problemområde</a:t>
            </a:r>
            <a:endParaRPr lang="sv-SE" dirty="0"/>
          </a:p>
        </p:txBody>
      </p:sp>
      <p:sp>
        <p:nvSpPr>
          <p:cNvPr id="3" name="Content Placeholder 2"/>
          <p:cNvSpPr>
            <a:spLocks noGrp="1"/>
          </p:cNvSpPr>
          <p:nvPr>
            <p:ph idx="1"/>
          </p:nvPr>
        </p:nvSpPr>
        <p:spPr/>
        <p:txBody>
          <a:bodyPr/>
          <a:lstStyle/>
          <a:p>
            <a:r>
              <a:rPr lang="sv-SE" sz="2000" smtClean="0"/>
              <a:t>Ett </a:t>
            </a:r>
            <a:r>
              <a:rPr lang="sv-SE" sz="2000" smtClean="0"/>
              <a:t>sätt </a:t>
            </a:r>
            <a:r>
              <a:rPr lang="sv-SE" sz="2000" dirty="0" smtClean="0"/>
              <a:t>att hålla reda på vilket state man är i är genom någon form av swith-sats:</a:t>
            </a:r>
            <a:br>
              <a:rPr lang="sv-SE" sz="2000" dirty="0" smtClean="0"/>
            </a:br>
            <a:r>
              <a:rPr lang="sv-SE" sz="2000" dirty="0" smtClean="0">
                <a:latin typeface="Calibri Light" pitchFamily="34" charset="0"/>
                <a:cs typeface="Consolas" pitchFamily="49" charset="0"/>
              </a:rPr>
              <a:t>switch (myState)</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case eInGame:</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DoGameStuff(); break;</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case eMenu:</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DoMenuStuff(); break;</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case eOptions:</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		DoOptionsStuff(); break;</a:t>
            </a:r>
            <a:br>
              <a:rPr lang="sv-SE" sz="2000" dirty="0" smtClean="0">
                <a:latin typeface="Calibri Light" pitchFamily="34" charset="0"/>
                <a:cs typeface="Consolas" pitchFamily="49" charset="0"/>
              </a:rPr>
            </a:br>
            <a:r>
              <a:rPr lang="sv-SE" sz="2000" dirty="0" smtClean="0">
                <a:latin typeface="Calibri Light" pitchFamily="34" charset="0"/>
                <a:cs typeface="Consolas" pitchFamily="49" charset="0"/>
              </a:rPr>
              <a:t>}</a:t>
            </a:r>
          </a:p>
          <a:p>
            <a:r>
              <a:rPr lang="sv-SE" sz="2000" dirty="0" smtClean="0"/>
              <a:t>Ponera nu att man ska kunna gå till optionsskärmen både från ingame och huvudmenyn. När man sen återvänder så ska man tillbaka till sitt förra state.</a:t>
            </a:r>
          </a:p>
          <a:p>
            <a:r>
              <a:rPr lang="sv-SE" sz="2000" dirty="0" smtClean="0"/>
              <a:t>Vi måste då på något sätt hålla reda på vilket state vi kom ifrån.</a:t>
            </a:r>
          </a:p>
          <a:p>
            <a:r>
              <a:rPr lang="sv-SE" sz="2000" dirty="0" smtClean="0"/>
              <a:t>Och för att göra det ännu värre, låt säga att vi från options kan gå in och välja Save Game, som även går att nå via ingame. Nu måste vi hålla reda på hur vi kom till Save Game: ingame &gt; options &gt; save game.</a:t>
            </a:r>
            <a:endParaRPr lang="sv-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Problemområde</a:t>
            </a:r>
            <a:endParaRPr lang="sv-SE" dirty="0"/>
          </a:p>
        </p:txBody>
      </p:sp>
      <p:sp>
        <p:nvSpPr>
          <p:cNvPr id="3" name="Content Placeholder 2"/>
          <p:cNvSpPr>
            <a:spLocks noGrp="1"/>
          </p:cNvSpPr>
          <p:nvPr>
            <p:ph idx="1"/>
          </p:nvPr>
        </p:nvSpPr>
        <p:spPr/>
        <p:txBody>
          <a:bodyPr/>
          <a:lstStyle/>
          <a:p>
            <a:r>
              <a:rPr lang="sv-SE" dirty="0" smtClean="0"/>
              <a:t>Rent teoretiskt skulle det kunna finnas en stor mängd sätt att gå mellan olika states.</a:t>
            </a:r>
          </a:p>
          <a:p>
            <a:r>
              <a:rPr lang="sv-SE" dirty="0" smtClean="0"/>
              <a:t>Vad state stack gör är att introducera ett smidigt sätt att hålla reda på vilket state vi kom ifrån.</a:t>
            </a:r>
          </a:p>
          <a:p>
            <a:r>
              <a:rPr lang="sv-SE" dirty="0" smtClean="0"/>
              <a:t>Samtidigt som man får varje state snyggt uppdelat i sin egen klass istället för att ha allt liggande i Game klassen (som då blir gigantisk, GodClass here i come).</a:t>
            </a:r>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klassen</a:t>
            </a:r>
            <a:endParaRPr lang="sv-SE" dirty="0"/>
          </a:p>
        </p:txBody>
      </p:sp>
      <p:sp>
        <p:nvSpPr>
          <p:cNvPr id="3" name="Content Placeholder 2"/>
          <p:cNvSpPr>
            <a:spLocks noGrp="1"/>
          </p:cNvSpPr>
          <p:nvPr>
            <p:ph idx="1"/>
          </p:nvPr>
        </p:nvSpPr>
        <p:spPr/>
        <p:txBody>
          <a:bodyPr/>
          <a:lstStyle/>
          <a:p>
            <a:r>
              <a:rPr lang="sv-SE" dirty="0" smtClean="0"/>
              <a:t>Varje state fungerar nästan som ett eget litet program i sig:</a:t>
            </a:r>
          </a:p>
          <a:p>
            <a:pPr lvl="1"/>
            <a:r>
              <a:rPr lang="sv-SE" dirty="0" smtClean="0"/>
              <a:t>Det sköter själv input/output.</a:t>
            </a:r>
          </a:p>
          <a:p>
            <a:pPr lvl="1"/>
            <a:r>
              <a:rPr lang="sv-SE" dirty="0" smtClean="0"/>
              <a:t>Har en egen mainloop.</a:t>
            </a:r>
          </a:p>
          <a:p>
            <a:pPr lvl="1"/>
            <a:r>
              <a:rPr lang="sv-SE" dirty="0" smtClean="0"/>
              <a:t>Egen initiering när statet startas.</a:t>
            </a:r>
          </a:p>
          <a:p>
            <a:pPr lvl="1"/>
            <a:r>
              <a:rPr lang="sv-SE" dirty="0" smtClean="0"/>
              <a:t>Håller reda på resurser och vad som ska renderas.</a:t>
            </a:r>
          </a:p>
          <a:p>
            <a:r>
              <a:rPr lang="sv-SE" dirty="0" smtClean="0"/>
              <a:t>Ovanstående behöver förståss inte vara sant, det finns många lösningar på alla problem.</a:t>
            </a:r>
          </a:p>
          <a:p>
            <a:r>
              <a:rPr lang="sv-SE" dirty="0" smtClean="0"/>
              <a:t>I detta exempel så säger vi att varje state behöver göra ovanstående.</a:t>
            </a:r>
          </a:p>
          <a:p>
            <a:r>
              <a:rPr lang="sv-SE" dirty="0" smtClean="0"/>
              <a:t>Vi återkommer lite till detta senare.</a:t>
            </a:r>
          </a:p>
          <a:p>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klassen</a:t>
            </a:r>
            <a:endParaRPr lang="sv-SE" dirty="0"/>
          </a:p>
        </p:txBody>
      </p:sp>
      <p:sp>
        <p:nvSpPr>
          <p:cNvPr id="3" name="Content Placeholder 2"/>
          <p:cNvSpPr>
            <a:spLocks noGrp="1"/>
          </p:cNvSpPr>
          <p:nvPr>
            <p:ph idx="1"/>
          </p:nvPr>
        </p:nvSpPr>
        <p:spPr/>
        <p:txBody>
          <a:bodyPr/>
          <a:lstStyle/>
          <a:p>
            <a:r>
              <a:rPr lang="sv-SE" dirty="0" smtClean="0"/>
              <a:t>Vi bygger en abstrakt basklass:</a:t>
            </a:r>
          </a:p>
          <a:p>
            <a:r>
              <a:rPr lang="sv-SE" dirty="0" smtClean="0">
                <a:latin typeface="Calibri Light" pitchFamily="34" charset="0"/>
              </a:rPr>
              <a:t>class State</a:t>
            </a:r>
            <a:br>
              <a:rPr lang="sv-SE" dirty="0" smtClean="0">
                <a:latin typeface="Calibri Light" pitchFamily="34" charset="0"/>
              </a:rPr>
            </a:br>
            <a:r>
              <a:rPr lang="sv-SE" dirty="0" smtClean="0">
                <a:latin typeface="Calibri Light" pitchFamily="34" charset="0"/>
              </a:rPr>
              <a:t>{</a:t>
            </a:r>
            <a:br>
              <a:rPr lang="sv-SE" dirty="0" smtClean="0">
                <a:latin typeface="Calibri Light" pitchFamily="34" charset="0"/>
              </a:rPr>
            </a:br>
            <a:r>
              <a:rPr lang="sv-SE" dirty="0" smtClean="0">
                <a:latin typeface="Calibri Light" pitchFamily="34" charset="0"/>
              </a:rPr>
              <a:t>	bool	Update() = 0;</a:t>
            </a:r>
            <a:br>
              <a:rPr lang="sv-SE" dirty="0" smtClean="0">
                <a:latin typeface="Calibri Light" pitchFamily="34" charset="0"/>
              </a:rPr>
            </a:br>
            <a:r>
              <a:rPr lang="sv-SE" dirty="0" smtClean="0">
                <a:latin typeface="Calibri Light" pitchFamily="34" charset="0"/>
              </a:rPr>
              <a:t>	void	Init()	= 0;</a:t>
            </a:r>
            <a:br>
              <a:rPr lang="sv-SE" dirty="0" smtClean="0">
                <a:latin typeface="Calibri Light" pitchFamily="34" charset="0"/>
              </a:rPr>
            </a:br>
            <a:r>
              <a:rPr lang="sv-SE" dirty="0" smtClean="0">
                <a:latin typeface="Calibri Light" pitchFamily="34" charset="0"/>
              </a:rPr>
              <a:t>};</a:t>
            </a:r>
          </a:p>
          <a:p>
            <a:r>
              <a:rPr lang="sv-SE" dirty="0" smtClean="0"/>
              <a:t>Varje state kommer sedan implementera sin </a:t>
            </a:r>
            <a:r>
              <a:rPr lang="sv-SE" smtClean="0"/>
              <a:t>egen Update och </a:t>
            </a:r>
            <a:r>
              <a:rPr lang="sv-SE" dirty="0" smtClean="0"/>
              <a:t>Init.</a:t>
            </a:r>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State Stack</a:t>
            </a:r>
            <a:endParaRPr lang="sv-SE" dirty="0"/>
          </a:p>
        </p:txBody>
      </p:sp>
      <p:sp>
        <p:nvSpPr>
          <p:cNvPr id="3" name="Content Placeholder 2"/>
          <p:cNvSpPr>
            <a:spLocks noGrp="1"/>
          </p:cNvSpPr>
          <p:nvPr>
            <p:ph idx="1"/>
          </p:nvPr>
        </p:nvSpPr>
        <p:spPr/>
        <p:txBody>
          <a:bodyPr/>
          <a:lstStyle/>
          <a:p>
            <a:r>
              <a:rPr lang="sv-SE" sz="2800" dirty="0" smtClean="0"/>
              <a:t>Vår lösning på problemet med i vilken ordning våra states är kallade på är att lägga varje anrop på en stack.</a:t>
            </a:r>
          </a:p>
          <a:p>
            <a:r>
              <a:rPr lang="sv-SE" sz="2800" dirty="0" smtClean="0"/>
              <a:t>Varje nytt state läggs överst på stacken. </a:t>
            </a:r>
          </a:p>
          <a:p>
            <a:r>
              <a:rPr lang="sv-SE" sz="2800" dirty="0" smtClean="0"/>
              <a:t>När vi sedan lämnar ett state så poppar vi stacken och återgår till förrgående state.</a:t>
            </a:r>
          </a:p>
          <a:p>
            <a:endParaRPr lang="sv-SE" sz="2800" dirty="0" smtClean="0"/>
          </a:p>
          <a:p>
            <a:endParaRPr lang="sv-SE" sz="2800"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13755</TotalTime>
  <Words>957</Words>
  <Application>Microsoft Office PowerPoint</Application>
  <PresentationFormat>Bildspel på skärmen (4:3)</PresentationFormat>
  <Paragraphs>146</Paragraphs>
  <Slides>21</Slides>
  <Notes>5</Notes>
  <HiddenSlides>0</HiddenSlides>
  <MMClips>0</MMClips>
  <ScaleCrop>false</ScaleCrop>
  <HeadingPairs>
    <vt:vector size="4" baseType="variant">
      <vt:variant>
        <vt:lpstr>Tema</vt:lpstr>
      </vt:variant>
      <vt:variant>
        <vt:i4>1</vt:i4>
      </vt:variant>
      <vt:variant>
        <vt:lpstr>Bildrubriker</vt:lpstr>
      </vt:variant>
      <vt:variant>
        <vt:i4>21</vt:i4>
      </vt:variant>
    </vt:vector>
  </HeadingPairs>
  <TitlesOfParts>
    <vt:vector size="22" baseType="lpstr">
      <vt:lpstr>Office-tema</vt:lpstr>
      <vt:lpstr>Design patterns for games</vt:lpstr>
      <vt:lpstr>Kursupplägg</vt:lpstr>
      <vt:lpstr>Kursupplägg</vt:lpstr>
      <vt:lpstr>Problemområde</vt:lpstr>
      <vt:lpstr>Problemområde</vt:lpstr>
      <vt:lpstr>Problemområde</vt:lpstr>
      <vt:lpstr>State klassen</vt:lpstr>
      <vt:lpstr>State klassen</vt:lpstr>
      <vt:lpstr>State Stack</vt:lpstr>
      <vt:lpstr>State Stack</vt:lpstr>
      <vt:lpstr>State Stack</vt:lpstr>
      <vt:lpstr>State Stack</vt:lpstr>
      <vt:lpstr>State Stack</vt:lpstr>
      <vt:lpstr>State Stack loop</vt:lpstr>
      <vt:lpstr>Problem</vt:lpstr>
      <vt:lpstr>Problem</vt:lpstr>
      <vt:lpstr>Stack i stack</vt:lpstr>
      <vt:lpstr>Fler exempel</vt:lpstr>
      <vt:lpstr>Let through</vt:lpstr>
      <vt:lpstr>Let through</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737</cp:revision>
  <dcterms:created xsi:type="dcterms:W3CDTF">2009-06-24T07:23:26Z</dcterms:created>
  <dcterms:modified xsi:type="dcterms:W3CDTF">2016-03-14T09:27:18Z</dcterms:modified>
</cp:coreProperties>
</file>