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32" r:id="rId3"/>
    <p:sldId id="381" r:id="rId4"/>
    <p:sldId id="374" r:id="rId5"/>
    <p:sldId id="373" r:id="rId6"/>
    <p:sldId id="375" r:id="rId7"/>
    <p:sldId id="376" r:id="rId8"/>
    <p:sldId id="377" r:id="rId9"/>
    <p:sldId id="382" r:id="rId10"/>
    <p:sldId id="378" r:id="rId11"/>
    <p:sldId id="379" r:id="rId12"/>
    <p:sldId id="380" r:id="rId13"/>
    <p:sldId id="383" r:id="rId14"/>
    <p:sldId id="372" r:id="rId15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in Hammarbrink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1" autoAdjust="0"/>
    <p:restoredTop sz="92436" autoAdjust="0"/>
  </p:normalViewPr>
  <p:slideViewPr>
    <p:cSldViewPr>
      <p:cViewPr>
        <p:scale>
          <a:sx n="90" d="100"/>
          <a:sy n="90" d="100"/>
        </p:scale>
        <p:origin x="-224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2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11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B655C30-AB8A-4DDB-9D22-AA646A98BDCC}" type="datetimeFigureOut">
              <a:rPr lang="en-US"/>
              <a:pPr>
                <a:defRPr/>
              </a:pPr>
              <a:t>3/30/2015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en-GB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E746D7-E10C-4C19-9B2B-549E07FA38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5363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CFD40E-CE27-4962-9E7A-9AB651C16E2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431F999-0E9D-43D7-B104-5BBE3CBE1C6B}" type="slidenum">
              <a:rPr lang="sv-SE" sz="1200"/>
              <a:pPr algn="r"/>
              <a:t>14</a:t>
            </a:fld>
            <a:endParaRPr lang="sv-SE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53F6F-D3D6-47FB-97B5-D12CD0FC63A2}" type="datetimeFigureOut">
              <a:rPr lang="sv-SE"/>
              <a:pPr>
                <a:defRPr/>
              </a:pPr>
              <a:t>2015-03-30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C0727-97C2-4CEC-808E-C8E2C1FECBA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F2C24-2CBF-4D89-B610-32D2B7298AF9}" type="datetimeFigureOut">
              <a:rPr lang="sv-SE"/>
              <a:pPr>
                <a:defRPr/>
              </a:pPr>
              <a:t>2015-03-30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20A08-4185-4C70-97DD-CFD9A7A9200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0158E-B682-4825-A282-C17FCB7A6535}" type="datetimeFigureOut">
              <a:rPr lang="sv-SE"/>
              <a:pPr>
                <a:defRPr/>
              </a:pPr>
              <a:t>2015-03-30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2E129-3178-4C9C-B44F-6E8360062BB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2A413-CD3A-4FB7-94F4-37E9D8FECF60}" type="datetimeFigureOut">
              <a:rPr lang="sv-SE"/>
              <a:pPr>
                <a:defRPr/>
              </a:pPr>
              <a:t>2015-03-30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23FF9-1411-4432-A19F-31BB4990777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C67CA-60A2-4D60-97AB-F4A615261290}" type="datetimeFigureOut">
              <a:rPr lang="sv-SE"/>
              <a:pPr>
                <a:defRPr/>
              </a:pPr>
              <a:t>2015-03-30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1F970-229E-4612-8337-2491C398027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043BB-BC0B-4C1C-A647-9817F780C822}" type="datetimeFigureOut">
              <a:rPr lang="sv-SE"/>
              <a:pPr>
                <a:defRPr/>
              </a:pPr>
              <a:t>2015-03-30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78C41-930D-4075-9B56-4604CC00098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0E0A3-1689-4D4C-8923-F5A214686BCD}" type="datetimeFigureOut">
              <a:rPr lang="sv-SE"/>
              <a:pPr>
                <a:defRPr/>
              </a:pPr>
              <a:t>2015-03-30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3A4FA-26C9-4E8E-A617-DB4C7D88F82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04E6A-5E64-48CA-9734-8D63F6F631E8}" type="datetimeFigureOut">
              <a:rPr lang="sv-SE"/>
              <a:pPr>
                <a:defRPr/>
              </a:pPr>
              <a:t>2015-03-30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07B58-8F06-4E47-B991-092F21C5542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870A4-09FC-4ABB-97B7-4F568BB2D7B2}" type="datetimeFigureOut">
              <a:rPr lang="sv-SE"/>
              <a:pPr>
                <a:defRPr/>
              </a:pPr>
              <a:t>2015-03-30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FDC-23B3-4640-B242-3EE7E251C6D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87D1F-65B0-4175-9910-E473D2C48AD1}" type="datetimeFigureOut">
              <a:rPr lang="sv-SE"/>
              <a:pPr>
                <a:defRPr/>
              </a:pPr>
              <a:t>2015-03-30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DB5A6-F06C-4F08-8A19-D69F58E7514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02B9D-6F49-4C53-9E3C-89C283026946}" type="datetimeFigureOut">
              <a:rPr lang="sv-SE"/>
              <a:pPr>
                <a:defRPr/>
              </a:pPr>
              <a:t>2015-03-30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B6760-C58C-4BD1-9FBD-F88DFBFD943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785813" y="0"/>
            <a:ext cx="8358187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Slide-topic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313" y="6572250"/>
            <a:ext cx="17145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D80886-1C0D-47C3-8A69-CBC8A4540C60}" type="datetimeFigureOut">
              <a:rPr lang="sv-SE"/>
              <a:pPr>
                <a:defRPr/>
              </a:pPr>
              <a:t>2015-03-30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288" y="6572250"/>
            <a:ext cx="2327275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5" y="6572250"/>
            <a:ext cx="17145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8CAC7A-C80B-480C-832B-4ECEE0542A3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agnus@thegameassembly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10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v-SE" dirty="0" smtClean="0"/>
              <a:t>Collision Object</a:t>
            </a:r>
          </a:p>
        </p:txBody>
      </p:sp>
      <p:sp>
        <p:nvSpPr>
          <p:cNvPr id="14338" name="Rubrik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4400" dirty="0" smtClean="0"/>
              <a:t>Design patterns for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Bygga ut subklasserna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Det är nu hyfsat enkelt att utöka med en ny form av kollisionsform.</a:t>
            </a:r>
          </a:p>
          <a:p>
            <a:r>
              <a:rPr lang="sv-SE" sz="2800" dirty="0" smtClean="0"/>
              <a:t>Även om man måste in i varje subklass och uppdatera så att de stödjer den nya formen.</a:t>
            </a:r>
          </a:p>
          <a:p>
            <a:r>
              <a:rPr lang="sv-SE" sz="2800" dirty="0" smtClean="0"/>
              <a:t>Ett intressant alternativ är att utöka med stöd för en hierarki av colliders.</a:t>
            </a:r>
          </a:p>
          <a:p>
            <a:endParaRPr lang="sv-SE" sz="2800" dirty="0" smtClean="0"/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class CollisionObject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virtual bool TestCollision(CollisionHierarki* aObj) = 0;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endParaRPr lang="sv-S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Bygga ut subklasserna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class CollisionHierarki : public CollisionObject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		void AddObject(CollisionObject* aObj);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		vector&lt;CollisionObject*&gt; myColliders;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bool CollisionHierarki::TestCollision(Sphere* aSphere)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	for (int i = 0; i &lt; myColliders.Size(); ++i)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	{</a:t>
            </a:r>
            <a:br>
              <a:rPr lang="sv-SE" sz="20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	if (myColliders[i]-&gt;TestCollision(aSphere))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			return true;</a:t>
            </a:r>
            <a:br>
              <a:rPr lang="sv-SE" sz="20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	return false;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Bygga ut subklasserna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None/>
            </a:pPr>
            <a:r>
              <a:rPr lang="sv-SE" sz="2000" dirty="0" smtClean="0">
                <a:cs typeface="Courier New" pitchFamily="49" charset="0"/>
              </a:rPr>
              <a:t>Och låt olika hierarkier test collision mot varandra så går det att bygga upp riktigt </a:t>
            </a:r>
            <a:r>
              <a:rPr lang="sv-SE" sz="2000" smtClean="0">
                <a:cs typeface="Courier New" pitchFamily="49" charset="0"/>
              </a:rPr>
              <a:t>komplexa kollisionsformer.</a:t>
            </a:r>
            <a:endParaRPr lang="sv-SE" sz="2000" dirty="0" smtClean="0">
              <a:cs typeface="Courier New" pitchFamily="49" charset="0"/>
            </a:endParaRP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bool CollisionHierarki::TestCollision(CollisionHierarki *h)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for (int i = 0; i &lt; myColliders.Size(); ++i)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{</a:t>
            </a:r>
            <a:br>
              <a:rPr lang="sv-SE" sz="18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if (myColliders[i]-&gt;TestCollision(h))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		return true;</a:t>
            </a:r>
            <a:br>
              <a:rPr lang="sv-SE" sz="18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sv-SE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return false;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Bullet collisions</a:t>
            </a:r>
            <a:endParaRPr lang="en-GB" dirty="0" smtClean="0"/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>
                <a:cs typeface="Courier New" pitchFamily="49" charset="0"/>
              </a:rPr>
              <a:t>Skott bör man hantera som separata objekt.</a:t>
            </a:r>
            <a:endParaRPr lang="sv-SE" sz="2800" dirty="0" smtClean="0">
              <a:cs typeface="Courier New" pitchFamily="49" charset="0"/>
            </a:endParaRPr>
          </a:p>
          <a:p>
            <a:r>
              <a:rPr lang="sv-SE" sz="2800" dirty="0" smtClean="0">
                <a:cs typeface="Courier New" pitchFamily="49" charset="0"/>
              </a:rPr>
              <a:t>Till skillnad från övriga objekt har dessa oftast en väldigt kort livstid och extremt hög hastighet.</a:t>
            </a:r>
          </a:p>
          <a:p>
            <a:r>
              <a:rPr lang="sv-SE" sz="2800" dirty="0" smtClean="0">
                <a:cs typeface="Courier New" pitchFamily="49" charset="0"/>
              </a:rPr>
              <a:t>Ganska sällan behöver man dessutom testa skott vs skott kollisioner.</a:t>
            </a:r>
          </a:p>
          <a:p>
            <a:r>
              <a:rPr lang="sv-SE" sz="2400" smtClean="0">
                <a:cs typeface="Courier New" pitchFamily="49" charset="0"/>
              </a:rPr>
              <a:t>Genom att inte blanda skotten med övriga objekt blir detta enkelt att testa.</a:t>
            </a:r>
            <a:endParaRPr lang="sv-SE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ubrik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sv-SE" dirty="0" smtClean="0"/>
              <a:t>Frågor?</a:t>
            </a:r>
          </a:p>
        </p:txBody>
      </p:sp>
      <p:sp>
        <p:nvSpPr>
          <p:cNvPr id="65539" name="Platshållare för innehåll 2"/>
          <p:cNvSpPr>
            <a:spLocks noGrp="1"/>
          </p:cNvSpPr>
          <p:nvPr>
            <p:ph idx="4294967295"/>
          </p:nvPr>
        </p:nvSpPr>
        <p:spPr>
          <a:xfrm>
            <a:off x="214313" y="857250"/>
            <a:ext cx="8715375" cy="5643563"/>
          </a:xfrm>
        </p:spPr>
        <p:txBody>
          <a:bodyPr anchor="ctr"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dirty="0" smtClean="0"/>
              <a:t>Programmeringsfrågor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dirty="0" smtClean="0">
                <a:solidFill>
                  <a:srgbClr val="4C4946"/>
                </a:solidFill>
                <a:hlinkClick r:id="rId3"/>
              </a:rPr>
              <a:t>magnus@thegameassembly.com</a:t>
            </a:r>
            <a:endParaRPr lang="sv-SE" dirty="0" smtClean="0">
              <a:solidFill>
                <a:srgbClr val="4C4946"/>
              </a:solidFill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 smtClean="0"/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dirty="0" smtClean="0"/>
              <a:t>Vi har en samling olika primitiver – boxar, sfärer, linjer, cylindrar och dessutom meshar som existerar i ett system och som ska kollidera mot varandra.</a:t>
            </a:r>
          </a:p>
          <a:p>
            <a:r>
              <a:rPr lang="sv-SE" dirty="0" smtClean="0"/>
              <a:t>Hur bygger man ett kollionssystem på enklast sätt med godtyckligt antal kollisionsformer som alla ska kunna testa kollision mot varandra?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Lösning</a:t>
            </a:r>
            <a:endParaRPr lang="en-GB" dirty="0" smtClean="0"/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I design patterns hittar vi ett pattern som kan lösa vårt problem:</a:t>
            </a:r>
          </a:p>
          <a:p>
            <a:pPr lvl="1"/>
            <a:r>
              <a:rPr lang="sv-SE" dirty="0" smtClean="0"/>
              <a:t>Visitor pattern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Basklass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Först och främst skapar vi en basklas som alla våra kollisionsobjekt </a:t>
            </a:r>
            <a:r>
              <a:rPr lang="sv-SE" sz="2800" dirty="0" smtClean="0"/>
              <a:t>ärver från.</a:t>
            </a:r>
            <a:endParaRPr lang="sv-SE" sz="2800" dirty="0" smtClean="0"/>
          </a:p>
          <a:p>
            <a:r>
              <a:rPr lang="sv-SE" sz="2800" dirty="0" smtClean="0"/>
              <a:t>För varje kollisionsform så implementerar vi en virtuell funktion som tar formen som argument.</a:t>
            </a:r>
            <a:endParaRPr lang="sv-SE" sz="2800" dirty="0" smtClean="0"/>
          </a:p>
          <a:p>
            <a:r>
              <a:rPr lang="sv-SE" sz="2800" dirty="0" smtClean="0"/>
              <a:t>Observera att vi även skapar en överlagrad funktion som tar emot basklassen CollisionObject. </a:t>
            </a:r>
          </a:p>
          <a:p>
            <a:endParaRPr lang="sv-SE" sz="1800" dirty="0" smtClean="0"/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class CollisionObject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virtual bool TestCollision(CollisionObject* aObj) = 0;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virtual bool TestCollision(Sphere *aSphere) = 0;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virtual bool TestCollision(Box *aBox) = 0;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virtual bool TestCollision(Mesh *aMesh) = 0;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Subklasser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Nästa steg är att skriva alla subklasser som ärver från vår nyskapade basklass och implementerar alla abstrakta funktioner</a:t>
            </a:r>
            <a:r>
              <a:rPr lang="sv-SE" sz="2800" dirty="0" smtClean="0"/>
              <a:t>.</a:t>
            </a:r>
          </a:p>
          <a:p>
            <a:r>
              <a:rPr lang="sv-SE" sz="2800" dirty="0" smtClean="0"/>
              <a:t>Varje kollisionsklass kommer behöva implementera kollision mot varje typ av kollisionsklass.</a:t>
            </a:r>
            <a:endParaRPr lang="sv-SE" sz="2800" dirty="0" smtClean="0"/>
          </a:p>
          <a:p>
            <a:endParaRPr lang="sv-SE" sz="2000" dirty="0" smtClean="0"/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class Sphere : public CollisionObject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sv-SE" sz="20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bool TestCollision(CollisionObject *aObj) override;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	bool TestCollision(Sphere *aSphere) override;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	bool TestCollision(Box *aBox) override;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	bool TestCollision(Mesh *aMesh) override;</a:t>
            </a:r>
          </a:p>
          <a:p>
            <a:pPr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Subklasser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Implementationen för funktionerna är elementär.</a:t>
            </a:r>
          </a:p>
          <a:p>
            <a:r>
              <a:rPr lang="sv-SE" sz="2800" dirty="0" smtClean="0"/>
              <a:t>Undvik att skriva själva kollisionstesterna i respektiva klass. </a:t>
            </a:r>
          </a:p>
          <a:p>
            <a:r>
              <a:rPr lang="sv-SE" sz="2800" dirty="0" smtClean="0"/>
              <a:t>SphereVsBox behöver t.ex. även testas i klassen Box när den kolliderar med en sfär.</a:t>
            </a:r>
            <a:br>
              <a:rPr lang="sv-SE" sz="2800" dirty="0" smtClean="0"/>
            </a:br>
            <a:endParaRPr lang="sv-SE" sz="1800" dirty="0" smtClean="0"/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bool Sphere : TestCollision(Box *aBox)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return CU::Intersection::SphereVsBox(this, aBox);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bool Sphere : TestCollision(Sphere *aSphere)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return CU::Intersection::SphereVsSphere(this, aSphere);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Subklasser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Vi har dock en överlagrad funktion kvar att implementera.</a:t>
            </a:r>
          </a:p>
          <a:p>
            <a:r>
              <a:rPr lang="sv-SE" sz="2800" dirty="0" smtClean="0"/>
              <a:t>Den första som bara tog basklassen som argument.</a:t>
            </a:r>
          </a:p>
          <a:p>
            <a:r>
              <a:rPr lang="sv-SE" sz="2800" dirty="0" smtClean="0"/>
              <a:t>Den anropar TestCollision på objektet som skickas in och skickar med sig själv som argument.</a:t>
            </a:r>
          </a:p>
          <a:p>
            <a:r>
              <a:rPr lang="sv-SE" sz="2800" dirty="0" smtClean="0"/>
              <a:t>Eftersom funktionen är overridad är this pekaren på subklassen.</a:t>
            </a:r>
          </a:p>
          <a:p>
            <a:r>
              <a:rPr lang="sv-SE" sz="2800" dirty="0" smtClean="0"/>
              <a:t>Det leder till att TestCollision(Sphere*) anropas i detta fallet.</a:t>
            </a:r>
            <a:br>
              <a:rPr lang="sv-SE" sz="2800" dirty="0" smtClean="0"/>
            </a:br>
            <a:endParaRPr lang="sv-SE" sz="1800" dirty="0" smtClean="0"/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bool Sphere : TestCollision(CollisionObject *aObj)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return aObj-&gt;TestCollision(this);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Visitor Pattern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Allt detta bör kännas väldigt bekant från visitor pattern.</a:t>
            </a:r>
          </a:p>
          <a:p>
            <a:r>
              <a:rPr lang="sv-SE" sz="2800" dirty="0" smtClean="0"/>
              <a:t>Och vad är nu summan av allt detta arbete?</a:t>
            </a:r>
          </a:p>
          <a:p>
            <a:r>
              <a:rPr lang="sv-SE" sz="2800" dirty="0" smtClean="0"/>
              <a:t>Vi kan ha en lista med pekare till alla våra CollisionObjects som är glada colliders i alla dess olika färger och former.</a:t>
            </a:r>
          </a:p>
          <a:p>
            <a:r>
              <a:rPr lang="sv-SE" sz="2800" dirty="0" smtClean="0"/>
              <a:t>Vi kan enkelt testa kollision mellan dessa oavsett hur dom ser ut, alla får vara med.</a:t>
            </a:r>
          </a:p>
          <a:p>
            <a:endParaRPr lang="sv-S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Visitor Pattern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En naiv implementation skulle kunna se ut som följande: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Vector&lt;GameObjects&gt; myGameObjects;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for (int i = 0; i &lt; myGameObjects; ++i)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for (int j = i + 1; j &lt; myGameObjects; ++j)</a:t>
            </a: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if (myGameObjects[i]-&gt;TestCollision(myGameObjects[j]) == true)</a:t>
            </a:r>
          </a:p>
          <a:p>
            <a:pPr lvl="2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A collision occured, do collision stuff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2">
              <a:buNone/>
            </a:pPr>
            <a:endParaRPr lang="sv-SE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 smtClean="0"/>
              <a:t>Vi testar gameObject vs gameObject för att slippa problemet att inte veta vad som kolliderar med vad.</a:t>
            </a:r>
            <a:endParaRPr lang="sv-SE" sz="2800" dirty="0" smtClean="0"/>
          </a:p>
          <a:p>
            <a:endParaRPr lang="sv-S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18334</TotalTime>
  <Words>551</Words>
  <Application>Microsoft Office PowerPoint</Application>
  <PresentationFormat>Bildspel på skärmen (4:3)</PresentationFormat>
  <Paragraphs>125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Office-tema</vt:lpstr>
      <vt:lpstr>Design patterns for games</vt:lpstr>
      <vt:lpstr>Problem</vt:lpstr>
      <vt:lpstr>Lösning</vt:lpstr>
      <vt:lpstr>Basklass</vt:lpstr>
      <vt:lpstr>Subklasser</vt:lpstr>
      <vt:lpstr>Subklasser</vt:lpstr>
      <vt:lpstr>Subklasser</vt:lpstr>
      <vt:lpstr>Visitor Pattern</vt:lpstr>
      <vt:lpstr>Visitor Pattern</vt:lpstr>
      <vt:lpstr>Bygga ut subklasserna</vt:lpstr>
      <vt:lpstr>Bygga ut subklasserna</vt:lpstr>
      <vt:lpstr>Bygga ut subklasserna</vt:lpstr>
      <vt:lpstr>Bullet collisions</vt:lpstr>
      <vt:lpstr>Frågor?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Magnus Jönsson</cp:lastModifiedBy>
  <cp:revision>790</cp:revision>
  <dcterms:created xsi:type="dcterms:W3CDTF">2009-06-24T07:23:26Z</dcterms:created>
  <dcterms:modified xsi:type="dcterms:W3CDTF">2015-03-30T13:08:45Z</dcterms:modified>
</cp:coreProperties>
</file>