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commentAuthors.xml" ContentType="application/vnd.openxmlformats-officedocument.presentationml.commentAuthor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332" r:id="rId3"/>
    <p:sldId id="373" r:id="rId4"/>
    <p:sldId id="375" r:id="rId5"/>
    <p:sldId id="374" r:id="rId6"/>
    <p:sldId id="379" r:id="rId7"/>
    <p:sldId id="380" r:id="rId8"/>
    <p:sldId id="381" r:id="rId9"/>
    <p:sldId id="378" r:id="rId10"/>
    <p:sldId id="382" r:id="rId11"/>
    <p:sldId id="383" r:id="rId12"/>
    <p:sldId id="399" r:id="rId13"/>
    <p:sldId id="400" r:id="rId14"/>
    <p:sldId id="401" r:id="rId15"/>
    <p:sldId id="402" r:id="rId16"/>
    <p:sldId id="388" r:id="rId17"/>
    <p:sldId id="384" r:id="rId18"/>
    <p:sldId id="386" r:id="rId19"/>
    <p:sldId id="385" r:id="rId20"/>
    <p:sldId id="392" r:id="rId21"/>
    <p:sldId id="393" r:id="rId22"/>
    <p:sldId id="396" r:id="rId23"/>
    <p:sldId id="395" r:id="rId24"/>
    <p:sldId id="387" r:id="rId25"/>
    <p:sldId id="389" r:id="rId26"/>
    <p:sldId id="390" r:id="rId27"/>
    <p:sldId id="397" r:id="rId28"/>
    <p:sldId id="391" r:id="rId29"/>
    <p:sldId id="372" r:id="rId30"/>
  </p:sldIdLst>
  <p:sldSz cx="9144000" cy="6858000" type="screen4x3"/>
  <p:notesSz cx="6858000" cy="9144000"/>
  <p:defaultTextStyle>
    <a:defPPr>
      <a:defRPr lang="sv-S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rtin Hammarbrink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4D4D"/>
    <a:srgbClr val="333333"/>
    <a:srgbClr val="1C1C1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601" autoAdjust="0"/>
    <p:restoredTop sz="92436" autoAdjust="0"/>
  </p:normalViewPr>
  <p:slideViewPr>
    <p:cSldViewPr>
      <p:cViewPr>
        <p:scale>
          <a:sx n="90" d="100"/>
          <a:sy n="90" d="100"/>
        </p:scale>
        <p:origin x="-2244" y="-4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8328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4" d="100"/>
          <a:sy n="84" d="100"/>
        </p:scale>
        <p:origin x="-3114" y="-84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0B655C30-AB8A-4DDB-9D22-AA646A98BDCC}" type="datetimeFigureOut">
              <a:rPr lang="en-US"/>
              <a:pPr>
                <a:defRPr/>
              </a:pPr>
              <a:t>3/30/2016</a:t>
            </a:fld>
            <a:endParaRPr lang="en-GB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noProof="0" smtClean="0"/>
              <a:t>Klicka här för att ändra format på bakgrundstexten</a:t>
            </a:r>
          </a:p>
          <a:p>
            <a:pPr lvl="1"/>
            <a:r>
              <a:rPr lang="sv-SE" noProof="0" smtClean="0"/>
              <a:t>Nivå två</a:t>
            </a:r>
          </a:p>
          <a:p>
            <a:pPr lvl="2"/>
            <a:r>
              <a:rPr lang="sv-SE" noProof="0" smtClean="0"/>
              <a:t>Nivå tre</a:t>
            </a:r>
          </a:p>
          <a:p>
            <a:pPr lvl="3"/>
            <a:r>
              <a:rPr lang="sv-SE" noProof="0" smtClean="0"/>
              <a:t>Nivå fyra</a:t>
            </a:r>
          </a:p>
          <a:p>
            <a:pPr lvl="4"/>
            <a:r>
              <a:rPr lang="sv-SE" noProof="0" smtClean="0"/>
              <a:t>Nivå fem</a:t>
            </a:r>
            <a:endParaRPr lang="en-GB" noProof="0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CCE746D7-E10C-4C19-9B2B-549E07FA381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Platshållare för bildobjekt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Platshållare för anteckninga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GB" smtClean="0"/>
          </a:p>
        </p:txBody>
      </p:sp>
      <p:sp>
        <p:nvSpPr>
          <p:cNvPr id="15363" name="Platshållare för bildnumm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ECFD40E-CE27-4962-9E7A-9AB651C16E26}" type="slidenum">
              <a:rPr lang="en-GB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GB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Platshållare för bildobjekt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8" name="Platshållare för anteckninga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9459" name="Platshållare för bildnumm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2FFED84-39F3-42EB-BD68-29E121A0BBFC}" type="slidenum">
              <a:rPr lang="en-GB"/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en-GB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Platshållare för bildobjekt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8" name="Platshållare för anteckninga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9459" name="Platshållare för bildnumm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2FFED84-39F3-42EB-BD68-29E121A0BBFC}" type="slidenum">
              <a:rPr lang="en-GB"/>
              <a:pPr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en-GB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Platshållare för bildobjekt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8" name="Platshållare för anteckninga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9459" name="Platshållare för bildnumm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2FFED84-39F3-42EB-BD68-29E121A0BBFC}" type="slidenum">
              <a:rPr lang="en-GB"/>
              <a:pPr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en-GB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Platshållare för bildobjekt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8" name="Platshållare för anteckninga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9459" name="Platshållare för bildnumm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2FFED84-39F3-42EB-BD68-29E121A0BBFC}" type="slidenum">
              <a:rPr lang="en-GB"/>
              <a:pPr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en-GB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Platshållare för bildobjekt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8" name="Platshållare för anteckninga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9459" name="Platshållare för bildnumm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2FFED84-39F3-42EB-BD68-29E121A0BBFC}" type="slidenum">
              <a:rPr lang="en-GB"/>
              <a:pPr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en-GB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Platshållare för bildobjekt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8" name="Platshållare för anteckninga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9459" name="Platshållare för bildnumm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2FFED84-39F3-42EB-BD68-29E121A0BBFC}" type="slidenum">
              <a:rPr lang="en-GB"/>
              <a:pPr fontAlgn="base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en-GB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Platshållare för bildobjekt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8" name="Platshållare för anteckninga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9459" name="Platshållare för bildnumm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2FFED84-39F3-42EB-BD68-29E121A0BBFC}" type="slidenum">
              <a:rPr lang="en-GB"/>
              <a:pPr fontAlgn="base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en-GB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Platshållare för bildobjekt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8" name="Platshållare för anteckninga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9459" name="Platshållare för bildnumm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2FFED84-39F3-42EB-BD68-29E121A0BBFC}" type="slidenum">
              <a:rPr lang="en-GB"/>
              <a:pPr fontAlgn="base">
                <a:spcBef>
                  <a:spcPct val="0"/>
                </a:spcBef>
                <a:spcAft>
                  <a:spcPct val="0"/>
                </a:spcAft>
              </a:pPr>
              <a:t>17</a:t>
            </a:fld>
            <a:endParaRPr lang="en-GB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Platshållare för bildobjekt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8" name="Platshållare för anteckninga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9459" name="Platshållare för bildnumm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2FFED84-39F3-42EB-BD68-29E121A0BBFC}" type="slidenum">
              <a:rPr lang="en-GB"/>
              <a:pPr fontAlgn="base">
                <a:spcBef>
                  <a:spcPct val="0"/>
                </a:spcBef>
                <a:spcAft>
                  <a:spcPct val="0"/>
                </a:spcAft>
              </a:pPr>
              <a:t>18</a:t>
            </a:fld>
            <a:endParaRPr lang="en-GB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Platshållare för bildobjekt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8" name="Platshållare för anteckninga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9459" name="Platshållare för bildnumm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2FFED84-39F3-42EB-BD68-29E121A0BBFC}" type="slidenum">
              <a:rPr lang="en-GB"/>
              <a:pPr fontAlgn="base">
                <a:spcBef>
                  <a:spcPct val="0"/>
                </a:spcBef>
                <a:spcAft>
                  <a:spcPct val="0"/>
                </a:spcAft>
              </a:pPr>
              <a:t>19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Platshållare för bildobjekt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8" name="Platshållare för anteckninga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9459" name="Platshållare för bildnumm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2FFED84-39F3-42EB-BD68-29E121A0BBFC}" type="slidenum">
              <a:rPr lang="en-GB"/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GB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Platshållare för bildobjekt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8" name="Platshållare för anteckninga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9459" name="Platshållare för bildnumm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2FFED84-39F3-42EB-BD68-29E121A0BBFC}" type="slidenum">
              <a:rPr lang="en-GB"/>
              <a:pPr fontAlgn="base">
                <a:spcBef>
                  <a:spcPct val="0"/>
                </a:spcBef>
                <a:spcAft>
                  <a:spcPct val="0"/>
                </a:spcAft>
              </a:pPr>
              <a:t>20</a:t>
            </a:fld>
            <a:endParaRPr lang="en-GB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Platshållare för bildobjekt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8" name="Platshållare för anteckninga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9459" name="Platshållare för bildnumm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2FFED84-39F3-42EB-BD68-29E121A0BBFC}" type="slidenum">
              <a:rPr lang="en-GB"/>
              <a:pPr fontAlgn="base">
                <a:spcBef>
                  <a:spcPct val="0"/>
                </a:spcBef>
                <a:spcAft>
                  <a:spcPct val="0"/>
                </a:spcAft>
              </a:pPr>
              <a:t>21</a:t>
            </a:fld>
            <a:endParaRPr lang="en-GB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Platshållare för bildobjekt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8" name="Platshållare för anteckninga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9459" name="Platshållare för bildnumm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2FFED84-39F3-42EB-BD68-29E121A0BBFC}" type="slidenum">
              <a:rPr lang="en-GB"/>
              <a:pPr fontAlgn="base">
                <a:spcBef>
                  <a:spcPct val="0"/>
                </a:spcBef>
                <a:spcAft>
                  <a:spcPct val="0"/>
                </a:spcAft>
              </a:pPr>
              <a:t>22</a:t>
            </a:fld>
            <a:endParaRPr lang="en-GB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Platshållare för bildobjekt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8" name="Platshållare för anteckninga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9459" name="Platshållare för bildnumm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2FFED84-39F3-42EB-BD68-29E121A0BBFC}" type="slidenum">
              <a:rPr lang="en-GB"/>
              <a:pPr fontAlgn="base">
                <a:spcBef>
                  <a:spcPct val="0"/>
                </a:spcBef>
                <a:spcAft>
                  <a:spcPct val="0"/>
                </a:spcAft>
              </a:pPr>
              <a:t>23</a:t>
            </a:fld>
            <a:endParaRPr lang="en-GB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Platshållare för bildobjekt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8" name="Platshållare för anteckninga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9459" name="Platshållare för bildnumm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2FFED84-39F3-42EB-BD68-29E121A0BBFC}" type="slidenum">
              <a:rPr lang="en-GB"/>
              <a:pPr fontAlgn="base">
                <a:spcBef>
                  <a:spcPct val="0"/>
                </a:spcBef>
                <a:spcAft>
                  <a:spcPct val="0"/>
                </a:spcAft>
              </a:pPr>
              <a:t>24</a:t>
            </a:fld>
            <a:endParaRPr lang="en-GB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Platshållare för bildobjekt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8" name="Platshållare för anteckninga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9459" name="Platshållare för bildnumm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2FFED84-39F3-42EB-BD68-29E121A0BBFC}" type="slidenum">
              <a:rPr lang="en-GB"/>
              <a:pPr fontAlgn="base">
                <a:spcBef>
                  <a:spcPct val="0"/>
                </a:spcBef>
                <a:spcAft>
                  <a:spcPct val="0"/>
                </a:spcAft>
              </a:pPr>
              <a:t>25</a:t>
            </a:fld>
            <a:endParaRPr lang="en-GB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Platshållare för bildobjekt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8" name="Platshållare för anteckninga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9459" name="Platshållare för bildnumm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2FFED84-39F3-42EB-BD68-29E121A0BBFC}" type="slidenum">
              <a:rPr lang="en-GB"/>
              <a:pPr fontAlgn="base">
                <a:spcBef>
                  <a:spcPct val="0"/>
                </a:spcBef>
                <a:spcAft>
                  <a:spcPct val="0"/>
                </a:spcAft>
              </a:pPr>
              <a:t>26</a:t>
            </a:fld>
            <a:endParaRPr lang="en-GB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Platshållare för bildobjekt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8" name="Platshållare för anteckninga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9459" name="Platshållare för bildnumm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2FFED84-39F3-42EB-BD68-29E121A0BBFC}" type="slidenum">
              <a:rPr lang="en-GB"/>
              <a:pPr fontAlgn="base">
                <a:spcBef>
                  <a:spcPct val="0"/>
                </a:spcBef>
                <a:spcAft>
                  <a:spcPct val="0"/>
                </a:spcAft>
              </a:pPr>
              <a:t>27</a:t>
            </a:fld>
            <a:endParaRPr lang="en-GB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Platshållare för bildobjekt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8" name="Platshållare för anteckninga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9459" name="Platshållare för bildnumm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2FFED84-39F3-42EB-BD68-29E121A0BBFC}" type="slidenum">
              <a:rPr lang="en-GB"/>
              <a:pPr fontAlgn="base">
                <a:spcBef>
                  <a:spcPct val="0"/>
                </a:spcBef>
                <a:spcAft>
                  <a:spcPct val="0"/>
                </a:spcAft>
              </a:pPr>
              <a:t>28</a:t>
            </a:fld>
            <a:endParaRPr lang="en-GB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Platshållare för bildobjekt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3" name="Platshållare för anteckninga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66564" name="Platshållare för bildnumm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2431F999-0E9D-43D7-B104-5BBE3CBE1C6B}" type="slidenum">
              <a:rPr lang="sv-SE" sz="1200"/>
              <a:pPr algn="r"/>
              <a:t>29</a:t>
            </a:fld>
            <a:endParaRPr lang="sv-SE"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Platshållare för bildobjekt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8" name="Platshållare för anteckninga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9459" name="Platshållare för bildnumm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2FFED84-39F3-42EB-BD68-29E121A0BBFC}" type="slidenum">
              <a:rPr lang="en-GB"/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Platshållare för bildobjekt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8" name="Platshållare för anteckninga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9459" name="Platshållare för bildnumm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2FFED84-39F3-42EB-BD68-29E121A0BBFC}" type="slidenum">
              <a:rPr lang="en-GB"/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Platshållare för bildobjekt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8" name="Platshållare för anteckninga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9459" name="Platshållare för bildnumm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2FFED84-39F3-42EB-BD68-29E121A0BBFC}" type="slidenum">
              <a:rPr lang="en-GB"/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Platshållare för bildobjekt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8" name="Platshållare för anteckninga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9459" name="Platshållare för bildnumm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2FFED84-39F3-42EB-BD68-29E121A0BBFC}" type="slidenum">
              <a:rPr lang="en-GB"/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Platshållare för bildobjekt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8" name="Platshållare för anteckninga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9459" name="Platshållare för bildnumm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2FFED84-39F3-42EB-BD68-29E121A0BBFC}" type="slidenum">
              <a:rPr lang="en-GB"/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GB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Platshållare för bildobjekt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8" name="Platshållare för anteckninga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9459" name="Platshållare för bildnumm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2FFED84-39F3-42EB-BD68-29E121A0BBFC}" type="slidenum">
              <a:rPr lang="en-GB"/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GB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Platshållare för bildobjekt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8" name="Platshållare för anteckninga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9459" name="Platshållare för bildnumm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2FFED84-39F3-42EB-BD68-29E121A0BBFC}" type="slidenum">
              <a:rPr lang="en-GB"/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smtClean="0"/>
              <a:t>Klicka här för att ändra format på underrubrik i bakgrunden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153F6F-D3D6-47FB-97B5-D12CD0FC63A2}" type="datetimeFigureOut">
              <a:rPr lang="sv-SE"/>
              <a:pPr>
                <a:defRPr/>
              </a:pPr>
              <a:t>2016-03-30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4C0727-97C2-4CEC-808E-C8E2C1FECBA6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FF2C24-2CBF-4D89-B610-32D2B7298AF9}" type="datetimeFigureOut">
              <a:rPr lang="sv-SE"/>
              <a:pPr>
                <a:defRPr/>
              </a:pPr>
              <a:t>2016-03-30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620A08-4185-4C70-97DD-CFD9A7A9200A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E0158E-B682-4825-A282-C17FCB7A6535}" type="datetimeFigureOut">
              <a:rPr lang="sv-SE"/>
              <a:pPr>
                <a:defRPr/>
              </a:pPr>
              <a:t>2016-03-30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E2E129-3178-4C9C-B44F-6E8360062BBF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E2A413-CD3A-4FB7-94F4-37E9D8FECF60}" type="datetimeFigureOut">
              <a:rPr lang="sv-SE"/>
              <a:pPr>
                <a:defRPr/>
              </a:pPr>
              <a:t>2016-03-30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923FF9-1411-4432-A19F-31BB4990777B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5C67CA-60A2-4D60-97AB-F4A615261290}" type="datetimeFigureOut">
              <a:rPr lang="sv-SE"/>
              <a:pPr>
                <a:defRPr/>
              </a:pPr>
              <a:t>2016-03-30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F1F970-229E-4612-8337-2491C398027D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C043BB-BC0B-4C1C-A647-9817F780C822}" type="datetimeFigureOut">
              <a:rPr lang="sv-SE"/>
              <a:pPr>
                <a:defRPr/>
              </a:pPr>
              <a:t>2016-03-30</a:t>
            </a:fld>
            <a:endParaRPr lang="sv-SE"/>
          </a:p>
        </p:txBody>
      </p:sp>
      <p:sp>
        <p:nvSpPr>
          <p:cNvPr id="6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7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F78C41-930D-4075-9B56-4604CC00098D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7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0E0A3-1689-4D4C-8923-F5A214686BCD}" type="datetimeFigureOut">
              <a:rPr lang="sv-SE"/>
              <a:pPr>
                <a:defRPr/>
              </a:pPr>
              <a:t>2016-03-30</a:t>
            </a:fld>
            <a:endParaRPr lang="sv-SE"/>
          </a:p>
        </p:txBody>
      </p:sp>
      <p:sp>
        <p:nvSpPr>
          <p:cNvPr id="8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9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83A4FA-26C9-4E8E-A617-DB4C7D88F823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F04E6A-5E64-48CA-9734-8D63F6F631E8}" type="datetimeFigureOut">
              <a:rPr lang="sv-SE"/>
              <a:pPr>
                <a:defRPr/>
              </a:pPr>
              <a:t>2016-03-30</a:t>
            </a:fld>
            <a:endParaRPr lang="sv-SE"/>
          </a:p>
        </p:txBody>
      </p:sp>
      <p:sp>
        <p:nvSpPr>
          <p:cNvPr id="4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5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707B58-8F06-4E47-B991-092F21C5542B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F870A4-09FC-4ABB-97B7-4F568BB2D7B2}" type="datetimeFigureOut">
              <a:rPr lang="sv-SE"/>
              <a:pPr>
                <a:defRPr/>
              </a:pPr>
              <a:t>2016-03-30</a:t>
            </a:fld>
            <a:endParaRPr lang="sv-SE"/>
          </a:p>
        </p:txBody>
      </p:sp>
      <p:sp>
        <p:nvSpPr>
          <p:cNvPr id="3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4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45FFDC-23B3-4640-B242-3EE7E251C6D4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E87D1F-65B0-4175-9910-E473D2C48AD1}" type="datetimeFigureOut">
              <a:rPr lang="sv-SE"/>
              <a:pPr>
                <a:defRPr/>
              </a:pPr>
              <a:t>2016-03-30</a:t>
            </a:fld>
            <a:endParaRPr lang="sv-SE"/>
          </a:p>
        </p:txBody>
      </p:sp>
      <p:sp>
        <p:nvSpPr>
          <p:cNvPr id="6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7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4DB5A6-F06C-4F08-8A19-D69F58E75141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sv-SE" noProof="0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F02B9D-6F49-4C53-9E3C-89C283026946}" type="datetimeFigureOut">
              <a:rPr lang="sv-SE"/>
              <a:pPr>
                <a:defRPr/>
              </a:pPr>
              <a:t>2016-03-30</a:t>
            </a:fld>
            <a:endParaRPr lang="sv-SE"/>
          </a:p>
        </p:txBody>
      </p:sp>
      <p:sp>
        <p:nvSpPr>
          <p:cNvPr id="6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7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AB6760-C58C-4BD1-9FBD-F88DFBFD9431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Platshållare för rubrik 1"/>
          <p:cNvSpPr>
            <a:spLocks noGrp="1"/>
          </p:cNvSpPr>
          <p:nvPr>
            <p:ph type="title"/>
          </p:nvPr>
        </p:nvSpPr>
        <p:spPr bwMode="auto">
          <a:xfrm>
            <a:off x="785813" y="0"/>
            <a:ext cx="8358187" cy="763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sv-SE" smtClean="0"/>
              <a:t>Slide-topic</a:t>
            </a:r>
          </a:p>
        </p:txBody>
      </p:sp>
      <p:sp>
        <p:nvSpPr>
          <p:cNvPr id="1027" name="Platshållare för text 2"/>
          <p:cNvSpPr>
            <a:spLocks noGrp="1"/>
          </p:cNvSpPr>
          <p:nvPr>
            <p:ph type="body" idx="1"/>
          </p:nvPr>
        </p:nvSpPr>
        <p:spPr bwMode="auto">
          <a:xfrm>
            <a:off x="214313" y="785813"/>
            <a:ext cx="8715375" cy="578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214313" y="6572250"/>
            <a:ext cx="1714500" cy="2857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6D80886-1C0D-47C3-8A69-CBC8A4540C60}" type="datetimeFigureOut">
              <a:rPr lang="sv-SE"/>
              <a:pPr>
                <a:defRPr/>
              </a:pPr>
              <a:t>2016-03-30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2173288" y="6572250"/>
            <a:ext cx="2327275" cy="2857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4714875" y="6572250"/>
            <a:ext cx="1714500" cy="2857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CB8CAC7A-C80B-480C-832B-4ECEE0542A35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3200" kern="1200">
          <a:solidFill>
            <a:srgbClr val="4D4D4D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Calibri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Calibri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Calibri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skarstalberg.com/game/house/Index.html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tinysubversions.com/spelunkyGen/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mailto:Christian.Thuresson@thegameassembly.com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Underrubrik 10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sv-SE" dirty="0" smtClean="0"/>
              <a:t>Main Singleton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sv-SE" dirty="0" smtClean="0"/>
              <a:t>(m.m.)</a:t>
            </a:r>
          </a:p>
        </p:txBody>
      </p:sp>
      <p:sp>
        <p:nvSpPr>
          <p:cNvPr id="14338" name="Rubrik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GB" sz="4400" dirty="0" smtClean="0"/>
              <a:t>Design patterns for games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Bonus</a:t>
            </a:r>
          </a:p>
        </p:txBody>
      </p:sp>
      <p:sp>
        <p:nvSpPr>
          <p:cNvPr id="18434" name="Platshållare för innehåll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sv-SE" sz="2400" dirty="0" smtClean="0"/>
              <a:t>Kort genomgång, så vi passar på att titta på lite annat random stuff (kommer ej på tentan).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Memory Pool</a:t>
            </a:r>
            <a:endParaRPr lang="en-GB" dirty="0" smtClean="0"/>
          </a:p>
        </p:txBody>
      </p:sp>
      <p:sp>
        <p:nvSpPr>
          <p:cNvPr id="18434" name="Platshållare för innehåll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sv-SE" sz="2400" dirty="0" smtClean="0"/>
              <a:t>Problem:</a:t>
            </a:r>
            <a:br>
              <a:rPr lang="sv-SE" sz="2400" dirty="0" smtClean="0"/>
            </a:br>
            <a:r>
              <a:rPr lang="sv-SE" sz="2400" dirty="0" smtClean="0"/>
              <a:t>Programmet behöver skapa objekt i runtime (tänk skott, explosioner etc), och vi vill att det ska vara så cachevänligt som möjligt.</a:t>
            </a:r>
            <a:br>
              <a:rPr lang="sv-SE" sz="2400" dirty="0" smtClean="0"/>
            </a:br>
            <a:endParaRPr lang="sv-SE" sz="2400" dirty="0" smtClean="0"/>
          </a:p>
          <a:p>
            <a:r>
              <a:rPr lang="sv-SE" sz="2400" dirty="0" smtClean="0"/>
              <a:t>Lösning:</a:t>
            </a:r>
            <a:br>
              <a:rPr lang="sv-SE" sz="2400" dirty="0" smtClean="0"/>
            </a:br>
            <a:r>
              <a:rPr lang="sv-SE" sz="2400" dirty="0" smtClean="0"/>
              <a:t>Skapa en klass som sköter allt allokerande av objekten.</a:t>
            </a:r>
            <a:r>
              <a:rPr lang="sv-SE" sz="2000" dirty="0" smtClean="0"/>
              <a:t/>
            </a:r>
            <a:br>
              <a:rPr lang="sv-SE" sz="2000" dirty="0" smtClean="0"/>
            </a:br>
            <a:endParaRPr lang="sv-SE" sz="2000" dirty="0" smtClean="0"/>
          </a:p>
          <a:p>
            <a:endParaRPr lang="sv-SE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Memory Pool</a:t>
            </a:r>
            <a:endParaRPr lang="en-GB" dirty="0" smtClean="0"/>
          </a:p>
        </p:txBody>
      </p:sp>
      <p:sp>
        <p:nvSpPr>
          <p:cNvPr id="18434" name="Platshållare för innehåll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sv-SE" sz="2400" dirty="0" smtClean="0"/>
              <a:t>Endast en uppgift: returnera färdigallokerade objekt som är cachevänliga.</a:t>
            </a:r>
          </a:p>
          <a:p>
            <a:pPr lvl="1"/>
            <a:r>
              <a:rPr lang="sv-SE" sz="1600" dirty="0" smtClean="0"/>
              <a:t>Innebär i det här fallet – ligger så nära varandra som möjligt i minnet.</a:t>
            </a:r>
            <a:br>
              <a:rPr lang="sv-SE" sz="1600" dirty="0" smtClean="0"/>
            </a:br>
            <a:endParaRPr lang="sv-SE" sz="1600" dirty="0" smtClean="0"/>
          </a:p>
          <a:p>
            <a:r>
              <a:rPr lang="sv-SE" sz="2000" dirty="0" smtClean="0"/>
              <a:t>Exempel på vanlig placering:</a:t>
            </a:r>
          </a:p>
          <a:p>
            <a:pPr lvl="1"/>
            <a:r>
              <a:rPr lang="sv-SE" sz="1600" dirty="0" smtClean="0"/>
              <a:t>En factory har en memory pool som den hämtar ifrån när den ska skapa ett nytt objekt.</a:t>
            </a:r>
            <a:br>
              <a:rPr lang="sv-SE" sz="1600" dirty="0" smtClean="0"/>
            </a:br>
            <a:endParaRPr lang="sv-SE" sz="1600" dirty="0" smtClean="0"/>
          </a:p>
          <a:p>
            <a:r>
              <a:rPr lang="sv-SE" sz="2000" dirty="0" smtClean="0"/>
              <a:t>Rekommenderas att göra den till en template, så den går att återanvända till många typer av objekt.</a:t>
            </a:r>
            <a:r>
              <a:rPr lang="sv-SE" sz="2000" dirty="0" smtClean="0"/>
              <a:t/>
            </a:r>
            <a:br>
              <a:rPr lang="sv-SE" sz="2000" dirty="0" smtClean="0"/>
            </a:br>
            <a:endParaRPr lang="sv-SE" sz="2000" dirty="0" smtClean="0"/>
          </a:p>
          <a:p>
            <a:endParaRPr lang="sv-SE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Memory Pool</a:t>
            </a:r>
            <a:endParaRPr lang="en-GB" dirty="0" smtClean="0"/>
          </a:p>
        </p:txBody>
      </p:sp>
      <p:sp>
        <p:nvSpPr>
          <p:cNvPr id="18434" name="Platshållare för innehåll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sv-SE" sz="2400" dirty="0" smtClean="0"/>
              <a:t>Interface:</a:t>
            </a:r>
          </a:p>
          <a:p>
            <a:pPr lvl="1"/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T* GetObject(); // Returnerar ett ledigt objekt att använda</a:t>
            </a:r>
          </a:p>
          <a:p>
            <a:pPr lvl="1"/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void Recycle* aObject); // Lämnar tillbaka ett använt objekt 					// för återvinning</a:t>
            </a:r>
          </a:p>
          <a:p>
            <a:endParaRPr lang="sv-SE" sz="2400" dirty="0" smtClean="0"/>
          </a:p>
          <a:p>
            <a:pPr marL="342900" lvl="1" indent="-342900">
              <a:buFont typeface="Arial" charset="0"/>
              <a:buChar char="•"/>
            </a:pPr>
            <a:r>
              <a:rPr lang="sv-SE" sz="2400" dirty="0" smtClean="0"/>
              <a:t>Medlemmar:</a:t>
            </a:r>
            <a:br>
              <a:rPr lang="sv-SE" sz="2400" dirty="0" smtClean="0"/>
            </a:b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// Dom 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faktiska objekten 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som 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används</a:t>
            </a:r>
            <a:endParaRPr lang="sv-SE" sz="2400" dirty="0" smtClean="0"/>
          </a:p>
          <a:p>
            <a:pPr lvl="1"/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StaticArray&lt;Type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, MaxNrOfItems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&gt; myObjectList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; </a:t>
            </a:r>
          </a:p>
          <a:p>
            <a:pPr lvl="1">
              <a:buNone/>
            </a:pPr>
            <a:endParaRPr lang="sv-SE" sz="16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// Objekt som är lediga att använda</a:t>
            </a:r>
          </a:p>
          <a:p>
            <a:pPr lvl="1"/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queue&lt;Type*&gt; myFreeObjects;</a:t>
            </a:r>
            <a:br>
              <a:rPr lang="sv-SE" sz="1600" dirty="0" smtClean="0">
                <a:latin typeface="Courier New" pitchFamily="49" charset="0"/>
                <a:cs typeface="Courier New" pitchFamily="49" charset="0"/>
              </a:rPr>
            </a:br>
            <a:endParaRPr lang="sv-SE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Memory Pool</a:t>
            </a:r>
            <a:endParaRPr lang="en-GB" dirty="0" smtClean="0"/>
          </a:p>
        </p:txBody>
      </p:sp>
      <p:sp>
        <p:nvSpPr>
          <p:cNvPr id="18434" name="Platshållare för innehåll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sv-SE" sz="2400" dirty="0" smtClean="0"/>
              <a:t>I konstruktorn som läggs pekare från alla objekt till i myFreeObjects.</a:t>
            </a:r>
          </a:p>
          <a:p>
            <a:endParaRPr lang="sv-SE" sz="2400" dirty="0" smtClean="0"/>
          </a:p>
          <a:p>
            <a:r>
              <a:rPr lang="sv-SE" sz="2400" dirty="0" smtClean="0"/>
              <a:t>När ett objekt ska hämtas så hämtas det första i kön och returneras.</a:t>
            </a:r>
          </a:p>
          <a:p>
            <a:endParaRPr lang="sv-SE" sz="2400" dirty="0" smtClean="0"/>
          </a:p>
          <a:p>
            <a:r>
              <a:rPr lang="sv-SE" sz="2400" dirty="0" smtClean="0"/>
              <a:t>När ett objekt lämnas tillbaka så hamnar det sist i kön.</a:t>
            </a:r>
          </a:p>
          <a:p>
            <a:endParaRPr lang="sv-SE" sz="2400" dirty="0" smtClean="0"/>
          </a:p>
          <a:p>
            <a:r>
              <a:rPr lang="sv-SE" sz="2400" dirty="0" smtClean="0"/>
              <a:t>Om kön är tom så ska programmet smälla – StaticArrayn bör ha en sådan storlek att objekten aldrig tar slut (eller så kan man kolla om man använder onödigt många objekt).</a:t>
            </a:r>
            <a:endParaRPr lang="sv-SE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Memory Pool</a:t>
            </a:r>
            <a:endParaRPr lang="en-GB" dirty="0" smtClean="0"/>
          </a:p>
        </p:txBody>
      </p:sp>
      <p:sp>
        <p:nvSpPr>
          <p:cNvPr id="18434" name="Platshållare för innehåll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sv-SE" sz="2400" dirty="0" smtClean="0"/>
              <a:t>Det är kritiskt att man lämnar tillbaka objekten när man är färdig.</a:t>
            </a:r>
          </a:p>
          <a:p>
            <a:r>
              <a:rPr lang="sv-SE" sz="2400" dirty="0" smtClean="0"/>
              <a:t>Detta kan ske på lite olika sätt:</a:t>
            </a:r>
          </a:p>
          <a:p>
            <a:pPr lvl="1"/>
            <a:r>
              <a:rPr lang="sv-SE" sz="1600" dirty="0" smtClean="0"/>
              <a:t>Objektet har direkt tillgång till memory poolen och säger till när det inte ska användas.</a:t>
            </a:r>
          </a:p>
          <a:p>
            <a:pPr lvl="1"/>
            <a:r>
              <a:rPr lang="sv-SE" sz="1600" dirty="0" smtClean="0"/>
              <a:t>Objektet är ett subject och memory poolen observerar alla sina objekt.</a:t>
            </a:r>
          </a:p>
          <a:p>
            <a:pPr lvl="1"/>
            <a:r>
              <a:rPr lang="sv-SE" sz="1600" smtClean="0"/>
              <a:t>Alla objekt är smarta pekare, som berättar för memory poolen när dom är out of scope.</a:t>
            </a:r>
            <a:endParaRPr lang="sv-SE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Procedural generated content</a:t>
            </a:r>
          </a:p>
        </p:txBody>
      </p:sp>
      <p:sp>
        <p:nvSpPr>
          <p:cNvPr id="18434" name="Platshållare för innehåll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sv-SE" sz="2400" dirty="0" smtClean="0"/>
              <a:t>Viss efterfrågan på att vi tittar på procedural generated content från företagen.</a:t>
            </a:r>
          </a:p>
          <a:p>
            <a:r>
              <a:rPr lang="sv-SE" sz="2400" dirty="0" smtClean="0"/>
              <a:t>Dvs. delar som programmet själv skapat med algoritmer.</a:t>
            </a:r>
          </a:p>
          <a:p>
            <a:r>
              <a:rPr lang="sv-SE" sz="2400" dirty="0" smtClean="0"/>
              <a:t>Kan vara terräng, banor, hus, texturer, karaktärer, items etc.</a:t>
            </a:r>
          </a:p>
          <a:p>
            <a:r>
              <a:rPr lang="sv-SE" sz="2000" dirty="0" smtClean="0"/>
              <a:t>Exempel: </a:t>
            </a:r>
            <a:br>
              <a:rPr lang="sv-SE" sz="2000" dirty="0" smtClean="0"/>
            </a:br>
            <a:r>
              <a:rPr lang="sv-SE" sz="2000" dirty="0" smtClean="0"/>
              <a:t>No mans sky – planeter, djur, växter, terräng, världar</a:t>
            </a:r>
            <a:br>
              <a:rPr lang="sv-SE" sz="2000" dirty="0" smtClean="0"/>
            </a:br>
            <a:r>
              <a:rPr lang="sv-SE" sz="2000" dirty="0" smtClean="0"/>
              <a:t>Dwarf Fortress – Gigantiska världar, grottor, karaktärer, relationer</a:t>
            </a:r>
            <a:br>
              <a:rPr lang="sv-SE" sz="2000" dirty="0" smtClean="0"/>
            </a:br>
            <a:r>
              <a:rPr lang="sv-SE" sz="2000" dirty="0" smtClean="0"/>
              <a:t>NetHack – Dungeons</a:t>
            </a:r>
            <a:br>
              <a:rPr lang="sv-SE" sz="2000" dirty="0" smtClean="0"/>
            </a:br>
            <a:r>
              <a:rPr lang="sv-SE" sz="2000" dirty="0" smtClean="0"/>
              <a:t>MineCraft – Världen</a:t>
            </a:r>
            <a:br>
              <a:rPr lang="sv-SE" sz="2000" dirty="0" smtClean="0"/>
            </a:br>
            <a:r>
              <a:rPr lang="sv-SE" sz="2000" dirty="0" smtClean="0"/>
              <a:t>Borderlands – Vapen</a:t>
            </a:r>
            <a:br>
              <a:rPr lang="sv-SE" sz="2000" dirty="0" smtClean="0"/>
            </a:br>
            <a:r>
              <a:rPr lang="sv-SE" sz="2000" dirty="0" smtClean="0"/>
              <a:t>Spore – Världen, creatures</a:t>
            </a:r>
            <a:br>
              <a:rPr lang="sv-SE" sz="2000" dirty="0" smtClean="0"/>
            </a:br>
            <a:r>
              <a:rPr lang="sv-SE" sz="2000" dirty="0" smtClean="0"/>
              <a:t>.kkrieger – Texturer, meshes, ljud</a:t>
            </a:r>
            <a:br>
              <a:rPr lang="sv-SE" sz="2000" dirty="0" smtClean="0"/>
            </a:br>
            <a:r>
              <a:rPr lang="sv-SE" sz="2000" dirty="0" smtClean="0"/>
              <a:t>Spelunky - banor</a:t>
            </a:r>
            <a:br>
              <a:rPr lang="sv-SE" sz="2000" dirty="0" smtClean="0"/>
            </a:br>
            <a:endParaRPr lang="sv-SE" sz="2000" dirty="0" smtClean="0"/>
          </a:p>
          <a:p>
            <a:endParaRPr lang="sv-SE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Procedural generated dungeon</a:t>
            </a:r>
          </a:p>
        </p:txBody>
      </p:sp>
      <p:sp>
        <p:nvSpPr>
          <p:cNvPr id="18434" name="Platshållare för innehåll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sv-SE" sz="2400" dirty="0" smtClean="0"/>
              <a:t>Finns massa olika varianter, här är en:</a:t>
            </a:r>
          </a:p>
          <a:p>
            <a:pPr marL="914400" lvl="1" indent="-457200">
              <a:buFont typeface="+mj-lt"/>
              <a:buAutoNum type="romanUcPeriod"/>
            </a:pPr>
            <a:r>
              <a:rPr lang="sv-SE" sz="2000" dirty="0" smtClean="0"/>
              <a:t>Placera ut rum i slumpmässiga storlekar på slumpmässiga platser.</a:t>
            </a:r>
          </a:p>
          <a:p>
            <a:pPr marL="1314450" lvl="2" indent="-457200">
              <a:buFont typeface="+mj-lt"/>
              <a:buAutoNum type="romanUcPeriod"/>
            </a:pPr>
            <a:r>
              <a:rPr lang="sv-SE" sz="1600" dirty="0" smtClean="0"/>
              <a:t>Om ett nytt rum kolliderar med ett redan existerande, radera det.</a:t>
            </a:r>
          </a:p>
          <a:p>
            <a:pPr marL="914400" lvl="1" indent="-457200">
              <a:buFont typeface="+mj-lt"/>
              <a:buAutoNum type="romanUcPeriod"/>
            </a:pPr>
            <a:r>
              <a:rPr lang="sv-SE" sz="2000" dirty="0" smtClean="0"/>
              <a:t>Från varje rum, dra X antal korridorer från mitten i slumpmässig riktning.</a:t>
            </a:r>
          </a:p>
          <a:p>
            <a:pPr marL="1371600" lvl="2" indent="-514350">
              <a:buFont typeface="+mj-lt"/>
              <a:buAutoNum type="romanUcPeriod"/>
            </a:pPr>
            <a:r>
              <a:rPr lang="sv-SE" sz="1600" dirty="0" smtClean="0"/>
              <a:t>Om en korridor träffar ett annat rum, avbryt.</a:t>
            </a:r>
          </a:p>
          <a:p>
            <a:pPr marL="1371600" lvl="2" indent="-514350">
              <a:buFont typeface="+mj-lt"/>
              <a:buAutoNum type="romanUcPeriod"/>
            </a:pPr>
            <a:r>
              <a:rPr lang="sv-SE" sz="1600" dirty="0" smtClean="0"/>
              <a:t>Om en korridor hamnar utanför kartan, radera korridoren och försök igen.</a:t>
            </a:r>
          </a:p>
          <a:p>
            <a:pPr marL="1371600" lvl="2" indent="-514350">
              <a:buFont typeface="+mj-lt"/>
              <a:buAutoNum type="romanUcPeriod"/>
            </a:pPr>
            <a:r>
              <a:rPr lang="sv-SE" sz="1600" dirty="0" smtClean="0"/>
              <a:t>Byt riktning på korridoren på random</a:t>
            </a:r>
          </a:p>
          <a:p>
            <a:pPr marL="971550" lvl="1" indent="-514350">
              <a:buFont typeface="+mj-lt"/>
              <a:buAutoNum type="romanUcPeriod"/>
            </a:pPr>
            <a:r>
              <a:rPr lang="sv-SE" sz="2000" dirty="0" smtClean="0"/>
              <a:t>Placera ut en startposition för spelaren där det finns golv</a:t>
            </a:r>
          </a:p>
          <a:p>
            <a:pPr marL="1371600" lvl="2" indent="-514350">
              <a:buFont typeface="+mj-lt"/>
              <a:buAutoNum type="romanUcPeriod"/>
            </a:pPr>
            <a:r>
              <a:rPr lang="sv-SE" sz="1600" dirty="0" smtClean="0"/>
              <a:t>Markera alla rum och korridorer som obesökta</a:t>
            </a:r>
          </a:p>
          <a:p>
            <a:pPr marL="1371600" lvl="2" indent="-514350">
              <a:buFont typeface="+mj-lt"/>
              <a:buAutoNum type="romanUcPeriod"/>
            </a:pPr>
            <a:r>
              <a:rPr lang="sv-SE" sz="1600" dirty="0" smtClean="0"/>
              <a:t>Börja från spelarens startposition och kör en flood fill. Allt som fylls markeras som besökt.</a:t>
            </a:r>
          </a:p>
          <a:p>
            <a:pPr marL="1371600" lvl="2" indent="-514350">
              <a:buFont typeface="+mj-lt"/>
              <a:buAutoNum type="romanUcPeriod"/>
            </a:pPr>
            <a:r>
              <a:rPr lang="sv-SE" sz="1600" dirty="0" smtClean="0"/>
              <a:t>Radera allt som fortfarande är obesökt (och inte går att nå från spelaren).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Procedural generated dungeon</a:t>
            </a:r>
          </a:p>
        </p:txBody>
      </p:sp>
      <p:pic>
        <p:nvPicPr>
          <p:cNvPr id="5" name="Platshållare för innehåll 4" descr="PROC1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07504" y="836712"/>
            <a:ext cx="4176463" cy="3125133"/>
          </a:xfrm>
        </p:spPr>
      </p:pic>
      <p:pic>
        <p:nvPicPr>
          <p:cNvPr id="6" name="Bildobjekt 5" descr="PROC2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475768" y="2780928"/>
            <a:ext cx="4668232" cy="349310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Procedural generated dungeon</a:t>
            </a:r>
          </a:p>
        </p:txBody>
      </p:sp>
      <p:sp>
        <p:nvSpPr>
          <p:cNvPr id="18434" name="Platshållare för innehåll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sv-SE" sz="2400" dirty="0" smtClean="0"/>
              <a:t>Variant 2:</a:t>
            </a:r>
          </a:p>
          <a:p>
            <a:pPr marL="914400" lvl="1" indent="-457200">
              <a:buFont typeface="+mj-lt"/>
              <a:buAutoNum type="romanUcPeriod"/>
            </a:pPr>
            <a:r>
              <a:rPr lang="sv-SE" sz="2000" dirty="0" smtClean="0"/>
              <a:t>Placera ut ett slumpmässigt rum som inte kolliderar med annat</a:t>
            </a:r>
          </a:p>
          <a:p>
            <a:pPr marL="1314450" lvl="2" indent="-457200">
              <a:buFont typeface="+mj-lt"/>
              <a:buAutoNum type="romanUcPeriod"/>
            </a:pPr>
            <a:r>
              <a:rPr lang="sv-SE" sz="1600" dirty="0" smtClean="0"/>
              <a:t>Dra X korridorer från random sida av rummet i random längd.</a:t>
            </a:r>
          </a:p>
          <a:p>
            <a:pPr marL="1314450" lvl="2" indent="-457200">
              <a:buFont typeface="+mj-lt"/>
              <a:buAutoNum type="romanUcPeriod"/>
            </a:pPr>
            <a:r>
              <a:rPr lang="sv-SE" sz="1600" dirty="0" smtClean="0"/>
              <a:t>Om korridoren kolliderar med annan korridor, anslut dessa och avbryt.</a:t>
            </a:r>
          </a:p>
          <a:p>
            <a:pPr marL="1314450" lvl="2" indent="-457200">
              <a:buFont typeface="+mj-lt"/>
              <a:buAutoNum type="romanUcPeriod"/>
            </a:pPr>
            <a:r>
              <a:rPr lang="sv-SE" sz="1600" dirty="0" smtClean="0"/>
              <a:t>Om korridorer kolliderar med annat rum, avbryt.</a:t>
            </a:r>
          </a:p>
          <a:p>
            <a:pPr marL="1314450" lvl="2" indent="-457200">
              <a:buFont typeface="+mj-lt"/>
              <a:buAutoNum type="romanUcPeriod"/>
            </a:pPr>
            <a:r>
              <a:rPr lang="sv-SE" sz="1600" dirty="0" smtClean="0"/>
              <a:t>Vid slutet av korridoren skapa ett nytt rum och börja om från steg 1.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Problemområde</a:t>
            </a:r>
          </a:p>
        </p:txBody>
      </p:sp>
      <p:sp>
        <p:nvSpPr>
          <p:cNvPr id="18434" name="Platshållare för innehåll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sv-SE" dirty="0" smtClean="0"/>
              <a:t>Du har flera större subsystem i din motor som det bara får finnas en instans av.</a:t>
            </a:r>
          </a:p>
          <a:p>
            <a:r>
              <a:rPr lang="sv-SE" dirty="0" smtClean="0"/>
              <a:t>Alla subsystem nås via singleton patternet.</a:t>
            </a:r>
          </a:p>
          <a:p>
            <a:r>
              <a:rPr lang="sv-SE" dirty="0" smtClean="0"/>
              <a:t>Massvis med singletons gör det svårare att sätta sig in i hur systemet är uppbyggt.</a:t>
            </a:r>
          </a:p>
          <a:p>
            <a:r>
              <a:rPr lang="sv-SE" dirty="0" smtClean="0"/>
              <a:t>Hur kan vi undvika detta?</a:t>
            </a:r>
          </a:p>
          <a:p>
            <a:r>
              <a:rPr lang="sv-SE" dirty="0" smtClean="0"/>
              <a:t>Lösning:</a:t>
            </a:r>
          </a:p>
          <a:p>
            <a:pPr lvl="1"/>
            <a:r>
              <a:rPr lang="sv-SE" dirty="0" smtClean="0"/>
              <a:t>One singleton to rule them all.</a:t>
            </a:r>
          </a:p>
          <a:p>
            <a:endParaRPr lang="sv-SE" dirty="0" smtClean="0"/>
          </a:p>
          <a:p>
            <a:endParaRPr lang="sv-S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Cellular Automata</a:t>
            </a:r>
          </a:p>
        </p:txBody>
      </p:sp>
      <p:sp>
        <p:nvSpPr>
          <p:cNvPr id="18434" name="Platshållare för innehåll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endParaRPr lang="sv-SE" sz="2400" dirty="0" smtClean="0"/>
          </a:p>
          <a:p>
            <a:endParaRPr lang="sv-SE" sz="2400" dirty="0" smtClean="0"/>
          </a:p>
          <a:p>
            <a:endParaRPr lang="sv-SE" sz="2400" dirty="0" smtClean="0"/>
          </a:p>
          <a:p>
            <a:endParaRPr lang="sv-SE" sz="2400" dirty="0" smtClean="0"/>
          </a:p>
          <a:p>
            <a:endParaRPr lang="sv-SE" sz="2400" dirty="0" smtClean="0"/>
          </a:p>
          <a:p>
            <a:endParaRPr lang="sv-SE" sz="2400" dirty="0" smtClean="0"/>
          </a:p>
          <a:p>
            <a:endParaRPr lang="sv-SE" sz="2400" dirty="0" smtClean="0"/>
          </a:p>
          <a:p>
            <a:endParaRPr lang="sv-SE" sz="2400" dirty="0" smtClean="0"/>
          </a:p>
          <a:p>
            <a:endParaRPr lang="sv-SE" sz="2400" dirty="0" smtClean="0"/>
          </a:p>
          <a:p>
            <a:endParaRPr lang="sv-SE" sz="2400" dirty="0" smtClean="0"/>
          </a:p>
          <a:p>
            <a:r>
              <a:rPr lang="sv-SE" sz="2400" dirty="0" smtClean="0"/>
              <a:t>Slumpa ut väggar på kartan.</a:t>
            </a:r>
          </a:p>
          <a:p>
            <a:endParaRPr lang="sv-SE" sz="1600" dirty="0" smtClean="0"/>
          </a:p>
        </p:txBody>
      </p:sp>
      <p:pic>
        <p:nvPicPr>
          <p:cNvPr id="4" name="Bildobjekt 3" descr="CellularAutomata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03648" y="980728"/>
            <a:ext cx="6607418" cy="41222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Cellular Automata</a:t>
            </a:r>
          </a:p>
        </p:txBody>
      </p:sp>
      <p:sp>
        <p:nvSpPr>
          <p:cNvPr id="18434" name="Platshållare för innehåll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endParaRPr lang="sv-SE" sz="2400" dirty="0" smtClean="0"/>
          </a:p>
          <a:p>
            <a:endParaRPr lang="sv-SE" sz="2400" dirty="0" smtClean="0"/>
          </a:p>
          <a:p>
            <a:endParaRPr lang="sv-SE" sz="2400" dirty="0" smtClean="0"/>
          </a:p>
          <a:p>
            <a:endParaRPr lang="sv-SE" sz="2400" dirty="0" smtClean="0"/>
          </a:p>
          <a:p>
            <a:endParaRPr lang="sv-SE" sz="2400" dirty="0" smtClean="0"/>
          </a:p>
          <a:p>
            <a:endParaRPr lang="sv-SE" sz="2400" dirty="0" smtClean="0"/>
          </a:p>
          <a:p>
            <a:endParaRPr lang="sv-SE" sz="2400" dirty="0" smtClean="0"/>
          </a:p>
          <a:p>
            <a:endParaRPr lang="sv-SE" sz="2400" dirty="0" smtClean="0"/>
          </a:p>
          <a:p>
            <a:endParaRPr lang="sv-SE" sz="2400" dirty="0" smtClean="0"/>
          </a:p>
          <a:p>
            <a:endParaRPr lang="sv-SE" sz="2400" dirty="0" smtClean="0"/>
          </a:p>
          <a:p>
            <a:r>
              <a:rPr lang="sv-SE" sz="2400" dirty="0" smtClean="0"/>
              <a:t>Smooth:a kartan.</a:t>
            </a:r>
          </a:p>
          <a:p>
            <a:pPr lvl="1"/>
            <a:r>
              <a:rPr lang="sv-SE" sz="2000" dirty="0" smtClean="0"/>
              <a:t>För varje tile, räkna antalet intilliggande väggar. Om över önskat värde, gör tile till en vägg, annars gör till golv.</a:t>
            </a:r>
          </a:p>
          <a:p>
            <a:endParaRPr lang="sv-SE" sz="1600" dirty="0" smtClean="0"/>
          </a:p>
        </p:txBody>
      </p:sp>
      <p:pic>
        <p:nvPicPr>
          <p:cNvPr id="5" name="Bildobjekt 4" descr="CellularAutomata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05310" y="980729"/>
            <a:ext cx="6706247" cy="41764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Cellular Automata</a:t>
            </a:r>
          </a:p>
        </p:txBody>
      </p:sp>
      <p:sp>
        <p:nvSpPr>
          <p:cNvPr id="18434" name="Platshållare för innehåll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endParaRPr lang="sv-SE" sz="2400" dirty="0" smtClean="0"/>
          </a:p>
          <a:p>
            <a:endParaRPr lang="sv-SE" sz="2400" dirty="0" smtClean="0"/>
          </a:p>
          <a:p>
            <a:endParaRPr lang="sv-SE" sz="2400" dirty="0" smtClean="0"/>
          </a:p>
          <a:p>
            <a:endParaRPr lang="sv-SE" sz="2400" dirty="0" smtClean="0"/>
          </a:p>
          <a:p>
            <a:endParaRPr lang="sv-SE" sz="2400" dirty="0" smtClean="0"/>
          </a:p>
          <a:p>
            <a:endParaRPr lang="sv-SE" sz="2400" dirty="0" smtClean="0"/>
          </a:p>
          <a:p>
            <a:endParaRPr lang="sv-SE" sz="2400" dirty="0" smtClean="0"/>
          </a:p>
          <a:p>
            <a:endParaRPr lang="sv-SE" sz="2400" dirty="0" smtClean="0"/>
          </a:p>
          <a:p>
            <a:endParaRPr lang="sv-SE" sz="2400" dirty="0" smtClean="0"/>
          </a:p>
          <a:p>
            <a:endParaRPr lang="sv-SE" sz="2400" dirty="0" smtClean="0"/>
          </a:p>
          <a:p>
            <a:r>
              <a:rPr lang="sv-SE" sz="2400" dirty="0" smtClean="0"/>
              <a:t>Smooth:a kartan.</a:t>
            </a:r>
          </a:p>
          <a:p>
            <a:pPr lvl="1"/>
            <a:r>
              <a:rPr lang="sv-SE" sz="2000" dirty="0" smtClean="0"/>
              <a:t>För varje tile, räkna antalet intilliggande väggar. Om över önskat värde, gör tile till en vägg, annars gör till golv.</a:t>
            </a:r>
          </a:p>
          <a:p>
            <a:endParaRPr lang="sv-SE" sz="1600" dirty="0" smtClean="0"/>
          </a:p>
        </p:txBody>
      </p:sp>
      <p:pic>
        <p:nvPicPr>
          <p:cNvPr id="6" name="Bildobjekt 5" descr="CellularAutomata3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05186" y="908720"/>
            <a:ext cx="6708860" cy="41764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Cellular Automata</a:t>
            </a:r>
          </a:p>
        </p:txBody>
      </p:sp>
      <p:sp>
        <p:nvSpPr>
          <p:cNvPr id="18434" name="Platshållare för innehåll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buNone/>
            </a:pP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void CellularAutomata::SmoothMap(const int aWallLimit, const int </a:t>
            </a:r>
            <a:br>
              <a:rPr lang="sv-SE" sz="1600" dirty="0" smtClean="0">
                <a:latin typeface="Courier New" pitchFamily="49" charset="0"/>
                <a:cs typeface="Courier New" pitchFamily="49" charset="0"/>
              </a:rPr>
            </a:b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aFloorLimit, const int aSize) </a:t>
            </a:r>
          </a:p>
          <a:p>
            <a:pPr>
              <a:buNone/>
            </a:pP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{ </a:t>
            </a:r>
            <a:br>
              <a:rPr lang="sv-SE" sz="1600" dirty="0" smtClean="0">
                <a:latin typeface="Courier New" pitchFamily="49" charset="0"/>
                <a:cs typeface="Courier New" pitchFamily="49" charset="0"/>
              </a:rPr>
            </a:b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for (int y = 1; y &lt; myMap.GetMapHeight() - 1; ++y) </a:t>
            </a:r>
            <a:br>
              <a:rPr lang="sv-SE" sz="1600" dirty="0" smtClean="0">
                <a:latin typeface="Courier New" pitchFamily="49" charset="0"/>
                <a:cs typeface="Courier New" pitchFamily="49" charset="0"/>
              </a:rPr>
            </a:b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{ </a:t>
            </a:r>
            <a:br>
              <a:rPr lang="sv-SE" sz="1600" dirty="0" smtClean="0">
                <a:latin typeface="Courier New" pitchFamily="49" charset="0"/>
                <a:cs typeface="Courier New" pitchFamily="49" charset="0"/>
              </a:rPr>
            </a:b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	for (int x = 1; x &lt; myMap.GetMapWidth() - 1; ++x) </a:t>
            </a:r>
            <a:br>
              <a:rPr lang="sv-SE" sz="1600" dirty="0" smtClean="0">
                <a:latin typeface="Courier New" pitchFamily="49" charset="0"/>
                <a:cs typeface="Courier New" pitchFamily="49" charset="0"/>
              </a:rPr>
            </a:b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	{ 										int surroundingWallCount = </a:t>
            </a:r>
            <a:br>
              <a:rPr lang="sv-SE" sz="1600" dirty="0" smtClean="0">
                <a:latin typeface="Courier New" pitchFamily="49" charset="0"/>
                <a:cs typeface="Courier New" pitchFamily="49" charset="0"/>
              </a:rPr>
            </a:b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			GetSurroundingWallCount(x, y, aSize); </a:t>
            </a:r>
            <a:br>
              <a:rPr lang="sv-SE" sz="1600" dirty="0" smtClean="0">
                <a:latin typeface="Courier New" pitchFamily="49" charset="0"/>
                <a:cs typeface="Courier New" pitchFamily="49" charset="0"/>
              </a:rPr>
            </a:b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		int tileIndex = myMap.CalculateTileIndexByIndex(x, y); 		if (surroundingWallCount &gt; aWallLimit) </a:t>
            </a:r>
            <a:br>
              <a:rPr lang="sv-SE" sz="1600" dirty="0" smtClean="0">
                <a:latin typeface="Courier New" pitchFamily="49" charset="0"/>
                <a:cs typeface="Courier New" pitchFamily="49" charset="0"/>
              </a:rPr>
            </a:b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		{ </a:t>
            </a:r>
            <a:br>
              <a:rPr lang="sv-SE" sz="1600" dirty="0" smtClean="0">
                <a:latin typeface="Courier New" pitchFamily="49" charset="0"/>
                <a:cs typeface="Courier New" pitchFamily="49" charset="0"/>
              </a:rPr>
            </a:b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			myMap.CreateWall(tileIndex, myMapFactory); </a:t>
            </a:r>
            <a:br>
              <a:rPr lang="sv-SE" sz="1600" dirty="0" smtClean="0">
                <a:latin typeface="Courier New" pitchFamily="49" charset="0"/>
                <a:cs typeface="Courier New" pitchFamily="49" charset="0"/>
              </a:rPr>
            </a:b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		} </a:t>
            </a:r>
            <a:br>
              <a:rPr lang="sv-SE" sz="1600" dirty="0" smtClean="0">
                <a:latin typeface="Courier New" pitchFamily="49" charset="0"/>
                <a:cs typeface="Courier New" pitchFamily="49" charset="0"/>
              </a:rPr>
            </a:b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		else if (surroundingWallCount &lt; aFloorLimit) </a:t>
            </a:r>
            <a:br>
              <a:rPr lang="sv-SE" sz="1600" dirty="0" smtClean="0">
                <a:latin typeface="Courier New" pitchFamily="49" charset="0"/>
                <a:cs typeface="Courier New" pitchFamily="49" charset="0"/>
              </a:rPr>
            </a:b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		{ </a:t>
            </a:r>
            <a:br>
              <a:rPr lang="sv-SE" sz="1600" dirty="0" smtClean="0">
                <a:latin typeface="Courier New" pitchFamily="49" charset="0"/>
                <a:cs typeface="Courier New" pitchFamily="49" charset="0"/>
              </a:rPr>
            </a:b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			myMap.CreateFloor(tileIndex, myMapFactory); </a:t>
            </a:r>
            <a:br>
              <a:rPr lang="sv-SE" sz="1600" dirty="0" smtClean="0">
                <a:latin typeface="Courier New" pitchFamily="49" charset="0"/>
                <a:cs typeface="Courier New" pitchFamily="49" charset="0"/>
              </a:rPr>
            </a:b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		} </a:t>
            </a:r>
          </a:p>
          <a:p>
            <a:pPr>
              <a:buNone/>
            </a:pP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		} </a:t>
            </a:r>
          </a:p>
          <a:p>
            <a:pPr>
              <a:buNone/>
            </a:pP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	} 	</a:t>
            </a:r>
          </a:p>
          <a:p>
            <a:pPr>
              <a:buNone/>
            </a:pP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sv-SE" sz="1100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Procedural generated tiles</a:t>
            </a:r>
          </a:p>
        </p:txBody>
      </p:sp>
      <p:sp>
        <p:nvSpPr>
          <p:cNvPr id="18434" name="Platshållare för innehåll 2"/>
          <p:cNvSpPr>
            <a:spLocks noGrp="1"/>
          </p:cNvSpPr>
          <p:nvPr>
            <p:ph idx="1"/>
          </p:nvPr>
        </p:nvSpPr>
        <p:spPr>
          <a:xfrm>
            <a:off x="214313" y="785813"/>
            <a:ext cx="8715375" cy="4155355"/>
          </a:xfrm>
        </p:spPr>
        <p:txBody>
          <a:bodyPr anchor="ctr"/>
          <a:lstStyle/>
          <a:p>
            <a:r>
              <a:rPr lang="sv-SE" sz="2400" dirty="0" smtClean="0"/>
              <a:t>Ett problem med procedurellt skapade kartor (2d så väl som 3d) är att vi inte bara vill bygga allt i fyrkantiga byggblock (om spelet inte heter MineCraft förståss).</a:t>
            </a:r>
          </a:p>
          <a:p>
            <a:r>
              <a:rPr lang="sv-SE" sz="2400" dirty="0" smtClean="0"/>
              <a:t>Man vill få fina övergångar över olika typer av tiles eller runda av kanter med specialla texturer/meshes.</a:t>
            </a:r>
          </a:p>
          <a:p>
            <a:r>
              <a:rPr lang="sv-SE" sz="2400" dirty="0" smtClean="0"/>
              <a:t>Bilden under illustrerar rättbra vilket resultat man vill ha.</a:t>
            </a:r>
          </a:p>
          <a:p>
            <a:r>
              <a:rPr lang="sv-SE" sz="2400" dirty="0" smtClean="0"/>
              <a:t>Det övre är autogenererat och det undre är slutresultatet efter en algoritm kollat vilken typ av tile som passar in bäst.</a:t>
            </a:r>
          </a:p>
          <a:p>
            <a:endParaRPr lang="sv-SE" sz="1600" dirty="0" smtClean="0"/>
          </a:p>
        </p:txBody>
      </p:sp>
      <p:pic>
        <p:nvPicPr>
          <p:cNvPr id="4" name="Bildobjekt 3" descr="auto_tile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03848" y="4365104"/>
            <a:ext cx="2664296" cy="201925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Procedural generated tiles</a:t>
            </a:r>
          </a:p>
        </p:txBody>
      </p:sp>
      <p:sp>
        <p:nvSpPr>
          <p:cNvPr id="18434" name="Platshållare för innehåll 2"/>
          <p:cNvSpPr>
            <a:spLocks noGrp="1"/>
          </p:cNvSpPr>
          <p:nvPr>
            <p:ph idx="1"/>
          </p:nvPr>
        </p:nvSpPr>
        <p:spPr>
          <a:xfrm>
            <a:off x="214313" y="785813"/>
            <a:ext cx="8715375" cy="4155355"/>
          </a:xfrm>
        </p:spPr>
        <p:txBody>
          <a:bodyPr anchor="ctr"/>
          <a:lstStyle/>
          <a:p>
            <a:r>
              <a:rPr lang="sv-SE" sz="2400" dirty="0" smtClean="0"/>
              <a:t>För att få fram vilken tile som ska användas kan</a:t>
            </a:r>
            <a:br>
              <a:rPr lang="sv-SE" sz="2400" dirty="0" smtClean="0"/>
            </a:br>
            <a:r>
              <a:rPr lang="sv-SE" sz="2400" dirty="0" smtClean="0"/>
              <a:t>vi använda följande ruta till höger.</a:t>
            </a:r>
          </a:p>
          <a:p>
            <a:r>
              <a:rPr lang="sv-SE" sz="2400" dirty="0" smtClean="0"/>
              <a:t>0:an är placeringen på tilen.</a:t>
            </a:r>
          </a:p>
          <a:p>
            <a:r>
              <a:rPr lang="sv-SE" sz="2400" dirty="0" smtClean="0"/>
              <a:t>Om den är ensam blir tileID:t just 0.</a:t>
            </a:r>
          </a:p>
          <a:p>
            <a:pPr lvl="1"/>
            <a:r>
              <a:rPr lang="sv-SE" sz="2000" dirty="0" smtClean="0"/>
              <a:t>Om det finns en tile ovanför, addera 1.</a:t>
            </a:r>
          </a:p>
          <a:p>
            <a:pPr lvl="1"/>
            <a:r>
              <a:rPr lang="sv-SE" sz="2000" dirty="0" smtClean="0"/>
              <a:t>Om det finns en tile till höger, addera 2.</a:t>
            </a:r>
          </a:p>
          <a:p>
            <a:pPr lvl="1"/>
            <a:r>
              <a:rPr lang="sv-SE" sz="2000" dirty="0" smtClean="0"/>
              <a:t>Om det finns en tile under, addera 4.</a:t>
            </a:r>
          </a:p>
          <a:p>
            <a:pPr lvl="1"/>
            <a:r>
              <a:rPr lang="sv-SE" sz="2000" dirty="0" smtClean="0"/>
              <a:t>Om det finns en tile till vänster, addera 8.</a:t>
            </a:r>
          </a:p>
          <a:p>
            <a:endParaRPr lang="sv-SE" sz="1600" dirty="0" smtClean="0"/>
          </a:p>
        </p:txBody>
      </p:sp>
      <p:pic>
        <p:nvPicPr>
          <p:cNvPr id="5" name="Bildobjekt 4" descr="auto_tiles_ID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32240" y="908720"/>
            <a:ext cx="2232248" cy="20927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Procedural generated tiles</a:t>
            </a:r>
          </a:p>
        </p:txBody>
      </p:sp>
      <p:sp>
        <p:nvSpPr>
          <p:cNvPr id="18434" name="Platshållare för innehåll 2"/>
          <p:cNvSpPr>
            <a:spLocks noGrp="1"/>
          </p:cNvSpPr>
          <p:nvPr>
            <p:ph idx="1"/>
          </p:nvPr>
        </p:nvSpPr>
        <p:spPr>
          <a:xfrm>
            <a:off x="214313" y="785813"/>
            <a:ext cx="8715375" cy="4155355"/>
          </a:xfrm>
        </p:spPr>
        <p:txBody>
          <a:bodyPr anchor="ctr"/>
          <a:lstStyle/>
          <a:p>
            <a:r>
              <a:rPr lang="sv-SE" sz="2400" dirty="0" smtClean="0"/>
              <a:t>Eftersom varje tile representerar en bit så </a:t>
            </a:r>
            <a:br>
              <a:rPr lang="sv-SE" sz="2400" dirty="0" smtClean="0"/>
            </a:br>
            <a:r>
              <a:rPr lang="sv-SE" sz="2400" dirty="0" smtClean="0"/>
              <a:t>kommer varje kombination resultera i ett unikt </a:t>
            </a:r>
            <a:br>
              <a:rPr lang="sv-SE" sz="2400" dirty="0" smtClean="0"/>
            </a:br>
            <a:r>
              <a:rPr lang="sv-SE" sz="2400" dirty="0" smtClean="0"/>
              <a:t>nummer.</a:t>
            </a:r>
          </a:p>
          <a:p>
            <a:r>
              <a:rPr lang="sv-SE" sz="2400" dirty="0" smtClean="0"/>
              <a:t>Varje nummer representerar sedan en placering </a:t>
            </a:r>
            <a:br>
              <a:rPr lang="sv-SE" sz="2400" dirty="0" smtClean="0"/>
            </a:br>
            <a:r>
              <a:rPr lang="sv-SE" sz="2400" dirty="0" smtClean="0"/>
              <a:t>på en unik textur/eller modell.</a:t>
            </a:r>
          </a:p>
          <a:p>
            <a:r>
              <a:rPr lang="sv-SE" sz="2400" dirty="0" smtClean="0"/>
              <a:t>Observera att detta fungerar precis lika bra i 3d, med skillnad att det tillkommer en ytterligare dimension vilket ger fler kombinationer.</a:t>
            </a:r>
          </a:p>
          <a:p>
            <a:endParaRPr lang="sv-SE" sz="1600" dirty="0" smtClean="0"/>
          </a:p>
        </p:txBody>
      </p:sp>
      <p:pic>
        <p:nvPicPr>
          <p:cNvPr id="5" name="Bildobjekt 4" descr="auto_tiles_ID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32240" y="908720"/>
            <a:ext cx="2232248" cy="2092732"/>
          </a:xfrm>
          <a:prstGeom prst="rect">
            <a:avLst/>
          </a:prstGeom>
        </p:spPr>
      </p:pic>
      <p:pic>
        <p:nvPicPr>
          <p:cNvPr id="8" name="Bildobjekt 7" descr="fogTiles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1520" y="5229200"/>
            <a:ext cx="8640965" cy="10801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Procedural generated tiles</a:t>
            </a:r>
          </a:p>
        </p:txBody>
      </p:sp>
      <p:sp>
        <p:nvSpPr>
          <p:cNvPr id="18434" name="Platshållare för innehåll 2"/>
          <p:cNvSpPr>
            <a:spLocks noGrp="1"/>
          </p:cNvSpPr>
          <p:nvPr>
            <p:ph idx="1"/>
          </p:nvPr>
        </p:nvSpPr>
        <p:spPr>
          <a:xfrm>
            <a:off x="214313" y="785813"/>
            <a:ext cx="8715375" cy="4155355"/>
          </a:xfrm>
        </p:spPr>
        <p:txBody>
          <a:bodyPr anchor="ctr"/>
          <a:lstStyle/>
          <a:p>
            <a:endParaRPr lang="sv-SE" sz="2000" dirty="0" smtClean="0"/>
          </a:p>
          <a:p>
            <a:endParaRPr lang="sv-SE" sz="2000" dirty="0" smtClean="0"/>
          </a:p>
          <a:p>
            <a:endParaRPr lang="sv-SE" sz="2000" dirty="0" smtClean="0"/>
          </a:p>
          <a:p>
            <a:r>
              <a:rPr lang="sv-SE" sz="2000" dirty="0" smtClean="0"/>
              <a:t>Exempel av samma princip fast i 3d:</a:t>
            </a:r>
            <a:br>
              <a:rPr lang="sv-SE" sz="2000" dirty="0" smtClean="0"/>
            </a:br>
            <a:r>
              <a:rPr lang="sv-SE" sz="2000" dirty="0" smtClean="0">
                <a:hlinkClick r:id="rId3"/>
              </a:rPr>
              <a:t>http://www.oskarstalberg.com/game/house/Index.html</a:t>
            </a:r>
            <a:endParaRPr lang="sv-SE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Procedural generated Levels - Spelunky</a:t>
            </a:r>
          </a:p>
        </p:txBody>
      </p:sp>
      <p:sp>
        <p:nvSpPr>
          <p:cNvPr id="7" name="Rektangel 6"/>
          <p:cNvSpPr/>
          <p:nvPr/>
        </p:nvSpPr>
        <p:spPr>
          <a:xfrm>
            <a:off x="323528" y="3140968"/>
            <a:ext cx="432682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smtClean="0">
                <a:hlinkClick r:id="rId3"/>
              </a:rPr>
              <a:t>http://tinysubversions.com/spelunkyGen/</a:t>
            </a:r>
            <a:endParaRPr lang="sv-SE" dirty="0" smtClean="0"/>
          </a:p>
          <a:p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ubrik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sv-SE" dirty="0" smtClean="0"/>
              <a:t>Frågor?</a:t>
            </a:r>
          </a:p>
        </p:txBody>
      </p:sp>
      <p:sp>
        <p:nvSpPr>
          <p:cNvPr id="65539" name="Platshållare för innehåll 2"/>
          <p:cNvSpPr>
            <a:spLocks noGrp="1"/>
          </p:cNvSpPr>
          <p:nvPr>
            <p:ph idx="4294967295"/>
          </p:nvPr>
        </p:nvSpPr>
        <p:spPr>
          <a:xfrm>
            <a:off x="214313" y="857250"/>
            <a:ext cx="8715375" cy="5643563"/>
          </a:xfrm>
        </p:spPr>
        <p:txBody>
          <a:bodyPr anchor="ctr"/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sv-SE" dirty="0" smtClean="0"/>
              <a:t>Programmeringsfrågor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sv-SE" smtClean="0">
                <a:solidFill>
                  <a:srgbClr val="4C4946"/>
                </a:solidFill>
                <a:hlinkClick r:id="rId3"/>
              </a:rPr>
              <a:t>magnus@thegameassembly.com</a:t>
            </a:r>
            <a:endParaRPr lang="sv-S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RootManager</a:t>
            </a:r>
          </a:p>
        </p:txBody>
      </p:sp>
      <p:sp>
        <p:nvSpPr>
          <p:cNvPr id="18434" name="Platshållare för innehåll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sv-SE" sz="2400" dirty="0" smtClean="0"/>
              <a:t>Först skapar vi vår nya klass som ska vårt nya main singleton.</a:t>
            </a:r>
          </a:p>
          <a:p>
            <a:r>
              <a:rPr lang="sv-SE" sz="2400" dirty="0" smtClean="0"/>
              <a:t>Förrutom pekare till sin egen instans, så kommer det att ha pekare till alla subsystem</a:t>
            </a:r>
          </a:p>
          <a:p>
            <a:endParaRPr lang="sv-SE" sz="2400" dirty="0" smtClean="0"/>
          </a:p>
          <a:p>
            <a:pPr>
              <a:buNone/>
            </a:pPr>
            <a:r>
              <a:rPr lang="sv-SE" sz="1800" dirty="0" smtClean="0">
                <a:latin typeface="Courier New" pitchFamily="49" charset="0"/>
                <a:cs typeface="Courier New" pitchFamily="49" charset="0"/>
              </a:rPr>
              <a:t>class RootManager</a:t>
            </a:r>
          </a:p>
          <a:p>
            <a:pPr>
              <a:buNone/>
            </a:pPr>
            <a:r>
              <a:rPr lang="sv-SE" sz="18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sv-SE" sz="1800" dirty="0" smtClean="0">
                <a:latin typeface="Courier New" pitchFamily="49" charset="0"/>
                <a:cs typeface="Courier New" pitchFamily="49" charset="0"/>
              </a:rPr>
              <a:t>		RootManager* GetInstance() const;</a:t>
            </a:r>
          </a:p>
          <a:p>
            <a:pPr>
              <a:buNone/>
            </a:pPr>
            <a:r>
              <a:rPr lang="sv-SE" sz="1800" dirty="0" smtClean="0">
                <a:latin typeface="Courier New" pitchFamily="49" charset="0"/>
                <a:cs typeface="Courier New" pitchFamily="49" charset="0"/>
              </a:rPr>
              <a:t>		void Create();</a:t>
            </a:r>
          </a:p>
          <a:p>
            <a:pPr>
              <a:buNone/>
            </a:pPr>
            <a:r>
              <a:rPr lang="sv-SE" sz="1800" dirty="0" smtClean="0">
                <a:latin typeface="Courier New" pitchFamily="49" charset="0"/>
                <a:cs typeface="Courier New" pitchFamily="49" charset="0"/>
              </a:rPr>
              <a:t>		void Destroy();</a:t>
            </a:r>
          </a:p>
          <a:p>
            <a:pPr>
              <a:buNone/>
            </a:pPr>
            <a:r>
              <a:rPr lang="sv-SE" sz="1800" dirty="0" smtClean="0">
                <a:latin typeface="Courier New" pitchFamily="49" charset="0"/>
                <a:cs typeface="Courier New" pitchFamily="49" charset="0"/>
              </a:rPr>
              <a:t>	private:</a:t>
            </a:r>
          </a:p>
          <a:p>
            <a:pPr>
              <a:buNone/>
            </a:pPr>
            <a:r>
              <a:rPr lang="sv-SE" sz="1800" dirty="0" smtClean="0">
                <a:latin typeface="Courier New" pitchFamily="49" charset="0"/>
                <a:cs typeface="Courier New" pitchFamily="49" charset="0"/>
              </a:rPr>
              <a:t>		RootManager();</a:t>
            </a:r>
          </a:p>
          <a:p>
            <a:pPr>
              <a:buNone/>
            </a:pPr>
            <a:r>
              <a:rPr lang="sv-SE" sz="1800" dirty="0" smtClean="0">
                <a:latin typeface="Courier New" pitchFamily="49" charset="0"/>
                <a:cs typeface="Courier New" pitchFamily="49" charset="0"/>
              </a:rPr>
              <a:t>		static RootManager* myInstance;</a:t>
            </a:r>
          </a:p>
          <a:p>
            <a:pPr>
              <a:buNone/>
            </a:pPr>
            <a:r>
              <a:rPr lang="sv-SE" sz="1800" dirty="0" smtClean="0">
                <a:latin typeface="Courier New" pitchFamily="49" charset="0"/>
                <a:cs typeface="Courier New" pitchFamily="49" charset="0"/>
              </a:rPr>
              <a:t>		RenderManager* myRenderManager;</a:t>
            </a:r>
          </a:p>
          <a:p>
            <a:pPr>
              <a:buNone/>
            </a:pPr>
            <a:r>
              <a:rPr lang="sv-SE" sz="1800" dirty="0" smtClean="0">
                <a:latin typeface="Courier New" pitchFamily="49" charset="0"/>
                <a:cs typeface="Courier New" pitchFamily="49" charset="0"/>
              </a:rPr>
              <a:t>		InputWrapper* myInputWrapper;</a:t>
            </a:r>
          </a:p>
          <a:p>
            <a:pPr>
              <a:buNone/>
            </a:pPr>
            <a:r>
              <a:rPr lang="sv-SE" sz="1800" dirty="0" smtClean="0">
                <a:latin typeface="Courier New" pitchFamily="49" charset="0"/>
                <a:cs typeface="Courier New" pitchFamily="49" charset="0"/>
              </a:rPr>
              <a:t>		PostMaster* myPostMaster;</a:t>
            </a:r>
          </a:p>
          <a:p>
            <a:pPr>
              <a:buNone/>
            </a:pPr>
            <a:r>
              <a:rPr lang="sv-SE" sz="1800" dirty="0" smtClean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Main singleton</a:t>
            </a:r>
          </a:p>
        </p:txBody>
      </p:sp>
      <p:sp>
        <p:nvSpPr>
          <p:cNvPr id="18434" name="Platshållare för innehåll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sv-SE" sz="2400" dirty="0" smtClean="0"/>
              <a:t>Först och främst så vill vi har kvar samma egenskaper som vi hade när alla våra system var singletons:</a:t>
            </a:r>
          </a:p>
          <a:p>
            <a:pPr lvl="1"/>
            <a:r>
              <a:rPr lang="sv-SE" sz="2400" dirty="0" smtClean="0"/>
              <a:t>Endast en instans får finnas.</a:t>
            </a:r>
          </a:p>
          <a:p>
            <a:r>
              <a:rPr lang="sv-SE" sz="2400" dirty="0" smtClean="0"/>
              <a:t>För att ha kontroll över vad som kan skapa en klass eller ej så gör vi subsystemens konstruktorer privata:</a:t>
            </a:r>
          </a:p>
          <a:p>
            <a:pPr lvl="1">
              <a:buNone/>
            </a:pPr>
            <a:r>
              <a:rPr lang="sv-SE" sz="1800" dirty="0" smtClean="0">
                <a:latin typeface="Courier New" pitchFamily="49" charset="0"/>
                <a:cs typeface="Courier New" pitchFamily="49" charset="0"/>
              </a:rPr>
              <a:t>class InputWrapper</a:t>
            </a:r>
          </a:p>
          <a:p>
            <a:pPr lvl="1">
              <a:buNone/>
            </a:pPr>
            <a:r>
              <a:rPr lang="sv-SE" sz="18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1">
              <a:buNone/>
            </a:pPr>
            <a:r>
              <a:rPr lang="sv-SE" sz="1800" dirty="0" smtClean="0"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pPr lvl="1">
              <a:buNone/>
            </a:pPr>
            <a:r>
              <a:rPr lang="sv-SE" sz="1800" dirty="0" smtClean="0">
                <a:latin typeface="Courier New" pitchFamily="49" charset="0"/>
                <a:cs typeface="Courier New" pitchFamily="49" charset="0"/>
              </a:rPr>
              <a:t>	InputWrapper();</a:t>
            </a:r>
          </a:p>
          <a:p>
            <a:pPr lvl="1">
              <a:buNone/>
            </a:pPr>
            <a:r>
              <a:rPr lang="sv-SE" sz="18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sv-SE" sz="2400" dirty="0" smtClean="0"/>
              <a:t>Detta innebär nu att bara InputWrapper kan skapa en instans av sig själv.</a:t>
            </a:r>
          </a:p>
          <a:p>
            <a:r>
              <a:rPr lang="sv-SE" sz="2400" dirty="0" smtClean="0"/>
              <a:t>Men det är inte riktigt det vi är ute efter. Vi vill centralisera skapandet och ägandet av alla singletons.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Main singleton</a:t>
            </a:r>
          </a:p>
        </p:txBody>
      </p:sp>
      <p:sp>
        <p:nvSpPr>
          <p:cNvPr id="18434" name="Platshållare för innehåll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sv-SE" sz="2400" dirty="0" smtClean="0"/>
              <a:t>För att ge var RootManager möjligheten, och endast RootManager, att skapa vår klass så tar vi till lite ondska och gör den till en friend-klass till vår InputWrapper.</a:t>
            </a:r>
          </a:p>
          <a:p>
            <a:pPr lvl="1">
              <a:buNone/>
            </a:pPr>
            <a:r>
              <a:rPr lang="sv-SE" sz="1800" dirty="0" smtClean="0">
                <a:latin typeface="Courier New" pitchFamily="49" charset="0"/>
                <a:cs typeface="Courier New" pitchFamily="49" charset="0"/>
              </a:rPr>
              <a:t>class InputWrapper</a:t>
            </a:r>
          </a:p>
          <a:p>
            <a:pPr lvl="1">
              <a:buNone/>
            </a:pPr>
            <a:r>
              <a:rPr lang="sv-SE" sz="18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1">
              <a:buNone/>
            </a:pPr>
            <a:r>
              <a:rPr lang="sv-SE" sz="1800" dirty="0" smtClean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lvl="1">
              <a:buNone/>
            </a:pPr>
            <a:r>
              <a:rPr lang="sv-SE" sz="1800" dirty="0" smtClean="0">
                <a:latin typeface="Courier New" pitchFamily="49" charset="0"/>
                <a:cs typeface="Courier New" pitchFamily="49" charset="0"/>
              </a:rPr>
              <a:t>	friend class RootManager;</a:t>
            </a:r>
          </a:p>
          <a:p>
            <a:pPr lvl="1">
              <a:buNone/>
            </a:pPr>
            <a:r>
              <a:rPr lang="sv-SE" sz="1800" dirty="0" smtClean="0"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pPr lvl="1">
              <a:buNone/>
            </a:pPr>
            <a:r>
              <a:rPr lang="sv-SE" sz="1800" dirty="0" smtClean="0">
                <a:latin typeface="Courier New" pitchFamily="49" charset="0"/>
                <a:cs typeface="Courier New" pitchFamily="49" charset="0"/>
              </a:rPr>
              <a:t>	InputWrapper();</a:t>
            </a:r>
          </a:p>
          <a:p>
            <a:pPr lvl="1">
              <a:buNone/>
            </a:pPr>
            <a:r>
              <a:rPr lang="sv-SE" sz="18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sv-SE" sz="2400" dirty="0" smtClean="0"/>
              <a:t>Nu kan vår RootManager också skapa en instanser av InputManager.</a:t>
            </a:r>
          </a:p>
          <a:p>
            <a:r>
              <a:rPr lang="sv-SE" sz="2400" dirty="0" smtClean="0"/>
              <a:t>Vi gör likadant med alla våra subsystem.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Main singleton</a:t>
            </a:r>
          </a:p>
        </p:txBody>
      </p:sp>
      <p:sp>
        <p:nvSpPr>
          <p:cNvPr id="18434" name="Platshållare för innehåll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sv-SE" sz="2400" dirty="0" smtClean="0"/>
              <a:t>Innan RootManager kan användas måste funktionen Create anropas på klassen.</a:t>
            </a:r>
          </a:p>
          <a:p>
            <a:r>
              <a:rPr lang="sv-SE" sz="2400" dirty="0" smtClean="0"/>
              <a:t>Det skapar vår instans av RootManager och samtidigt en instans av varje subsystem som RootManager har hand om.</a:t>
            </a:r>
            <a:br>
              <a:rPr lang="sv-SE" sz="2400" dirty="0" smtClean="0"/>
            </a:br>
            <a:endParaRPr lang="sv-SE" sz="2400" dirty="0" smtClean="0"/>
          </a:p>
          <a:p>
            <a:pPr>
              <a:buNone/>
            </a:pPr>
            <a:r>
              <a:rPr lang="sv-SE" sz="1800" dirty="0" smtClean="0">
                <a:latin typeface="Courier New" pitchFamily="49" charset="0"/>
                <a:cs typeface="Courier New" pitchFamily="49" charset="0"/>
              </a:rPr>
              <a:t>void RootManager::Create()</a:t>
            </a:r>
          </a:p>
          <a:p>
            <a:pPr>
              <a:buNone/>
            </a:pPr>
            <a:r>
              <a:rPr lang="sv-SE" sz="18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sv-SE" sz="1800" dirty="0" smtClean="0">
                <a:latin typeface="Courier New" pitchFamily="49" charset="0"/>
                <a:cs typeface="Courier New" pitchFamily="49" charset="0"/>
              </a:rPr>
              <a:t>	myInstance = new RootManager();</a:t>
            </a:r>
          </a:p>
          <a:p>
            <a:pPr>
              <a:buNone/>
            </a:pPr>
            <a:r>
              <a:rPr lang="sv-SE" sz="1800" dirty="0" smtClean="0">
                <a:latin typeface="Courier New" pitchFamily="49" charset="0"/>
                <a:cs typeface="Courier New" pitchFamily="49" charset="0"/>
              </a:rPr>
              <a:t>	myInputManager = new InputManager();</a:t>
            </a:r>
          </a:p>
          <a:p>
            <a:pPr>
              <a:buNone/>
            </a:pPr>
            <a:r>
              <a:rPr lang="sv-SE" sz="1800" dirty="0" smtClean="0">
                <a:latin typeface="Courier New" pitchFamily="49" charset="0"/>
                <a:cs typeface="Courier New" pitchFamily="49" charset="0"/>
              </a:rPr>
              <a:t>	myRenderManager = new RenderManager();</a:t>
            </a:r>
          </a:p>
          <a:p>
            <a:pPr>
              <a:buNone/>
            </a:pPr>
            <a:r>
              <a:rPr lang="sv-SE" sz="1800" dirty="0" smtClean="0">
                <a:latin typeface="Courier New" pitchFamily="49" charset="0"/>
                <a:cs typeface="Courier New" pitchFamily="49" charset="0"/>
              </a:rPr>
              <a:t>	...</a:t>
            </a:r>
          </a:p>
          <a:p>
            <a:pPr>
              <a:buNone/>
            </a:pPr>
            <a:r>
              <a:rPr lang="sv-SE" sz="18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sv-SE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Main singleton</a:t>
            </a:r>
          </a:p>
        </p:txBody>
      </p:sp>
      <p:sp>
        <p:nvSpPr>
          <p:cNvPr id="18434" name="Platshållare för innehåll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sv-SE" sz="2400" dirty="0" smtClean="0"/>
              <a:t>RootManager kommer även att ansvara för att alla subsystem raderas.</a:t>
            </a:r>
          </a:p>
          <a:p>
            <a:r>
              <a:rPr lang="sv-SE" sz="2400" dirty="0" smtClean="0"/>
              <a:t>Kom ihåg tumregelen – det som skapar ett objekt bör även ansvara för att förstöra det.</a:t>
            </a:r>
            <a:br>
              <a:rPr lang="sv-SE" sz="2400" dirty="0" smtClean="0"/>
            </a:br>
            <a:endParaRPr lang="sv-SE" sz="2400" dirty="0" smtClean="0"/>
          </a:p>
          <a:p>
            <a:pPr>
              <a:buNone/>
            </a:pPr>
            <a:r>
              <a:rPr lang="sv-SE" sz="1800" dirty="0" smtClean="0">
                <a:latin typeface="Courier New" pitchFamily="49" charset="0"/>
                <a:cs typeface="Courier New" pitchFamily="49" charset="0"/>
              </a:rPr>
              <a:t>void RootManager::Destroy()</a:t>
            </a:r>
          </a:p>
          <a:p>
            <a:pPr>
              <a:buNone/>
            </a:pPr>
            <a:r>
              <a:rPr lang="sv-SE" sz="18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sv-SE" sz="1800" dirty="0" smtClean="0">
                <a:latin typeface="Courier New" pitchFamily="49" charset="0"/>
                <a:cs typeface="Courier New" pitchFamily="49" charset="0"/>
              </a:rPr>
              <a:t>	delete myInstace;</a:t>
            </a:r>
          </a:p>
          <a:p>
            <a:pPr>
              <a:buNone/>
            </a:pPr>
            <a:r>
              <a:rPr lang="sv-SE" sz="1800" dirty="0" smtClean="0">
                <a:latin typeface="Courier New" pitchFamily="49" charset="0"/>
                <a:cs typeface="Courier New" pitchFamily="49" charset="0"/>
              </a:rPr>
              <a:t>	delete myInputManager;</a:t>
            </a:r>
          </a:p>
          <a:p>
            <a:pPr>
              <a:buNone/>
            </a:pPr>
            <a:r>
              <a:rPr lang="sv-SE" sz="1800" dirty="0" smtClean="0">
                <a:latin typeface="Courier New" pitchFamily="49" charset="0"/>
                <a:cs typeface="Courier New" pitchFamily="49" charset="0"/>
              </a:rPr>
              <a:t>	delete myRenderManager; 	</a:t>
            </a:r>
          </a:p>
          <a:p>
            <a:pPr>
              <a:buNone/>
            </a:pPr>
            <a:r>
              <a:rPr lang="sv-SE" sz="1800" dirty="0" smtClean="0">
                <a:latin typeface="Courier New" pitchFamily="49" charset="0"/>
                <a:cs typeface="Courier New" pitchFamily="49" charset="0"/>
              </a:rPr>
              <a:t>	...</a:t>
            </a:r>
          </a:p>
          <a:p>
            <a:pPr>
              <a:buNone/>
            </a:pPr>
            <a:r>
              <a:rPr lang="sv-SE" sz="18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sv-SE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Main singleton</a:t>
            </a:r>
          </a:p>
        </p:txBody>
      </p:sp>
      <p:sp>
        <p:nvSpPr>
          <p:cNvPr id="18434" name="Platshållare för innehåll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buNone/>
            </a:pPr>
            <a:r>
              <a:rPr lang="sv-SE" sz="1800" dirty="0" smtClean="0">
                <a:latin typeface="Courier New" pitchFamily="49" charset="0"/>
                <a:cs typeface="Courier New" pitchFamily="49" charset="0"/>
              </a:rPr>
              <a:t>#include ”RootManager.h”</a:t>
            </a:r>
          </a:p>
          <a:p>
            <a:pPr>
              <a:buNone/>
            </a:pPr>
            <a:r>
              <a:rPr lang="sv-SE" sz="1800" dirty="0" smtClean="0">
                <a:latin typeface="Courier New" pitchFamily="49" charset="0"/>
                <a:cs typeface="Courier New" pitchFamily="49" charset="0"/>
              </a:rPr>
              <a:t>void someClass::someFunction()</a:t>
            </a:r>
          </a:p>
          <a:p>
            <a:pPr>
              <a:buNone/>
            </a:pPr>
            <a:r>
              <a:rPr lang="sv-SE" sz="18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sv-SE" sz="1800" dirty="0" smtClean="0">
                <a:latin typeface="Courier New" pitchFamily="49" charset="0"/>
                <a:cs typeface="Courier New" pitchFamily="49" charset="0"/>
              </a:rPr>
              <a:t>	RootManager::Instance()-&gt;GetPostMaster()-&gt;SendMsg(...);</a:t>
            </a:r>
          </a:p>
          <a:p>
            <a:pPr>
              <a:buNone/>
            </a:pPr>
            <a:r>
              <a:rPr lang="sv-SE" sz="1800" dirty="0" smtClean="0">
                <a:latin typeface="Courier New" pitchFamily="49" charset="0"/>
                <a:cs typeface="Courier New" pitchFamily="49" charset="0"/>
              </a:rPr>
              <a:t>	...</a:t>
            </a:r>
          </a:p>
          <a:p>
            <a:pPr>
              <a:buNone/>
            </a:pPr>
            <a:r>
              <a:rPr lang="sv-SE" sz="18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sv-SE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Main singleton</a:t>
            </a:r>
          </a:p>
        </p:txBody>
      </p:sp>
      <p:sp>
        <p:nvSpPr>
          <p:cNvPr id="18434" name="Platshållare för innehåll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sv-SE" sz="2400" dirty="0" smtClean="0"/>
              <a:t>Alla subsystem finns nu direkt kopplade till vårt main singleton vilket resulterar i en mycket mer översiktlig struktur.</a:t>
            </a:r>
          </a:p>
          <a:p>
            <a:endParaRPr lang="sv-SE" sz="2400" dirty="0" smtClean="0"/>
          </a:p>
          <a:p>
            <a:r>
              <a:rPr lang="sv-SE" sz="2400" dirty="0" smtClean="0"/>
              <a:t>En annan fördel med detta pattern är om man vill gå från singletonlösningen på sina subsystem.</a:t>
            </a:r>
          </a:p>
          <a:p>
            <a:r>
              <a:rPr lang="sv-SE" sz="2400" dirty="0" smtClean="0"/>
              <a:t>Om vi väljer att inte använda singletons så får vi skicka runt subsystemen till de delar av vårt system som behöver dom.</a:t>
            </a:r>
          </a:p>
          <a:p>
            <a:r>
              <a:rPr lang="sv-SE" sz="2400" dirty="0" smtClean="0"/>
              <a:t>Men istället för att skicka runt alla subsystem så har vi nu alla vackert samlade på en och samma plats.</a:t>
            </a:r>
          </a:p>
          <a:p>
            <a:r>
              <a:rPr lang="sv-SE" sz="2400" dirty="0" smtClean="0"/>
              <a:t>Dvs. det räcker att vi skickar runt vårt main singleton objekt som innehåller alla andra subsystem.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18365</TotalTime>
  <Words>1054</Words>
  <Application>Microsoft Office PowerPoint</Application>
  <PresentationFormat>Bildspel på skärmen (4:3)</PresentationFormat>
  <Paragraphs>242</Paragraphs>
  <Slides>29</Slides>
  <Notes>29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Bildrubriker</vt:lpstr>
      </vt:variant>
      <vt:variant>
        <vt:i4>29</vt:i4>
      </vt:variant>
    </vt:vector>
  </HeadingPairs>
  <TitlesOfParts>
    <vt:vector size="30" baseType="lpstr">
      <vt:lpstr>Office-tema</vt:lpstr>
      <vt:lpstr>Design patterns for games</vt:lpstr>
      <vt:lpstr>Problemområde</vt:lpstr>
      <vt:lpstr>RootManager</vt:lpstr>
      <vt:lpstr>Main singleton</vt:lpstr>
      <vt:lpstr>Main singleton</vt:lpstr>
      <vt:lpstr>Main singleton</vt:lpstr>
      <vt:lpstr>Main singleton</vt:lpstr>
      <vt:lpstr>Main singleton</vt:lpstr>
      <vt:lpstr>Main singleton</vt:lpstr>
      <vt:lpstr>Bonus</vt:lpstr>
      <vt:lpstr>Memory Pool</vt:lpstr>
      <vt:lpstr>Memory Pool</vt:lpstr>
      <vt:lpstr>Memory Pool</vt:lpstr>
      <vt:lpstr>Memory Pool</vt:lpstr>
      <vt:lpstr>Memory Pool</vt:lpstr>
      <vt:lpstr>Procedural generated content</vt:lpstr>
      <vt:lpstr>Procedural generated dungeon</vt:lpstr>
      <vt:lpstr>Procedural generated dungeon</vt:lpstr>
      <vt:lpstr>Procedural generated dungeon</vt:lpstr>
      <vt:lpstr>Cellular Automata</vt:lpstr>
      <vt:lpstr>Cellular Automata</vt:lpstr>
      <vt:lpstr>Cellular Automata</vt:lpstr>
      <vt:lpstr>Cellular Automata</vt:lpstr>
      <vt:lpstr>Procedural generated tiles</vt:lpstr>
      <vt:lpstr>Procedural generated tiles</vt:lpstr>
      <vt:lpstr>Procedural generated tiles</vt:lpstr>
      <vt:lpstr>Procedural generated tiles</vt:lpstr>
      <vt:lpstr>Procedural generated Levels - Spelunky</vt:lpstr>
      <vt:lpstr>Frågor?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Heeej</dc:title>
  <dc:creator>Kostas Gialitakis</dc:creator>
  <cp:lastModifiedBy>Magnus Jönsson</cp:lastModifiedBy>
  <cp:revision>836</cp:revision>
  <dcterms:created xsi:type="dcterms:W3CDTF">2009-06-24T07:23:26Z</dcterms:created>
  <dcterms:modified xsi:type="dcterms:W3CDTF">2016-03-30T07:11:19Z</dcterms:modified>
</cp:coreProperties>
</file>