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91" r:id="rId3"/>
    <p:sldId id="377" r:id="rId4"/>
    <p:sldId id="389" r:id="rId5"/>
    <p:sldId id="378" r:id="rId6"/>
    <p:sldId id="379" r:id="rId7"/>
    <p:sldId id="390" r:id="rId8"/>
    <p:sldId id="380" r:id="rId9"/>
    <p:sldId id="381" r:id="rId10"/>
    <p:sldId id="392" r:id="rId11"/>
    <p:sldId id="382" r:id="rId12"/>
    <p:sldId id="383" r:id="rId13"/>
    <p:sldId id="388" r:id="rId14"/>
    <p:sldId id="385" r:id="rId15"/>
    <p:sldId id="393" r:id="rId16"/>
    <p:sldId id="384" r:id="rId17"/>
    <p:sldId id="386" r:id="rId18"/>
    <p:sldId id="387" r:id="rId19"/>
    <p:sldId id="394" r:id="rId20"/>
    <p:sldId id="372" r:id="rId21"/>
  </p:sldIdLst>
  <p:sldSz cx="9144000" cy="6858000" type="screen4x3"/>
  <p:notesSz cx="6858000" cy="9144000"/>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in Hammarbrin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92436" autoAdjust="0"/>
  </p:normalViewPr>
  <p:slideViewPr>
    <p:cSldViewPr>
      <p:cViewPr>
        <p:scale>
          <a:sx n="90" d="100"/>
          <a:sy n="90" d="100"/>
        </p:scale>
        <p:origin x="-2244" y="-480"/>
      </p:cViewPr>
      <p:guideLst>
        <p:guide orient="horz" pos="2160"/>
        <p:guide pos="2880"/>
      </p:guideLst>
    </p:cSldViewPr>
  </p:slideViewPr>
  <p:outlineViewPr>
    <p:cViewPr>
      <p:scale>
        <a:sx n="33" d="100"/>
        <a:sy n="33" d="100"/>
      </p:scale>
      <p:origin x="0" y="8328"/>
    </p:cViewPr>
  </p:outlineViewPr>
  <p:notesTextViewPr>
    <p:cViewPr>
      <p:scale>
        <a:sx n="100" d="100"/>
        <a:sy n="100" d="100"/>
      </p:scale>
      <p:origin x="0" y="0"/>
    </p:cViewPr>
  </p:notesTextViewPr>
  <p:notesViewPr>
    <p:cSldViewPr>
      <p:cViewPr varScale="1">
        <p:scale>
          <a:sx n="84" d="100"/>
          <a:sy n="84" d="100"/>
        </p:scale>
        <p:origin x="-311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0B655C30-AB8A-4DDB-9D22-AA646A98BDCC}" type="datetimeFigureOut">
              <a:rPr lang="en-US"/>
              <a:pPr>
                <a:defRPr/>
              </a:pPr>
              <a:t>4/6/2016</a:t>
            </a:fld>
            <a:endParaRPr lang="en-GB"/>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en-GB" noProof="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CE746D7-E10C-4C19-9B2B-549E07FA381B}"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Platshållare för bildobjekt 1"/>
          <p:cNvSpPr>
            <a:spLocks noGrp="1" noRot="1" noChangeAspect="1"/>
          </p:cNvSpPr>
          <p:nvPr>
            <p:ph type="sldImg"/>
          </p:nvPr>
        </p:nvSpPr>
        <p:spPr bwMode="auto">
          <a:noFill/>
          <a:ln>
            <a:solidFill>
              <a:srgbClr val="000000"/>
            </a:solidFill>
            <a:miter lim="800000"/>
            <a:headEnd/>
            <a:tailEnd/>
          </a:ln>
        </p:spPr>
      </p:sp>
      <p:sp>
        <p:nvSpPr>
          <p:cNvPr id="15362"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5363"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CFD40E-CE27-4962-9E7A-9AB651C16E26}" type="slidenum">
              <a:rPr lang="en-GB"/>
              <a:pPr fontAlgn="base">
                <a:spcBef>
                  <a:spcPct val="0"/>
                </a:spcBef>
                <a:spcAft>
                  <a:spcPct val="0"/>
                </a:spcAft>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66563"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4" name="Platshållare för bildnumm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31F999-0E9D-43D7-B104-5BBE3CBE1C6B}" type="slidenum">
              <a:rPr lang="sv-SE" sz="1200"/>
              <a:pPr algn="r"/>
              <a:t>20</a:t>
            </a:fld>
            <a:endParaRPr lang="sv-SE"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lvl1pPr>
              <a:defRPr/>
            </a:lvl1pPr>
          </a:lstStyle>
          <a:p>
            <a:pPr>
              <a:defRPr/>
            </a:pPr>
            <a:fld id="{EA153F6F-D3D6-47FB-97B5-D12CD0FC63A2}" type="datetimeFigureOut">
              <a:rPr lang="sv-SE"/>
              <a:pPr>
                <a:defRPr/>
              </a:pPr>
              <a:t>2016-04-06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C24C0727-97C2-4CEC-808E-C8E2C1FECBA6}" type="slidenum">
              <a:rPr lang="sv-SE"/>
              <a:pPr>
                <a:defRPr/>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55FF2C24-2CBF-4D89-B610-32D2B7298AF9}" type="datetimeFigureOut">
              <a:rPr lang="sv-SE"/>
              <a:pPr>
                <a:defRPr/>
              </a:pPr>
              <a:t>2016-04-06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7C620A08-4185-4C70-97DD-CFD9A7A9200A}" type="slidenum">
              <a:rPr lang="sv-SE"/>
              <a:pPr>
                <a:defRPr/>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CFE0158E-B682-4825-A282-C17FCB7A6535}" type="datetimeFigureOut">
              <a:rPr lang="sv-SE"/>
              <a:pPr>
                <a:defRPr/>
              </a:pPr>
              <a:t>2016-04-06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ADE2E129-3178-4C9C-B44F-6E8360062BBF}" type="slidenum">
              <a:rPr lang="sv-SE"/>
              <a:pPr>
                <a:defRPr/>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5AE2A413-CD3A-4FB7-94F4-37E9D8FECF60}" type="datetimeFigureOut">
              <a:rPr lang="sv-SE"/>
              <a:pPr>
                <a:defRPr/>
              </a:pPr>
              <a:t>2016-04-06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06923FF9-1411-4432-A19F-31BB4990777B}" type="slidenum">
              <a:rPr lang="sv-SE"/>
              <a:pPr>
                <a:defRPr/>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lvl1pPr>
              <a:defRPr/>
            </a:lvl1pPr>
          </a:lstStyle>
          <a:p>
            <a:pPr>
              <a:defRPr/>
            </a:pPr>
            <a:fld id="{6E5C67CA-60A2-4D60-97AB-F4A615261290}" type="datetimeFigureOut">
              <a:rPr lang="sv-SE"/>
              <a:pPr>
                <a:defRPr/>
              </a:pPr>
              <a:t>2016-04-06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5EF1F970-229E-4612-8337-2491C398027D}" type="slidenum">
              <a:rPr lang="sv-SE"/>
              <a:pPr>
                <a:defRPr/>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3"/>
          <p:cNvSpPr>
            <a:spLocks noGrp="1"/>
          </p:cNvSpPr>
          <p:nvPr>
            <p:ph type="dt" sz="half" idx="10"/>
          </p:nvPr>
        </p:nvSpPr>
        <p:spPr/>
        <p:txBody>
          <a:bodyPr/>
          <a:lstStyle>
            <a:lvl1pPr>
              <a:defRPr/>
            </a:lvl1pPr>
          </a:lstStyle>
          <a:p>
            <a:pPr>
              <a:defRPr/>
            </a:pPr>
            <a:fld id="{43C043BB-BC0B-4C1C-A647-9817F780C822}" type="datetimeFigureOut">
              <a:rPr lang="sv-SE"/>
              <a:pPr>
                <a:defRPr/>
              </a:pPr>
              <a:t>2016-04-06</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14F78C41-930D-4075-9B56-4604CC00098D}" type="slidenum">
              <a:rPr lang="sv-SE"/>
              <a:pPr>
                <a:defRPr/>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3"/>
          <p:cNvSpPr>
            <a:spLocks noGrp="1"/>
          </p:cNvSpPr>
          <p:nvPr>
            <p:ph type="dt" sz="half" idx="10"/>
          </p:nvPr>
        </p:nvSpPr>
        <p:spPr/>
        <p:txBody>
          <a:bodyPr/>
          <a:lstStyle>
            <a:lvl1pPr>
              <a:defRPr/>
            </a:lvl1pPr>
          </a:lstStyle>
          <a:p>
            <a:pPr>
              <a:defRPr/>
            </a:pPr>
            <a:fld id="{7020E0A3-1689-4D4C-8923-F5A214686BCD}" type="datetimeFigureOut">
              <a:rPr lang="sv-SE"/>
              <a:pPr>
                <a:defRPr/>
              </a:pPr>
              <a:t>2016-04-06</a:t>
            </a:fld>
            <a:endParaRPr lang="sv-SE"/>
          </a:p>
        </p:txBody>
      </p:sp>
      <p:sp>
        <p:nvSpPr>
          <p:cNvPr id="8" name="Platshållare för sidfot 4"/>
          <p:cNvSpPr>
            <a:spLocks noGrp="1"/>
          </p:cNvSpPr>
          <p:nvPr>
            <p:ph type="ftr" sz="quarter" idx="11"/>
          </p:nvPr>
        </p:nvSpPr>
        <p:spPr/>
        <p:txBody>
          <a:bodyPr/>
          <a:lstStyle>
            <a:lvl1pPr>
              <a:defRPr/>
            </a:lvl1pPr>
          </a:lstStyle>
          <a:p>
            <a:pPr>
              <a:defRPr/>
            </a:pPr>
            <a:endParaRPr lang="sv-SE"/>
          </a:p>
        </p:txBody>
      </p:sp>
      <p:sp>
        <p:nvSpPr>
          <p:cNvPr id="9" name="Platshållare för bildnummer 5"/>
          <p:cNvSpPr>
            <a:spLocks noGrp="1"/>
          </p:cNvSpPr>
          <p:nvPr>
            <p:ph type="sldNum" sz="quarter" idx="12"/>
          </p:nvPr>
        </p:nvSpPr>
        <p:spPr/>
        <p:txBody>
          <a:bodyPr/>
          <a:lstStyle>
            <a:lvl1pPr>
              <a:defRPr/>
            </a:lvl1pPr>
          </a:lstStyle>
          <a:p>
            <a:pPr>
              <a:defRPr/>
            </a:pPr>
            <a:fld id="{4583A4FA-26C9-4E8E-A617-DB4C7D88F823}" type="slidenum">
              <a:rPr lang="sv-SE"/>
              <a:pPr>
                <a:defRPr/>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3"/>
          <p:cNvSpPr>
            <a:spLocks noGrp="1"/>
          </p:cNvSpPr>
          <p:nvPr>
            <p:ph type="dt" sz="half" idx="10"/>
          </p:nvPr>
        </p:nvSpPr>
        <p:spPr/>
        <p:txBody>
          <a:bodyPr/>
          <a:lstStyle>
            <a:lvl1pPr>
              <a:defRPr/>
            </a:lvl1pPr>
          </a:lstStyle>
          <a:p>
            <a:pPr>
              <a:defRPr/>
            </a:pPr>
            <a:fld id="{FFF04E6A-5E64-48CA-9734-8D63F6F631E8}" type="datetimeFigureOut">
              <a:rPr lang="sv-SE"/>
              <a:pPr>
                <a:defRPr/>
              </a:pPr>
              <a:t>2016-04-06</a:t>
            </a:fld>
            <a:endParaRPr lang="sv-SE"/>
          </a:p>
        </p:txBody>
      </p:sp>
      <p:sp>
        <p:nvSpPr>
          <p:cNvPr id="4" name="Platshållare för sidfot 4"/>
          <p:cNvSpPr>
            <a:spLocks noGrp="1"/>
          </p:cNvSpPr>
          <p:nvPr>
            <p:ph type="ftr" sz="quarter" idx="11"/>
          </p:nvPr>
        </p:nvSpPr>
        <p:spPr/>
        <p:txBody>
          <a:bodyPr/>
          <a:lstStyle>
            <a:lvl1pPr>
              <a:defRPr/>
            </a:lvl1pPr>
          </a:lstStyle>
          <a:p>
            <a:pPr>
              <a:defRPr/>
            </a:pPr>
            <a:endParaRPr lang="sv-SE"/>
          </a:p>
        </p:txBody>
      </p:sp>
      <p:sp>
        <p:nvSpPr>
          <p:cNvPr id="5" name="Platshållare för bildnummer 5"/>
          <p:cNvSpPr>
            <a:spLocks noGrp="1"/>
          </p:cNvSpPr>
          <p:nvPr>
            <p:ph type="sldNum" sz="quarter" idx="12"/>
          </p:nvPr>
        </p:nvSpPr>
        <p:spPr/>
        <p:txBody>
          <a:bodyPr/>
          <a:lstStyle>
            <a:lvl1pPr>
              <a:defRPr/>
            </a:lvl1pPr>
          </a:lstStyle>
          <a:p>
            <a:pPr>
              <a:defRPr/>
            </a:pPr>
            <a:fld id="{3C707B58-8F06-4E47-B991-092F21C5542B}" type="slidenum">
              <a:rPr lang="sv-SE"/>
              <a:pPr>
                <a:defRPr/>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3"/>
          <p:cNvSpPr>
            <a:spLocks noGrp="1"/>
          </p:cNvSpPr>
          <p:nvPr>
            <p:ph type="dt" sz="half" idx="10"/>
          </p:nvPr>
        </p:nvSpPr>
        <p:spPr/>
        <p:txBody>
          <a:bodyPr/>
          <a:lstStyle>
            <a:lvl1pPr>
              <a:defRPr/>
            </a:lvl1pPr>
          </a:lstStyle>
          <a:p>
            <a:pPr>
              <a:defRPr/>
            </a:pPr>
            <a:fld id="{76F870A4-09FC-4ABB-97B7-4F568BB2D7B2}" type="datetimeFigureOut">
              <a:rPr lang="sv-SE"/>
              <a:pPr>
                <a:defRPr/>
              </a:pPr>
              <a:t>2016-04-06</a:t>
            </a:fld>
            <a:endParaRPr lang="sv-SE"/>
          </a:p>
        </p:txBody>
      </p:sp>
      <p:sp>
        <p:nvSpPr>
          <p:cNvPr id="3" name="Platshållare för sidfot 4"/>
          <p:cNvSpPr>
            <a:spLocks noGrp="1"/>
          </p:cNvSpPr>
          <p:nvPr>
            <p:ph type="ftr" sz="quarter" idx="11"/>
          </p:nvPr>
        </p:nvSpPr>
        <p:spPr/>
        <p:txBody>
          <a:bodyPr/>
          <a:lstStyle>
            <a:lvl1pPr>
              <a:defRPr/>
            </a:lvl1pPr>
          </a:lstStyle>
          <a:p>
            <a:pPr>
              <a:defRPr/>
            </a:pPr>
            <a:endParaRPr lang="sv-SE"/>
          </a:p>
        </p:txBody>
      </p:sp>
      <p:sp>
        <p:nvSpPr>
          <p:cNvPr id="4" name="Platshållare för bildnummer 5"/>
          <p:cNvSpPr>
            <a:spLocks noGrp="1"/>
          </p:cNvSpPr>
          <p:nvPr>
            <p:ph type="sldNum" sz="quarter" idx="12"/>
          </p:nvPr>
        </p:nvSpPr>
        <p:spPr/>
        <p:txBody>
          <a:bodyPr/>
          <a:lstStyle>
            <a:lvl1pPr>
              <a:defRPr/>
            </a:lvl1pPr>
          </a:lstStyle>
          <a:p>
            <a:pPr>
              <a:defRPr/>
            </a:pPr>
            <a:fld id="{6345FFDC-23B3-4640-B242-3EE7E251C6D4}" type="slidenum">
              <a:rPr lang="sv-SE"/>
              <a:pPr>
                <a:defRPr/>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pPr>
              <a:defRPr/>
            </a:pPr>
            <a:fld id="{FFE87D1F-65B0-4175-9910-E473D2C48AD1}" type="datetimeFigureOut">
              <a:rPr lang="sv-SE"/>
              <a:pPr>
                <a:defRPr/>
              </a:pPr>
              <a:t>2016-04-06</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604DB5A6-F06C-4F08-8A19-D69F58E75141}" type="slidenum">
              <a:rPr lang="sv-SE"/>
              <a:pPr>
                <a:defRPr/>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pPr>
              <a:defRPr/>
            </a:pPr>
            <a:fld id="{B6F02B9D-6F49-4C53-9E3C-89C283026946}" type="datetimeFigureOut">
              <a:rPr lang="sv-SE"/>
              <a:pPr>
                <a:defRPr/>
              </a:pPr>
              <a:t>2016-04-06</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8EAB6760-C58C-4BD1-9FBD-F88DFBFD9431}" type="slidenum">
              <a:rPr lang="sv-SE"/>
              <a:pPr>
                <a:defRPr/>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Platshållare för rubrik 1"/>
          <p:cNvSpPr>
            <a:spLocks noGrp="1"/>
          </p:cNvSpPr>
          <p:nvPr>
            <p:ph type="title"/>
          </p:nvPr>
        </p:nvSpPr>
        <p:spPr bwMode="auto">
          <a:xfrm>
            <a:off x="785813" y="0"/>
            <a:ext cx="8358187" cy="763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sv-SE" smtClean="0"/>
              <a:t>Slide-topic</a:t>
            </a:r>
          </a:p>
        </p:txBody>
      </p:sp>
      <p:sp>
        <p:nvSpPr>
          <p:cNvPr id="1027" name="Platshållare för text 2"/>
          <p:cNvSpPr>
            <a:spLocks noGrp="1"/>
          </p:cNvSpPr>
          <p:nvPr>
            <p:ph type="body" idx="1"/>
          </p:nvPr>
        </p:nvSpPr>
        <p:spPr bwMode="auto">
          <a:xfrm>
            <a:off x="214313" y="785813"/>
            <a:ext cx="8715375" cy="5786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4" name="Platshållare för datum 3"/>
          <p:cNvSpPr>
            <a:spLocks noGrp="1"/>
          </p:cNvSpPr>
          <p:nvPr>
            <p:ph type="dt" sz="half" idx="2"/>
          </p:nvPr>
        </p:nvSpPr>
        <p:spPr>
          <a:xfrm>
            <a:off x="214313" y="6572250"/>
            <a:ext cx="1714500" cy="28575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F6D80886-1C0D-47C3-8A69-CBC8A4540C60}" type="datetimeFigureOut">
              <a:rPr lang="sv-SE"/>
              <a:pPr>
                <a:defRPr/>
              </a:pPr>
              <a:t>2016-04-06</a:t>
            </a:fld>
            <a:endParaRPr lang="sv-SE"/>
          </a:p>
        </p:txBody>
      </p:sp>
      <p:sp>
        <p:nvSpPr>
          <p:cNvPr id="5" name="Platshållare för sidfot 4"/>
          <p:cNvSpPr>
            <a:spLocks noGrp="1"/>
          </p:cNvSpPr>
          <p:nvPr>
            <p:ph type="ftr" sz="quarter" idx="3"/>
          </p:nvPr>
        </p:nvSpPr>
        <p:spPr>
          <a:xfrm>
            <a:off x="2173288" y="6572250"/>
            <a:ext cx="2327275" cy="285750"/>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sv-SE"/>
          </a:p>
        </p:txBody>
      </p:sp>
      <p:sp>
        <p:nvSpPr>
          <p:cNvPr id="6" name="Platshållare för bildnummer 5"/>
          <p:cNvSpPr>
            <a:spLocks noGrp="1"/>
          </p:cNvSpPr>
          <p:nvPr>
            <p:ph type="sldNum" sz="quarter" idx="4"/>
          </p:nvPr>
        </p:nvSpPr>
        <p:spPr>
          <a:xfrm>
            <a:off x="4714875" y="6572250"/>
            <a:ext cx="1714500" cy="28575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CB8CAC7A-C80B-480C-832B-4ECEE0542A35}" type="slidenum">
              <a:rPr lang="sv-SE"/>
              <a:pPr>
                <a:defRPr/>
              </a:pPr>
              <a:t>‹#›</a:t>
            </a:fld>
            <a:endParaRPr lang="sv-SE"/>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spcBef>
          <a:spcPct val="0"/>
        </a:spcBef>
        <a:spcAft>
          <a:spcPct val="0"/>
        </a:spcAft>
        <a:defRPr sz="3200" kern="1200">
          <a:solidFill>
            <a:srgbClr val="4D4D4D"/>
          </a:solidFill>
          <a:latin typeface="+mj-lt"/>
          <a:ea typeface="+mj-ea"/>
          <a:cs typeface="+mj-cs"/>
        </a:defRPr>
      </a:lvl1pPr>
      <a:lvl2pPr algn="l" rtl="0" fontAlgn="base">
        <a:spcBef>
          <a:spcPct val="0"/>
        </a:spcBef>
        <a:spcAft>
          <a:spcPct val="0"/>
        </a:spcAft>
        <a:defRPr sz="3200">
          <a:solidFill>
            <a:srgbClr val="4D4D4D"/>
          </a:solidFill>
          <a:latin typeface="Calibri" pitchFamily="34" charset="0"/>
        </a:defRPr>
      </a:lvl2pPr>
      <a:lvl3pPr algn="l" rtl="0" fontAlgn="base">
        <a:spcBef>
          <a:spcPct val="0"/>
        </a:spcBef>
        <a:spcAft>
          <a:spcPct val="0"/>
        </a:spcAft>
        <a:defRPr sz="3200">
          <a:solidFill>
            <a:srgbClr val="4D4D4D"/>
          </a:solidFill>
          <a:latin typeface="Calibri" pitchFamily="34" charset="0"/>
        </a:defRPr>
      </a:lvl3pPr>
      <a:lvl4pPr algn="l" rtl="0" fontAlgn="base">
        <a:spcBef>
          <a:spcPct val="0"/>
        </a:spcBef>
        <a:spcAft>
          <a:spcPct val="0"/>
        </a:spcAft>
        <a:defRPr sz="3200">
          <a:solidFill>
            <a:srgbClr val="4D4D4D"/>
          </a:solidFill>
          <a:latin typeface="Calibri" pitchFamily="34" charset="0"/>
        </a:defRPr>
      </a:lvl4pPr>
      <a:lvl5pPr algn="l" rtl="0" fontAlgn="base">
        <a:spcBef>
          <a:spcPct val="0"/>
        </a:spcBef>
        <a:spcAft>
          <a:spcPct val="0"/>
        </a:spcAft>
        <a:defRPr sz="3200">
          <a:solidFill>
            <a:srgbClr val="4D4D4D"/>
          </a:solidFill>
          <a:latin typeface="Calibri" pitchFamily="34" charset="0"/>
        </a:defRPr>
      </a:lvl5pPr>
      <a:lvl6pPr marL="457200" algn="l" rtl="0" fontAlgn="base">
        <a:spcBef>
          <a:spcPct val="0"/>
        </a:spcBef>
        <a:spcAft>
          <a:spcPct val="0"/>
        </a:spcAft>
        <a:defRPr sz="3200">
          <a:solidFill>
            <a:srgbClr val="4D4D4D"/>
          </a:solidFill>
          <a:latin typeface="Calibri" pitchFamily="34" charset="0"/>
        </a:defRPr>
      </a:lvl6pPr>
      <a:lvl7pPr marL="914400" algn="l" rtl="0" fontAlgn="base">
        <a:spcBef>
          <a:spcPct val="0"/>
        </a:spcBef>
        <a:spcAft>
          <a:spcPct val="0"/>
        </a:spcAft>
        <a:defRPr sz="3200">
          <a:solidFill>
            <a:srgbClr val="4D4D4D"/>
          </a:solidFill>
          <a:latin typeface="Calibri" pitchFamily="34" charset="0"/>
        </a:defRPr>
      </a:lvl7pPr>
      <a:lvl8pPr marL="1371600" algn="l" rtl="0" fontAlgn="base">
        <a:spcBef>
          <a:spcPct val="0"/>
        </a:spcBef>
        <a:spcAft>
          <a:spcPct val="0"/>
        </a:spcAft>
        <a:defRPr sz="3200">
          <a:solidFill>
            <a:srgbClr val="4D4D4D"/>
          </a:solidFill>
          <a:latin typeface="Calibri" pitchFamily="34" charset="0"/>
        </a:defRPr>
      </a:lvl8pPr>
      <a:lvl9pPr marL="1828800" algn="l" rtl="0" fontAlgn="base">
        <a:spcBef>
          <a:spcPct val="0"/>
        </a:spcBef>
        <a:spcAft>
          <a:spcPct val="0"/>
        </a:spcAft>
        <a:defRPr sz="3200">
          <a:solidFill>
            <a:srgbClr val="4D4D4D"/>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Christian.Thuresson@thegameassembly.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Underrubrik 10"/>
          <p:cNvSpPr>
            <a:spLocks noGrp="1"/>
          </p:cNvSpPr>
          <p:nvPr>
            <p:ph type="subTitle" idx="1"/>
          </p:nvPr>
        </p:nvSpPr>
        <p:spPr/>
        <p:txBody>
          <a:bodyPr rtlCol="0">
            <a:normAutofit/>
          </a:bodyPr>
          <a:lstStyle/>
          <a:p>
            <a:pPr fontAlgn="auto">
              <a:spcAft>
                <a:spcPts val="0"/>
              </a:spcAft>
              <a:buFont typeface="Arial" pitchFamily="34" charset="0"/>
              <a:buNone/>
              <a:defRPr/>
            </a:pPr>
            <a:r>
              <a:rPr lang="sv-SE" dirty="0" smtClean="0"/>
              <a:t>Kommunikationsverktyg</a:t>
            </a:r>
          </a:p>
        </p:txBody>
      </p:sp>
      <p:sp>
        <p:nvSpPr>
          <p:cNvPr id="14338" name="Rubrik 11"/>
          <p:cNvSpPr>
            <a:spLocks noGrp="1"/>
          </p:cNvSpPr>
          <p:nvPr>
            <p:ph type="ctrTitle"/>
          </p:nvPr>
        </p:nvSpPr>
        <p:spPr/>
        <p:txBody>
          <a:bodyPr/>
          <a:lstStyle/>
          <a:p>
            <a:pPr algn="ctr"/>
            <a:r>
              <a:rPr lang="en-GB" sz="4400" dirty="0" smtClean="0"/>
              <a:t>Design patterns for games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PostMaster</a:t>
            </a:r>
            <a:endParaRPr lang="sv-SE" dirty="0"/>
          </a:p>
        </p:txBody>
      </p:sp>
      <p:sp>
        <p:nvSpPr>
          <p:cNvPr id="3" name="Content Placeholder 2"/>
          <p:cNvSpPr>
            <a:spLocks noGrp="1"/>
          </p:cNvSpPr>
          <p:nvPr>
            <p:ph idx="1"/>
          </p:nvPr>
        </p:nvSpPr>
        <p:spPr/>
        <p:txBody>
          <a:bodyPr/>
          <a:lstStyle/>
          <a:p>
            <a:r>
              <a:rPr lang="sv-SE" sz="2400" dirty="0" smtClean="0"/>
              <a:t>När PostMastern tar emot ett meddelande, går den igenom listan med subscribers till den typen av meddelande och skickar vidare det.</a:t>
            </a:r>
          </a:p>
          <a:p>
            <a:r>
              <a:rPr lang="sv-SE" sz="2400" dirty="0" smtClean="0"/>
              <a:t>Alternativt så sparar PostMaster alla meddelanden som tas emot under en frame och skickar vidare alla samtidigt.</a:t>
            </a:r>
            <a:r>
              <a:rPr lang="sv-SE" sz="2000" dirty="0" smtClean="0"/>
              <a:t/>
            </a:r>
            <a:br>
              <a:rPr lang="sv-SE" sz="2000" dirty="0" smtClean="0"/>
            </a:br>
            <a:endParaRPr lang="sv-SE" sz="1800" dirty="0" smtClean="0"/>
          </a:p>
          <a:p>
            <a:pPr>
              <a:buNone/>
            </a:pPr>
            <a:r>
              <a:rPr lang="sv-SE" sz="1600" dirty="0" smtClean="0">
                <a:latin typeface="Courier New" pitchFamily="49" charset="0"/>
                <a:cs typeface="Courier New" pitchFamily="49" charset="0"/>
              </a:rPr>
              <a:t>void SendMessage(const Message &amp;aMessage)</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	for (int i=0; i&lt;mySubscribers[aMessage.GetMsgType()].size(); ++i)</a:t>
            </a:r>
          </a:p>
          <a:p>
            <a:pPr>
              <a:buNone/>
            </a:pPr>
            <a:r>
              <a:rPr lang="sv-SE" sz="1600" dirty="0" smtClean="0">
                <a:latin typeface="Courier New" pitchFamily="49" charset="0"/>
                <a:cs typeface="Courier New" pitchFamily="49" charset="0"/>
              </a:rPr>
              <a:t>	{</a:t>
            </a:r>
          </a:p>
          <a:p>
            <a:pPr>
              <a:buNone/>
            </a:pPr>
            <a:r>
              <a:rPr lang="sv-SE" sz="1600" dirty="0" smtClean="0">
                <a:latin typeface="Courier New" pitchFamily="49" charset="0"/>
                <a:cs typeface="Courier New" pitchFamily="49" charset="0"/>
              </a:rPr>
              <a:t>		mySubscribers[aMessage.GetMsgType()][i].Recieve(aMessage);</a:t>
            </a:r>
          </a:p>
          <a:p>
            <a:pPr>
              <a:buNone/>
            </a:pPr>
            <a:r>
              <a:rPr lang="sv-SE" sz="1600" dirty="0" smtClean="0">
                <a:latin typeface="Courier New" pitchFamily="49" charset="0"/>
                <a:cs typeface="Courier New" pitchFamily="49" charset="0"/>
              </a:rPr>
              <a:t>	}</a:t>
            </a:r>
          </a:p>
          <a:p>
            <a:pPr>
              <a:buNone/>
            </a:pPr>
            <a:r>
              <a:rPr lang="sv-SE" sz="1600" dirty="0" smtClean="0">
                <a:latin typeface="Courier New" pitchFamily="49" charset="0"/>
                <a:cs typeface="Courier New" pitchFamily="49" charset="0"/>
              </a:rPr>
              <a:t>}</a:t>
            </a:r>
            <a:endParaRPr lang="sv-SE"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Subscriber</a:t>
            </a:r>
            <a:endParaRPr lang="sv-SE" dirty="0"/>
          </a:p>
        </p:txBody>
      </p:sp>
      <p:sp>
        <p:nvSpPr>
          <p:cNvPr id="3" name="Content Placeholder 2"/>
          <p:cNvSpPr>
            <a:spLocks noGrp="1"/>
          </p:cNvSpPr>
          <p:nvPr>
            <p:ph idx="1"/>
          </p:nvPr>
        </p:nvSpPr>
        <p:spPr/>
        <p:txBody>
          <a:bodyPr/>
          <a:lstStyle/>
          <a:p>
            <a:r>
              <a:rPr lang="sv-SE" sz="2400" dirty="0" smtClean="0"/>
              <a:t>Varje subscriber avgör själv hur det ska tolka sitt meddelande.</a:t>
            </a:r>
          </a:p>
          <a:p>
            <a:r>
              <a:rPr lang="sv-SE" sz="2400" dirty="0" smtClean="0"/>
              <a:t>Varje subscriber ärver av en abstrakt basklas.</a:t>
            </a:r>
            <a:r>
              <a:rPr lang="sv-SE" sz="2000" dirty="0" smtClean="0"/>
              <a:t/>
            </a:r>
            <a:br>
              <a:rPr lang="sv-SE" sz="2000" dirty="0" smtClean="0"/>
            </a:br>
            <a:endParaRPr lang="sv-SE" sz="2000" dirty="0" smtClean="0"/>
          </a:p>
          <a:p>
            <a:pPr>
              <a:buNone/>
            </a:pPr>
            <a:r>
              <a:rPr lang="sv-SE" sz="2000" dirty="0" smtClean="0">
                <a:latin typeface="Courier New" pitchFamily="49" charset="0"/>
                <a:cs typeface="Courier New" pitchFamily="49" charset="0"/>
              </a:rPr>
              <a:t>class Subscriber</a:t>
            </a:r>
          </a:p>
          <a:p>
            <a:pPr>
              <a:buNone/>
            </a:pPr>
            <a:r>
              <a:rPr lang="sv-SE" sz="2000" dirty="0" smtClean="0">
                <a:latin typeface="Courier New" pitchFamily="49" charset="0"/>
                <a:cs typeface="Courier New" pitchFamily="49" charset="0"/>
              </a:rPr>
              <a:t>{</a:t>
            </a:r>
          </a:p>
          <a:p>
            <a:pPr lvl="1">
              <a:buNone/>
            </a:pPr>
            <a:r>
              <a:rPr lang="sv-SE" sz="2000" dirty="0" smtClean="0">
                <a:latin typeface="Courier New" pitchFamily="49" charset="0"/>
                <a:cs typeface="Courier New" pitchFamily="49" charset="0"/>
              </a:rPr>
              <a:t>virtual void Recieve(const Message &amp;aMsg) = 0;</a:t>
            </a:r>
          </a:p>
          <a:p>
            <a:pPr>
              <a:buNone/>
            </a:pPr>
            <a:r>
              <a:rPr lang="sv-SE" sz="2000" dirty="0" smtClean="0">
                <a:latin typeface="Courier New" pitchFamily="49" charset="0"/>
                <a:cs typeface="Courier New" pitchFamily="49" charset="0"/>
              </a:rPr>
              <a:t>}</a:t>
            </a:r>
          </a:p>
          <a:p>
            <a:r>
              <a:rPr lang="sv-SE" sz="2400" dirty="0" smtClean="0"/>
              <a:t>Observera att det inte finns någon publisher klass. Vem som helst kan sända ett meddelande genom PostMastern.</a:t>
            </a:r>
            <a:endParaRPr lang="sv-SE"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Meddelandet</a:t>
            </a:r>
            <a:endParaRPr lang="sv-SE" dirty="0"/>
          </a:p>
        </p:txBody>
      </p:sp>
      <p:sp>
        <p:nvSpPr>
          <p:cNvPr id="3" name="Content Placeholder 2"/>
          <p:cNvSpPr>
            <a:spLocks noGrp="1"/>
          </p:cNvSpPr>
          <p:nvPr>
            <p:ph idx="1"/>
          </p:nvPr>
        </p:nvSpPr>
        <p:spPr/>
        <p:txBody>
          <a:bodyPr/>
          <a:lstStyle/>
          <a:p>
            <a:r>
              <a:rPr lang="sv-SE" sz="1800" dirty="0" smtClean="0"/>
              <a:t>Ett annat problem som uppstår är meddelandet.</a:t>
            </a:r>
          </a:p>
          <a:p>
            <a:r>
              <a:rPr lang="sv-SE" sz="1800" dirty="0" smtClean="0"/>
              <a:t>Beroende på situationen så kan meddelandena vi vill skicka se helt olika ut.</a:t>
            </a:r>
          </a:p>
          <a:p>
            <a:pPr lvl="1"/>
            <a:r>
              <a:rPr lang="sv-SE" sz="1800" dirty="0" smtClean="0"/>
              <a:t>Vi kanske vill skicka en position.</a:t>
            </a:r>
          </a:p>
          <a:p>
            <a:pPr lvl="1"/>
            <a:r>
              <a:rPr lang="sv-SE" sz="1800" dirty="0" smtClean="0"/>
              <a:t>En pekare.</a:t>
            </a:r>
          </a:p>
          <a:p>
            <a:pPr lvl="1"/>
            <a:r>
              <a:rPr lang="sv-SE" sz="1800" dirty="0" smtClean="0"/>
              <a:t>Ett ID nummer som refererar till ett objekt.</a:t>
            </a:r>
          </a:p>
          <a:p>
            <a:pPr lvl="1"/>
            <a:r>
              <a:rPr lang="sv-SE" sz="1800" dirty="0" smtClean="0"/>
              <a:t>Eller en sträng.</a:t>
            </a:r>
          </a:p>
          <a:p>
            <a:r>
              <a:rPr lang="sv-SE" sz="1800" dirty="0" smtClean="0"/>
              <a:t>Allt detta ska vi dessutom få in i samma meddelandeklass.</a:t>
            </a:r>
          </a:p>
          <a:p>
            <a:r>
              <a:rPr lang="sv-SE" sz="1800" dirty="0" smtClean="0"/>
              <a:t>En lösning på det är att meddelandets data är delat i en union.</a:t>
            </a:r>
          </a:p>
          <a:p>
            <a:pPr>
              <a:buNone/>
            </a:pPr>
            <a:r>
              <a:rPr lang="sv-SE" sz="1600" dirty="0" smtClean="0">
                <a:latin typeface="Courier New" pitchFamily="49" charset="0"/>
                <a:cs typeface="Courier New" pitchFamily="49" charset="0"/>
              </a:rPr>
              <a:t>Class Message</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	eMessageType myMessageType;</a:t>
            </a:r>
          </a:p>
          <a:p>
            <a:pPr>
              <a:buNone/>
            </a:pPr>
            <a:r>
              <a:rPr lang="sv-SE" sz="1600" dirty="0" smtClean="0">
                <a:latin typeface="Courier New" pitchFamily="49" charset="0"/>
                <a:cs typeface="Courier New" pitchFamily="49" charset="0"/>
              </a:rPr>
              <a:t>	union</a:t>
            </a:r>
          </a:p>
          <a:p>
            <a:pPr>
              <a:buNone/>
            </a:pPr>
            <a:r>
              <a:rPr lang="sv-SE" sz="1600" dirty="0" smtClean="0">
                <a:latin typeface="Courier New" pitchFamily="49" charset="0"/>
                <a:cs typeface="Courier New" pitchFamily="49" charset="0"/>
              </a:rPr>
              <a:t>	{</a:t>
            </a:r>
          </a:p>
          <a:p>
            <a:pPr>
              <a:buNone/>
            </a:pPr>
            <a:r>
              <a:rPr lang="sv-SE" sz="1600" dirty="0" smtClean="0">
                <a:latin typeface="Courier New" pitchFamily="49" charset="0"/>
                <a:cs typeface="Courier New" pitchFamily="49" charset="0"/>
              </a:rPr>
              <a:t>		int nr;</a:t>
            </a:r>
          </a:p>
          <a:p>
            <a:pPr>
              <a:buNone/>
            </a:pPr>
            <a:r>
              <a:rPr lang="sv-SE" sz="1600" dirty="0" smtClean="0">
                <a:latin typeface="Courier New" pitchFamily="49" charset="0"/>
                <a:cs typeface="Courier New" pitchFamily="49" charset="0"/>
              </a:rPr>
              <a:t>		string txt;</a:t>
            </a:r>
          </a:p>
          <a:p>
            <a:pPr>
              <a:buNone/>
            </a:pPr>
            <a:r>
              <a:rPr lang="sv-SE" sz="1600" dirty="0" smtClean="0">
                <a:latin typeface="Courier New" pitchFamily="49" charset="0"/>
                <a:cs typeface="Courier New" pitchFamily="49" charset="0"/>
              </a:rPr>
              <a:t>		float floatNr;</a:t>
            </a:r>
          </a:p>
          <a:p>
            <a:pPr>
              <a:buNone/>
            </a:pPr>
            <a:r>
              <a:rPr lang="sv-SE" sz="1600" dirty="0" smtClean="0">
                <a:latin typeface="Courier New" pitchFamily="49" charset="0"/>
                <a:cs typeface="Courier New" pitchFamily="49" charset="0"/>
              </a:rPr>
              <a:t>	};</a:t>
            </a:r>
          </a:p>
          <a:p>
            <a:pPr>
              <a:buNone/>
            </a:pPr>
            <a:r>
              <a:rPr lang="sv-SE" sz="1600" dirty="0" smtClean="0">
                <a:latin typeface="Courier New" pitchFamily="49" charset="0"/>
                <a:cs typeface="Courier New" pitchFamily="49" charset="0"/>
              </a:rPr>
              <a:t>}</a:t>
            </a:r>
          </a:p>
          <a:p>
            <a:endParaRPr lang="sv-SE" sz="1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Meddelandet</a:t>
            </a:r>
            <a:endParaRPr lang="sv-SE" dirty="0"/>
          </a:p>
        </p:txBody>
      </p:sp>
      <p:sp>
        <p:nvSpPr>
          <p:cNvPr id="3" name="Content Placeholder 2"/>
          <p:cNvSpPr>
            <a:spLocks noGrp="1"/>
          </p:cNvSpPr>
          <p:nvPr>
            <p:ph idx="1"/>
          </p:nvPr>
        </p:nvSpPr>
        <p:spPr/>
        <p:txBody>
          <a:bodyPr/>
          <a:lstStyle/>
          <a:p>
            <a:r>
              <a:rPr lang="sv-SE" sz="1800" dirty="0" smtClean="0"/>
              <a:t>En annan variant är att inkludera en void* för att kunna peka på vilken typ av data som helst.</a:t>
            </a:r>
          </a:p>
          <a:p>
            <a:r>
              <a:rPr lang="sv-SE" sz="1800" dirty="0" smtClean="0"/>
              <a:t>Subscribern läser i detta fallet av typen av meddelande och tolkar och kastar själv om voidpekaren till rätt typ.</a:t>
            </a:r>
          </a:p>
          <a:p>
            <a:r>
              <a:rPr lang="sv-SE" sz="1800" dirty="0" smtClean="0"/>
              <a:t>Detta medför också flera nya problem.</a:t>
            </a:r>
          </a:p>
          <a:p>
            <a:r>
              <a:rPr lang="sv-SE" sz="1800" dirty="0" smtClean="0"/>
              <a:t>Pekaren måste kastas om till rätt typ. </a:t>
            </a:r>
          </a:p>
          <a:p>
            <a:r>
              <a:rPr lang="sv-SE" sz="1800" dirty="0" smtClean="0"/>
              <a:t>Vad har allokerat resursen och vad ska ta bort den?</a:t>
            </a:r>
          </a:p>
          <a:p>
            <a:pPr>
              <a:buNone/>
            </a:pPr>
            <a:r>
              <a:rPr lang="sv-SE" sz="1600" dirty="0" smtClean="0">
                <a:latin typeface="Courier New" pitchFamily="49" charset="0"/>
                <a:cs typeface="Courier New" pitchFamily="49" charset="0"/>
              </a:rPr>
              <a:t>Class Message</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	eMessageType myMessageType;</a:t>
            </a:r>
          </a:p>
          <a:p>
            <a:pPr>
              <a:buNone/>
            </a:pPr>
            <a:r>
              <a:rPr lang="sv-SE" sz="1600" dirty="0" smtClean="0">
                <a:latin typeface="Courier New" pitchFamily="49" charset="0"/>
                <a:cs typeface="Courier New" pitchFamily="49" charset="0"/>
              </a:rPr>
              <a:t>	union</a:t>
            </a:r>
          </a:p>
          <a:p>
            <a:pPr>
              <a:buNone/>
            </a:pPr>
            <a:r>
              <a:rPr lang="sv-SE" sz="1600" dirty="0" smtClean="0">
                <a:latin typeface="Courier New" pitchFamily="49" charset="0"/>
                <a:cs typeface="Courier New" pitchFamily="49" charset="0"/>
              </a:rPr>
              <a:t>	{</a:t>
            </a:r>
          </a:p>
          <a:p>
            <a:pPr>
              <a:buNone/>
            </a:pPr>
            <a:r>
              <a:rPr lang="sv-SE" sz="1600" dirty="0" smtClean="0">
                <a:latin typeface="Courier New" pitchFamily="49" charset="0"/>
                <a:cs typeface="Courier New" pitchFamily="49" charset="0"/>
              </a:rPr>
              <a:t>		int nr;</a:t>
            </a:r>
          </a:p>
          <a:p>
            <a:pPr>
              <a:buNone/>
            </a:pPr>
            <a:r>
              <a:rPr lang="sv-SE" sz="1600" dirty="0" smtClean="0">
                <a:latin typeface="Courier New" pitchFamily="49" charset="0"/>
                <a:cs typeface="Courier New" pitchFamily="49" charset="0"/>
              </a:rPr>
              <a:t>		float floatNr;</a:t>
            </a:r>
          </a:p>
          <a:p>
            <a:pPr>
              <a:buNone/>
            </a:pPr>
            <a:r>
              <a:rPr lang="sv-SE" sz="1600" dirty="0" smtClean="0">
                <a:latin typeface="Courier New" pitchFamily="49" charset="0"/>
                <a:cs typeface="Courier New" pitchFamily="49" charset="0"/>
              </a:rPr>
              <a:t>		</a:t>
            </a:r>
            <a:r>
              <a:rPr lang="sv-SE" sz="1600" dirty="0" smtClean="0">
                <a:solidFill>
                  <a:srgbClr val="FF0000"/>
                </a:solidFill>
                <a:latin typeface="Courier New" pitchFamily="49" charset="0"/>
                <a:cs typeface="Courier New" pitchFamily="49" charset="0"/>
              </a:rPr>
              <a:t>void* myData;</a:t>
            </a:r>
          </a:p>
          <a:p>
            <a:pPr>
              <a:buNone/>
            </a:pPr>
            <a:r>
              <a:rPr lang="sv-SE" sz="1600" dirty="0" smtClean="0">
                <a:latin typeface="Courier New" pitchFamily="49" charset="0"/>
                <a:cs typeface="Courier New" pitchFamily="49" charset="0"/>
              </a:rPr>
              <a:t>	};</a:t>
            </a:r>
          </a:p>
          <a:p>
            <a:pPr>
              <a:buNone/>
            </a:pPr>
            <a:r>
              <a:rPr lang="sv-SE" sz="1600" dirty="0" smtClean="0">
                <a:latin typeface="Courier New" pitchFamily="49" charset="0"/>
                <a:cs typeface="Courier New" pitchFamily="49" charset="0"/>
              </a:rPr>
              <a:t>}</a:t>
            </a:r>
            <a:endParaRPr lang="sv-SE" sz="1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Meddelandet</a:t>
            </a:r>
            <a:endParaRPr lang="sv-SE" dirty="0"/>
          </a:p>
        </p:txBody>
      </p:sp>
      <p:sp>
        <p:nvSpPr>
          <p:cNvPr id="3" name="Content Placeholder 2"/>
          <p:cNvSpPr>
            <a:spLocks noGrp="1"/>
          </p:cNvSpPr>
          <p:nvPr>
            <p:ph idx="1"/>
          </p:nvPr>
        </p:nvSpPr>
        <p:spPr/>
        <p:txBody>
          <a:bodyPr/>
          <a:lstStyle/>
          <a:p>
            <a:r>
              <a:rPr lang="sv-SE" sz="1800" dirty="0" smtClean="0"/>
              <a:t>Om en stor variation av meddelandedata behövs så låt postmastern hantera olika typer av meddelande.</a:t>
            </a:r>
          </a:p>
          <a:p>
            <a:endParaRPr lang="sv-SE" sz="1800" dirty="0" smtClean="0"/>
          </a:p>
          <a:p>
            <a:pPr>
              <a:buNone/>
            </a:pPr>
            <a:r>
              <a:rPr lang="sv-SE" sz="1800" dirty="0" smtClean="0">
                <a:latin typeface="Courier New" pitchFamily="49" charset="0"/>
                <a:cs typeface="Courier New" pitchFamily="49" charset="0"/>
              </a:rPr>
              <a:t>Class CollisionMessage</a:t>
            </a:r>
          </a:p>
          <a:p>
            <a:pPr>
              <a:buNone/>
            </a:pPr>
            <a:r>
              <a:rPr lang="sv-SE" sz="1800" dirty="0" smtClean="0">
                <a:latin typeface="Courier New" pitchFamily="49" charset="0"/>
                <a:cs typeface="Courier New" pitchFamily="49" charset="0"/>
              </a:rPr>
              <a:t>{</a:t>
            </a:r>
          </a:p>
          <a:p>
            <a:pPr>
              <a:buNone/>
            </a:pPr>
            <a:r>
              <a:rPr lang="sv-SE" sz="1800" dirty="0" smtClean="0">
                <a:latin typeface="Courier New" pitchFamily="49" charset="0"/>
                <a:cs typeface="Courier New" pitchFamily="49" charset="0"/>
              </a:rPr>
              <a:t>	cu::Vector3 myPosition;</a:t>
            </a:r>
          </a:p>
          <a:p>
            <a:pPr>
              <a:buNone/>
            </a:pPr>
            <a:r>
              <a:rPr lang="sv-SE" sz="1800" dirty="0" smtClean="0">
                <a:latin typeface="Courier New" pitchFamily="49" charset="0"/>
                <a:cs typeface="Courier New" pitchFamily="49" charset="0"/>
              </a:rPr>
              <a:t>	GameObject *myCollider;</a:t>
            </a:r>
          </a:p>
          <a:p>
            <a:pPr>
              <a:buNone/>
            </a:pPr>
            <a:r>
              <a:rPr lang="sv-SE" sz="1800" dirty="0" smtClean="0">
                <a:latin typeface="Courier New" pitchFamily="49" charset="0"/>
                <a:cs typeface="Courier New" pitchFamily="49" charset="0"/>
              </a:rPr>
              <a:t>}</a:t>
            </a:r>
          </a:p>
          <a:p>
            <a:pPr>
              <a:buNone/>
            </a:pPr>
            <a:endParaRPr lang="sv-SE" sz="1800" dirty="0" smtClean="0">
              <a:latin typeface="Courier New" pitchFamily="49" charset="0"/>
              <a:cs typeface="Courier New" pitchFamily="49" charset="0"/>
            </a:endParaRPr>
          </a:p>
          <a:p>
            <a:pPr>
              <a:buNone/>
            </a:pPr>
            <a:r>
              <a:rPr lang="sv-SE" sz="1800" dirty="0" smtClean="0">
                <a:latin typeface="Courier New" pitchFamily="49" charset="0"/>
                <a:cs typeface="Courier New" pitchFamily="49" charset="0"/>
              </a:rPr>
              <a:t>Class TextMessage</a:t>
            </a:r>
          </a:p>
          <a:p>
            <a:pPr>
              <a:buNone/>
            </a:pPr>
            <a:r>
              <a:rPr lang="sv-SE" sz="1800" dirty="0" smtClean="0">
                <a:latin typeface="Courier New" pitchFamily="49" charset="0"/>
                <a:cs typeface="Courier New" pitchFamily="49" charset="0"/>
              </a:rPr>
              <a:t>{	</a:t>
            </a:r>
          </a:p>
          <a:p>
            <a:pPr>
              <a:buNone/>
            </a:pPr>
            <a:r>
              <a:rPr lang="sv-SE" sz="1800" dirty="0" smtClean="0">
                <a:latin typeface="Courier New" pitchFamily="49" charset="0"/>
                <a:cs typeface="Courier New" pitchFamily="49" charset="0"/>
              </a:rPr>
              <a:t>	std::string myText;</a:t>
            </a:r>
          </a:p>
          <a:p>
            <a:pPr>
              <a:buNone/>
            </a:pPr>
            <a:r>
              <a:rPr lang="sv-SE" sz="1800" dirty="0" smtClean="0">
                <a:latin typeface="Courier New" pitchFamily="49" charset="0"/>
                <a:cs typeface="Courier New" pitchFamily="49" charset="0"/>
              </a:rPr>
              <a:t>}</a:t>
            </a:r>
          </a:p>
          <a:p>
            <a:endParaRPr lang="sv-SE" sz="1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Pass through</a:t>
            </a:r>
            <a:endParaRPr lang="sv-SE" dirty="0"/>
          </a:p>
        </p:txBody>
      </p:sp>
      <p:sp>
        <p:nvSpPr>
          <p:cNvPr id="3" name="Content Placeholder 2"/>
          <p:cNvSpPr>
            <a:spLocks noGrp="1"/>
          </p:cNvSpPr>
          <p:nvPr>
            <p:ph idx="1"/>
          </p:nvPr>
        </p:nvSpPr>
        <p:spPr/>
        <p:txBody>
          <a:bodyPr/>
          <a:lstStyle/>
          <a:p>
            <a:r>
              <a:rPr lang="sv-SE" sz="2000" dirty="0" smtClean="0"/>
              <a:t>En feature att lägga till är att subscribers kan äga förtur till en typ av meddelande.</a:t>
            </a:r>
            <a:endParaRPr lang="sv-SE" sz="2000" dirty="0" smtClean="0">
              <a:latin typeface="Courier New" pitchFamily="49" charset="0"/>
              <a:cs typeface="Courier New" pitchFamily="49" charset="0"/>
            </a:endParaRPr>
          </a:p>
          <a:p>
            <a:endParaRPr lang="sv-SE" sz="2000" dirty="0" smtClean="0">
              <a:latin typeface="Courier New" pitchFamily="49" charset="0"/>
              <a:cs typeface="Courier New" pitchFamily="49" charset="0"/>
            </a:endParaRPr>
          </a:p>
          <a:p>
            <a:r>
              <a:rPr lang="sv-SE" sz="2000" dirty="0" smtClean="0">
                <a:cs typeface="Courier New" pitchFamily="49" charset="0"/>
              </a:rPr>
              <a:t>Exempel är tangentbordsinput.</a:t>
            </a:r>
          </a:p>
          <a:p>
            <a:r>
              <a:rPr lang="sv-SE" sz="2000" dirty="0" smtClean="0">
                <a:cs typeface="Courier New" pitchFamily="49" charset="0"/>
              </a:rPr>
              <a:t>I ett spel styr man en karaktär med tangentbordet.</a:t>
            </a:r>
          </a:p>
          <a:p>
            <a:r>
              <a:rPr lang="sv-SE" sz="2000" dirty="0" smtClean="0">
                <a:cs typeface="Courier New" pitchFamily="49" charset="0"/>
              </a:rPr>
              <a:t>Vid ett tillfälle ska spelaren skriva in text i en textruta.</a:t>
            </a:r>
          </a:p>
          <a:p>
            <a:r>
              <a:rPr lang="sv-SE" sz="2000" dirty="0" smtClean="0">
                <a:cs typeface="Courier New" pitchFamily="49" charset="0"/>
              </a:rPr>
              <a:t>Då vill man inte styra karaktären/spelet samtidigt som rutan tar in textinput.</a:t>
            </a:r>
          </a:p>
          <a:p>
            <a:endParaRPr lang="sv-SE" sz="2000" dirty="0" smtClean="0">
              <a:cs typeface="Courier New" pitchFamily="49" charset="0"/>
            </a:endParaRPr>
          </a:p>
          <a:p>
            <a:r>
              <a:rPr lang="sv-SE" sz="2000" dirty="0" smtClean="0">
                <a:cs typeface="Courier New" pitchFamily="49" charset="0"/>
              </a:rPr>
              <a:t>Varje subscriber anger då följande ytterligare information:</a:t>
            </a:r>
          </a:p>
          <a:p>
            <a:pPr lvl="1"/>
            <a:r>
              <a:rPr lang="sv-SE" sz="1600" dirty="0" smtClean="0">
                <a:cs typeface="Courier New" pitchFamily="49" charset="0"/>
              </a:rPr>
              <a:t>Vilken prioritet dom har. Högst upp får ett meddelande först.</a:t>
            </a:r>
          </a:p>
          <a:p>
            <a:pPr lvl="1"/>
            <a:r>
              <a:rPr lang="sv-SE" sz="1600" dirty="0" smtClean="0">
                <a:cs typeface="Courier New" pitchFamily="49" charset="0"/>
              </a:rPr>
              <a:t>Om meddelandet ska skickas vidare till nästa subscriber eller ej.</a:t>
            </a:r>
          </a:p>
          <a:p>
            <a:pPr lvl="1"/>
            <a:endParaRPr lang="sv-SE" sz="1600" dirty="0" smtClean="0">
              <a:cs typeface="Courier New" pitchFamily="49" charset="0"/>
            </a:endParaRPr>
          </a:p>
          <a:p>
            <a:r>
              <a:rPr lang="sv-SE" sz="2000" dirty="0" smtClean="0"/>
              <a:t>När en textruta får fokus lägger den till sig som subscriber för tangentinput.</a:t>
            </a:r>
          </a:p>
          <a:p>
            <a:pPr lvl="1"/>
            <a:r>
              <a:rPr lang="sv-SE" sz="1600" dirty="0" smtClean="0"/>
              <a:t>Med prioritet som är högre än spelarens input.</a:t>
            </a:r>
          </a:p>
          <a:p>
            <a:r>
              <a:rPr lang="sv-SE" sz="2000" dirty="0" smtClean="0"/>
              <a:t>Den skickar inte vidare meddelandena, vilket betyder att spelaren aldrig kommer att få någon input.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Sammanfattning</a:t>
            </a:r>
            <a:endParaRPr lang="sv-SE" dirty="0"/>
          </a:p>
        </p:txBody>
      </p:sp>
      <p:sp>
        <p:nvSpPr>
          <p:cNvPr id="3" name="Content Placeholder 2"/>
          <p:cNvSpPr>
            <a:spLocks noGrp="1"/>
          </p:cNvSpPr>
          <p:nvPr>
            <p:ph idx="1"/>
          </p:nvPr>
        </p:nvSpPr>
        <p:spPr/>
        <p:txBody>
          <a:bodyPr/>
          <a:lstStyle/>
          <a:p>
            <a:r>
              <a:rPr lang="sv-SE" sz="1800" dirty="0" smtClean="0"/>
              <a:t>För att återkoppla till vår ursprungliga problem med spelaren som landade på marken.</a:t>
            </a:r>
          </a:p>
          <a:p>
            <a:r>
              <a:rPr lang="sv-SE" sz="1800" dirty="0" smtClean="0"/>
              <a:t>När spelet startar låter vi de olika subsystemen subscriba på eventet Landed:</a:t>
            </a:r>
          </a:p>
          <a:p>
            <a:pPr>
              <a:buNone/>
            </a:pPr>
            <a:r>
              <a:rPr lang="sv-SE" sz="1400" dirty="0" smtClean="0">
                <a:latin typeface="Courier New" pitchFamily="49" charset="0"/>
                <a:cs typeface="Courier New" pitchFamily="49" charset="0"/>
              </a:rPr>
              <a:t>PostMaster::Instance()-&gt;Subscribe(this, eMessageType::eLanded);</a:t>
            </a:r>
          </a:p>
          <a:p>
            <a:pPr>
              <a:buNone/>
            </a:pPr>
            <a:endParaRPr lang="sv-SE" sz="1400" dirty="0" smtClean="0">
              <a:latin typeface="Courier New" pitchFamily="49" charset="0"/>
              <a:cs typeface="Courier New" pitchFamily="49" charset="0"/>
            </a:endParaRPr>
          </a:p>
          <a:p>
            <a:r>
              <a:rPr lang="sv-SE" sz="1800" dirty="0" smtClean="0"/>
              <a:t>Varje klass implementerar i sin tur mottagandet av eventet:</a:t>
            </a:r>
          </a:p>
          <a:p>
            <a:pPr>
              <a:buNone/>
            </a:pPr>
            <a:r>
              <a:rPr lang="sv-SE" sz="1800" dirty="0" smtClean="0">
                <a:latin typeface="Courier New" pitchFamily="49" charset="0"/>
                <a:cs typeface="Courier New" pitchFamily="49" charset="0"/>
              </a:rPr>
              <a:t>void </a:t>
            </a:r>
            <a:r>
              <a:rPr lang="sv-SE" sz="1800" smtClean="0">
                <a:latin typeface="Courier New" pitchFamily="49" charset="0"/>
                <a:cs typeface="Courier New" pitchFamily="49" charset="0"/>
              </a:rPr>
              <a:t>someClass</a:t>
            </a:r>
            <a:r>
              <a:rPr lang="sv-SE" sz="1800" smtClean="0">
                <a:latin typeface="Courier New" pitchFamily="49" charset="0"/>
                <a:cs typeface="Courier New" pitchFamily="49" charset="0"/>
              </a:rPr>
              <a:t>::Recieve(const </a:t>
            </a:r>
            <a:r>
              <a:rPr lang="sv-SE" sz="1800" dirty="0" smtClean="0">
                <a:latin typeface="Courier New" pitchFamily="49" charset="0"/>
                <a:cs typeface="Courier New" pitchFamily="49" charset="0"/>
              </a:rPr>
              <a:t>Message &amp;aMsg) override</a:t>
            </a:r>
          </a:p>
          <a:p>
            <a:pPr>
              <a:buNone/>
            </a:pPr>
            <a:r>
              <a:rPr lang="sv-SE" sz="1800" dirty="0" smtClean="0">
                <a:latin typeface="Courier New" pitchFamily="49" charset="0"/>
                <a:cs typeface="Courier New" pitchFamily="49" charset="0"/>
              </a:rPr>
              <a:t>{</a:t>
            </a:r>
          </a:p>
          <a:p>
            <a:pPr>
              <a:buNone/>
            </a:pPr>
            <a:r>
              <a:rPr lang="sv-SE" sz="1800" dirty="0" smtClean="0">
                <a:latin typeface="Courier New" pitchFamily="49" charset="0"/>
                <a:cs typeface="Courier New" pitchFamily="49" charset="0"/>
              </a:rPr>
              <a:t>	switch (aMsg.msgType)</a:t>
            </a:r>
          </a:p>
          <a:p>
            <a:pPr>
              <a:buNone/>
            </a:pPr>
            <a:r>
              <a:rPr lang="sv-SE" sz="1800" dirty="0" smtClean="0">
                <a:latin typeface="Courier New" pitchFamily="49" charset="0"/>
                <a:cs typeface="Courier New" pitchFamily="49" charset="0"/>
              </a:rPr>
              <a:t>	{</a:t>
            </a:r>
          </a:p>
          <a:p>
            <a:pPr>
              <a:buNone/>
            </a:pPr>
            <a:r>
              <a:rPr lang="sv-SE" sz="1800" dirty="0" smtClean="0">
                <a:latin typeface="Courier New" pitchFamily="49" charset="0"/>
                <a:cs typeface="Courier New" pitchFamily="49" charset="0"/>
              </a:rPr>
              <a:t>		case eLanded:</a:t>
            </a:r>
          </a:p>
          <a:p>
            <a:pPr>
              <a:buNone/>
            </a:pPr>
            <a:r>
              <a:rPr lang="sv-SE" sz="1800" dirty="0" smtClean="0">
                <a:latin typeface="Courier New" pitchFamily="49" charset="0"/>
                <a:cs typeface="Courier New" pitchFamily="49" charset="0"/>
              </a:rPr>
              <a:t>			DoFunkyLandingStuff(); break;</a:t>
            </a:r>
          </a:p>
          <a:p>
            <a:pPr>
              <a:buNone/>
            </a:pPr>
            <a:r>
              <a:rPr lang="sv-SE" sz="1800" dirty="0" smtClean="0">
                <a:latin typeface="Courier New" pitchFamily="49" charset="0"/>
                <a:cs typeface="Courier New" pitchFamily="49" charset="0"/>
              </a:rPr>
              <a:t>	}</a:t>
            </a:r>
          </a:p>
          <a:p>
            <a:pPr>
              <a:buNone/>
            </a:pPr>
            <a:r>
              <a:rPr lang="sv-SE" sz="1800" dirty="0" smtClean="0">
                <a:latin typeface="Courier New" pitchFamily="49" charset="0"/>
                <a:cs typeface="Courier New" pitchFamily="49" charset="0"/>
              </a:rPr>
              <a:t>}</a:t>
            </a:r>
          </a:p>
          <a:p>
            <a:pPr>
              <a:buNone/>
            </a:pPr>
            <a:endParaRPr lang="sv-SE" sz="1800" dirty="0" smtClean="0">
              <a:latin typeface="Courier New" pitchFamily="49" charset="0"/>
              <a:cs typeface="Courier New" pitchFamily="49" charset="0"/>
            </a:endParaRPr>
          </a:p>
          <a:p>
            <a:r>
              <a:rPr lang="sv-SE" sz="1800" dirty="0" smtClean="0">
                <a:cs typeface="Courier New" pitchFamily="49" charset="0"/>
              </a:rPr>
              <a:t>Och alla system som ville veta när spelaren landat kommer nu att få meddelandet, utan att veta vem som skickade det.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Message Handler</a:t>
            </a:r>
            <a:endParaRPr lang="sv-SE" dirty="0"/>
          </a:p>
        </p:txBody>
      </p:sp>
      <p:sp>
        <p:nvSpPr>
          <p:cNvPr id="3" name="Content Placeholder 2"/>
          <p:cNvSpPr>
            <a:spLocks noGrp="1"/>
          </p:cNvSpPr>
          <p:nvPr>
            <p:ph idx="1"/>
          </p:nvPr>
        </p:nvSpPr>
        <p:spPr/>
        <p:txBody>
          <a:bodyPr/>
          <a:lstStyle/>
          <a:p>
            <a:r>
              <a:rPr lang="sv-SE" sz="2400" dirty="0" smtClean="0"/>
              <a:t>Vi ska kolla på följande scenario:</a:t>
            </a:r>
          </a:p>
          <a:p>
            <a:pPr lvl="1"/>
            <a:r>
              <a:rPr lang="sv-SE" sz="1800" dirty="0" smtClean="0"/>
              <a:t>Vi har en nätverksspel som ska skicka och ta emot trafik.</a:t>
            </a:r>
          </a:p>
          <a:p>
            <a:pPr lvl="1"/>
            <a:r>
              <a:rPr lang="sv-SE" sz="1800" dirty="0" smtClean="0"/>
              <a:t>Flera olika subsystem behöver använda nätverket.</a:t>
            </a:r>
          </a:p>
          <a:p>
            <a:r>
              <a:rPr lang="sv-SE" sz="2400" dirty="0" smtClean="0"/>
              <a:t>Istället för att varje subsystem helt själv ska sköta sin nätverks-trafik så överlämnar vi helt det till en communication handler (mediator pattern).</a:t>
            </a:r>
          </a:p>
          <a:p>
            <a:r>
              <a:rPr lang="sv-SE" sz="2400" dirty="0" smtClean="0"/>
              <a:t>Vill vi skicka något så skickar vi ett meddelande till vår communication handler.</a:t>
            </a:r>
          </a:p>
          <a:p>
            <a:r>
              <a:rPr lang="sv-SE" sz="2400" dirty="0" smtClean="0"/>
              <a:t>Den i sin tur sköter all kommunikation med de andra klienterna/servern.</a:t>
            </a:r>
          </a:p>
          <a:p>
            <a:r>
              <a:rPr lang="sv-SE" sz="2400" dirty="0" smtClean="0"/>
              <a:t>Det garanterar att alla subsystem blir decouplade från nätverket.</a:t>
            </a:r>
          </a:p>
          <a:p>
            <a:endParaRPr lang="sv-SE" sz="2200" dirty="0" smtClean="0"/>
          </a:p>
          <a:p>
            <a:endParaRPr lang="sv-SE" sz="2200" dirty="0" smtClean="0"/>
          </a:p>
          <a:p>
            <a:pPr lvl="1"/>
            <a:endParaRPr lang="sv-SE" sz="1800" dirty="0" smtClean="0"/>
          </a:p>
          <a:p>
            <a:endParaRPr lang="sv-SE" sz="1800" dirty="0" smtClean="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Message Handler</a:t>
            </a:r>
            <a:endParaRPr lang="sv-SE" dirty="0"/>
          </a:p>
        </p:txBody>
      </p:sp>
      <p:sp>
        <p:nvSpPr>
          <p:cNvPr id="3" name="Content Placeholder 2"/>
          <p:cNvSpPr>
            <a:spLocks noGrp="1"/>
          </p:cNvSpPr>
          <p:nvPr>
            <p:ph idx="1"/>
          </p:nvPr>
        </p:nvSpPr>
        <p:spPr/>
        <p:txBody>
          <a:bodyPr/>
          <a:lstStyle/>
          <a:p>
            <a:pPr lvl="1"/>
            <a:endParaRPr lang="sv-SE" sz="1800" dirty="0" smtClean="0"/>
          </a:p>
          <a:p>
            <a:endParaRPr lang="sv-SE" sz="1800" dirty="0" smtClean="0">
              <a:cs typeface="Courier New" pitchFamily="49" charset="0"/>
            </a:endParaRPr>
          </a:p>
        </p:txBody>
      </p:sp>
      <p:pic>
        <p:nvPicPr>
          <p:cNvPr id="4" name="Picture 2" descr="C:\Users\mjon4\Dropbox\TGA\DesignPatterns\Lektion 6 - Communication Handler-\network_traffic.png"/>
          <p:cNvPicPr>
            <a:picLocks noChangeAspect="1" noChangeArrowheads="1"/>
          </p:cNvPicPr>
          <p:nvPr/>
        </p:nvPicPr>
        <p:blipFill>
          <a:blip r:embed="rId2" cstate="print"/>
          <a:srcRect/>
          <a:stretch>
            <a:fillRect/>
          </a:stretch>
        </p:blipFill>
        <p:spPr bwMode="auto">
          <a:xfrm>
            <a:off x="179512" y="1916832"/>
            <a:ext cx="8772975" cy="367240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Message Handler</a:t>
            </a:r>
            <a:endParaRPr lang="sv-SE" dirty="0"/>
          </a:p>
        </p:txBody>
      </p:sp>
      <p:sp>
        <p:nvSpPr>
          <p:cNvPr id="3" name="Content Placeholder 2"/>
          <p:cNvSpPr>
            <a:spLocks noGrp="1"/>
          </p:cNvSpPr>
          <p:nvPr>
            <p:ph idx="1"/>
          </p:nvPr>
        </p:nvSpPr>
        <p:spPr/>
        <p:txBody>
          <a:bodyPr/>
          <a:lstStyle/>
          <a:p>
            <a:r>
              <a:rPr lang="sv-SE" sz="2400" dirty="0" smtClean="0"/>
              <a:t>Detta pattern går även att applicera på subsystem i </a:t>
            </a:r>
            <a:r>
              <a:rPr lang="sv-SE" sz="2400" smtClean="0"/>
              <a:t>en motor för att decoupla dom från övriga system.</a:t>
            </a:r>
            <a:endParaRPr lang="sv-SE" sz="2400" dirty="0" smtClean="0"/>
          </a:p>
          <a:p>
            <a:endParaRPr lang="sv-SE" sz="2200" dirty="0" smtClean="0"/>
          </a:p>
          <a:p>
            <a:pPr lvl="1"/>
            <a:endParaRPr lang="sv-SE" sz="1800" dirty="0" smtClean="0"/>
          </a:p>
          <a:p>
            <a:endParaRPr lang="sv-SE" sz="1800" dirty="0" smtClean="0">
              <a:cs typeface="Courier New" pitchFamily="49" charset="0"/>
            </a:endParaRPr>
          </a:p>
        </p:txBody>
      </p:sp>
      <p:pic>
        <p:nvPicPr>
          <p:cNvPr id="4" name="Bildobjekt 3" descr="kommunication.png"/>
          <p:cNvPicPr>
            <a:picLocks noChangeAspect="1"/>
          </p:cNvPicPr>
          <p:nvPr/>
        </p:nvPicPr>
        <p:blipFill>
          <a:blip r:embed="rId2" cstate="print"/>
          <a:stretch>
            <a:fillRect/>
          </a:stretch>
        </p:blipFill>
        <p:spPr>
          <a:xfrm>
            <a:off x="323528" y="2564904"/>
            <a:ext cx="8536221" cy="33123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Problemområde</a:t>
            </a:r>
            <a:endParaRPr lang="sv-SE" dirty="0"/>
          </a:p>
        </p:txBody>
      </p:sp>
      <p:sp>
        <p:nvSpPr>
          <p:cNvPr id="3" name="Content Placeholder 2"/>
          <p:cNvSpPr>
            <a:spLocks noGrp="1"/>
          </p:cNvSpPr>
          <p:nvPr>
            <p:ph idx="1"/>
          </p:nvPr>
        </p:nvSpPr>
        <p:spPr/>
        <p:txBody>
          <a:bodyPr/>
          <a:lstStyle/>
          <a:p>
            <a:r>
              <a:rPr lang="sv-SE" sz="2400" dirty="0" smtClean="0"/>
              <a:t>Du har en stor spelmotor uppbyggd av flertalet subsystem så som fysik, rendering, ljud, kollision och input.</a:t>
            </a:r>
          </a:p>
          <a:p>
            <a:r>
              <a:rPr lang="sv-SE" sz="2400" dirty="0" smtClean="0"/>
              <a:t>I spelet så ska en karaktär hoppa från en plattform och landa på marken.</a:t>
            </a:r>
          </a:p>
          <a:p>
            <a:r>
              <a:rPr lang="sv-SE" sz="2400" dirty="0" smtClean="0"/>
              <a:t>När karaktären landar så ska följande inträffa:</a:t>
            </a:r>
          </a:p>
          <a:p>
            <a:pPr lvl="1"/>
            <a:r>
              <a:rPr lang="sv-SE" sz="2400" dirty="0" smtClean="0"/>
              <a:t>En ljudeffekt spelas upp.</a:t>
            </a:r>
          </a:p>
          <a:p>
            <a:pPr lvl="1"/>
            <a:r>
              <a:rPr lang="sv-SE" sz="2400" dirty="0" smtClean="0"/>
              <a:t>Ett partikelsystem av damm ska skapas.</a:t>
            </a:r>
          </a:p>
          <a:p>
            <a:pPr lvl="1"/>
            <a:r>
              <a:rPr lang="sv-SE" sz="2400" dirty="0" smtClean="0"/>
              <a:t>Spelaren ska tappa kontrollen en kort stund.</a:t>
            </a:r>
          </a:p>
          <a:p>
            <a:pPr lvl="1"/>
            <a:r>
              <a:rPr lang="sv-SE" sz="2400" dirty="0" smtClean="0"/>
              <a:t>En viss animation ska spelas upp.</a:t>
            </a:r>
          </a:p>
          <a:p>
            <a:pPr lvl="1"/>
            <a:r>
              <a:rPr lang="sv-SE" sz="2400" dirty="0" smtClean="0"/>
              <a:t>Spelaren ska sluta falla.</a:t>
            </a:r>
          </a:p>
          <a:p>
            <a:pPr lvl="1"/>
            <a:r>
              <a:rPr lang="sv-SE" sz="2400" dirty="0" smtClean="0"/>
              <a:t>Spelaren ska förlora liv.</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ubrik 1"/>
          <p:cNvSpPr>
            <a:spLocks noGrp="1"/>
          </p:cNvSpPr>
          <p:nvPr>
            <p:ph type="title" idx="4294967295"/>
          </p:nvPr>
        </p:nvSpPr>
        <p:spPr/>
        <p:txBody>
          <a:bodyPr/>
          <a:lstStyle/>
          <a:p>
            <a:r>
              <a:rPr lang="sv-SE" dirty="0" smtClean="0"/>
              <a:t>Frågor?</a:t>
            </a:r>
          </a:p>
        </p:txBody>
      </p:sp>
      <p:sp>
        <p:nvSpPr>
          <p:cNvPr id="65539" name="Platshållare för innehåll 2"/>
          <p:cNvSpPr>
            <a:spLocks noGrp="1"/>
          </p:cNvSpPr>
          <p:nvPr>
            <p:ph idx="4294967295"/>
          </p:nvPr>
        </p:nvSpPr>
        <p:spPr>
          <a:xfrm>
            <a:off x="214313" y="857250"/>
            <a:ext cx="8715375" cy="5643563"/>
          </a:xfrm>
        </p:spPr>
        <p:txBody>
          <a:bodyPr anchor="ctr"/>
          <a:lstStyle/>
          <a:p>
            <a:pPr>
              <a:spcBef>
                <a:spcPct val="50000"/>
              </a:spcBef>
              <a:buFontTx/>
              <a:buChar char="•"/>
            </a:pPr>
            <a:r>
              <a:rPr lang="sv-SE" dirty="0" smtClean="0"/>
              <a:t>Programmeringsfrågor</a:t>
            </a:r>
          </a:p>
          <a:p>
            <a:pPr lvl="1">
              <a:spcBef>
                <a:spcPct val="50000"/>
              </a:spcBef>
              <a:buFontTx/>
              <a:buChar char="•"/>
            </a:pPr>
            <a:r>
              <a:rPr lang="sv-SE" dirty="0" smtClean="0">
                <a:solidFill>
                  <a:srgbClr val="4C4946"/>
                </a:solidFill>
                <a:hlinkClick r:id="rId3"/>
              </a:rPr>
              <a:t>magnus@thegameassembly.com</a:t>
            </a:r>
            <a:endParaRPr lang="sv-S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Problemområde</a:t>
            </a:r>
            <a:endParaRPr lang="sv-SE" dirty="0"/>
          </a:p>
        </p:txBody>
      </p:sp>
      <p:sp>
        <p:nvSpPr>
          <p:cNvPr id="3" name="Content Placeholder 2"/>
          <p:cNvSpPr>
            <a:spLocks noGrp="1"/>
          </p:cNvSpPr>
          <p:nvPr>
            <p:ph idx="1"/>
          </p:nvPr>
        </p:nvSpPr>
        <p:spPr/>
        <p:txBody>
          <a:bodyPr/>
          <a:lstStyle/>
          <a:p>
            <a:pPr lvl="1"/>
            <a:endParaRPr lang="sv-SE" dirty="0" smtClean="0"/>
          </a:p>
          <a:p>
            <a:r>
              <a:rPr lang="sv-SE" sz="2800" dirty="0" smtClean="0"/>
              <a:t>Något vi snabbt kan konstatera är att detta event inbegriper nästa alla subsystem i vår spelmotor.</a:t>
            </a:r>
          </a:p>
          <a:p>
            <a:r>
              <a:rPr lang="sv-SE" sz="2800" dirty="0" smtClean="0"/>
              <a:t>Vi vill bygga modulärt och ha så få bindningar som möjligt.</a:t>
            </a:r>
          </a:p>
          <a:p>
            <a:r>
              <a:rPr lang="sv-SE" sz="2800" dirty="0" smtClean="0"/>
              <a:t>Och även om det inte var vårt problem, så återstår jobbet att kommunicera ut till flera olika system att eventet inträffade. </a:t>
            </a:r>
          </a:p>
          <a:p>
            <a:r>
              <a:rPr lang="sv-SE" sz="2800" dirty="0" smtClean="0"/>
              <a:t>Bara det i sig kan bli ett riktigt stort jobb om vi gör det fel.</a:t>
            </a:r>
          </a:p>
          <a:p>
            <a:endParaRPr lang="sv-SE"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Problemområde</a:t>
            </a:r>
            <a:endParaRPr lang="sv-SE" dirty="0"/>
          </a:p>
        </p:txBody>
      </p:sp>
      <p:sp>
        <p:nvSpPr>
          <p:cNvPr id="3" name="Content Placeholder 2"/>
          <p:cNvSpPr>
            <a:spLocks noGrp="1"/>
          </p:cNvSpPr>
          <p:nvPr>
            <p:ph idx="1"/>
          </p:nvPr>
        </p:nvSpPr>
        <p:spPr/>
        <p:txBody>
          <a:bodyPr/>
          <a:lstStyle/>
          <a:p>
            <a:r>
              <a:rPr lang="sv-SE" sz="2400" dirty="0" smtClean="0"/>
              <a:t>Hur fungerar det i verkliga livet då?</a:t>
            </a:r>
          </a:p>
          <a:p>
            <a:r>
              <a:rPr lang="sv-SE" sz="2400" dirty="0" smtClean="0"/>
              <a:t>Låt säga att ni arbetar på ett spel, får många fans, och närmar er release.</a:t>
            </a:r>
          </a:p>
          <a:p>
            <a:r>
              <a:rPr lang="sv-SE" sz="2400" dirty="0" smtClean="0"/>
              <a:t>Ni kan äntligen säga när spelet blir färdigt och har satt ett release datum. Givetvis vill era fans, och även olika medier få reda på detta.</a:t>
            </a:r>
          </a:p>
          <a:p>
            <a:r>
              <a:rPr lang="sv-SE" sz="2400" dirty="0" smtClean="0"/>
              <a:t>Här är några metoder ni inte använder för att få ut ert meddelande: </a:t>
            </a:r>
          </a:p>
          <a:p>
            <a:pPr lvl="1"/>
            <a:r>
              <a:rPr lang="sv-SE" sz="2000" dirty="0" smtClean="0"/>
              <a:t>Springer runt till varje fan och berättar det direkt. </a:t>
            </a:r>
          </a:p>
          <a:p>
            <a:pPr lvl="1"/>
            <a:r>
              <a:rPr lang="sv-SE" sz="2000" dirty="0" smtClean="0"/>
              <a:t>Springer till varje fans släkting/vän/granne och ber personen skicka meddelandet vidare tills det når rätt mottagere.</a:t>
            </a:r>
          </a:p>
          <a:p>
            <a:pPr lvl="1"/>
            <a:r>
              <a:rPr lang="sv-SE" sz="2000" dirty="0" smtClean="0"/>
              <a:t>Skickar ut meddelande till alla i hela världen så att alla som bryr sig också råkar vara inkluderade.</a:t>
            </a:r>
            <a:endParaRPr lang="sv-SE"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Problemområde</a:t>
            </a:r>
            <a:endParaRPr lang="sv-SE" dirty="0"/>
          </a:p>
        </p:txBody>
      </p:sp>
      <p:sp>
        <p:nvSpPr>
          <p:cNvPr id="3" name="Content Placeholder 2"/>
          <p:cNvSpPr>
            <a:spLocks noGrp="1"/>
          </p:cNvSpPr>
          <p:nvPr>
            <p:ph idx="1"/>
          </p:nvPr>
        </p:nvSpPr>
        <p:spPr/>
        <p:txBody>
          <a:bodyPr/>
          <a:lstStyle/>
          <a:p>
            <a:r>
              <a:rPr lang="sv-SE" sz="2800" dirty="0" smtClean="0"/>
              <a:t>Eftersom vi inte kan veta vem som är intresserad av att veta att ert spel snart är färdigt så har ni kommit på en supersmart metod: alla som bryr sig får skriva upp sig själv på en mailinglista!</a:t>
            </a:r>
          </a:p>
          <a:p>
            <a:r>
              <a:rPr lang="sv-SE" sz="2800" dirty="0" smtClean="0"/>
              <a:t>Så när spelet är färdigt, så använder ni mailinglistan för att skicka till alla som bryr sig.</a:t>
            </a:r>
          </a:p>
          <a:p>
            <a:r>
              <a:rPr lang="sv-SE" sz="2800" dirty="0" smtClean="0"/>
              <a:t>Men tänk om det är en stor studio som arbetar på två spel samtidigt?</a:t>
            </a:r>
          </a:p>
          <a:p>
            <a:r>
              <a:rPr lang="sv-SE" sz="2800" dirty="0" smtClean="0"/>
              <a:t>Då får varje intressent specificera vilket spel dom är intresserade av när dom skriver upp sig på listan.</a:t>
            </a:r>
          </a:p>
          <a:p>
            <a:r>
              <a:rPr lang="sv-SE" sz="2800" dirty="0" smtClean="0"/>
              <a:t>Vilken fantastisk lösning, tänk om man kunde tillämpa det i kod...</a:t>
            </a:r>
          </a:p>
          <a:p>
            <a:endParaRPr lang="sv-SE"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Publish-subscribe pattern</a:t>
            </a:r>
            <a:endParaRPr lang="sv-SE" dirty="0"/>
          </a:p>
        </p:txBody>
      </p:sp>
      <p:sp>
        <p:nvSpPr>
          <p:cNvPr id="3" name="Content Placeholder 2"/>
          <p:cNvSpPr>
            <a:spLocks noGrp="1"/>
          </p:cNvSpPr>
          <p:nvPr>
            <p:ph idx="1"/>
          </p:nvPr>
        </p:nvSpPr>
        <p:spPr/>
        <p:txBody>
          <a:bodyPr/>
          <a:lstStyle/>
          <a:p>
            <a:r>
              <a:rPr lang="sv-SE" sz="2800" dirty="0" smtClean="0"/>
              <a:t>Och självklart kan man göra det.</a:t>
            </a:r>
          </a:p>
          <a:p>
            <a:r>
              <a:rPr lang="sv-SE" sz="2800" dirty="0" smtClean="0"/>
              <a:t>För vad kan man inte kan göra med kod?</a:t>
            </a:r>
          </a:p>
          <a:p>
            <a:r>
              <a:rPr lang="sv-SE" sz="2800" dirty="0" smtClean="0"/>
              <a:t>Vi ska </a:t>
            </a:r>
            <a:r>
              <a:rPr lang="sv-SE" sz="2800" dirty="0" smtClean="0"/>
              <a:t>använda ett </a:t>
            </a:r>
            <a:r>
              <a:rPr lang="sv-SE" sz="2800" dirty="0" smtClean="0"/>
              <a:t>design pattern som heter publish-subscribe, som gör exakt samma sak som tidigare beskriven mailinglista.</a:t>
            </a:r>
          </a:p>
          <a:p>
            <a:r>
              <a:rPr lang="sv-SE" sz="2800" dirty="0" smtClean="0"/>
              <a:t>Det påminner till stor del om observer pattern med skillnaden att all kommunikation mellan obervern och subjectet sköts av en centraliserad klass kallad PostMaster.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Publish-subscribe pattern</a:t>
            </a:r>
            <a:endParaRPr lang="sv-SE" dirty="0"/>
          </a:p>
        </p:txBody>
      </p:sp>
      <p:sp>
        <p:nvSpPr>
          <p:cNvPr id="3" name="Content Placeholder 2"/>
          <p:cNvSpPr>
            <a:spLocks noGrp="1"/>
          </p:cNvSpPr>
          <p:nvPr>
            <p:ph idx="1"/>
          </p:nvPr>
        </p:nvSpPr>
        <p:spPr/>
        <p:txBody>
          <a:bodyPr/>
          <a:lstStyle/>
          <a:p>
            <a:r>
              <a:rPr lang="sv-SE" sz="2800" dirty="0" smtClean="0"/>
              <a:t>Låt oss reda ut lite termologi innan vi kör vidare:</a:t>
            </a:r>
          </a:p>
          <a:p>
            <a:pPr lvl="1"/>
            <a:r>
              <a:rPr lang="sv-SE" b="1" dirty="0" smtClean="0"/>
              <a:t>PostMaster</a:t>
            </a:r>
            <a:r>
              <a:rPr lang="sv-SE" dirty="0" smtClean="0"/>
              <a:t> är hjärnan i hela systemet. Det är det som tar emot prenumeranter och meddelanden, och ser till att dessa hamnar hos de prenumeranter som är intresserade av det.</a:t>
            </a:r>
          </a:p>
          <a:p>
            <a:pPr lvl="1"/>
            <a:r>
              <a:rPr lang="sv-SE" b="1" dirty="0" smtClean="0"/>
              <a:t>Subscriber</a:t>
            </a:r>
            <a:r>
              <a:rPr lang="sv-SE" dirty="0" smtClean="0"/>
              <a:t> är ett objekt som prenumererar på en viss typ av meddande.  Det meddelar postmaster själv vilken typ av meddelande det vill ha.</a:t>
            </a:r>
          </a:p>
          <a:p>
            <a:pPr lvl="1"/>
            <a:r>
              <a:rPr lang="sv-SE" b="1" dirty="0" smtClean="0"/>
              <a:t>Publisher</a:t>
            </a:r>
            <a:r>
              <a:rPr lang="sv-SE" dirty="0" smtClean="0"/>
              <a:t> är ett objekt som skickar meddelande till postmaster, som i sin tur ska skicka vidare dessa.</a:t>
            </a:r>
          </a:p>
          <a:p>
            <a:r>
              <a:rPr lang="sv-SE" sz="2800" dirty="0" smtClean="0"/>
              <a:t>PostMaster, Subscriber och Publisher är alltså de tre delar vi behöver till detta pattern.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PostMaster</a:t>
            </a:r>
            <a:endParaRPr lang="sv-SE" dirty="0"/>
          </a:p>
        </p:txBody>
      </p:sp>
      <p:sp>
        <p:nvSpPr>
          <p:cNvPr id="3" name="Content Placeholder 2"/>
          <p:cNvSpPr>
            <a:spLocks noGrp="1"/>
          </p:cNvSpPr>
          <p:nvPr>
            <p:ph idx="1"/>
          </p:nvPr>
        </p:nvSpPr>
        <p:spPr/>
        <p:txBody>
          <a:bodyPr/>
          <a:lstStyle/>
          <a:p>
            <a:r>
              <a:rPr lang="sv-SE" sz="1800" dirty="0" smtClean="0"/>
              <a:t>Hjärtat i hela systemet är det som tar emot och skickar meddelande: PostMaster.</a:t>
            </a:r>
          </a:p>
          <a:p>
            <a:r>
              <a:rPr lang="sv-SE" sz="1800" dirty="0" smtClean="0"/>
              <a:t>Klassen i sig består av en vector med vectors med subscribers.</a:t>
            </a:r>
          </a:p>
          <a:p>
            <a:r>
              <a:rPr lang="sv-SE" sz="1800" dirty="0" smtClean="0"/>
              <a:t>Dvs. för varje typ av meddelande så finns det en vector med subscribers.</a:t>
            </a:r>
          </a:p>
          <a:p>
            <a:r>
              <a:rPr lang="sv-SE" sz="1800" dirty="0" smtClean="0"/>
              <a:t>Varje subscriber som anmäler sig anger även vilken typ av meddelande den vill ha.</a:t>
            </a:r>
          </a:p>
          <a:p>
            <a:pPr>
              <a:buNone/>
            </a:pPr>
            <a:r>
              <a:rPr lang="sv-SE" sz="1600" dirty="0" smtClean="0">
                <a:latin typeface="Courier New" pitchFamily="49" charset="0"/>
                <a:cs typeface="Courier New" pitchFamily="49" charset="0"/>
              </a:rPr>
              <a:t>enum class eMsg</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	eLevelStarted,</a:t>
            </a:r>
            <a:br>
              <a:rPr lang="sv-SE" sz="1600" dirty="0" smtClean="0">
                <a:latin typeface="Courier New" pitchFamily="49" charset="0"/>
                <a:cs typeface="Courier New" pitchFamily="49" charset="0"/>
              </a:rPr>
            </a:br>
            <a:r>
              <a:rPr lang="sv-SE" sz="1600" dirty="0" smtClean="0">
                <a:latin typeface="Courier New" pitchFamily="49" charset="0"/>
                <a:cs typeface="Courier New" pitchFamily="49" charset="0"/>
              </a:rPr>
              <a:t>eDeath,</a:t>
            </a:r>
          </a:p>
          <a:p>
            <a:pPr>
              <a:buNone/>
            </a:pPr>
            <a:r>
              <a:rPr lang="sv-SE" sz="1600" dirty="0" smtClean="0">
                <a:latin typeface="Courier New" pitchFamily="49" charset="0"/>
                <a:cs typeface="Courier New" pitchFamily="49" charset="0"/>
              </a:rPr>
              <a:t>	eLandedOnGround,</a:t>
            </a:r>
            <a:br>
              <a:rPr lang="sv-SE" sz="1600" dirty="0" smtClean="0">
                <a:latin typeface="Courier New" pitchFamily="49" charset="0"/>
                <a:cs typeface="Courier New" pitchFamily="49" charset="0"/>
              </a:rPr>
            </a:b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class PostMaster</a:t>
            </a:r>
          </a:p>
          <a:p>
            <a:pPr>
              <a:buNone/>
            </a:pPr>
            <a:r>
              <a:rPr lang="sv-SE" sz="1600" dirty="0" smtClean="0">
                <a:latin typeface="Courier New" pitchFamily="49" charset="0"/>
                <a:cs typeface="Courier New" pitchFamily="49" charset="0"/>
              </a:rPr>
              <a:t>{</a:t>
            </a:r>
          </a:p>
          <a:p>
            <a:pPr>
              <a:buNone/>
            </a:pPr>
            <a:r>
              <a:rPr lang="sv-SE" sz="1600" dirty="0" smtClean="0">
                <a:latin typeface="Courier New" pitchFamily="49" charset="0"/>
                <a:cs typeface="Courier New" pitchFamily="49" charset="0"/>
              </a:rPr>
              <a:t>public:</a:t>
            </a:r>
          </a:p>
          <a:p>
            <a:pPr>
              <a:buNone/>
            </a:pPr>
            <a:r>
              <a:rPr lang="sv-SE" sz="1600" dirty="0" smtClean="0">
                <a:latin typeface="Courier New" pitchFamily="49" charset="0"/>
                <a:cs typeface="Courier New" pitchFamily="49" charset="0"/>
              </a:rPr>
              <a:t>	void Subscribe(const eMsg aMsgType, Subscriber* aSubscriber);</a:t>
            </a:r>
          </a:p>
          <a:p>
            <a:pPr>
              <a:buNone/>
            </a:pPr>
            <a:r>
              <a:rPr lang="sv-SE" sz="1600" dirty="0" smtClean="0">
                <a:latin typeface="Courier New" pitchFamily="49" charset="0"/>
                <a:cs typeface="Courier New" pitchFamily="49" charset="0"/>
              </a:rPr>
              <a:t>	void SendMessage(const Message &amp;aMessage);</a:t>
            </a:r>
          </a:p>
          <a:p>
            <a:pPr>
              <a:buNone/>
            </a:pPr>
            <a:r>
              <a:rPr lang="sv-SE" sz="1600" dirty="0" smtClean="0">
                <a:latin typeface="Courier New" pitchFamily="49" charset="0"/>
                <a:cs typeface="Courier New" pitchFamily="49" charset="0"/>
              </a:rPr>
              <a:t>private:</a:t>
            </a:r>
          </a:p>
          <a:p>
            <a:pPr>
              <a:buNone/>
            </a:pPr>
            <a:r>
              <a:rPr lang="sv-SE" sz="1600" dirty="0" smtClean="0">
                <a:latin typeface="Courier New" pitchFamily="49" charset="0"/>
                <a:cs typeface="Courier New" pitchFamily="49" charset="0"/>
              </a:rPr>
              <a:t>	vector&lt;vector&lt;Subscriber*&gt;&gt; mySubscribers;	</a:t>
            </a:r>
          </a:p>
          <a:p>
            <a:pPr>
              <a:buNone/>
            </a:pPr>
            <a:r>
              <a:rPr lang="sv-SE" sz="1600" dirty="0" smtClean="0">
                <a:latin typeface="Courier New" pitchFamily="49" charset="0"/>
                <a:cs typeface="Courier New" pitchFamily="49" charset="0"/>
              </a:rPr>
              <a:t>};</a:t>
            </a:r>
            <a:endParaRPr lang="sv-SE"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PostMaster</a:t>
            </a:r>
            <a:endParaRPr lang="sv-SE" dirty="0"/>
          </a:p>
        </p:txBody>
      </p:sp>
      <p:sp>
        <p:nvSpPr>
          <p:cNvPr id="3" name="Content Placeholder 2"/>
          <p:cNvSpPr>
            <a:spLocks noGrp="1"/>
          </p:cNvSpPr>
          <p:nvPr>
            <p:ph idx="1"/>
          </p:nvPr>
        </p:nvSpPr>
        <p:spPr/>
        <p:txBody>
          <a:bodyPr/>
          <a:lstStyle/>
          <a:p>
            <a:r>
              <a:rPr lang="sv-SE" sz="2400" dirty="0" smtClean="0"/>
              <a:t>PostMaster fungerar bra som singleton.</a:t>
            </a:r>
          </a:p>
          <a:p>
            <a:endParaRPr lang="sv-SE" sz="2400" dirty="0" smtClean="0"/>
          </a:p>
          <a:p>
            <a:r>
              <a:rPr lang="sv-SE" sz="2400" dirty="0" smtClean="0"/>
              <a:t>Det är inget krav, men hur vi vill använda PostMaster faller väl samman med singleton patternet:</a:t>
            </a:r>
          </a:p>
          <a:p>
            <a:pPr lvl="1"/>
            <a:r>
              <a:rPr lang="sv-SE" sz="2400" dirty="0" smtClean="0"/>
              <a:t>Det ska bara finnas en PostMaster.</a:t>
            </a:r>
          </a:p>
          <a:p>
            <a:pPr lvl="1"/>
            <a:r>
              <a:rPr lang="sv-SE" sz="2400" dirty="0" smtClean="0"/>
              <a:t>Många olika klasser från olika subsystem kommer vilja använda den och då är det smidigt att ha enkel access till den istället för att skicka runt pekare och referenser genom hela motorn.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15096</TotalTime>
  <Words>1206</Words>
  <Application>Microsoft Office PowerPoint</Application>
  <PresentationFormat>Bildspel på skärmen (4:3)</PresentationFormat>
  <Paragraphs>183</Paragraphs>
  <Slides>20</Slides>
  <Notes>2</Notes>
  <HiddenSlides>0</HiddenSlides>
  <MMClips>0</MMClips>
  <ScaleCrop>false</ScaleCrop>
  <HeadingPairs>
    <vt:vector size="4" baseType="variant">
      <vt:variant>
        <vt:lpstr>Tema</vt:lpstr>
      </vt:variant>
      <vt:variant>
        <vt:i4>1</vt:i4>
      </vt:variant>
      <vt:variant>
        <vt:lpstr>Bildrubriker</vt:lpstr>
      </vt:variant>
      <vt:variant>
        <vt:i4>20</vt:i4>
      </vt:variant>
    </vt:vector>
  </HeadingPairs>
  <TitlesOfParts>
    <vt:vector size="21" baseType="lpstr">
      <vt:lpstr>Office-tema</vt:lpstr>
      <vt:lpstr>Design patterns for games</vt:lpstr>
      <vt:lpstr>Problemområde</vt:lpstr>
      <vt:lpstr>Problemområde</vt:lpstr>
      <vt:lpstr>Problemområde</vt:lpstr>
      <vt:lpstr>Problemområde</vt:lpstr>
      <vt:lpstr>Publish-subscribe pattern</vt:lpstr>
      <vt:lpstr>Publish-subscribe pattern</vt:lpstr>
      <vt:lpstr>PostMaster</vt:lpstr>
      <vt:lpstr>PostMaster</vt:lpstr>
      <vt:lpstr>PostMaster</vt:lpstr>
      <vt:lpstr>Subscriber</vt:lpstr>
      <vt:lpstr>Meddelandet</vt:lpstr>
      <vt:lpstr>Meddelandet</vt:lpstr>
      <vt:lpstr>Meddelandet</vt:lpstr>
      <vt:lpstr>Pass through</vt:lpstr>
      <vt:lpstr>Sammanfattning</vt:lpstr>
      <vt:lpstr>Message Handler</vt:lpstr>
      <vt:lpstr>Message Handler</vt:lpstr>
      <vt:lpstr>Message Handler</vt:lpstr>
      <vt:lpstr>Frågor?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748</cp:revision>
  <dcterms:created xsi:type="dcterms:W3CDTF">2009-06-24T07:23:26Z</dcterms:created>
  <dcterms:modified xsi:type="dcterms:W3CDTF">2016-04-06T06:44:49Z</dcterms:modified>
</cp:coreProperties>
</file>