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89" r:id="rId3"/>
    <p:sldId id="373" r:id="rId4"/>
    <p:sldId id="374" r:id="rId5"/>
    <p:sldId id="375" r:id="rId6"/>
    <p:sldId id="376" r:id="rId7"/>
    <p:sldId id="377" r:id="rId8"/>
    <p:sldId id="396" r:id="rId9"/>
    <p:sldId id="388" r:id="rId10"/>
    <p:sldId id="393" r:id="rId11"/>
    <p:sldId id="395" r:id="rId12"/>
    <p:sldId id="394" r:id="rId13"/>
    <p:sldId id="378" r:id="rId14"/>
    <p:sldId id="379" r:id="rId15"/>
    <p:sldId id="380" r:id="rId16"/>
    <p:sldId id="391" r:id="rId17"/>
    <p:sldId id="381" r:id="rId18"/>
    <p:sldId id="392" r:id="rId19"/>
    <p:sldId id="382" r:id="rId20"/>
    <p:sldId id="383" r:id="rId21"/>
    <p:sldId id="384" r:id="rId22"/>
    <p:sldId id="385" r:id="rId23"/>
    <p:sldId id="386" r:id="rId24"/>
    <p:sldId id="387" r:id="rId25"/>
    <p:sldId id="372" r:id="rId26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 Hammarbrin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1" autoAdjust="0"/>
    <p:restoredTop sz="92436" autoAdjust="0"/>
  </p:normalViewPr>
  <p:slideViewPr>
    <p:cSldViewPr>
      <p:cViewPr>
        <p:scale>
          <a:sx n="90" d="100"/>
          <a:sy n="90" d="100"/>
        </p:scale>
        <p:origin x="-224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1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B655C30-AB8A-4DDB-9D22-AA646A98BDCC}" type="datetimeFigureOut">
              <a:rPr lang="en-US"/>
              <a:pPr>
                <a:defRPr/>
              </a:pPr>
              <a:t>4/18/2016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en-GB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E746D7-E10C-4C19-9B2B-549E07FA3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FD40E-CE27-4962-9E7A-9AB651C16E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1F999-0E9D-43D7-B104-5BBE3CBE1C6B}" type="slidenum">
              <a:rPr lang="sv-SE" sz="1200"/>
              <a:pPr algn="r"/>
              <a:t>25</a:t>
            </a:fld>
            <a:endParaRPr lang="sv-S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3F6F-D3D6-47FB-97B5-D12CD0FC63A2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C0727-97C2-4CEC-808E-C8E2C1FEC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2C24-2CBF-4D89-B610-32D2B7298AF9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20A08-4185-4C70-97DD-CFD9A7A9200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0158E-B682-4825-A282-C17FCB7A6535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2E129-3178-4C9C-B44F-6E8360062BB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A413-CD3A-4FB7-94F4-37E9D8FECF60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23FF9-1411-4432-A19F-31BB499077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C67CA-60A2-4D60-97AB-F4A615261290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F970-229E-4612-8337-2491C39802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043BB-BC0B-4C1C-A647-9817F780C822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78C41-930D-4075-9B56-4604CC00098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E0A3-1689-4D4C-8923-F5A214686BCD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3A4FA-26C9-4E8E-A617-DB4C7D88F82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4E6A-5E64-48CA-9734-8D63F6F631E8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07B58-8F06-4E47-B991-092F21C5542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70A4-09FC-4ABB-97B7-4F568BB2D7B2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FDC-23B3-4640-B242-3EE7E251C6D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87D1F-65B0-4175-9910-E473D2C48AD1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B5A6-F06C-4F08-8A19-D69F58E7514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02B9D-6F49-4C53-9E3C-89C283026946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6760-C58C-4BD1-9FBD-F88DFBFD943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D80886-1C0D-47C3-8A69-CBC8A4540C60}" type="datetimeFigureOut">
              <a:rPr lang="sv-SE"/>
              <a:pPr>
                <a:defRPr/>
              </a:pPr>
              <a:t>2016-04-18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8CAC7A-C80B-480C-832B-4ECEE0542A3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Thuresson@thegameassembly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10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GUI Widgets</a:t>
            </a:r>
          </a:p>
        </p:txBody>
      </p:sp>
      <p:sp>
        <p:nvSpPr>
          <p:cNvPr id="14338" name="Rubrik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Design patterns for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 of interest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Enda möjligheten att byta aktuell widget är att flytta muspekaren.</a:t>
            </a:r>
          </a:p>
          <a:p>
            <a:r>
              <a:rPr lang="sv-SE" sz="2400" dirty="0" smtClean="0">
                <a:cs typeface="Courier New" pitchFamily="49" charset="0"/>
              </a:rPr>
              <a:t>Varje gång musen ändrar position så ska vi därför avgöra vilken widget som ligger under musen.</a:t>
            </a:r>
          </a:p>
          <a:p>
            <a:r>
              <a:rPr lang="sv-SE" sz="2400" dirty="0" smtClean="0">
                <a:cs typeface="Courier New" pitchFamily="49" charset="0"/>
              </a:rPr>
              <a:t>Widgets har en funktion med namnet MouseIsOver som returnerar en pekare till en widget.</a:t>
            </a:r>
          </a:p>
          <a:p>
            <a:pPr lvl="1"/>
            <a:r>
              <a:rPr lang="sv-SE" sz="1600" dirty="0" smtClean="0">
                <a:cs typeface="Courier New" pitchFamily="49" charset="0"/>
              </a:rPr>
              <a:t>I ett hierarkiskt system så kan widgeten som muspekaren ligger på vara en widget i en widget i en widget t.ex.</a:t>
            </a:r>
          </a:p>
          <a:p>
            <a:endParaRPr lang="sv-SE" sz="2400" dirty="0" smtClean="0">
              <a:cs typeface="Courier New" pitchFamily="49" charset="0"/>
            </a:endParaRP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 of interest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214313" y="785813"/>
            <a:ext cx="8750175" cy="5786437"/>
          </a:xfrm>
        </p:spPr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Enda möjligheten att byta aktuell widget är att flytta muspekaren.</a:t>
            </a:r>
          </a:p>
          <a:p>
            <a:r>
              <a:rPr lang="sv-SE" sz="2400" dirty="0" smtClean="0">
                <a:cs typeface="Courier New" pitchFamily="49" charset="0"/>
              </a:rPr>
              <a:t>Varje gång musen ändrar position så ska vi därför avgöra vilken widget som ligger under musen.</a:t>
            </a:r>
          </a:p>
          <a:p>
            <a:r>
              <a:rPr lang="sv-SE" sz="2400" dirty="0" smtClean="0">
                <a:cs typeface="Courier New" pitchFamily="49" charset="0"/>
              </a:rPr>
              <a:t>Widgets har en funktion med namnet MouseIsOver som returnerar en pekare till en widget.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Den tar musens position som argument.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I ett hierarkiskt system så kan widgeten som muspekaren ligger på vara en widget i en widget i en widget t.ex.</a:t>
            </a:r>
          </a:p>
          <a:p>
            <a:endParaRPr lang="sv-SE" sz="2400" dirty="0" smtClean="0">
              <a:cs typeface="Courier New" pitchFamily="49" charset="0"/>
            </a:endParaRP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 of interest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214313" y="785813"/>
            <a:ext cx="5005759" cy="5786437"/>
          </a:xfrm>
        </p:spPr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Musen är i widget containern som ligger i gui Managern.</a:t>
            </a:r>
          </a:p>
          <a:p>
            <a:r>
              <a:rPr lang="sv-SE" sz="2400" dirty="0" smtClean="0">
                <a:cs typeface="Courier New" pitchFamily="49" charset="0"/>
              </a:rPr>
              <a:t>Den kollar därefter sina om muspekaren ligger i någon av sina childs.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Där fanns ett fönster dom fanns inom.</a:t>
            </a:r>
          </a:p>
          <a:p>
            <a:r>
              <a:rPr lang="sv-SE" sz="2400" dirty="0" smtClean="0">
                <a:cs typeface="Courier New" pitchFamily="49" charset="0"/>
              </a:rPr>
              <a:t>Den kollar därefter sina childs och muspekaren är inom en knapp.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Knappen har inga childs, och returnerar därför en pekare till sig själv</a:t>
            </a:r>
            <a:r>
              <a:rPr lang="sv-SE" sz="2000" dirty="0" smtClean="0">
                <a:cs typeface="Courier New" pitchFamily="49" charset="0"/>
              </a:rPr>
              <a:t>.</a:t>
            </a:r>
          </a:p>
          <a:p>
            <a:r>
              <a:rPr lang="sv-SE" sz="2400" dirty="0" smtClean="0">
                <a:cs typeface="Courier New" pitchFamily="49" charset="0"/>
              </a:rPr>
              <a:t>Gui managern vet nu vilken widget muspekaren hovrar över.</a:t>
            </a:r>
            <a:endParaRPr lang="sv-SE" sz="2400" dirty="0" smtClean="0">
              <a:cs typeface="Courier New" pitchFamily="49" charset="0"/>
            </a:endParaRPr>
          </a:p>
        </p:txBody>
      </p:sp>
      <p:pic>
        <p:nvPicPr>
          <p:cNvPr id="4" name="Bildobjekt 3" descr="guistu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836712"/>
            <a:ext cx="3619802" cy="3619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Input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När nu ett mouse event inträffar: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MouseMoved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MouseExited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MouseButtonDown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MouseButtonPressed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MouseButtonReleased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MouseEntered</a:t>
            </a:r>
          </a:p>
          <a:p>
            <a:r>
              <a:rPr lang="sv-SE" sz="2400" dirty="0" smtClean="0">
                <a:cs typeface="Courier New" pitchFamily="49" charset="0"/>
              </a:rPr>
              <a:t>Så vet GUI managern vilken widget som ska ta emot eventet.</a:t>
            </a:r>
          </a:p>
          <a:p>
            <a:r>
              <a:rPr lang="sv-SE" sz="2400" dirty="0" smtClean="0">
                <a:cs typeface="Courier New" pitchFamily="49" charset="0"/>
              </a:rPr>
              <a:t>Allt som behöver göras är ett enkelt anrop i stil med: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myActiveWidget-&gt;OnMousePressed(mousePosition)</a:t>
            </a:r>
          </a:p>
          <a:p>
            <a:r>
              <a:rPr lang="sv-SE" sz="2400" dirty="0" smtClean="0">
                <a:cs typeface="Courier New" pitchFamily="49" charset="0"/>
              </a:rPr>
              <a:t>Exakt vad som händer avgör subklassen till widgeten.</a:t>
            </a:r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Input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Vi gör då ett anrop till widgetens OnMousePressed funktion och skickar med information som musens koordinater och vilken knapp som var nertryckt.</a:t>
            </a:r>
          </a:p>
          <a:p>
            <a:r>
              <a:rPr lang="sv-SE" sz="2400" dirty="0" smtClean="0">
                <a:cs typeface="Courier New" pitchFamily="49" charset="0"/>
              </a:rPr>
              <a:t>En möjlig utgång är att vår widget inte har funktionen implementerad och anropar då den basklassens tomma.</a:t>
            </a:r>
          </a:p>
          <a:p>
            <a:r>
              <a:rPr lang="sv-SE" sz="2400" dirty="0" smtClean="0">
                <a:cs typeface="Courier New" pitchFamily="49" charset="0"/>
              </a:rPr>
              <a:t>I andra fall (t.ex. om vi har en knapp) så kommer den overridade funktionen att anropas och widgeten avgör själv hur den ska hantera informationen.</a:t>
            </a:r>
          </a:p>
          <a:p>
            <a:r>
              <a:rPr lang="sv-SE" sz="2400" dirty="0" smtClean="0">
                <a:cs typeface="Courier New" pitchFamily="49" charset="0"/>
              </a:rPr>
              <a:t>Just mousePressed är ganska straightforward i sin implementation.</a:t>
            </a:r>
          </a:p>
          <a:p>
            <a:r>
              <a:rPr lang="sv-SE" sz="2400" dirty="0" smtClean="0">
                <a:cs typeface="Courier New" pitchFamily="49" charset="0"/>
              </a:rPr>
              <a:t>Alla events är dock inte lika enkla.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 Input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Ta t.ex. eventet onKeyDown som skickar ett event till en widget när en tangent är nertryckt.</a:t>
            </a:r>
          </a:p>
          <a:p>
            <a:r>
              <a:rPr lang="sv-SE" sz="2400" dirty="0" smtClean="0">
                <a:cs typeface="Courier New" pitchFamily="49" charset="0"/>
              </a:rPr>
              <a:t>Vi kan inte avgöra med hjälp av muspekaren vilken widget som ska ta emot eventet.</a:t>
            </a:r>
          </a:p>
          <a:p>
            <a:r>
              <a:rPr lang="sv-SE" sz="2400" dirty="0" smtClean="0">
                <a:cs typeface="Courier New" pitchFamily="49" charset="0"/>
              </a:rPr>
              <a:t>Vi måste istället hålla reda på vilken widget som har fokus.</a:t>
            </a:r>
          </a:p>
          <a:p>
            <a:r>
              <a:rPr lang="sv-SE" sz="2400" dirty="0" smtClean="0">
                <a:cs typeface="Courier New" pitchFamily="49" charset="0"/>
              </a:rPr>
              <a:t>Endast widgeten som är i fokus tar emot keyEvents.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 Input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Att bestämma vilken widget som är i fokus är inte något större bekymmer.</a:t>
            </a:r>
          </a:p>
          <a:p>
            <a:r>
              <a:rPr lang="sv-SE" sz="2400" dirty="0" smtClean="0">
                <a:cs typeface="Courier New" pitchFamily="49" charset="0"/>
              </a:rPr>
              <a:t>Den widget som senast tog emot en pressedMouse är också den som är i fokus.</a:t>
            </a:r>
          </a:p>
          <a:p>
            <a:r>
              <a:rPr lang="sv-SE" sz="2400" dirty="0" smtClean="0">
                <a:cs typeface="Courier New" pitchFamily="49" charset="0"/>
              </a:rPr>
              <a:t>Ett större problem är att när en widget är i fokus som ska ta emot keyEvents så ska vissa keyEvents endast gå till widgeten.</a:t>
            </a:r>
          </a:p>
          <a:p>
            <a:r>
              <a:rPr lang="sv-SE" sz="2400" dirty="0" smtClean="0">
                <a:cs typeface="Courier New" pitchFamily="49" charset="0"/>
              </a:rPr>
              <a:t>T.ex. om spelaren får ge input i ett spel så vill vi inte att spelaren ska flytta sig när vi skriver in awsd.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 Input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En lösning på detta är följande:</a:t>
            </a:r>
          </a:p>
          <a:p>
            <a:r>
              <a:rPr lang="sv-SE" sz="2400" dirty="0" smtClean="0">
                <a:cs typeface="Courier New" pitchFamily="49" charset="0"/>
              </a:rPr>
              <a:t>Till att börja med så har vi två widget event som heter GotFocus och LostFocus. Vad dom gör bör vara självförklarande.</a:t>
            </a:r>
          </a:p>
          <a:p>
            <a:r>
              <a:rPr lang="sv-SE" sz="2400" dirty="0" smtClean="0">
                <a:cs typeface="Courier New" pitchFamily="49" charset="0"/>
              </a:rPr>
              <a:t>När en widget som läser textinput (textfield t.ex.) får fokus så ser den till att få alla rättigheter för textinput.</a:t>
            </a:r>
          </a:p>
          <a:p>
            <a:r>
              <a:rPr lang="sv-SE" sz="2400" dirty="0" smtClean="0">
                <a:cs typeface="Courier New" pitchFamily="49" charset="0"/>
              </a:rPr>
              <a:t>När den förlorar fokus så lämnar den tillbaka alla rättigheter.</a:t>
            </a: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 Input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Vi behöver nu göra ett specialcase för just keyboard events.</a:t>
            </a:r>
          </a:p>
          <a:p>
            <a:r>
              <a:rPr lang="sv-SE" sz="2400" dirty="0" smtClean="0">
                <a:cs typeface="Courier New" pitchFamily="49" charset="0"/>
              </a:rPr>
              <a:t>Det får bara finnas en enda subscriber åt gången som tar emot dessa.</a:t>
            </a:r>
          </a:p>
          <a:p>
            <a:r>
              <a:rPr lang="sv-SE" sz="2400" dirty="0" smtClean="0">
                <a:cs typeface="Courier New" pitchFamily="49" charset="0"/>
              </a:rPr>
              <a:t>Så istället för att vi har en lista med subscribers så har vi en stack.</a:t>
            </a:r>
          </a:p>
          <a:p>
            <a:r>
              <a:rPr lang="sv-SE" sz="2400" dirty="0" smtClean="0">
                <a:cs typeface="Courier New" pitchFamily="49" charset="0"/>
              </a:rPr>
              <a:t>Bara den översta på stacken tar emot keyboard events.</a:t>
            </a:r>
          </a:p>
          <a:p>
            <a:r>
              <a:rPr lang="sv-SE" sz="2400" dirty="0" smtClean="0">
                <a:cs typeface="Courier New" pitchFamily="49" charset="0"/>
              </a:rPr>
              <a:t>I GotFocus pushar widgeten sig till keyboard eventstacken.</a:t>
            </a:r>
          </a:p>
          <a:p>
            <a:r>
              <a:rPr lang="sv-SE" sz="2400" dirty="0" smtClean="0">
                <a:cs typeface="Courier New" pitchFamily="49" charset="0"/>
              </a:rPr>
              <a:t>I LostFocus popar den sig och återlämar kontroll till spelet.</a:t>
            </a: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Ersätt virtuella funktioner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Om du har ett rejält utvecklat GUI så kan du räkna med en stor mängd med olika events som kommer att anropas hela tiden.</a:t>
            </a:r>
          </a:p>
          <a:p>
            <a:r>
              <a:rPr lang="sv-SE" sz="2400" dirty="0" smtClean="0">
                <a:cs typeface="Courier New" pitchFamily="49" charset="0"/>
              </a:rPr>
              <a:t>En stor mängd av dessa anrop kommer dessutom att vara helt bortkastade eftersom ingen widget kommer att implementera alla.</a:t>
            </a:r>
          </a:p>
          <a:p>
            <a:r>
              <a:rPr lang="sv-SE" sz="2400" dirty="0" smtClean="0">
                <a:cs typeface="Courier New" pitchFamily="49" charset="0"/>
              </a:rPr>
              <a:t>Vi kommer att behöva göra massa onödiga uppslag i vtable.</a:t>
            </a:r>
          </a:p>
          <a:p>
            <a:r>
              <a:rPr lang="sv-SE" sz="2400" dirty="0" smtClean="0">
                <a:cs typeface="Courier New" pitchFamily="49" charset="0"/>
              </a:rPr>
              <a:t>Det hade vi helst velat undvika, och det kan vi också.</a:t>
            </a:r>
          </a:p>
          <a:p>
            <a:r>
              <a:rPr lang="sv-SE" sz="2400" dirty="0" smtClean="0">
                <a:cs typeface="Courier New" pitchFamily="49" charset="0"/>
              </a:rPr>
              <a:t>Till att börja med så skippar vi ALLA virtuella funktioner i vår widgetklass.</a:t>
            </a:r>
          </a:p>
          <a:p>
            <a:r>
              <a:rPr lang="sv-SE" sz="2400" dirty="0" smtClean="0">
                <a:cs typeface="Courier New" pitchFamily="49" charset="0"/>
              </a:rPr>
              <a:t>Istället så skapar vi en vector med samma storlek som tidigare antal virtuella funktioner.</a:t>
            </a:r>
          </a:p>
          <a:p>
            <a:r>
              <a:rPr lang="sv-SE" sz="2400" dirty="0" smtClean="0">
                <a:cs typeface="Courier New" pitchFamily="49" charset="0"/>
              </a:rPr>
              <a:t>Vectorn innehåller pekare till funktioner eller nullpointers.</a:t>
            </a: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Widgets!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Dagens lektion tar en närmare till på hur ett GUI system är uppbyggt.</a:t>
            </a:r>
          </a:p>
          <a:p>
            <a:r>
              <a:rPr lang="sv-SE" sz="2800" dirty="0" smtClean="0">
                <a:cs typeface="Courier New" pitchFamily="49" charset="0"/>
              </a:rPr>
              <a:t>GUI komponenter går under ett gemensamt namn – widgets.</a:t>
            </a:r>
          </a:p>
          <a:p>
            <a:r>
              <a:rPr lang="sv-SE" sz="2800" dirty="0" smtClean="0">
                <a:cs typeface="Courier New" pitchFamily="49" charset="0"/>
              </a:rPr>
              <a:t>Exempel på widgets: Button, radio button, caption, picture, textfield, scrollbar, checkbox.</a:t>
            </a:r>
          </a:p>
          <a:p>
            <a:r>
              <a:rPr lang="sv-SE" sz="2800" dirty="0" smtClean="0">
                <a:cs typeface="Courier New" pitchFamily="49" charset="0"/>
              </a:rPr>
              <a:t>Alla olika kontroller, ikoner, knappar och dylikt i windows är widgets.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Ersätt virtuella funktioner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Varje index motsvarar ett event.</a:t>
            </a:r>
          </a:p>
          <a:p>
            <a:r>
              <a:rPr lang="sv-SE" sz="2400" dirty="0" smtClean="0">
                <a:cs typeface="Courier New" pitchFamily="49" charset="0"/>
              </a:rPr>
              <a:t>Om widgeten har en implementation av eventet så ligger där en pekare till funktionen, annars ligger där en nullptr.</a:t>
            </a:r>
          </a:p>
          <a:p>
            <a:r>
              <a:rPr lang="sv-SE" sz="2400" dirty="0" smtClean="0">
                <a:cs typeface="Courier New" pitchFamily="49" charset="0"/>
              </a:rPr>
              <a:t>Index för eventen håller vi reda på med hjälp av ett enum: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eGUIEvents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eOnMouseDown,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eOnMouseUp,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eOnMouseMove...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sv-SE" sz="2400" dirty="0" smtClean="0">
                <a:cs typeface="Courier New" pitchFamily="49" charset="0"/>
              </a:rPr>
              <a:t>När ett event inträffar så behöver vi alltså bara kolla i widgetens vector om det finns en pekare till eventen, annars så gör vi inget.</a:t>
            </a:r>
          </a:p>
          <a:p>
            <a:r>
              <a:rPr lang="sv-SE" sz="2400" dirty="0" smtClean="0">
                <a:cs typeface="Courier New" pitchFamily="49" charset="0"/>
              </a:rPr>
              <a:t>Och slipper därmed uppslag i v-tablen.</a:t>
            </a: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 funktionspekare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Funktionspekare har vi stor glädje av när vi skapar gui.</a:t>
            </a:r>
          </a:p>
          <a:p>
            <a:r>
              <a:rPr lang="sv-SE" sz="2400" dirty="0" smtClean="0">
                <a:cs typeface="Courier New" pitchFamily="49" charset="0"/>
              </a:rPr>
              <a:t>Ta t.ex. vår button widget.</a:t>
            </a:r>
          </a:p>
          <a:p>
            <a:r>
              <a:rPr lang="sv-SE" sz="2400" dirty="0" smtClean="0">
                <a:cs typeface="Courier New" pitchFamily="49" charset="0"/>
              </a:rPr>
              <a:t>Olika knappar ska utlösa olika händelser.</a:t>
            </a:r>
          </a:p>
          <a:p>
            <a:r>
              <a:rPr lang="sv-SE" sz="2400" dirty="0" smtClean="0">
                <a:cs typeface="Courier New" pitchFamily="49" charset="0"/>
              </a:rPr>
              <a:t>En lösning på det är att använda observer pattern.</a:t>
            </a:r>
          </a:p>
          <a:p>
            <a:r>
              <a:rPr lang="sv-SE" sz="2400" dirty="0" smtClean="0">
                <a:cs typeface="Courier New" pitchFamily="49" charset="0"/>
              </a:rPr>
              <a:t>Om vi har någon som är intresserad av att knappen trycks ner så observar den knappen som är ett subject.</a:t>
            </a:r>
          </a:p>
          <a:p>
            <a:r>
              <a:rPr lang="sv-SE" sz="2400" dirty="0" smtClean="0">
                <a:cs typeface="Courier New" pitchFamily="49" charset="0"/>
              </a:rPr>
              <a:t>En annan variant är att koppla ihop olika events (t.ex. mouseDown) med en specifik funktion.</a:t>
            </a:r>
          </a:p>
          <a:p>
            <a:r>
              <a:rPr lang="sv-SE" sz="2400" dirty="0" smtClean="0">
                <a:cs typeface="Courier New" pitchFamily="49" charset="0"/>
              </a:rPr>
              <a:t>Vi ska kolla på vår widget ScrollBar.</a:t>
            </a:r>
          </a:p>
          <a:p>
            <a:r>
              <a:rPr lang="sv-SE" sz="2400" dirty="0" smtClean="0">
                <a:cs typeface="Courier New" pitchFamily="49" charset="0"/>
              </a:rPr>
              <a:t>Den består av två mindre knappar som man kan använda för att scrolla.</a:t>
            </a:r>
          </a:p>
          <a:p>
            <a:r>
              <a:rPr lang="sv-SE" sz="2400" dirty="0" smtClean="0">
                <a:cs typeface="Courier New" pitchFamily="49" charset="0"/>
              </a:rPr>
              <a:t>När dom trycks ner så ska dom ändra värdet i scrollen.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 funktionspekare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När vi skapar dessa båda knappar så binder vi ihop varje knapps MouseDown event med en funktion.</a:t>
            </a:r>
          </a:p>
          <a:p>
            <a:r>
              <a:rPr lang="sv-SE" sz="2400" dirty="0" smtClean="0">
                <a:cs typeface="Courier New" pitchFamily="49" charset="0"/>
              </a:rPr>
              <a:t>Funktionerna i detta fallet är funktioner som ligger i vår scroll widget, där den ena ökar värdet och den andra minskar värdet.</a:t>
            </a:r>
          </a:p>
          <a:p>
            <a:r>
              <a:rPr lang="sv-SE" sz="2400" dirty="0" smtClean="0">
                <a:cs typeface="Courier New" pitchFamily="49" charset="0"/>
              </a:rPr>
              <a:t>Dvs. varje widget kan ha en vector eller map som ser ut som följande: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map&lt;eGUIEvent, std::function&lt;void&gt; myEvents;</a:t>
            </a:r>
          </a:p>
          <a:p>
            <a:r>
              <a:rPr lang="sv-SE" sz="2400" dirty="0" smtClean="0">
                <a:cs typeface="Courier New" pitchFamily="49" charset="0"/>
              </a:rPr>
              <a:t>Så fort ett event triggar på en widget så gör den en lookup i sin datastruktur om eventet existerar, och anropar i så fall funktionen som är sammankopplad med detta.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 funktionspekare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På detta sättet så blir alla widgets väldigt dynamiska och kan specialanpassas på ett helt annat sätt än om varje event är hårdkodat i varje specifik widget.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 &amp; GUI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Det finns några design patterns som fungerar mycket bra tillsammans med GUI.</a:t>
            </a:r>
          </a:p>
          <a:p>
            <a:r>
              <a:rPr lang="sv-SE" sz="2400" dirty="0" smtClean="0">
                <a:cs typeface="Courier New" pitchFamily="49" charset="0"/>
              </a:rPr>
              <a:t>Observer Pattern – vi vill inte att något i systemet varje frame ska fråga eller kolla om ett värde på en widget är ändrat. Vi ser då hellre att widgeten i fråga säger till när den ändras.</a:t>
            </a:r>
          </a:p>
          <a:p>
            <a:r>
              <a:rPr lang="sv-SE" sz="2400" dirty="0" smtClean="0">
                <a:cs typeface="Courier New" pitchFamily="49" charset="0"/>
              </a:rPr>
              <a:t>Decorator – vill vi att vissa widgets ska ha tooltip (text när vi håller muspekaren över) eller en border? Widgets fungerar utmärkt att dekorera och lägga till lite extra funktionalitet eller grafik.</a:t>
            </a:r>
          </a:p>
          <a:p>
            <a:r>
              <a:rPr lang="sv-SE" sz="2400" dirty="0" smtClean="0">
                <a:cs typeface="Courier New" pitchFamily="49" charset="0"/>
              </a:rPr>
              <a:t>Composite – fönster i fönster i fönster med widgets? </a:t>
            </a:r>
            <a:r>
              <a:rPr lang="sv-SE" sz="2400" smtClean="0">
                <a:cs typeface="Courier New" pitchFamily="49" charset="0"/>
              </a:rPr>
              <a:t>Composite pattern är en lösning på hur man kan skapa en hieararki med widgets.</a:t>
            </a:r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</a:p>
        </p:txBody>
      </p:sp>
      <p:sp>
        <p:nvSpPr>
          <p:cNvPr id="65539" name="Platshållare för innehåll 2"/>
          <p:cNvSpPr>
            <a:spLocks noGrp="1"/>
          </p:cNvSpPr>
          <p:nvPr>
            <p:ph idx="4294967295"/>
          </p:nvPr>
        </p:nvSpPr>
        <p:spPr>
          <a:xfrm>
            <a:off x="214313" y="857250"/>
            <a:ext cx="8715375" cy="5643563"/>
          </a:xfrm>
        </p:spPr>
        <p:txBody>
          <a:bodyPr anchor="ctr"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dirty="0" smtClean="0"/>
              <a:t>Programmeringsfrågor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dirty="0" smtClean="0">
                <a:solidFill>
                  <a:srgbClr val="4C4946"/>
                </a:solidFill>
                <a:hlinkClick r:id="rId3"/>
              </a:rPr>
              <a:t>magnus@thegameassembly.com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Widgets!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>
                <a:cs typeface="Courier New" pitchFamily="49" charset="0"/>
              </a:rPr>
              <a:t>Om vi tittar närmare på några widgets så kan vi se att dom är uppbyggda av andra widgets.</a:t>
            </a:r>
          </a:p>
          <a:p>
            <a:r>
              <a:rPr lang="sv-SE" sz="2800" dirty="0" smtClean="0">
                <a:cs typeface="Courier New" pitchFamily="49" charset="0"/>
              </a:rPr>
              <a:t>- Button innehåller (oftast) en statisk text, en caption.</a:t>
            </a:r>
          </a:p>
          <a:p>
            <a:r>
              <a:rPr lang="sv-SE" sz="2800" dirty="0" smtClean="0">
                <a:cs typeface="Courier New" pitchFamily="49" charset="0"/>
              </a:rPr>
              <a:t>- En scrollbar har två knappar för att öka och minska dess värde och en tredje knapp som indikerar värdet.</a:t>
            </a:r>
          </a:p>
          <a:p>
            <a:r>
              <a:rPr lang="sv-SE" sz="2800" dirty="0" smtClean="0">
                <a:cs typeface="Courier New" pitchFamily="49" charset="0"/>
              </a:rPr>
              <a:t>- Både checkbox och radiobutton är knappar av något slag.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Widgets!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Alla widgets ingår i ett hierarkiskt system.</a:t>
            </a:r>
          </a:p>
          <a:p>
            <a:r>
              <a:rPr lang="sv-SE" sz="2400" dirty="0" smtClean="0">
                <a:cs typeface="Courier New" pitchFamily="49" charset="0"/>
              </a:rPr>
              <a:t>Om du klickar på ett fönster så klickar du bara på det översta.</a:t>
            </a:r>
          </a:p>
          <a:p>
            <a:r>
              <a:rPr lang="sv-SE" sz="2400" dirty="0" smtClean="0">
                <a:cs typeface="Courier New" pitchFamily="49" charset="0"/>
              </a:rPr>
              <a:t>Om du skriver i ett textfield så kommer övriga fönster inte att reagera.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Widgets!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Alla widgets bygger på samma basklass - Widget.</a:t>
            </a:r>
          </a:p>
          <a:p>
            <a:r>
              <a:rPr lang="sv-SE" sz="2400" dirty="0" smtClean="0">
                <a:cs typeface="Courier New" pitchFamily="49" charset="0"/>
              </a:rPr>
              <a:t>Här ligger en massa data som är gemensam för alla widgets t.ex. position, storlek, synlighet etc.</a:t>
            </a:r>
          </a:p>
          <a:p>
            <a:r>
              <a:rPr lang="sv-SE" sz="2400" dirty="0" smtClean="0">
                <a:cs typeface="Courier New" pitchFamily="49" charset="0"/>
              </a:rPr>
              <a:t>Widgetklassen huserar också en mängd virtuella funktioner för olika events: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OnMouseDown, OnMouseUp, OnMouseMove, OnGetFocus, OnLostFocus, OnKeyDown, OnKeyUp, OnMouseEnter etc..</a:t>
            </a:r>
          </a:p>
          <a:p>
            <a:r>
              <a:rPr lang="sv-SE" sz="2400" dirty="0" smtClean="0">
                <a:cs typeface="Courier New" pitchFamily="49" charset="0"/>
              </a:rPr>
              <a:t>Om en widget använder sig av någon av eventen så implementerar den själv motsvarande funktionen.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Basklassen widget har med andra ord en tom implementation för varje event så att subklasserna slipper overloada alla funktioner som inte ska användas.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Widgets!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class Widget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virtual void OnMouseMove(int aX, int aY);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virtual void OnMouseDown(int aX, int aY, eMouseBtn aBtn);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virtual void OnMouseUp(int aX, int aY, eMouseBtn aBtn);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virtual void OnLostFocus();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...		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private: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cu::Rectangle myRectangle;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bool myHasFocus;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class Button : public Widget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Button(std::function&lt;void&gt; aFunction);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void OnMouseDown(int aX, int aY, eMouseBtn aBtn) override;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void OnMouseUp(int aX, int aY, eMouseBtn aBtn) override;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void OnMouseOver(int aX, int aY) override;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private: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std::function&lt;void&gt; myFunction;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Widgets!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Vem utför alla dessa anrop då?</a:t>
            </a:r>
          </a:p>
          <a:p>
            <a:r>
              <a:rPr lang="sv-SE" sz="2400" dirty="0" smtClean="0">
                <a:cs typeface="Courier New" pitchFamily="49" charset="0"/>
              </a:rPr>
              <a:t>I grund och botten har vi en manager som hanterar och äger alla Widgets – en GUIManager (eller WidgetMan).</a:t>
            </a:r>
          </a:p>
          <a:p>
            <a:r>
              <a:rPr lang="sv-SE" sz="2400" dirty="0" smtClean="0">
                <a:cs typeface="Courier New" pitchFamily="49" charset="0"/>
              </a:rPr>
              <a:t>Den har (eller är) själv en widget container som täcker hela skärmen.</a:t>
            </a:r>
          </a:p>
          <a:p>
            <a:r>
              <a:rPr lang="sv-SE" sz="2400" dirty="0" smtClean="0">
                <a:cs typeface="Courier New" pitchFamily="49" charset="0"/>
              </a:rPr>
              <a:t>Den lyssnar även på input events från tangentbord och mus.</a:t>
            </a:r>
          </a:p>
          <a:p>
            <a:r>
              <a:rPr lang="sv-SE" sz="2400" dirty="0" smtClean="0">
                <a:cs typeface="Courier New" pitchFamily="49" charset="0"/>
              </a:rPr>
              <a:t>Vi ska ta och kolla på vad som egentligen händer vid ett event (t.ex. musklick på skärmen) då det är det som är mest intressant.</a:t>
            </a: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Widgets!</a:t>
            </a:r>
          </a:p>
        </p:txBody>
      </p:sp>
      <p:pic>
        <p:nvPicPr>
          <p:cNvPr id="6" name="Platshållare för innehåll 5" descr="guiManage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4313" y="1752513"/>
            <a:ext cx="8715375" cy="38530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Widget of interest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>
                <a:cs typeface="Courier New" pitchFamily="49" charset="0"/>
              </a:rPr>
              <a:t>Först och främst kan vi göra ett konstanterande: 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Den widget som muspekaren ligger på är den enda vi faktiskt behöver bry oss om.</a:t>
            </a:r>
          </a:p>
          <a:p>
            <a:pPr lvl="2"/>
            <a:r>
              <a:rPr lang="sv-SE" sz="1600" dirty="0" smtClean="0">
                <a:cs typeface="Courier New" pitchFamily="49" charset="0"/>
              </a:rPr>
              <a:t>Om vi klickar, kan vi bara klicka på det som musen är ovanför.</a:t>
            </a:r>
          </a:p>
          <a:p>
            <a:pPr lvl="2"/>
            <a:r>
              <a:rPr lang="sv-SE" sz="1600" dirty="0" smtClean="0">
                <a:cs typeface="Courier New" pitchFamily="49" charset="0"/>
              </a:rPr>
              <a:t>Om vi flyttar musen så flyttar vi den på objektet i är över.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Vår GuiManager får därför även som jobb att hålla reda på vilken widget som är aktuell att bry sig om.</a:t>
            </a:r>
          </a:p>
          <a:p>
            <a:endParaRPr lang="sv-SE" sz="2400" dirty="0" smtClean="0">
              <a:cs typeface="Courier New" pitchFamily="49" charset="0"/>
            </a:endParaRPr>
          </a:p>
          <a:p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19799</TotalTime>
  <Words>1573</Words>
  <Application>Microsoft Office PowerPoint</Application>
  <PresentationFormat>Bildspel på skärmen (4:3)</PresentationFormat>
  <Paragraphs>188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26" baseType="lpstr">
      <vt:lpstr>Office-tema</vt:lpstr>
      <vt:lpstr>Design patterns for games</vt:lpstr>
      <vt:lpstr>Widgets!</vt:lpstr>
      <vt:lpstr>Widgets!</vt:lpstr>
      <vt:lpstr>Widgets!</vt:lpstr>
      <vt:lpstr>Widgets!</vt:lpstr>
      <vt:lpstr>Widgets!</vt:lpstr>
      <vt:lpstr>Widgets!</vt:lpstr>
      <vt:lpstr>Widgets!</vt:lpstr>
      <vt:lpstr>Widget of interest</vt:lpstr>
      <vt:lpstr>Widget of interest</vt:lpstr>
      <vt:lpstr>Widget of interest</vt:lpstr>
      <vt:lpstr>Widget of interest</vt:lpstr>
      <vt:lpstr>Mouse Input</vt:lpstr>
      <vt:lpstr>Mouse Input</vt:lpstr>
      <vt:lpstr>Keyboard Input</vt:lpstr>
      <vt:lpstr>Keyboard Input</vt:lpstr>
      <vt:lpstr>Keyboard Input</vt:lpstr>
      <vt:lpstr>Keyboard Input</vt:lpstr>
      <vt:lpstr>Ersätt virtuella funktioner</vt:lpstr>
      <vt:lpstr>Ersätt virtuella funktioner</vt:lpstr>
      <vt:lpstr>Mer funktionspekare</vt:lpstr>
      <vt:lpstr>Mer funktionspekare</vt:lpstr>
      <vt:lpstr>Mer funktionspekare</vt:lpstr>
      <vt:lpstr>Design patterns &amp; GUI</vt:lpstr>
      <vt:lpstr>Frågor?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Magnus Jönsson</cp:lastModifiedBy>
  <cp:revision>1002</cp:revision>
  <dcterms:created xsi:type="dcterms:W3CDTF">2009-06-24T07:23:26Z</dcterms:created>
  <dcterms:modified xsi:type="dcterms:W3CDTF">2016-04-18T07:50:21Z</dcterms:modified>
</cp:coreProperties>
</file>