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8" r:id="rId3"/>
    <p:sldId id="308" r:id="rId4"/>
    <p:sldId id="283" r:id="rId5"/>
    <p:sldId id="285" r:id="rId6"/>
    <p:sldId id="309" r:id="rId7"/>
    <p:sldId id="284" r:id="rId8"/>
    <p:sldId id="286" r:id="rId9"/>
    <p:sldId id="301" r:id="rId10"/>
    <p:sldId id="291" r:id="rId11"/>
    <p:sldId id="293" r:id="rId12"/>
    <p:sldId id="297" r:id="rId13"/>
    <p:sldId id="298" r:id="rId14"/>
    <p:sldId id="310" r:id="rId15"/>
    <p:sldId id="299" r:id="rId16"/>
    <p:sldId id="304" r:id="rId17"/>
    <p:sldId id="305" r:id="rId18"/>
    <p:sldId id="306" r:id="rId19"/>
    <p:sldId id="307" r:id="rId20"/>
    <p:sldId id="282" r:id="rId21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333333"/>
    <a:srgbClr val="1C1C1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8" autoAdjust="0"/>
    <p:restoredTop sz="94607" autoAdjust="0"/>
  </p:normalViewPr>
  <p:slideViewPr>
    <p:cSldViewPr>
      <p:cViewPr>
        <p:scale>
          <a:sx n="100" d="100"/>
          <a:sy n="100" d="100"/>
        </p:scale>
        <p:origin x="-2028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1926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3FDB0-2714-4E75-8B8F-001BFC5F0174}" type="datetimeFigureOut">
              <a:rPr lang="sv-SE" smtClean="0"/>
              <a:pPr/>
              <a:t>2016-01-11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C8571-8E3E-421A-AE44-3CDADE9DEB9F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C8571-8E3E-421A-AE44-3CDADE9DEB9F}" type="slidenum">
              <a:rPr lang="sv-SE" smtClean="0"/>
              <a:pPr/>
              <a:t>1</a:t>
            </a:fld>
            <a:endParaRPr lang="sv-S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C8571-8E3E-421A-AE44-3CDADE9DEB9F}" type="slidenum">
              <a:rPr lang="sv-SE" smtClean="0"/>
              <a:pPr/>
              <a:t>2</a:t>
            </a:fld>
            <a:endParaRPr lang="sv-S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C8571-8E3E-421A-AE44-3CDADE9DEB9F}" type="slidenum">
              <a:rPr lang="sv-SE" smtClean="0"/>
              <a:pPr/>
              <a:t>3</a:t>
            </a:fld>
            <a:endParaRPr lang="sv-SE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C8571-8E3E-421A-AE44-3CDADE9DEB9F}" type="slidenum">
              <a:rPr lang="sv-SE" smtClean="0"/>
              <a:pPr/>
              <a:t>20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2016-01-11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2016-01-11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2016-01-11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2016-01-11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2016-01-11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2016-01-11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2016-01-11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2016-01-11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2016-01-11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2016-01-11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2016-01-11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785786" y="0"/>
            <a:ext cx="8358214" cy="763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err="1" smtClean="0"/>
              <a:t>Slide-topic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214282" y="785794"/>
            <a:ext cx="8715436" cy="5786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214282" y="6572272"/>
            <a:ext cx="1714512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E58BE-2F02-4B25-B50A-468CB801B0E8}" type="datetimeFigureOut">
              <a:rPr lang="sv-SE" smtClean="0"/>
              <a:pPr/>
              <a:t>2016-01-11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2173724" y="6572272"/>
            <a:ext cx="2326838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714876" y="6572272"/>
            <a:ext cx="1714512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4D4D4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zuho/picojs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magnus@thegameassembly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3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1500188"/>
            <a:ext cx="7772400" cy="2100262"/>
          </a:xfrm>
          <a:prstGeom prst="rect">
            <a:avLst/>
          </a:prstGeom>
          <a:solidFill>
            <a:srgbClr val="4C4946">
              <a:alpha val="67842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normAutofit/>
          </a:bodyPr>
          <a:lstStyle/>
          <a:p>
            <a:pPr algn="ctr"/>
            <a:r>
              <a:rPr lang="sv-SE" dirty="0" smtClean="0">
                <a:solidFill>
                  <a:srgbClr val="1C1C1C"/>
                </a:solidFill>
              </a:rPr>
              <a:t>Objektorienterad Programmering och Design </a:t>
            </a:r>
            <a:br>
              <a:rPr lang="sv-SE" dirty="0" smtClean="0">
                <a:solidFill>
                  <a:srgbClr val="1C1C1C"/>
                </a:solidFill>
              </a:rPr>
            </a:br>
            <a:r>
              <a:rPr lang="sv-SE" sz="2400" dirty="0" smtClean="0">
                <a:solidFill>
                  <a:srgbClr val="1C1C1C"/>
                </a:solidFill>
              </a:rPr>
              <a:t>Lektion 1</a:t>
            </a:r>
            <a:r>
              <a:rPr lang="sv-SE" dirty="0" smtClean="0">
                <a:solidFill>
                  <a:srgbClr val="1C1C1C"/>
                </a:solidFill>
              </a:rPr>
              <a:t>	</a:t>
            </a:r>
            <a:br>
              <a:rPr lang="sv-SE" dirty="0" smtClean="0">
                <a:solidFill>
                  <a:srgbClr val="1C1C1C"/>
                </a:solidFill>
              </a:rPr>
            </a:b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</a:rPr>
              <a:t>Data Driven Development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v-SE" dirty="0" smtClean="0"/>
          </a:p>
          <a:p>
            <a:pPr>
              <a:buNone/>
            </a:pPr>
            <a:endParaRPr lang="sv-SE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000" dirty="0" smtClean="0">
                <a:solidFill>
                  <a:srgbClr val="4C4946"/>
                </a:solidFill>
              </a:rPr>
              <a:t>Så eftersom vi inte kunde ha läxa till idag så ska vi istället prata om en del av utveckling som kommer vara livsnödvändig för era spelprojekt...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000" dirty="0" smtClean="0">
                <a:solidFill>
                  <a:srgbClr val="4C4946"/>
                </a:solidFill>
              </a:rPr>
              <a:t>...iallafall om ni inte vill driva era grafiker, leveldesigners och er själva galna.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000" dirty="0" smtClean="0">
                <a:solidFill>
                  <a:srgbClr val="4C4946"/>
                </a:solidFill>
              </a:rPr>
              <a:t>Datadriven utveckling har vi talat om tidigare.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000" dirty="0" smtClean="0">
                <a:solidFill>
                  <a:srgbClr val="4C4946"/>
                </a:solidFill>
              </a:rPr>
              <a:t>Nu när ni börjar nästa spelprojekt så är det mer aktuellt än någonsin.</a:t>
            </a:r>
          </a:p>
          <a:p>
            <a:endParaRPr lang="sv-S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</a:rPr>
              <a:t>Data Driven Development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000" dirty="0" smtClean="0">
              <a:solidFill>
                <a:srgbClr val="4C4946"/>
              </a:solidFill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800" dirty="0" smtClean="0">
                <a:solidFill>
                  <a:srgbClr val="4C4946"/>
                </a:solidFill>
              </a:rPr>
              <a:t>Förra spelprojektet – data hårdkodat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sv-SE" sz="2000" dirty="0" smtClean="0">
                <a:solidFill>
                  <a:srgbClr val="4C4946"/>
                </a:solidFill>
              </a:rPr>
              <a:t>Mycket kompileringstid vid ändringar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sv-SE" sz="2000" dirty="0" smtClean="0">
                <a:solidFill>
                  <a:srgbClr val="4C4946"/>
                </a:solidFill>
              </a:rPr>
              <a:t>Inte alltid kompilerbar kod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sv-SE" sz="2000" dirty="0" smtClean="0">
                <a:solidFill>
                  <a:srgbClr val="4C4946"/>
                </a:solidFill>
              </a:rPr>
              <a:t>LDs måste kunna kod, eller kan inte ändra något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sv-SE" sz="2000" dirty="0" smtClean="0">
                <a:solidFill>
                  <a:srgbClr val="4C4946"/>
                </a:solidFill>
              </a:rPr>
              <a:t>Svårt att hitta i filerna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sv-SE" sz="2000" dirty="0" smtClean="0">
                <a:solidFill>
                  <a:srgbClr val="4C4946"/>
                </a:solidFill>
              </a:rPr>
              <a:t>Stora exe:s </a:t>
            </a:r>
            <a:r>
              <a:rPr lang="sv-SE" sz="2000" smtClean="0">
                <a:solidFill>
                  <a:srgbClr val="4C4946"/>
                </a:solidFill>
              </a:rPr>
              <a:t>som </a:t>
            </a:r>
            <a:r>
              <a:rPr lang="sv-SE" sz="2000" smtClean="0">
                <a:solidFill>
                  <a:srgbClr val="4C4946"/>
                </a:solidFill>
              </a:rPr>
              <a:t>pajar </a:t>
            </a:r>
            <a:r>
              <a:rPr lang="sv-SE" sz="2000" dirty="0" smtClean="0">
                <a:solidFill>
                  <a:srgbClr val="4C4946"/>
                </a:solidFill>
              </a:rPr>
              <a:t>kodcachen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sv-SE" sz="2000" dirty="0" smtClean="0">
                <a:solidFill>
                  <a:srgbClr val="4C4946"/>
                </a:solidFill>
              </a:rPr>
              <a:t>Friktion mellan olika roller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sv-SE" sz="2000" dirty="0" smtClean="0">
                <a:solidFill>
                  <a:srgbClr val="4C4946"/>
                </a:solidFill>
              </a:rPr>
              <a:t>Tyngre att göra ändringar == mindre polerat spel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</a:rPr>
              <a:t>Data Driven Development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000" dirty="0" smtClean="0">
              <a:solidFill>
                <a:srgbClr val="4C4946"/>
              </a:solidFill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000" dirty="0" smtClean="0">
                <a:solidFill>
                  <a:srgbClr val="4C4946"/>
                </a:solidFill>
              </a:rPr>
              <a:t>Så på något sätt måste man lyckas frikoppla </a:t>
            </a:r>
            <a:r>
              <a:rPr lang="sv-SE" sz="2000" dirty="0" err="1" smtClean="0">
                <a:solidFill>
                  <a:srgbClr val="4C4946"/>
                </a:solidFill>
              </a:rPr>
              <a:t>content-skapande</a:t>
            </a:r>
            <a:r>
              <a:rPr lang="sv-SE" sz="2000" dirty="0" smtClean="0">
                <a:solidFill>
                  <a:srgbClr val="4C4946"/>
                </a:solidFill>
              </a:rPr>
              <a:t> från kodskapande så att alla kan jobba på projektet i tid.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000" dirty="0" smtClean="0">
                <a:solidFill>
                  <a:srgbClr val="4C4946"/>
                </a:solidFill>
              </a:rPr>
              <a:t>Svaret på detta är Data Driven Development. Dvs. att all </a:t>
            </a:r>
            <a:r>
              <a:rPr lang="sv-SE" sz="2000" dirty="0" err="1" smtClean="0">
                <a:solidFill>
                  <a:srgbClr val="4C4946"/>
                </a:solidFill>
              </a:rPr>
              <a:t>tweakning</a:t>
            </a:r>
            <a:r>
              <a:rPr lang="sv-SE" sz="2000" dirty="0" smtClean="0">
                <a:solidFill>
                  <a:srgbClr val="4C4946"/>
                </a:solidFill>
              </a:rPr>
              <a:t> och parametrar etc. ligger i filer som man läser in till spelet.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000" dirty="0" smtClean="0">
                <a:solidFill>
                  <a:srgbClr val="4C4946"/>
                </a:solidFill>
              </a:rPr>
              <a:t>Detta innebär i praktiken  att man inte vill ha några hårdkodade variabelvärden i spelet överhuvudtaget. Man vill att allt ska komma in via filer.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000" dirty="0" smtClean="0">
                <a:solidFill>
                  <a:srgbClr val="4C4946"/>
                </a:solidFill>
              </a:rPr>
              <a:t>Detta leder dock till en paradox. Hur vet spelet vilka filer den ska läsa?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000" dirty="0" smtClean="0">
                <a:solidFill>
                  <a:srgbClr val="4C4946"/>
                </a:solidFill>
              </a:rPr>
              <a:t>Detta löser man dock smidigt med en huvudfil som pekar på de andra filerna.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000" dirty="0" smtClean="0">
                <a:solidFill>
                  <a:srgbClr val="4C4946"/>
                </a:solidFill>
              </a:rPr>
              <a:t>Så det enda hårdkodade man behöver är en huvudfil som ligger i samma katalog som exen sen bestämmer den katalogstruktur etc. för alla andra filer.</a:t>
            </a:r>
            <a:endParaRPr lang="sv-S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</a:rPr>
              <a:t>Data Driven Development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  <a:p>
            <a:endParaRPr lang="sv-SE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238" y="1781175"/>
            <a:ext cx="762952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</a:rPr>
              <a:t>Data Driven Development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  <a:p>
            <a:endParaRPr lang="sv-SE" dirty="0"/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366682" y="938194"/>
            <a:ext cx="8715436" cy="5786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sv-S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C494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Root.xml</a:t>
            </a:r>
          </a:p>
          <a:p>
            <a:pPr marL="342900" lvl="0" indent="-342900">
              <a:spcBef>
                <a:spcPct val="50000"/>
              </a:spcBef>
            </a:pPr>
            <a:r>
              <a:rPr lang="sv-SE" sz="1600" dirty="0" smtClean="0">
                <a:solidFill>
                  <a:srgbClr val="4C4946"/>
                </a:solidFill>
                <a:latin typeface="Courier New" pitchFamily="49" charset="0"/>
                <a:cs typeface="Courier New" pitchFamily="49" charset="0"/>
              </a:rPr>
              <a:t>	&lt;root&gt;</a:t>
            </a:r>
            <a:br>
              <a:rPr lang="sv-SE" sz="1600" dirty="0" smtClean="0">
                <a:solidFill>
                  <a:srgbClr val="4C4946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600" dirty="0" smtClean="0">
                <a:solidFill>
                  <a:srgbClr val="4C4946"/>
                </a:solidFill>
                <a:latin typeface="Courier New" pitchFamily="49" charset="0"/>
                <a:cs typeface="Courier New" pitchFamily="49" charset="0"/>
              </a:rPr>
              <a:t>	&lt;items&gt;data/xml/swords.xml&lt;/items&gt;</a:t>
            </a:r>
            <a:br>
              <a:rPr lang="sv-SE" sz="1600" dirty="0" smtClean="0">
                <a:solidFill>
                  <a:srgbClr val="4C4946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600" dirty="0" smtClean="0">
                <a:solidFill>
                  <a:srgbClr val="4C4946"/>
                </a:solidFill>
                <a:latin typeface="Courier New" pitchFamily="49" charset="0"/>
                <a:cs typeface="Courier New" pitchFamily="49" charset="0"/>
              </a:rPr>
              <a:t>	&lt;items&gt;data/xml/helmets.xml&lt;/items&gt;</a:t>
            </a:r>
            <a:br>
              <a:rPr lang="sv-SE" sz="1600" dirty="0" smtClean="0">
                <a:solidFill>
                  <a:srgbClr val="4C4946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600" dirty="0" smtClean="0">
                <a:solidFill>
                  <a:srgbClr val="4C4946"/>
                </a:solidFill>
                <a:latin typeface="Courier New" pitchFamily="49" charset="0"/>
                <a:cs typeface="Courier New" pitchFamily="49" charset="0"/>
              </a:rPr>
              <a:t>	&lt;items&gt;data/xml/nukes.xml&lt;/items&gt; </a:t>
            </a:r>
            <a:br>
              <a:rPr lang="sv-SE" sz="1600" dirty="0" smtClean="0">
                <a:solidFill>
                  <a:srgbClr val="4C4946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600" dirty="0" smtClean="0">
                <a:solidFill>
                  <a:srgbClr val="4C4946"/>
                </a:solidFill>
                <a:latin typeface="Courier New" pitchFamily="49" charset="0"/>
                <a:cs typeface="Courier New" pitchFamily="49" charset="0"/>
              </a:rPr>
              <a:t>	&lt;enemies&gt;data/xml/enemies.xml&lt;/enemies&gt;</a:t>
            </a:r>
            <a:br>
              <a:rPr lang="sv-SE" sz="1600" dirty="0" smtClean="0">
                <a:solidFill>
                  <a:srgbClr val="4C4946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600" dirty="0" smtClean="0">
                <a:solidFill>
                  <a:srgbClr val="4C4946"/>
                </a:solidFill>
                <a:latin typeface="Courier New" pitchFamily="49" charset="0"/>
                <a:cs typeface="Courier New" pitchFamily="49" charset="0"/>
              </a:rPr>
              <a:t>	&lt;settings&gt;settings.xml&lt;/settings&gt;</a:t>
            </a:r>
            <a:br>
              <a:rPr lang="sv-SE" sz="1600" dirty="0" smtClean="0">
                <a:solidFill>
                  <a:srgbClr val="4C4946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600" dirty="0" smtClean="0">
                <a:solidFill>
                  <a:srgbClr val="4C4946"/>
                </a:solidFill>
                <a:latin typeface="Courier New" pitchFamily="49" charset="0"/>
                <a:cs typeface="Courier New" pitchFamily="49" charset="0"/>
              </a:rPr>
              <a:t>	&lt;levels&gt;data/xml/levels.xml&lt;/levels&gt;</a:t>
            </a:r>
            <a:br>
              <a:rPr lang="sv-SE" sz="1600" dirty="0" smtClean="0">
                <a:solidFill>
                  <a:srgbClr val="4C4946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0" lang="sv-S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C4946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&lt;/root&gt;</a:t>
            </a:r>
          </a:p>
          <a:p>
            <a:pPr marL="342900" indent="-342900">
              <a:spcBef>
                <a:spcPct val="50000"/>
              </a:spcBef>
            </a:pPr>
            <a:endParaRPr lang="sv-SE" sz="1600" dirty="0" smtClean="0">
              <a:solidFill>
                <a:srgbClr val="4C4946"/>
              </a:solidFill>
            </a:endParaRPr>
          </a:p>
          <a:p>
            <a:pPr marL="342900" indent="-342900">
              <a:spcBef>
                <a:spcPct val="50000"/>
              </a:spcBef>
            </a:pPr>
            <a:r>
              <a:rPr lang="sv-SE" sz="2000" dirty="0" smtClean="0">
                <a:solidFill>
                  <a:srgbClr val="4C4946"/>
                </a:solidFill>
              </a:rPr>
              <a:t>Levels.xml</a:t>
            </a:r>
          </a:p>
          <a:p>
            <a:pPr marL="342900" lvl="0" indent="-342900">
              <a:spcBef>
                <a:spcPct val="50000"/>
              </a:spcBef>
            </a:pPr>
            <a:r>
              <a:rPr lang="sv-SE" sz="1600" dirty="0" smtClean="0">
                <a:solidFill>
                  <a:srgbClr val="4C4946"/>
                </a:solidFill>
                <a:latin typeface="Courier New" pitchFamily="49" charset="0"/>
                <a:cs typeface="Courier New" pitchFamily="49" charset="0"/>
              </a:rPr>
              <a:t>	&lt;root&gt;</a:t>
            </a:r>
            <a:br>
              <a:rPr lang="sv-SE" sz="1600" dirty="0" smtClean="0">
                <a:solidFill>
                  <a:srgbClr val="4C4946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600" dirty="0" smtClean="0">
                <a:solidFill>
                  <a:srgbClr val="4C4946"/>
                </a:solidFill>
                <a:latin typeface="Courier New" pitchFamily="49" charset="0"/>
                <a:cs typeface="Courier New" pitchFamily="49" charset="0"/>
              </a:rPr>
              <a:t>	&lt;level&gt;data/xml/levels/tutorial.xml&lt;/level&gt;</a:t>
            </a:r>
            <a:br>
              <a:rPr lang="sv-SE" sz="1600" dirty="0" smtClean="0">
                <a:solidFill>
                  <a:srgbClr val="4C4946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600" dirty="0" smtClean="0">
                <a:solidFill>
                  <a:srgbClr val="4C4946"/>
                </a:solidFill>
                <a:latin typeface="Courier New" pitchFamily="49" charset="0"/>
                <a:cs typeface="Courier New" pitchFamily="49" charset="0"/>
              </a:rPr>
              <a:t>	&lt;level&gt;data/xml/levels/level1.xml&lt;/level&gt;</a:t>
            </a:r>
            <a:br>
              <a:rPr lang="sv-SE" sz="1600" dirty="0" smtClean="0">
                <a:solidFill>
                  <a:srgbClr val="4C4946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600" dirty="0" smtClean="0">
                <a:solidFill>
                  <a:srgbClr val="4C4946"/>
                </a:solidFill>
                <a:latin typeface="Courier New" pitchFamily="49" charset="0"/>
                <a:cs typeface="Courier New" pitchFamily="49" charset="0"/>
              </a:rPr>
              <a:t>	&lt;level&gt;data/xml/levels/level2.xml&lt;/level&gt;</a:t>
            </a:r>
            <a:br>
              <a:rPr lang="sv-SE" sz="1600" dirty="0" smtClean="0">
                <a:solidFill>
                  <a:srgbClr val="4C4946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600" dirty="0" smtClean="0">
                <a:solidFill>
                  <a:srgbClr val="4C4946"/>
                </a:solidFill>
                <a:latin typeface="Courier New" pitchFamily="49" charset="0"/>
                <a:cs typeface="Courier New" pitchFamily="49" charset="0"/>
              </a:rPr>
              <a:t>	&lt;level&gt;data/xml/levels/level3.xml&lt;/level&gt;</a:t>
            </a:r>
            <a:br>
              <a:rPr lang="sv-SE" sz="1600" dirty="0" smtClean="0">
                <a:solidFill>
                  <a:srgbClr val="4C4946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600" dirty="0" smtClean="0">
                <a:solidFill>
                  <a:srgbClr val="4C4946"/>
                </a:solidFill>
                <a:latin typeface="Courier New" pitchFamily="49" charset="0"/>
                <a:cs typeface="Courier New" pitchFamily="49" charset="0"/>
              </a:rPr>
              <a:t>&lt;/root&gt;</a:t>
            </a:r>
          </a:p>
          <a:p>
            <a:pPr marL="342900" indent="-342900">
              <a:spcBef>
                <a:spcPct val="50000"/>
              </a:spcBef>
            </a:pPr>
            <a:endParaRPr lang="sv-SE" sz="2000" dirty="0" smtClean="0">
              <a:solidFill>
                <a:srgbClr val="4C4946"/>
              </a:solidFill>
            </a:endParaRPr>
          </a:p>
          <a:p>
            <a:pPr marL="342900" indent="-342900">
              <a:spcBef>
                <a:spcPct val="50000"/>
              </a:spcBef>
            </a:pPr>
            <a:endParaRPr lang="sv-SE" sz="2000" dirty="0" smtClean="0">
              <a:solidFill>
                <a:srgbClr val="4C4946"/>
              </a:solidFill>
            </a:endParaRPr>
          </a:p>
          <a:p>
            <a:pPr marL="342900" lvl="0" indent="-342900">
              <a:spcBef>
                <a:spcPct val="50000"/>
              </a:spcBef>
            </a:pPr>
            <a:endParaRPr kumimoji="0" lang="sv-SE" sz="1600" b="0" i="0" u="none" strike="noStrike" kern="1200" cap="none" spc="0" normalizeH="0" baseline="0" noProof="0" dirty="0" smtClean="0">
              <a:ln>
                <a:noFill/>
              </a:ln>
              <a:solidFill>
                <a:srgbClr val="4C4946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50000"/>
              </a:spcBef>
            </a:pPr>
            <a:endParaRPr lang="sv-SE" sz="1600" dirty="0" smtClean="0">
              <a:solidFill>
                <a:srgbClr val="4C4946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>
              <a:spcBef>
                <a:spcPct val="50000"/>
              </a:spcBef>
            </a:pPr>
            <a:endParaRPr kumimoji="0" lang="sv-SE" sz="1600" b="0" i="0" u="none" strike="noStrike" kern="1200" cap="none" spc="0" normalizeH="0" baseline="0" noProof="0" dirty="0" smtClean="0">
              <a:ln>
                <a:noFill/>
              </a:ln>
              <a:solidFill>
                <a:srgbClr val="4C4946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</a:rPr>
              <a:t>Data Driven Development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000" dirty="0" smtClean="0">
              <a:solidFill>
                <a:srgbClr val="4C4946"/>
              </a:solidFill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000" dirty="0" smtClean="0">
                <a:solidFill>
                  <a:srgbClr val="4C4946"/>
                </a:solidFill>
              </a:rPr>
              <a:t>För att uppnå detta behöver man någon form av dataformat.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000" dirty="0" smtClean="0">
                <a:solidFill>
                  <a:srgbClr val="4C4946"/>
                </a:solidFill>
              </a:rPr>
              <a:t>Tidigare har ni använt xml för detta.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000" dirty="0" smtClean="0">
                <a:solidFill>
                  <a:srgbClr val="4C4946"/>
                </a:solidFill>
              </a:rPr>
              <a:t>Idag tar vi en titt på JSON istället.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000" dirty="0" smtClean="0">
                <a:solidFill>
                  <a:srgbClr val="4C4946"/>
                </a:solidFill>
              </a:rPr>
              <a:t>Ni kan välja vilket json bibliotek ni vill, men ett enkelt att använda är:</a:t>
            </a:r>
            <a:br>
              <a:rPr lang="sv-SE" sz="2000" dirty="0" smtClean="0">
                <a:solidFill>
                  <a:srgbClr val="4C4946"/>
                </a:solidFill>
              </a:rPr>
            </a:br>
            <a:r>
              <a:rPr lang="sv-SE" sz="2000" dirty="0" smtClean="0">
                <a:solidFill>
                  <a:srgbClr val="4C4946"/>
                </a:solidFill>
                <a:hlinkClick r:id="rId2"/>
              </a:rPr>
              <a:t>https://github.com/kazuho/picojson</a:t>
            </a:r>
            <a:endParaRPr lang="sv-SE" sz="2000" dirty="0" smtClean="0">
              <a:solidFill>
                <a:srgbClr val="4C4946"/>
              </a:solidFill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000" dirty="0" smtClean="0">
                <a:solidFill>
                  <a:srgbClr val="4C4946"/>
                </a:solidFill>
              </a:rPr>
              <a:t>Det räcker med att inkludera en headerfil för att använda det.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000" dirty="0" smtClean="0">
              <a:solidFill>
                <a:srgbClr val="4C494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repetition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sv-SE" sz="2800" dirty="0" smtClean="0"/>
          </a:p>
          <a:p>
            <a:pPr>
              <a:lnSpc>
                <a:spcPct val="90000"/>
              </a:lnSpc>
            </a:pPr>
            <a:endParaRPr lang="sv-SE" sz="2800" dirty="0" smtClean="0"/>
          </a:p>
          <a:p>
            <a:pPr>
              <a:lnSpc>
                <a:spcPct val="90000"/>
              </a:lnSpc>
            </a:pPr>
            <a:r>
              <a:rPr lang="sv-SE" sz="2800" dirty="0" smtClean="0"/>
              <a:t>Brackets används för att ange ett objekt.</a:t>
            </a:r>
          </a:p>
          <a:p>
            <a:pPr>
              <a:lnSpc>
                <a:spcPct val="90000"/>
              </a:lnSpc>
              <a:buNone/>
            </a:pPr>
            <a:r>
              <a:rPr lang="sv-SE" sz="2800" dirty="0" smtClean="0"/>
              <a:t>{  </a:t>
            </a:r>
            <a:r>
              <a:rPr lang="sv-SE" sz="2000" i="1" dirty="0" smtClean="0"/>
              <a:t>&lt;-start</a:t>
            </a:r>
            <a:endParaRPr lang="sv-SE" sz="2800" i="1" dirty="0" smtClean="0"/>
          </a:p>
          <a:p>
            <a:pPr>
              <a:lnSpc>
                <a:spcPct val="90000"/>
              </a:lnSpc>
              <a:buNone/>
            </a:pPr>
            <a:endParaRPr lang="sv-SE" sz="2800" dirty="0" smtClean="0"/>
          </a:p>
          <a:p>
            <a:pPr>
              <a:lnSpc>
                <a:spcPct val="90000"/>
              </a:lnSpc>
              <a:buNone/>
            </a:pPr>
            <a:endParaRPr lang="sv-SE" sz="2800" dirty="0" smtClean="0"/>
          </a:p>
          <a:p>
            <a:pPr>
              <a:lnSpc>
                <a:spcPct val="90000"/>
              </a:lnSpc>
              <a:buNone/>
            </a:pPr>
            <a:endParaRPr lang="sv-SE" sz="2800" dirty="0" smtClean="0"/>
          </a:p>
          <a:p>
            <a:pPr>
              <a:lnSpc>
                <a:spcPct val="90000"/>
              </a:lnSpc>
              <a:buNone/>
            </a:pPr>
            <a:r>
              <a:rPr lang="sv-SE" sz="2800" dirty="0" smtClean="0"/>
              <a:t>} </a:t>
            </a:r>
            <a:r>
              <a:rPr lang="sv-SE" sz="2000" i="1" dirty="0" smtClean="0"/>
              <a:t>&lt;-slut</a:t>
            </a:r>
            <a:endParaRPr lang="sv-SE" sz="2800" i="1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repetition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sv-SE" sz="2800" dirty="0" smtClean="0"/>
          </a:p>
          <a:p>
            <a:pPr>
              <a:lnSpc>
                <a:spcPct val="90000"/>
              </a:lnSpc>
            </a:pPr>
            <a:endParaRPr lang="sv-SE" sz="2800" dirty="0" smtClean="0"/>
          </a:p>
          <a:p>
            <a:pPr>
              <a:lnSpc>
                <a:spcPct val="90000"/>
              </a:lnSpc>
            </a:pPr>
            <a:r>
              <a:rPr lang="sv-SE" sz="2800" dirty="0" smtClean="0"/>
              <a:t>Citationstecken används för att </a:t>
            </a:r>
            <a:r>
              <a:rPr lang="sv-SE" sz="2800" smtClean="0"/>
              <a:t>namnge variabelnamn. </a:t>
            </a:r>
            <a:endParaRPr lang="sv-SE" sz="2800" dirty="0" smtClean="0"/>
          </a:p>
          <a:p>
            <a:pPr>
              <a:lnSpc>
                <a:spcPct val="90000"/>
              </a:lnSpc>
            </a:pPr>
            <a:r>
              <a:rPr lang="sv-SE" sz="2800" dirty="0" smtClean="0"/>
              <a:t>Värdet anges efter kolon.</a:t>
            </a:r>
          </a:p>
          <a:p>
            <a:pPr>
              <a:lnSpc>
                <a:spcPct val="90000"/>
              </a:lnSpc>
            </a:pPr>
            <a:r>
              <a:rPr lang="sv-SE" sz="2800" dirty="0" smtClean="0"/>
              <a:t>Flera värde måste följas av kommatecken.</a:t>
            </a:r>
          </a:p>
          <a:p>
            <a:pPr>
              <a:lnSpc>
                <a:spcPct val="90000"/>
              </a:lnSpc>
            </a:pPr>
            <a:r>
              <a:rPr lang="sv-SE" sz="2800" dirty="0" smtClean="0"/>
              <a:t>Det finns olika datatyper:</a:t>
            </a:r>
          </a:p>
          <a:p>
            <a:pPr>
              <a:lnSpc>
                <a:spcPct val="90000"/>
              </a:lnSpc>
              <a:buNone/>
            </a:pPr>
            <a:r>
              <a:rPr lang="sv-SE" sz="2800" dirty="0" smtClean="0"/>
              <a:t>{  </a:t>
            </a:r>
            <a:endParaRPr lang="sv-SE" sz="2800" i="1" dirty="0" smtClean="0"/>
          </a:p>
          <a:p>
            <a:pPr>
              <a:lnSpc>
                <a:spcPct val="90000"/>
              </a:lnSpc>
              <a:buNone/>
            </a:pPr>
            <a:r>
              <a:rPr lang="sv-SE" sz="2800" dirty="0" smtClean="0"/>
              <a:t>	”name” : ”apa”,</a:t>
            </a:r>
          </a:p>
          <a:p>
            <a:pPr>
              <a:lnSpc>
                <a:spcPct val="90000"/>
              </a:lnSpc>
              <a:buNone/>
            </a:pPr>
            <a:r>
              <a:rPr lang="sv-SE" sz="2800" dirty="0" smtClean="0"/>
              <a:t>	”life” : 10, </a:t>
            </a:r>
          </a:p>
          <a:p>
            <a:pPr>
              <a:lnSpc>
                <a:spcPct val="90000"/>
              </a:lnSpc>
              <a:buNone/>
            </a:pPr>
            <a:r>
              <a:rPr lang="sv-SE" sz="2800" dirty="0" smtClean="0"/>
              <a:t>	”isApa” : true,</a:t>
            </a:r>
          </a:p>
          <a:p>
            <a:pPr>
              <a:lnSpc>
                <a:spcPct val="90000"/>
              </a:lnSpc>
              <a:buNone/>
            </a:pPr>
            <a:r>
              <a:rPr lang="sv-SE" sz="2800" dirty="0" smtClean="0"/>
              <a:t>}</a:t>
            </a:r>
            <a:endParaRPr lang="sv-SE" sz="2800" i="1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repetition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sv-SE" sz="2800" dirty="0" smtClean="0"/>
          </a:p>
          <a:p>
            <a:pPr>
              <a:lnSpc>
                <a:spcPct val="90000"/>
              </a:lnSpc>
            </a:pPr>
            <a:endParaRPr lang="sv-SE" sz="2800" dirty="0" smtClean="0"/>
          </a:p>
          <a:p>
            <a:pPr>
              <a:lnSpc>
                <a:spcPct val="90000"/>
              </a:lnSpc>
            </a:pPr>
            <a:r>
              <a:rPr lang="sv-SE" sz="2800" dirty="0" smtClean="0"/>
              <a:t>En datatyp är array:</a:t>
            </a:r>
          </a:p>
          <a:p>
            <a:pPr>
              <a:lnSpc>
                <a:spcPct val="90000"/>
              </a:lnSpc>
              <a:buNone/>
            </a:pPr>
            <a:r>
              <a:rPr lang="sv-SE" sz="2800" dirty="0" smtClean="0"/>
              <a:t>{  </a:t>
            </a:r>
            <a:endParaRPr lang="sv-SE" sz="2800" i="1" dirty="0" smtClean="0"/>
          </a:p>
          <a:p>
            <a:pPr>
              <a:lnSpc>
                <a:spcPct val="90000"/>
              </a:lnSpc>
              <a:buNone/>
            </a:pPr>
            <a:r>
              <a:rPr lang="sv-SE" sz="2800" dirty="0" smtClean="0"/>
              <a:t>	”godis” : </a:t>
            </a:r>
            <a:br>
              <a:rPr lang="sv-SE" sz="2800" dirty="0" smtClean="0"/>
            </a:br>
            <a:r>
              <a:rPr lang="sv-SE" sz="2800" dirty="0" smtClean="0"/>
              <a:t>[</a:t>
            </a:r>
          </a:p>
          <a:p>
            <a:pPr>
              <a:lnSpc>
                <a:spcPct val="90000"/>
              </a:lnSpc>
              <a:buNone/>
            </a:pPr>
            <a:r>
              <a:rPr lang="sv-SE" sz="2800" dirty="0" smtClean="0"/>
              <a:t>		”daim”,</a:t>
            </a:r>
          </a:p>
          <a:p>
            <a:pPr>
              <a:lnSpc>
                <a:spcPct val="90000"/>
              </a:lnSpc>
              <a:buNone/>
            </a:pPr>
            <a:r>
              <a:rPr lang="sv-SE" sz="2800" dirty="0" smtClean="0"/>
              <a:t>		”sega råttor”,</a:t>
            </a:r>
          </a:p>
          <a:p>
            <a:pPr>
              <a:lnSpc>
                <a:spcPct val="90000"/>
              </a:lnSpc>
              <a:buNone/>
            </a:pPr>
            <a:r>
              <a:rPr lang="sv-SE" sz="2800" dirty="0" smtClean="0"/>
              <a:t>		”bilar”</a:t>
            </a:r>
          </a:p>
          <a:p>
            <a:pPr>
              <a:lnSpc>
                <a:spcPct val="90000"/>
              </a:lnSpc>
              <a:buNone/>
            </a:pPr>
            <a:r>
              <a:rPr lang="sv-SE" sz="2800" dirty="0" smtClean="0"/>
              <a:t>	]</a:t>
            </a:r>
          </a:p>
          <a:p>
            <a:pPr>
              <a:lnSpc>
                <a:spcPct val="90000"/>
              </a:lnSpc>
              <a:buNone/>
            </a:pPr>
            <a:r>
              <a:rPr lang="sv-SE" sz="2800" dirty="0" smtClean="0"/>
              <a:t>}</a:t>
            </a:r>
            <a:endParaRPr lang="sv-SE" sz="2800" i="1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repetition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sv-SE" sz="2800" dirty="0" smtClean="0"/>
          </a:p>
          <a:p>
            <a:pPr>
              <a:lnSpc>
                <a:spcPct val="90000"/>
              </a:lnSpc>
            </a:pPr>
            <a:endParaRPr lang="sv-SE" sz="2800" dirty="0" smtClean="0"/>
          </a:p>
          <a:p>
            <a:pPr>
              <a:lnSpc>
                <a:spcPct val="90000"/>
              </a:lnSpc>
            </a:pPr>
            <a:r>
              <a:rPr lang="sv-SE" sz="2800" dirty="0" smtClean="0"/>
              <a:t>Arrayn kan också innehålla objekt:</a:t>
            </a:r>
          </a:p>
          <a:p>
            <a:pPr>
              <a:lnSpc>
                <a:spcPct val="90000"/>
              </a:lnSpc>
              <a:buNone/>
            </a:pPr>
            <a:r>
              <a:rPr lang="sv-SE" sz="2000" dirty="0" smtClean="0"/>
              <a:t>{  </a:t>
            </a:r>
            <a:endParaRPr lang="sv-SE" sz="2000" i="1" dirty="0" smtClean="0"/>
          </a:p>
          <a:p>
            <a:pPr>
              <a:lnSpc>
                <a:spcPct val="90000"/>
              </a:lnSpc>
              <a:buNone/>
            </a:pPr>
            <a:r>
              <a:rPr lang="sv-SE" sz="2000" dirty="0" smtClean="0"/>
              <a:t>	”GameObjects” : </a:t>
            </a:r>
            <a:br>
              <a:rPr lang="sv-SE" sz="2000" dirty="0" smtClean="0"/>
            </a:br>
            <a:r>
              <a:rPr lang="sv-SE" sz="2000" dirty="0" smtClean="0"/>
              <a:t>[</a:t>
            </a:r>
          </a:p>
          <a:p>
            <a:pPr>
              <a:lnSpc>
                <a:spcPct val="90000"/>
              </a:lnSpc>
              <a:buNone/>
            </a:pPr>
            <a:r>
              <a:rPr lang="sv-SE" sz="2000" dirty="0" smtClean="0"/>
              <a:t>		{</a:t>
            </a:r>
          </a:p>
          <a:p>
            <a:pPr>
              <a:lnSpc>
                <a:spcPct val="90000"/>
              </a:lnSpc>
              <a:buNone/>
            </a:pPr>
            <a:r>
              <a:rPr lang="sv-SE" sz="2000" dirty="0" smtClean="0"/>
              <a:t>			”x” : 10, ”y” : 20, ”name” : ”Apa”</a:t>
            </a:r>
            <a:br>
              <a:rPr lang="sv-SE" sz="2000" dirty="0" smtClean="0"/>
            </a:br>
            <a:r>
              <a:rPr lang="sv-SE" sz="2000" dirty="0" smtClean="0"/>
              <a:t>	},</a:t>
            </a:r>
          </a:p>
          <a:p>
            <a:pPr>
              <a:lnSpc>
                <a:spcPct val="90000"/>
              </a:lnSpc>
              <a:buNone/>
            </a:pPr>
            <a:r>
              <a:rPr lang="sv-SE" sz="2000" dirty="0" smtClean="0"/>
              <a:t>		{</a:t>
            </a:r>
          </a:p>
          <a:p>
            <a:pPr>
              <a:lnSpc>
                <a:spcPct val="90000"/>
              </a:lnSpc>
              <a:buNone/>
            </a:pPr>
            <a:r>
              <a:rPr lang="sv-SE" sz="2000" dirty="0" smtClean="0"/>
              <a:t>			”x” : 20, ”y” : 30, ”name” : ”ÄnnuEnApa”</a:t>
            </a:r>
            <a:br>
              <a:rPr lang="sv-SE" sz="2000" dirty="0" smtClean="0"/>
            </a:br>
            <a:r>
              <a:rPr lang="sv-SE" sz="2000" dirty="0" smtClean="0"/>
              <a:t>	}</a:t>
            </a:r>
          </a:p>
          <a:p>
            <a:pPr>
              <a:lnSpc>
                <a:spcPct val="90000"/>
              </a:lnSpc>
              <a:buNone/>
            </a:pPr>
            <a:r>
              <a:rPr lang="sv-SE" sz="2000" dirty="0" smtClean="0"/>
              <a:t>	]</a:t>
            </a:r>
          </a:p>
          <a:p>
            <a:pPr>
              <a:lnSpc>
                <a:spcPct val="90000"/>
              </a:lnSpc>
              <a:buNone/>
            </a:pPr>
            <a:r>
              <a:rPr lang="sv-SE" sz="2000" dirty="0" smtClean="0"/>
              <a:t>}</a:t>
            </a:r>
            <a:endParaRPr lang="sv-SE" sz="2000" i="1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</a:rPr>
              <a:t>Kurslayout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000" dirty="0" smtClean="0">
              <a:solidFill>
                <a:srgbClr val="4C4946"/>
              </a:solidFill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000" dirty="0" smtClean="0">
              <a:solidFill>
                <a:srgbClr val="4C4946"/>
              </a:solidFill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000" dirty="0" smtClean="0">
              <a:solidFill>
                <a:srgbClr val="4C4946"/>
              </a:solidFill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000" dirty="0" smtClean="0">
                <a:solidFill>
                  <a:srgbClr val="4C4946"/>
                </a:solidFill>
              </a:rPr>
              <a:t>10 veckorskurs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000" dirty="0" smtClean="0">
                <a:solidFill>
                  <a:srgbClr val="4C4946"/>
                </a:solidFill>
              </a:rPr>
              <a:t>Studieschema kommer påminna om C++</a:t>
            </a:r>
          </a:p>
          <a:p>
            <a:pPr marL="800100" lvl="1" indent="-342900">
              <a:spcBef>
                <a:spcPct val="50000"/>
              </a:spcBef>
              <a:buFontTx/>
              <a:buChar char="•"/>
            </a:pPr>
            <a:r>
              <a:rPr lang="sv-SE" sz="2000" dirty="0" smtClean="0">
                <a:solidFill>
                  <a:srgbClr val="4C4946"/>
                </a:solidFill>
              </a:rPr>
              <a:t>Två lektioner i veckan</a:t>
            </a:r>
          </a:p>
          <a:p>
            <a:pPr marL="800100" lvl="1" indent="-342900">
              <a:spcBef>
                <a:spcPct val="50000"/>
              </a:spcBef>
              <a:buFontTx/>
              <a:buChar char="•"/>
            </a:pPr>
            <a:r>
              <a:rPr lang="sv-SE" sz="2000" dirty="0" smtClean="0">
                <a:solidFill>
                  <a:srgbClr val="4C4946"/>
                </a:solidFill>
              </a:rPr>
              <a:t>Sju labbar (tre inlämningar, fyra redovisningar, fem labbar görs i </a:t>
            </a:r>
            <a:r>
              <a:rPr lang="sv-SE" sz="2000" dirty="0" smtClean="0">
                <a:solidFill>
                  <a:srgbClr val="4C4946"/>
                </a:solidFill>
              </a:rPr>
              <a:t>spelgrupperna)</a:t>
            </a:r>
            <a:endParaRPr lang="sv-SE" sz="2000" dirty="0" smtClean="0">
              <a:solidFill>
                <a:srgbClr val="4C4946"/>
              </a:solidFill>
            </a:endParaRPr>
          </a:p>
          <a:p>
            <a:pPr marL="800100" lvl="1" indent="-342900">
              <a:spcBef>
                <a:spcPct val="50000"/>
              </a:spcBef>
              <a:buFontTx/>
              <a:buChar char="•"/>
            </a:pPr>
            <a:r>
              <a:rPr lang="sv-SE" sz="2000" dirty="0" smtClean="0">
                <a:solidFill>
                  <a:srgbClr val="4C4946"/>
                </a:solidFill>
              </a:rPr>
              <a:t>Point n click adventure game under 8 veckor av kursen </a:t>
            </a:r>
          </a:p>
          <a:p>
            <a:pPr marL="800100" lvl="1" indent="-342900">
              <a:spcBef>
                <a:spcPct val="50000"/>
              </a:spcBef>
              <a:buFontTx/>
              <a:buChar char="•"/>
            </a:pPr>
            <a:r>
              <a:rPr lang="sv-SE" sz="2000" dirty="0" smtClean="0">
                <a:solidFill>
                  <a:srgbClr val="4C4946"/>
                </a:solidFill>
              </a:rPr>
              <a:t>Avslutande tenta</a:t>
            </a:r>
            <a:endParaRPr lang="sv-SE" sz="1600" dirty="0" smtClean="0">
              <a:solidFill>
                <a:srgbClr val="4C494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>
                <a:solidFill>
                  <a:srgbClr val="4C4946"/>
                </a:solidFill>
                <a:latin typeface="Bliss 2 Regular" pitchFamily="50" charset="0"/>
              </a:rPr>
              <a:t/>
            </a:r>
            <a:br>
              <a:rPr lang="sv-SE" dirty="0" smtClean="0">
                <a:solidFill>
                  <a:srgbClr val="4C4946"/>
                </a:solidFill>
                <a:latin typeface="Bliss 2 Regular" pitchFamily="50" charset="0"/>
              </a:rPr>
            </a:br>
            <a:r>
              <a:rPr lang="sv-SE" dirty="0" smtClean="0"/>
              <a:t>Frågor?</a:t>
            </a:r>
            <a:r>
              <a:rPr lang="sv-SE" dirty="0" smtClean="0">
                <a:solidFill>
                  <a:srgbClr val="4C4946"/>
                </a:solidFill>
                <a:latin typeface="Bliss 2 Regular" pitchFamily="50" charset="0"/>
              </a:rPr>
              <a:t/>
            </a:r>
            <a:br>
              <a:rPr lang="sv-SE" dirty="0" smtClean="0">
                <a:solidFill>
                  <a:srgbClr val="4C4946"/>
                </a:solidFill>
                <a:latin typeface="Bliss 2 Regular" pitchFamily="50" charset="0"/>
              </a:rPr>
            </a:b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</a:rPr>
              <a:t>Läxa:</a:t>
            </a:r>
            <a:br>
              <a:rPr lang="sv-SE" sz="2400" dirty="0" smtClean="0">
                <a:solidFill>
                  <a:srgbClr val="4C4946"/>
                </a:solidFill>
              </a:rPr>
            </a:br>
            <a:r>
              <a:rPr lang="sv-SE" sz="2400" dirty="0" smtClean="0"/>
              <a:t>C++  Primer :  Kapitel 7 (sid 253-306)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/>
              <a:t>Labb</a:t>
            </a:r>
            <a:br>
              <a:rPr lang="sv-SE" sz="2400" dirty="0" smtClean="0"/>
            </a:br>
            <a:r>
              <a:rPr lang="sv-SE" sz="2400" dirty="0" smtClean="0"/>
              <a:t>OPD - Labb 1 - JSON</a:t>
            </a:r>
            <a:br>
              <a:rPr lang="sv-SE" sz="2400" dirty="0" smtClean="0"/>
            </a:br>
            <a:r>
              <a:rPr lang="sv-SE" sz="2400" dirty="0" smtClean="0"/>
              <a:t/>
            </a:r>
            <a:br>
              <a:rPr lang="sv-SE" sz="2400" dirty="0" smtClean="0"/>
            </a:br>
            <a:r>
              <a:rPr lang="sv-SE" sz="2400" dirty="0" smtClean="0">
                <a:solidFill>
                  <a:srgbClr val="4C4946"/>
                </a:solidFill>
                <a:hlinkClick r:id="rId3"/>
              </a:rPr>
              <a:t>magnus@thegameassembly.com</a:t>
            </a:r>
            <a:endParaRPr lang="sv-SE" sz="2400" dirty="0" smtClean="0">
              <a:solidFill>
                <a:srgbClr val="4C4946"/>
              </a:solidFill>
            </a:endParaRP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</a:rPr>
              <a:t>Kurslayout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1" indent="-342900">
              <a:spcBef>
                <a:spcPct val="50000"/>
              </a:spcBef>
              <a:buFontTx/>
              <a:buChar char="•"/>
            </a:pPr>
            <a:endParaRPr lang="sv-SE" sz="2000" dirty="0" smtClean="0">
              <a:solidFill>
                <a:srgbClr val="4C4946"/>
              </a:solidFill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</a:rPr>
              <a:t>Uppföljningar på spelprojekt varannan vecka (typ).</a:t>
            </a:r>
          </a:p>
          <a:p>
            <a:pPr marL="800100" lvl="1" indent="-342900">
              <a:spcBef>
                <a:spcPct val="50000"/>
              </a:spcBef>
              <a:buFontTx/>
              <a:buChar char="•"/>
            </a:pPr>
            <a:r>
              <a:rPr lang="sv-SE" sz="1800" dirty="0" smtClean="0">
                <a:solidFill>
                  <a:srgbClr val="4C4946"/>
                </a:solidFill>
              </a:rPr>
              <a:t>Uppcheckning vecka 2, 3, 5 och 7 av kursen.</a:t>
            </a:r>
            <a:br>
              <a:rPr lang="sv-SE" sz="1800" dirty="0" smtClean="0">
                <a:solidFill>
                  <a:srgbClr val="4C4946"/>
                </a:solidFill>
              </a:rPr>
            </a:br>
            <a:endParaRPr lang="sv-SE" sz="1800" dirty="0" smtClean="0">
              <a:solidFill>
                <a:srgbClr val="4C4946"/>
              </a:solidFill>
            </a:endParaRPr>
          </a:p>
          <a:p>
            <a:pPr marL="400050"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</a:rPr>
              <a:t>Litteratur</a:t>
            </a:r>
          </a:p>
          <a:p>
            <a:pPr marL="800100" lvl="1">
              <a:spcBef>
                <a:spcPct val="50000"/>
              </a:spcBef>
              <a:buFontTx/>
              <a:buChar char="•"/>
            </a:pPr>
            <a:r>
              <a:rPr lang="sv-SE" sz="1800" dirty="0" smtClean="0">
                <a:solidFill>
                  <a:srgbClr val="4C4946"/>
                </a:solidFill>
              </a:rPr>
              <a:t>C</a:t>
            </a:r>
            <a:r>
              <a:rPr lang="sv-SE" sz="1800" dirty="0" smtClean="0">
                <a:solidFill>
                  <a:srgbClr val="4D4D4D"/>
                </a:solidFill>
              </a:rPr>
              <a:t>++ Primer</a:t>
            </a:r>
          </a:p>
          <a:p>
            <a:pPr marL="800100" lvl="1">
              <a:spcBef>
                <a:spcPct val="50000"/>
              </a:spcBef>
              <a:buFontTx/>
              <a:buChar char="•"/>
            </a:pPr>
            <a:r>
              <a:rPr lang="en-US" sz="1800" dirty="0" smtClean="0">
                <a:solidFill>
                  <a:srgbClr val="4D4D4D"/>
                </a:solidFill>
              </a:rPr>
              <a:t>Object Oriented Analysis and Design</a:t>
            </a:r>
          </a:p>
          <a:p>
            <a:pPr marL="800100" lvl="1">
              <a:spcBef>
                <a:spcPct val="50000"/>
              </a:spcBef>
              <a:buFontTx/>
              <a:buChar char="•"/>
            </a:pPr>
            <a:r>
              <a:rPr lang="en-US" sz="1800" dirty="0" smtClean="0">
                <a:solidFill>
                  <a:srgbClr val="4D4D4D"/>
                </a:solidFill>
              </a:rPr>
              <a:t>Refactoring</a:t>
            </a:r>
            <a:r>
              <a:rPr lang="en-US" sz="1800" dirty="0" smtClean="0">
                <a:solidFill>
                  <a:srgbClr val="4C4946"/>
                </a:solidFill>
              </a:rPr>
              <a:t>: Improving the Design of Existing Code</a:t>
            </a:r>
          </a:p>
          <a:p>
            <a:pPr marL="800100" lvl="1">
              <a:spcBef>
                <a:spcPct val="50000"/>
              </a:spcBef>
              <a:buFontTx/>
              <a:buChar char="•"/>
            </a:pPr>
            <a:r>
              <a:rPr lang="en-US" sz="1800" dirty="0" smtClean="0">
                <a:solidFill>
                  <a:srgbClr val="4C4946"/>
                </a:solidFill>
              </a:rPr>
              <a:t>Object-Oriented Analysis and Design with Applications</a:t>
            </a:r>
          </a:p>
          <a:p>
            <a:pPr marL="800100" lvl="1">
              <a:spcBef>
                <a:spcPct val="50000"/>
              </a:spcBef>
              <a:buFontTx/>
              <a:buChar char="•"/>
            </a:pPr>
            <a:r>
              <a:rPr lang="en-US" sz="1800" dirty="0" smtClean="0">
                <a:solidFill>
                  <a:srgbClr val="4C4946"/>
                </a:solidFill>
              </a:rPr>
              <a:t>Antipatterns</a:t>
            </a:r>
            <a:endParaRPr lang="sv-SE" sz="1800" dirty="0" smtClean="0">
              <a:solidFill>
                <a:srgbClr val="4C494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>
                <a:solidFill>
                  <a:srgbClr val="4C4946"/>
                </a:solidFill>
              </a:rPr>
              <a:t>Hur vi arbetar med materialet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800" dirty="0" smtClean="0">
              <a:solidFill>
                <a:srgbClr val="4D4D4D"/>
              </a:solidFill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800" dirty="0" smtClean="0">
              <a:solidFill>
                <a:srgbClr val="4D4D4D"/>
              </a:solidFill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800" dirty="0" smtClean="0">
              <a:solidFill>
                <a:srgbClr val="4D4D4D"/>
              </a:solidFill>
            </a:endParaRPr>
          </a:p>
          <a:p>
            <a:r>
              <a:rPr lang="sv-SE" sz="2800" dirty="0" smtClean="0">
                <a:solidFill>
                  <a:srgbClr val="4D4D4D"/>
                </a:solidFill>
              </a:rPr>
              <a:t>Litteraturtung kurs</a:t>
            </a:r>
          </a:p>
          <a:p>
            <a:r>
              <a:rPr lang="sv-SE" sz="2800" dirty="0" smtClean="0">
                <a:solidFill>
                  <a:srgbClr val="4D4D4D"/>
                </a:solidFill>
              </a:rPr>
              <a:t>Kursen bygger helt på böckerna.</a:t>
            </a:r>
          </a:p>
          <a:p>
            <a:r>
              <a:rPr lang="sv-SE" sz="2800" dirty="0" smtClean="0">
                <a:solidFill>
                  <a:srgbClr val="4D4D4D"/>
                </a:solidFill>
              </a:rPr>
              <a:t>Läs läxan inför lektionen!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1043608" y="44624"/>
            <a:ext cx="6622356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3600" dirty="0">
                <a:solidFill>
                  <a:srgbClr val="4C4946"/>
                </a:solidFill>
                <a:latin typeface="+mj-lt"/>
              </a:rPr>
              <a:t>Hur vi arbetar med materialet</a:t>
            </a: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827584" y="1772816"/>
            <a:ext cx="7529539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v-SE" sz="2800" dirty="0" smtClean="0">
                <a:solidFill>
                  <a:srgbClr val="4D4D4D"/>
                </a:solidFill>
              </a:rPr>
              <a:t> Mycket självstudier</a:t>
            </a:r>
          </a:p>
          <a:p>
            <a:pPr>
              <a:buFont typeface="Arial" pitchFamily="34" charset="0"/>
              <a:buChar char="•"/>
            </a:pPr>
            <a:r>
              <a:rPr lang="sv-SE" sz="2800" dirty="0" smtClean="0">
                <a:solidFill>
                  <a:srgbClr val="4D4D4D"/>
                </a:solidFill>
              </a:rPr>
              <a:t> Självstudier är en del av skolan</a:t>
            </a:r>
          </a:p>
          <a:p>
            <a:pPr lvl="1">
              <a:buFont typeface="Arial" pitchFamily="34" charset="0"/>
              <a:buChar char="•"/>
            </a:pPr>
            <a:r>
              <a:rPr lang="sv-SE" sz="2800" dirty="0" smtClean="0">
                <a:solidFill>
                  <a:srgbClr val="4D4D4D"/>
                </a:solidFill>
              </a:rPr>
              <a:t> Tentan</a:t>
            </a:r>
          </a:p>
          <a:p>
            <a:pPr lvl="1">
              <a:buFont typeface="Arial" pitchFamily="34" charset="0"/>
              <a:buChar char="•"/>
            </a:pPr>
            <a:r>
              <a:rPr lang="sv-SE" sz="2800" dirty="0" smtClean="0">
                <a:solidFill>
                  <a:srgbClr val="4D4D4D"/>
                </a:solidFill>
              </a:rPr>
              <a:t> Spelprojektet</a:t>
            </a:r>
          </a:p>
          <a:p>
            <a:pPr lvl="1">
              <a:buFont typeface="Arial" pitchFamily="34" charset="0"/>
              <a:buChar char="•"/>
            </a:pPr>
            <a:r>
              <a:rPr lang="sv-SE" sz="2800" dirty="0" smtClean="0">
                <a:solidFill>
                  <a:srgbClr val="4D4D4D"/>
                </a:solidFill>
              </a:rPr>
              <a:t> Framtiden</a:t>
            </a:r>
          </a:p>
          <a:p>
            <a:pPr>
              <a:buFont typeface="Arial" pitchFamily="34" charset="0"/>
              <a:buChar char="•"/>
            </a:pPr>
            <a:r>
              <a:rPr lang="sv-SE" sz="2800" dirty="0" smtClean="0">
                <a:solidFill>
                  <a:srgbClr val="4D4D4D"/>
                </a:solidFill>
              </a:rPr>
              <a:t> Glöm inte att göra egna labbar!</a:t>
            </a:r>
          </a:p>
          <a:p>
            <a:pPr>
              <a:buFont typeface="Arial" pitchFamily="34" charset="0"/>
              <a:buChar char="•"/>
            </a:pPr>
            <a:r>
              <a:rPr lang="sv-SE" sz="2800" dirty="0" smtClean="0">
                <a:solidFill>
                  <a:srgbClr val="4D4D4D"/>
                </a:solidFill>
              </a:rPr>
              <a:t> Testa testa testa!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>
                <a:solidFill>
                  <a:srgbClr val="4C4946"/>
                </a:solidFill>
              </a:rPr>
              <a:t>Kursmål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810874"/>
            <a:ext cx="8352928" cy="5786478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D4D4D"/>
              </a:solidFill>
            </a:endParaRPr>
          </a:p>
          <a:p>
            <a:pPr>
              <a:spcBef>
                <a:spcPct val="50000"/>
              </a:spcBef>
              <a:buNone/>
            </a:pPr>
            <a:endParaRPr lang="sv-SE" sz="2400" dirty="0" smtClean="0">
              <a:solidFill>
                <a:srgbClr val="4D4D4D"/>
              </a:solidFill>
            </a:endParaRPr>
          </a:p>
          <a:p>
            <a:pPr>
              <a:spcBef>
                <a:spcPct val="50000"/>
              </a:spcBef>
              <a:buNone/>
            </a:pPr>
            <a:endParaRPr lang="sv-SE" sz="2400" dirty="0" smtClean="0">
              <a:solidFill>
                <a:srgbClr val="4D4D4D"/>
              </a:solidFill>
            </a:endParaRPr>
          </a:p>
          <a:p>
            <a:pPr>
              <a:buNone/>
            </a:pPr>
            <a:r>
              <a:rPr lang="sv-SE" sz="2400" dirty="0" smtClean="0">
                <a:solidFill>
                  <a:srgbClr val="4D4D4D"/>
                </a:solidFill>
              </a:rPr>
              <a:t>”</a:t>
            </a:r>
            <a:r>
              <a:rPr lang="sv-SE" sz="2400" b="1" dirty="0" smtClean="0">
                <a:solidFill>
                  <a:srgbClr val="4D4D4D"/>
                </a:solidFill>
              </a:rPr>
              <a:t>Kursens mål:</a:t>
            </a:r>
            <a:r>
              <a:rPr lang="sv-SE" sz="2400" dirty="0" smtClean="0">
                <a:solidFill>
                  <a:srgbClr val="4D4D4D"/>
                </a:solidFill>
              </a:rPr>
              <a:t> Kursens mål är att ge de studerande kunskaper om metodiker och tankesätt inom Object Orienterad Programmering, Object Orienterad Design och Design patterns. De ska också ha färdigheterna i att kunna applicera dessa kunskaper för att designa och utveckla mjukvara. Detta ger dem kompetensen att kunna utveckla ett mjukvaruprojekt från grunden. ”</a:t>
            </a:r>
            <a:endParaRPr lang="sv-SE" sz="2400" dirty="0">
              <a:solidFill>
                <a:srgbClr val="4D4D4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>
                <a:solidFill>
                  <a:srgbClr val="4C4946"/>
                </a:solidFill>
              </a:rPr>
              <a:t>Vad du förväntas lära dig under kursen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785794"/>
            <a:ext cx="8352928" cy="5786478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</a:rPr>
              <a:t>Att skapa klassdiagram så att du kan kommunicera dina idéer till andra.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</a:rPr>
              <a:t>Få en djup förståelse av objektorienterad analys, design och programmering.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</a:rPr>
              <a:t>Förstå vad design patterns är och hur du ska använda dem.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</a:rPr>
              <a:t>Förstå  konceptet refactoring.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</a:rPr>
              <a:t>Ha förmågan att ta ett programmeringsproblem och med hjälp objektorienterad design skapa en lösning.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</a:rPr>
              <a:t>Lära dig känna igen och undvika dåliga mönster.</a:t>
            </a:r>
          </a:p>
          <a:p>
            <a:pPr>
              <a:buNone/>
            </a:pPr>
            <a:endParaRPr lang="sv-S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>
                <a:solidFill>
                  <a:srgbClr val="4C4946"/>
                </a:solidFill>
              </a:rPr>
              <a:t>Hur kommer betyg sättas på kursen?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79512" y="764704"/>
            <a:ext cx="8715436" cy="5786478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</a:rPr>
              <a:t>De två första labbarna kommer ge poäng. Dessa måste ni klara av.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</a:rPr>
              <a:t>Resterande labbar, som är direkt kopplade till ert spelprojekt, redovisas gruppvis inför klassen.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</a:rPr>
              <a:t>Hälften av poängen på tentan krävs för godkänt.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</a:rPr>
              <a:t>Spelprojektet är kopplat till kursen.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</a:rPr>
              <a:t>För att bli godkänd på kursen krävs att man klarar labbarna, tentan och spelprojektet.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>
                <a:solidFill>
                  <a:srgbClr val="4C4946"/>
                </a:solidFill>
              </a:rPr>
              <a:t>Om studier och arbete vs gymnasium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v-SE" sz="4000" dirty="0" smtClean="0"/>
          </a:p>
          <a:p>
            <a:pPr>
              <a:spcBef>
                <a:spcPct val="50000"/>
              </a:spcBef>
              <a:buFontTx/>
              <a:buChar char="•"/>
            </a:pPr>
            <a:endParaRPr lang="sv-SE" sz="2800" dirty="0" smtClean="0">
              <a:solidFill>
                <a:srgbClr val="4C4946"/>
              </a:solidFill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800" dirty="0" smtClean="0">
                <a:solidFill>
                  <a:srgbClr val="4C4946"/>
                </a:solidFill>
              </a:rPr>
              <a:t>Viktigt att ni redan nu planerar upp när och hur ni ska läsa.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800" dirty="0" smtClean="0">
                <a:solidFill>
                  <a:srgbClr val="4C4946"/>
                </a:solidFill>
              </a:rPr>
              <a:t>Inte fel att läsa i grupp och sen disskutera igenom läsningen tillsammans.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800" dirty="0" smtClean="0">
                <a:solidFill>
                  <a:srgbClr val="4C4946"/>
                </a:solidFill>
              </a:rPr>
              <a:t>Räkna med ett par timmars läsning varje dag under denna kurs.</a:t>
            </a:r>
          </a:p>
          <a:p>
            <a:endParaRPr lang="sv-SE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10144</TotalTime>
  <Words>733</Words>
  <Application>Microsoft Office PowerPoint</Application>
  <PresentationFormat>Bildspel på skärmen (4:3)</PresentationFormat>
  <Paragraphs>157</Paragraphs>
  <Slides>20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20</vt:i4>
      </vt:variant>
    </vt:vector>
  </HeadingPairs>
  <TitlesOfParts>
    <vt:vector size="21" baseType="lpstr">
      <vt:lpstr>Office-tema</vt:lpstr>
      <vt:lpstr>Objektorienterad Programmering och Design  Lektion 1  </vt:lpstr>
      <vt:lpstr>Kurslayout</vt:lpstr>
      <vt:lpstr>Kurslayout</vt:lpstr>
      <vt:lpstr>Hur vi arbetar med materialet</vt:lpstr>
      <vt:lpstr>Bild 5</vt:lpstr>
      <vt:lpstr>Kursmål</vt:lpstr>
      <vt:lpstr>Vad du förväntas lära dig under kursen</vt:lpstr>
      <vt:lpstr>Hur kommer betyg sättas på kursen?</vt:lpstr>
      <vt:lpstr>Om studier och arbete vs gymnasium</vt:lpstr>
      <vt:lpstr>Data Driven Development</vt:lpstr>
      <vt:lpstr>Data Driven Development</vt:lpstr>
      <vt:lpstr>Data Driven Development</vt:lpstr>
      <vt:lpstr>Data Driven Development</vt:lpstr>
      <vt:lpstr>Data Driven Development</vt:lpstr>
      <vt:lpstr>Data Driven Development</vt:lpstr>
      <vt:lpstr>JSON repetition</vt:lpstr>
      <vt:lpstr>JSON repetition</vt:lpstr>
      <vt:lpstr>JSON repetition</vt:lpstr>
      <vt:lpstr>JSON repetition</vt:lpstr>
      <vt:lpstr> Frågor?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OOPD</dc:title>
  <dc:creator>Niklas Hansson/Lars-Ove Dahlin</dc:creator>
  <cp:lastModifiedBy>Magnus Jönsson</cp:lastModifiedBy>
  <cp:revision>646</cp:revision>
  <dcterms:created xsi:type="dcterms:W3CDTF">2009-06-24T07:23:26Z</dcterms:created>
  <dcterms:modified xsi:type="dcterms:W3CDTF">2016-01-11T07:20:41Z</dcterms:modified>
</cp:coreProperties>
</file>