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83" r:id="rId4"/>
    <p:sldId id="296" r:id="rId5"/>
    <p:sldId id="297" r:id="rId6"/>
    <p:sldId id="298" r:id="rId7"/>
    <p:sldId id="299" r:id="rId8"/>
    <p:sldId id="300" r:id="rId9"/>
    <p:sldId id="303" r:id="rId10"/>
    <p:sldId id="301" r:id="rId11"/>
    <p:sldId id="302" r:id="rId12"/>
    <p:sldId id="284" r:id="rId13"/>
    <p:sldId id="285" r:id="rId14"/>
    <p:sldId id="286" r:id="rId15"/>
    <p:sldId id="290" r:id="rId16"/>
    <p:sldId id="291" r:id="rId17"/>
    <p:sldId id="292" r:id="rId18"/>
    <p:sldId id="293" r:id="rId19"/>
    <p:sldId id="294" r:id="rId20"/>
    <p:sldId id="295" r:id="rId21"/>
    <p:sldId id="304" r:id="rId22"/>
    <p:sldId id="282" r:id="rId23"/>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4607" autoAdjust="0"/>
  </p:normalViewPr>
  <p:slideViewPr>
    <p:cSldViewPr>
      <p:cViewPr>
        <p:scale>
          <a:sx n="114" d="100"/>
          <a:sy n="114" d="100"/>
        </p:scale>
        <p:origin x="-1638" y="-72"/>
      </p:cViewPr>
      <p:guideLst>
        <p:guide orient="horz" pos="2160"/>
        <p:guide pos="2880"/>
      </p:guideLst>
    </p:cSldViewPr>
  </p:slideViewPr>
  <p:outlineViewPr>
    <p:cViewPr>
      <p:scale>
        <a:sx n="33" d="100"/>
        <a:sy n="33" d="100"/>
      </p:scale>
      <p:origin x="0" y="26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3FDB0-2714-4E75-8B8F-001BFC5F0174}" type="datetimeFigureOut">
              <a:rPr lang="sv-SE" smtClean="0"/>
              <a:pPr/>
              <a:t>2016-01-13</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CC8571-8E3E-421A-AE44-3CDADE9DEB9F}"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1</a:t>
            </a:fld>
            <a:endParaRPr lang="sv-S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dirty="0"/>
          </a:p>
        </p:txBody>
      </p:sp>
      <p:sp>
        <p:nvSpPr>
          <p:cNvPr id="4" name="Platshållare för bildnummer 3"/>
          <p:cNvSpPr>
            <a:spLocks noGrp="1"/>
          </p:cNvSpPr>
          <p:nvPr>
            <p:ph type="sldNum" sz="quarter" idx="10"/>
          </p:nvPr>
        </p:nvSpPr>
        <p:spPr/>
        <p:txBody>
          <a:bodyPr/>
          <a:lstStyle/>
          <a:p>
            <a:fld id="{91CC8571-8E3E-421A-AE44-3CDADE9DEB9F}" type="slidenum">
              <a:rPr lang="sv-SE" smtClean="0"/>
              <a:pPr/>
              <a:t>2</a:t>
            </a:fld>
            <a:endParaRPr lang="sv-S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sv-SE"/>
          </a:p>
        </p:txBody>
      </p:sp>
      <p:sp>
        <p:nvSpPr>
          <p:cNvPr id="4" name="Platshållare för bildnummer 3"/>
          <p:cNvSpPr>
            <a:spLocks noGrp="1"/>
          </p:cNvSpPr>
          <p:nvPr>
            <p:ph type="sldNum" sz="quarter" idx="10"/>
          </p:nvPr>
        </p:nvSpPr>
        <p:spPr/>
        <p:txBody>
          <a:bodyPr/>
          <a:lstStyle/>
          <a:p>
            <a:fld id="{91CC8571-8E3E-421A-AE44-3CDADE9DEB9F}" type="slidenum">
              <a:rPr lang="sv-SE" smtClean="0"/>
              <a:pPr/>
              <a:t>22</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2016-01-13</a:t>
            </a:fld>
            <a:endParaRPr lang="sv-SE" dirty="0"/>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2016-01-13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2016-01-13</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magnus@thegameassembl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en-US" dirty="0" smtClean="0"/>
              <a:t>Classes</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a:bodyPr>
          <a:lstStyle/>
          <a:p>
            <a:pPr algn="ctr"/>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2</a:t>
            </a:r>
            <a:r>
              <a:rPr lang="sv-SE" dirty="0" smtClean="0">
                <a:solidFill>
                  <a:srgbClr val="1C1C1C"/>
                </a:solidFill>
              </a:rPr>
              <a:t>	</a:t>
            </a:r>
            <a:br>
              <a:rPr lang="sv-SE" dirty="0" smtClean="0">
                <a:solidFill>
                  <a:srgbClr val="1C1C1C"/>
                </a:solidFill>
              </a:rPr>
            </a:br>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Implicit konvertering</a:t>
            </a:r>
            <a:endParaRPr lang="sv-SE" dirty="0"/>
          </a:p>
        </p:txBody>
      </p:sp>
      <p:sp>
        <p:nvSpPr>
          <p:cNvPr id="3" name="Platshållare för innehåll 2"/>
          <p:cNvSpPr>
            <a:spLocks noGrp="1"/>
          </p:cNvSpPr>
          <p:nvPr>
            <p:ph idx="1"/>
          </p:nvPr>
        </p:nvSpPr>
        <p:spPr>
          <a:xfrm>
            <a:off x="214282" y="785794"/>
            <a:ext cx="8715436" cy="5739550"/>
          </a:xfrm>
        </p:spPr>
        <p:txBody>
          <a:bodyPr/>
          <a:lstStyle/>
          <a:p>
            <a:pPr>
              <a:spcBef>
                <a:spcPct val="50000"/>
              </a:spcBef>
              <a:buNone/>
            </a:pPr>
            <a:endParaRPr lang="sv-SE" sz="1400" dirty="0" smtClean="0">
              <a:solidFill>
                <a:srgbClr val="4C4946"/>
              </a:solidFill>
            </a:endParaRPr>
          </a:p>
          <a:p>
            <a:pPr>
              <a:spcBef>
                <a:spcPct val="50000"/>
              </a:spcBef>
              <a:buNone/>
            </a:pPr>
            <a:r>
              <a:rPr lang="sv-SE" sz="1400" dirty="0" smtClean="0">
                <a:solidFill>
                  <a:srgbClr val="4C4946"/>
                </a:solidFill>
              </a:rPr>
              <a:t>Class </a:t>
            </a:r>
            <a:r>
              <a:rPr lang="sv-SE" sz="1400" dirty="0" err="1" smtClean="0">
                <a:solidFill>
                  <a:srgbClr val="4C4946"/>
                </a:solidFill>
              </a:rPr>
              <a:t>Player</a:t>
            </a:r>
            <a:endParaRPr lang="sv-SE" sz="1400" dirty="0" smtClean="0">
              <a:solidFill>
                <a:srgbClr val="4C4946"/>
              </a:solidFill>
            </a:endParaRPr>
          </a:p>
          <a:p>
            <a:pPr>
              <a:spcBef>
                <a:spcPct val="50000"/>
              </a:spcBef>
              <a:buNone/>
            </a:pPr>
            <a:r>
              <a:rPr lang="sv-SE" sz="1400" dirty="0" smtClean="0">
                <a:solidFill>
                  <a:srgbClr val="4C4946"/>
                </a:solidFill>
              </a:rPr>
              <a:t>{</a:t>
            </a:r>
          </a:p>
          <a:p>
            <a:pPr>
              <a:spcBef>
                <a:spcPct val="50000"/>
              </a:spcBef>
              <a:buNone/>
            </a:pPr>
            <a:r>
              <a:rPr lang="sv-SE" sz="1400" dirty="0" smtClean="0">
                <a:solidFill>
                  <a:srgbClr val="4C4946"/>
                </a:solidFill>
              </a:rPr>
              <a:t>public:</a:t>
            </a:r>
          </a:p>
          <a:p>
            <a:pPr lvl="1">
              <a:spcBef>
                <a:spcPct val="50000"/>
              </a:spcBef>
              <a:buNone/>
            </a:pPr>
            <a:r>
              <a:rPr lang="sv-SE" sz="1400" dirty="0" err="1" smtClean="0">
                <a:solidFill>
                  <a:srgbClr val="4C4946"/>
                </a:solidFill>
              </a:rPr>
              <a:t>Player</a:t>
            </a:r>
            <a:r>
              <a:rPr lang="sv-SE" sz="1400" dirty="0" smtClean="0">
                <a:solidFill>
                  <a:srgbClr val="4C4946"/>
                </a:solidFill>
              </a:rPr>
              <a:t>();</a:t>
            </a:r>
          </a:p>
          <a:p>
            <a:pPr lvl="1">
              <a:spcBef>
                <a:spcPct val="50000"/>
              </a:spcBef>
              <a:buNone/>
            </a:pPr>
            <a:r>
              <a:rPr lang="sv-SE" sz="1400" dirty="0" err="1" smtClean="0">
                <a:solidFill>
                  <a:srgbClr val="4C4946"/>
                </a:solidFill>
              </a:rPr>
              <a:t>Player</a:t>
            </a:r>
            <a:r>
              <a:rPr lang="sv-SE" sz="1400" dirty="0" smtClean="0">
                <a:solidFill>
                  <a:srgbClr val="4C4946"/>
                </a:solidFill>
              </a:rPr>
              <a:t>(</a:t>
            </a:r>
            <a:r>
              <a:rPr lang="sv-SE" sz="1400" dirty="0" err="1" smtClean="0">
                <a:solidFill>
                  <a:srgbClr val="4C4946"/>
                </a:solidFill>
              </a:rPr>
              <a:t>std::string</a:t>
            </a:r>
            <a:r>
              <a:rPr lang="sv-SE" sz="1400" dirty="0" smtClean="0">
                <a:solidFill>
                  <a:srgbClr val="4C4946"/>
                </a:solidFill>
              </a:rPr>
              <a:t> </a:t>
            </a:r>
            <a:r>
              <a:rPr lang="sv-SE" sz="1400" dirty="0" err="1" smtClean="0">
                <a:solidFill>
                  <a:srgbClr val="4C4946"/>
                </a:solidFill>
              </a:rPr>
              <a:t>aName</a:t>
            </a:r>
            <a:r>
              <a:rPr lang="sv-SE" sz="1400" dirty="0" smtClean="0">
                <a:solidFill>
                  <a:srgbClr val="4C4946"/>
                </a:solidFill>
              </a:rPr>
              <a:t>);</a:t>
            </a:r>
          </a:p>
          <a:p>
            <a:pPr>
              <a:spcBef>
                <a:spcPct val="50000"/>
              </a:spcBef>
              <a:buNone/>
            </a:pPr>
            <a:r>
              <a:rPr lang="sv-SE" sz="1400" dirty="0" smtClean="0">
                <a:solidFill>
                  <a:srgbClr val="4C4946"/>
                </a:solidFill>
              </a:rPr>
              <a:t>private:</a:t>
            </a:r>
          </a:p>
          <a:p>
            <a:pPr lvl="1">
              <a:spcBef>
                <a:spcPct val="50000"/>
              </a:spcBef>
              <a:buNone/>
            </a:pPr>
            <a:r>
              <a:rPr lang="sv-SE" sz="1400" dirty="0" err="1" smtClean="0">
                <a:solidFill>
                  <a:srgbClr val="4C4946"/>
                </a:solidFill>
              </a:rPr>
              <a:t>std::string</a:t>
            </a:r>
            <a:r>
              <a:rPr lang="sv-SE" sz="1400" dirty="0" smtClean="0">
                <a:solidFill>
                  <a:srgbClr val="4C4946"/>
                </a:solidFill>
              </a:rPr>
              <a:t> </a:t>
            </a:r>
            <a:r>
              <a:rPr lang="sv-SE" sz="1400" dirty="0" err="1" smtClean="0">
                <a:solidFill>
                  <a:srgbClr val="4C4946"/>
                </a:solidFill>
              </a:rPr>
              <a:t>myName</a:t>
            </a:r>
            <a:r>
              <a:rPr lang="sv-SE" sz="1400" dirty="0" smtClean="0">
                <a:solidFill>
                  <a:srgbClr val="4C4946"/>
                </a:solidFill>
              </a:rPr>
              <a:t>;</a:t>
            </a:r>
          </a:p>
          <a:p>
            <a:pPr lvl="1">
              <a:spcBef>
                <a:spcPct val="50000"/>
              </a:spcBef>
              <a:buNone/>
            </a:pPr>
            <a:r>
              <a:rPr lang="sv-SE" sz="1400" dirty="0" err="1" smtClean="0">
                <a:solidFill>
                  <a:srgbClr val="4C4946"/>
                </a:solidFill>
              </a:rPr>
              <a:t>Int</a:t>
            </a:r>
            <a:r>
              <a:rPr lang="sv-SE" sz="1400" dirty="0" smtClean="0">
                <a:solidFill>
                  <a:srgbClr val="4C4946"/>
                </a:solidFill>
              </a:rPr>
              <a:t> </a:t>
            </a:r>
            <a:r>
              <a:rPr lang="sv-SE" sz="1400" dirty="0" err="1" smtClean="0">
                <a:solidFill>
                  <a:srgbClr val="4C4946"/>
                </a:solidFill>
              </a:rPr>
              <a:t>myMoney</a:t>
            </a:r>
            <a:r>
              <a:rPr lang="sv-SE" sz="1400" dirty="0" smtClean="0">
                <a:solidFill>
                  <a:srgbClr val="4C4946"/>
                </a:solidFill>
              </a:rPr>
              <a:t>;</a:t>
            </a:r>
          </a:p>
          <a:p>
            <a:pPr>
              <a:spcBef>
                <a:spcPct val="50000"/>
              </a:spcBef>
              <a:buNone/>
            </a:pPr>
            <a:r>
              <a:rPr lang="sv-SE" sz="1400" dirty="0" smtClean="0">
                <a:solidFill>
                  <a:srgbClr val="4C4946"/>
                </a:solidFill>
              </a:rPr>
              <a:t>};</a:t>
            </a:r>
          </a:p>
          <a:p>
            <a:pPr>
              <a:spcBef>
                <a:spcPct val="50000"/>
              </a:spcBef>
              <a:buNone/>
            </a:pPr>
            <a:r>
              <a:rPr lang="sv-SE" sz="1400" dirty="0" err="1" smtClean="0">
                <a:solidFill>
                  <a:srgbClr val="4C4946"/>
                </a:solidFill>
              </a:rPr>
              <a:t>Void</a:t>
            </a:r>
            <a:r>
              <a:rPr lang="sv-SE" sz="1400" dirty="0" smtClean="0">
                <a:solidFill>
                  <a:srgbClr val="4C4946"/>
                </a:solidFill>
              </a:rPr>
              <a:t> </a:t>
            </a:r>
            <a:r>
              <a:rPr lang="sv-SE" sz="1400" dirty="0" err="1" smtClean="0">
                <a:solidFill>
                  <a:srgbClr val="4C4946"/>
                </a:solidFill>
              </a:rPr>
              <a:t>AddPlayer</a:t>
            </a:r>
            <a:r>
              <a:rPr lang="sv-SE" sz="1400" dirty="0" smtClean="0">
                <a:solidFill>
                  <a:srgbClr val="4C4946"/>
                </a:solidFill>
              </a:rPr>
              <a:t>(</a:t>
            </a:r>
            <a:r>
              <a:rPr lang="sv-SE" sz="1400" dirty="0" err="1" smtClean="0">
                <a:solidFill>
                  <a:srgbClr val="4C4946"/>
                </a:solidFill>
              </a:rPr>
              <a:t>Player</a:t>
            </a:r>
            <a:r>
              <a:rPr lang="sv-SE" sz="1400" dirty="0" smtClean="0">
                <a:solidFill>
                  <a:srgbClr val="4C4946"/>
                </a:solidFill>
              </a:rPr>
              <a:t> </a:t>
            </a:r>
            <a:r>
              <a:rPr lang="sv-SE" sz="1400" dirty="0" err="1" smtClean="0">
                <a:solidFill>
                  <a:srgbClr val="4C4946"/>
                </a:solidFill>
              </a:rPr>
              <a:t>aPlayer</a:t>
            </a:r>
            <a:r>
              <a:rPr lang="sv-SE" sz="1400" dirty="0" smtClean="0">
                <a:solidFill>
                  <a:srgbClr val="4C4946"/>
                </a:solidFill>
              </a:rPr>
              <a:t>)</a:t>
            </a:r>
          </a:p>
          <a:p>
            <a:pPr>
              <a:spcBef>
                <a:spcPct val="50000"/>
              </a:spcBef>
              <a:buNone/>
            </a:pPr>
            <a:r>
              <a:rPr lang="sv-SE" sz="1400" dirty="0" smtClean="0">
                <a:solidFill>
                  <a:srgbClr val="4C4946"/>
                </a:solidFill>
              </a:rPr>
              <a:t>{</a:t>
            </a:r>
          </a:p>
          <a:p>
            <a:pPr lvl="1">
              <a:spcBef>
                <a:spcPct val="50000"/>
              </a:spcBef>
              <a:buNone/>
            </a:pPr>
            <a:r>
              <a:rPr lang="sv-SE" sz="1400" dirty="0" err="1" smtClean="0">
                <a:solidFill>
                  <a:srgbClr val="4C4946"/>
                </a:solidFill>
              </a:rPr>
              <a:t>DoStuff</a:t>
            </a:r>
            <a:r>
              <a:rPr lang="sv-SE" sz="1400" dirty="0" smtClean="0">
                <a:solidFill>
                  <a:srgbClr val="4C4946"/>
                </a:solidFill>
              </a:rPr>
              <a:t>();</a:t>
            </a:r>
          </a:p>
          <a:p>
            <a:pPr>
              <a:spcBef>
                <a:spcPct val="50000"/>
              </a:spcBef>
              <a:buNone/>
            </a:pPr>
            <a:r>
              <a:rPr lang="sv-SE" sz="1400" dirty="0" smtClean="0">
                <a:solidFill>
                  <a:srgbClr val="4C4946"/>
                </a:solidFill>
              </a:rPr>
              <a:t>}</a:t>
            </a:r>
          </a:p>
          <a:p>
            <a:pPr>
              <a:spcBef>
                <a:spcPct val="50000"/>
              </a:spcBef>
              <a:buNone/>
            </a:pPr>
            <a:endParaRPr lang="sv-SE" sz="1400" dirty="0" smtClean="0">
              <a:solidFill>
                <a:srgbClr val="4C4946"/>
              </a:solidFill>
            </a:endParaRPr>
          </a:p>
          <a:p>
            <a:pPr>
              <a:spcBef>
                <a:spcPct val="50000"/>
              </a:spcBef>
              <a:buNone/>
            </a:pPr>
            <a:r>
              <a:rPr lang="sv-SE" sz="1400" dirty="0" err="1" smtClean="0">
                <a:solidFill>
                  <a:srgbClr val="4C4946"/>
                </a:solidFill>
              </a:rPr>
              <a:t>AddPlayer</a:t>
            </a:r>
            <a:r>
              <a:rPr lang="sv-SE" sz="1400" dirty="0" smtClean="0">
                <a:solidFill>
                  <a:srgbClr val="4C4946"/>
                </a:solidFill>
              </a:rPr>
              <a:t>(”olle”);</a:t>
            </a:r>
          </a:p>
          <a:p>
            <a:pPr>
              <a:buNone/>
            </a:pPr>
            <a:endParaRPr lang="sv-S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Klasser</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err="1" smtClean="0">
                <a:solidFill>
                  <a:srgbClr val="4C4946"/>
                </a:solidFill>
              </a:rPr>
              <a:t>Friend</a:t>
            </a:r>
            <a:endParaRPr lang="sv-SE" sz="2000" dirty="0" smtClean="0">
              <a:solidFill>
                <a:srgbClr val="4C4946"/>
              </a:solidFill>
            </a:endParaRPr>
          </a:p>
          <a:p>
            <a:pPr lvl="1">
              <a:spcBef>
                <a:spcPct val="50000"/>
              </a:spcBef>
              <a:buFontTx/>
              <a:buChar char="•"/>
            </a:pPr>
            <a:r>
              <a:rPr lang="sv-SE" sz="2000" dirty="0" smtClean="0">
                <a:solidFill>
                  <a:srgbClr val="4C4946"/>
                </a:solidFill>
              </a:rPr>
              <a:t>Hoppas alla kommer ihåg den dåliga kodarhumorn:</a:t>
            </a:r>
          </a:p>
          <a:p>
            <a:pPr lvl="2">
              <a:spcBef>
                <a:spcPct val="50000"/>
              </a:spcBef>
              <a:buFontTx/>
              <a:buChar char="•"/>
            </a:pPr>
            <a:r>
              <a:rPr lang="sv-SE" sz="1600" dirty="0" smtClean="0">
                <a:solidFill>
                  <a:srgbClr val="4C4946"/>
                </a:solidFill>
              </a:rPr>
              <a:t>”Only friends may touch your private parts”</a:t>
            </a:r>
          </a:p>
          <a:p>
            <a:pPr lvl="1">
              <a:spcBef>
                <a:spcPct val="50000"/>
              </a:spcBef>
              <a:buFontTx/>
              <a:buChar char="•"/>
            </a:pPr>
            <a:r>
              <a:rPr lang="sv-SE" sz="2000" dirty="0" smtClean="0">
                <a:solidFill>
                  <a:srgbClr val="4C4946"/>
                </a:solidFill>
              </a:rPr>
              <a:t>Återigen en hemskhet i C++</a:t>
            </a:r>
          </a:p>
          <a:p>
            <a:pPr>
              <a:spcBef>
                <a:spcPct val="50000"/>
              </a:spcBef>
              <a:buFontTx/>
              <a:buChar char="•"/>
            </a:pPr>
            <a:r>
              <a:rPr lang="sv-SE" sz="2000" dirty="0" smtClean="0">
                <a:solidFill>
                  <a:srgbClr val="4C4946"/>
                </a:solidFill>
              </a:rPr>
              <a:t>Funkar både till klasser och funktioner</a:t>
            </a:r>
          </a:p>
          <a:p>
            <a:pPr>
              <a:spcBef>
                <a:spcPct val="50000"/>
              </a:spcBef>
              <a:buFontTx/>
              <a:buChar char="•"/>
            </a:pPr>
            <a:r>
              <a:rPr lang="sv-SE" sz="2000" dirty="0" err="1" smtClean="0">
                <a:solidFill>
                  <a:srgbClr val="4C4946"/>
                </a:solidFill>
              </a:rPr>
              <a:t>Static</a:t>
            </a:r>
            <a:endParaRPr lang="sv-SE" sz="2000" dirty="0" smtClean="0">
              <a:solidFill>
                <a:srgbClr val="4C4946"/>
              </a:solidFill>
            </a:endParaRPr>
          </a:p>
          <a:p>
            <a:pPr lvl="1">
              <a:spcBef>
                <a:spcPct val="50000"/>
              </a:spcBef>
              <a:buFontTx/>
              <a:buChar char="•"/>
            </a:pPr>
            <a:r>
              <a:rPr lang="sv-SE" sz="2000" dirty="0" smtClean="0">
                <a:solidFill>
                  <a:srgbClr val="4C4946"/>
                </a:solidFill>
              </a:rPr>
              <a:t>Medlemsvariabel</a:t>
            </a:r>
          </a:p>
          <a:p>
            <a:pPr lvl="1">
              <a:spcBef>
                <a:spcPct val="50000"/>
              </a:spcBef>
              <a:buFontTx/>
              <a:buChar char="•"/>
            </a:pPr>
            <a:r>
              <a:rPr lang="sv-SE" sz="2000" dirty="0" smtClean="0">
                <a:solidFill>
                  <a:srgbClr val="4C4946"/>
                </a:solidFill>
              </a:rPr>
              <a:t>Medlemsfunktion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3" name="Platshållare för innehåll 2"/>
          <p:cNvSpPr>
            <a:spLocks noGrp="1"/>
          </p:cNvSpPr>
          <p:nvPr>
            <p:ph idx="1"/>
          </p:nvPr>
        </p:nvSpPr>
        <p:spPr/>
        <p:txBody>
          <a:bodyPr/>
          <a:lstStyle/>
          <a:p>
            <a:pPr>
              <a:spcBef>
                <a:spcPct val="50000"/>
              </a:spcBef>
              <a:buFontTx/>
              <a:buChar char="•"/>
            </a:pPr>
            <a:r>
              <a:rPr lang="sv-SE" sz="2400" dirty="0" smtClean="0">
                <a:solidFill>
                  <a:srgbClr val="4C4946"/>
                </a:solidFill>
              </a:rPr>
              <a:t>Dataabstraktion</a:t>
            </a:r>
          </a:p>
          <a:p>
            <a:pPr marL="800100" lvl="1" indent="-342900">
              <a:spcBef>
                <a:spcPct val="50000"/>
              </a:spcBef>
              <a:buFontTx/>
              <a:buChar char="•"/>
            </a:pPr>
            <a:r>
              <a:rPr lang="sv-SE" sz="2000" dirty="0" smtClean="0">
                <a:solidFill>
                  <a:srgbClr val="4C4946"/>
                </a:solidFill>
              </a:rPr>
              <a:t>En programmeringsteknik som baserar sig på att separera interfacen från klassens faktiska implementation.</a:t>
            </a:r>
            <a:endParaRPr lang="sv-SE" dirty="0" smtClean="0">
              <a:solidFill>
                <a:srgbClr val="4C4946"/>
              </a:solidFill>
            </a:endParaRPr>
          </a:p>
          <a:p>
            <a:pPr marL="800100" lvl="1" indent="-342900">
              <a:spcBef>
                <a:spcPct val="50000"/>
              </a:spcBef>
              <a:buFontTx/>
              <a:buChar char="•"/>
            </a:pPr>
            <a:r>
              <a:rPr lang="sv-SE" sz="2000" dirty="0" smtClean="0">
                <a:solidFill>
                  <a:srgbClr val="4C4946"/>
                </a:solidFill>
              </a:rPr>
              <a:t>När du skapar interfacen ska du inte behöva fundera på hur klassen ska implementeras under dem.</a:t>
            </a:r>
            <a:endParaRPr lang="sv-SE" dirty="0" smtClean="0">
              <a:solidFill>
                <a:srgbClr val="4C4946"/>
              </a:solidFill>
            </a:endParaRPr>
          </a:p>
          <a:p>
            <a:pPr marL="1257300" lvl="2" indent="-342900">
              <a:spcBef>
                <a:spcPct val="50000"/>
              </a:spcBef>
              <a:buFontTx/>
              <a:buChar char="•"/>
            </a:pPr>
            <a:r>
              <a:rPr lang="sv-SE" sz="1800" dirty="0" smtClean="0">
                <a:solidFill>
                  <a:srgbClr val="4C4946"/>
                </a:solidFill>
              </a:rPr>
              <a:t>Du utgår från att den kommer lösa vad än den behöver lösa då den kodas senare.</a:t>
            </a:r>
          </a:p>
          <a:p>
            <a:pPr marL="1257300" lvl="2" indent="-342900">
              <a:spcBef>
                <a:spcPct val="50000"/>
              </a:spcBef>
              <a:buFontTx/>
              <a:buChar char="•"/>
            </a:pPr>
            <a:r>
              <a:rPr lang="sv-SE" sz="1800" dirty="0" smtClean="0">
                <a:solidFill>
                  <a:srgbClr val="4C4946"/>
                </a:solidFill>
              </a:rPr>
              <a:t>Detta har vi pratat om som tomma interfaces tekniken på teoretisk programmering.</a:t>
            </a:r>
          </a:p>
          <a:p>
            <a:pPr marL="800100" lvl="1" indent="-342900">
              <a:spcBef>
                <a:spcPct val="50000"/>
              </a:spcBef>
              <a:buFontTx/>
              <a:buChar char="•"/>
            </a:pPr>
            <a:r>
              <a:rPr lang="sv-SE" sz="2000" dirty="0" smtClean="0">
                <a:solidFill>
                  <a:srgbClr val="4C4946"/>
                </a:solidFill>
              </a:rPr>
              <a:t>Den som programmerar klassen behöver så klart tänka på allt detta.</a:t>
            </a:r>
          </a:p>
          <a:p>
            <a:pPr marL="800100" lvl="1" indent="-342900">
              <a:spcBef>
                <a:spcPct val="50000"/>
              </a:spcBef>
              <a:buFontTx/>
              <a:buChar char="•"/>
            </a:pPr>
            <a:r>
              <a:rPr lang="sv-SE" sz="2000" dirty="0" smtClean="0">
                <a:solidFill>
                  <a:srgbClr val="4C4946"/>
                </a:solidFill>
              </a:rPr>
              <a:t>Men klassen som använder sig av din klass är inte intresserad av hur den ser ut inuti.</a:t>
            </a:r>
          </a:p>
          <a:p>
            <a:pPr>
              <a:buNone/>
            </a:pPr>
            <a:endParaRPr lang="sv-S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3" name="Platshållare för innehåll 2"/>
          <p:cNvSpPr>
            <a:spLocks noGrp="1"/>
          </p:cNvSpPr>
          <p:nvPr>
            <p:ph idx="1"/>
          </p:nvPr>
        </p:nvSpPr>
        <p:spPr/>
        <p:txBody>
          <a:bodyPr>
            <a:normAutofit/>
          </a:bodyPr>
          <a:lstStyle/>
          <a:p>
            <a:pPr marL="800100" lvl="1" indent="-342900">
              <a:spcBef>
                <a:spcPct val="50000"/>
              </a:spcBef>
              <a:buFontTx/>
              <a:buChar char="•"/>
            </a:pPr>
            <a:r>
              <a:rPr lang="sv-SE" sz="2000" dirty="0" smtClean="0">
                <a:solidFill>
                  <a:srgbClr val="4C4946"/>
                </a:solidFill>
              </a:rPr>
              <a:t>Samma gäller programmeraren som använder sig av din klass. Om interfacen inte är tydliga i vad de gör utan det krävs extra kunskap utanför dem för att använda klassen.</a:t>
            </a:r>
          </a:p>
          <a:p>
            <a:pPr marL="1257300" lvl="2" indent="-342900">
              <a:spcBef>
                <a:spcPct val="50000"/>
              </a:spcBef>
              <a:buFontTx/>
              <a:buChar char="•"/>
            </a:pPr>
            <a:r>
              <a:rPr lang="sv-SE" sz="1800" dirty="0" smtClean="0">
                <a:solidFill>
                  <a:srgbClr val="4C4946"/>
                </a:solidFill>
              </a:rPr>
              <a:t>Då är den felaktigt designad!</a:t>
            </a:r>
          </a:p>
          <a:p>
            <a:pPr marL="1257300" lvl="2" indent="-342900">
              <a:spcBef>
                <a:spcPct val="50000"/>
              </a:spcBef>
              <a:buFontTx/>
              <a:buChar char="•"/>
            </a:pPr>
            <a:r>
              <a:rPr lang="sv-SE" sz="1800" dirty="0" smtClean="0">
                <a:solidFill>
                  <a:srgbClr val="4C4946"/>
                </a:solidFill>
              </a:rPr>
              <a:t>Problem med stora teams.</a:t>
            </a:r>
          </a:p>
          <a:p>
            <a:pPr marL="800100" lvl="1" indent="-342900">
              <a:spcBef>
                <a:spcPct val="50000"/>
              </a:spcBef>
              <a:buFontTx/>
              <a:buChar char="•"/>
            </a:pPr>
            <a:r>
              <a:rPr lang="sv-SE" sz="2000" dirty="0" smtClean="0">
                <a:solidFill>
                  <a:srgbClr val="4C4946"/>
                </a:solidFill>
              </a:rPr>
              <a:t>Han ska kunna tänka abstrakt om vad din klass gör och inte hur den gör det.</a:t>
            </a:r>
          </a:p>
          <a:p>
            <a:pPr marL="800100" lvl="1" indent="-342900">
              <a:spcBef>
                <a:spcPct val="50000"/>
              </a:spcBef>
              <a:buFontTx/>
              <a:buChar char="•"/>
            </a:pPr>
            <a:r>
              <a:rPr lang="sv-SE" sz="2000" dirty="0" smtClean="0">
                <a:solidFill>
                  <a:srgbClr val="4C4946"/>
                </a:solidFill>
              </a:rPr>
              <a:t>Ett helt datasystem är på tok för stort för en enskild människa att hålla i huvudet.</a:t>
            </a:r>
          </a:p>
          <a:p>
            <a:pPr marL="1257300" lvl="2" indent="-342900">
              <a:spcBef>
                <a:spcPct val="50000"/>
              </a:spcBef>
              <a:buFontTx/>
              <a:buChar char="•"/>
            </a:pPr>
            <a:r>
              <a:rPr lang="sv-SE" sz="1800" dirty="0" smtClean="0">
                <a:solidFill>
                  <a:srgbClr val="4C4946"/>
                </a:solidFill>
              </a:rPr>
              <a:t>Enda sättet att hålla reda på allt detta är att bryta ner det till hanterbara </a:t>
            </a:r>
            <a:r>
              <a:rPr lang="sv-SE" sz="1800" dirty="0" err="1" smtClean="0">
                <a:solidFill>
                  <a:srgbClr val="4C4946"/>
                </a:solidFill>
              </a:rPr>
              <a:t>chunks</a:t>
            </a:r>
            <a:r>
              <a:rPr lang="sv-SE" sz="1800" dirty="0" smtClean="0">
                <a:solidFill>
                  <a:srgbClr val="4C4946"/>
                </a:solidFill>
              </a:rPr>
              <a:t>.</a:t>
            </a:r>
          </a:p>
          <a:p>
            <a:pPr marL="1257300" lvl="2" indent="-342900">
              <a:spcBef>
                <a:spcPct val="50000"/>
              </a:spcBef>
              <a:buFontTx/>
              <a:buChar char="•"/>
            </a:pPr>
            <a:r>
              <a:rPr lang="sv-SE" sz="1800" dirty="0" smtClean="0">
                <a:solidFill>
                  <a:srgbClr val="4C4946"/>
                </a:solidFill>
              </a:rPr>
              <a:t>Abstraktionen hjälper eftersom ni inte behöver tänka på vad som ligger i chunken, ni kan bara se interfacen.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3" name="Platshållare för innehåll 2"/>
          <p:cNvSpPr>
            <a:spLocks noGrp="1"/>
          </p:cNvSpPr>
          <p:nvPr>
            <p:ph idx="1"/>
          </p:nvPr>
        </p:nvSpPr>
        <p:spPr/>
        <p:txBody>
          <a:bodyPr>
            <a:normAutofit/>
          </a:bodyPr>
          <a:lstStyle/>
          <a:p>
            <a:pPr marL="800100" lvl="1" indent="-342900">
              <a:spcBef>
                <a:spcPct val="50000"/>
              </a:spcBef>
              <a:buFontTx/>
              <a:buChar char="•"/>
            </a:pPr>
            <a:r>
              <a:rPr lang="sv-SE" sz="2000" dirty="0" smtClean="0">
                <a:solidFill>
                  <a:srgbClr val="4C4946"/>
                </a:solidFill>
              </a:rPr>
              <a:t>Den mesta kod som finns gratis på nätet lider tyvärr av att man förutsätter för mycket kunskap av användaren och krånglar till interfacen.</a:t>
            </a:r>
          </a:p>
          <a:p>
            <a:pPr marL="1257300" lvl="2" indent="-342900">
              <a:spcBef>
                <a:spcPct val="50000"/>
              </a:spcBef>
              <a:buFontTx/>
              <a:buChar char="•"/>
            </a:pPr>
            <a:r>
              <a:rPr lang="sv-SE" sz="1800" dirty="0" smtClean="0">
                <a:solidFill>
                  <a:srgbClr val="4C4946"/>
                </a:solidFill>
              </a:rPr>
              <a:t>Ofta citeras bättre performance som skälet.</a:t>
            </a:r>
          </a:p>
          <a:p>
            <a:pPr marL="1714500" lvl="3" indent="-342900">
              <a:spcBef>
                <a:spcPct val="50000"/>
              </a:spcBef>
              <a:buFontTx/>
              <a:buChar char="•"/>
            </a:pPr>
            <a:r>
              <a:rPr lang="sv-SE" sz="1600" dirty="0" smtClean="0">
                <a:solidFill>
                  <a:srgbClr val="4C4946"/>
                </a:solidFill>
              </a:rPr>
              <a:t>Och i vissa fall är det sant.</a:t>
            </a:r>
          </a:p>
          <a:p>
            <a:pPr marL="1257300" lvl="2" indent="-342900">
              <a:spcBef>
                <a:spcPct val="50000"/>
              </a:spcBef>
              <a:buFontTx/>
              <a:buChar char="•"/>
            </a:pPr>
            <a:r>
              <a:rPr lang="sv-SE" sz="1800" dirty="0" smtClean="0">
                <a:solidFill>
                  <a:srgbClr val="4C4946"/>
                </a:solidFill>
              </a:rPr>
              <a:t>Men oftast är det bara att man har tappat bort objektorienteringens grundregler i virrvarret av allt man behöver tänka på.</a:t>
            </a:r>
          </a:p>
          <a:p>
            <a:pPr marL="1714500" lvl="3" indent="-342900">
              <a:spcBef>
                <a:spcPct val="50000"/>
              </a:spcBef>
              <a:buFontTx/>
              <a:buChar char="•"/>
            </a:pPr>
            <a:r>
              <a:rPr lang="sv-SE" sz="1600" dirty="0" smtClean="0">
                <a:solidFill>
                  <a:srgbClr val="4C4946"/>
                </a:solidFill>
              </a:rPr>
              <a:t>Se till att ni inte gör detta.</a:t>
            </a:r>
          </a:p>
          <a:p>
            <a:pPr marL="1714500" lvl="3" indent="-342900">
              <a:spcBef>
                <a:spcPct val="50000"/>
              </a:spcBef>
              <a:buFontTx/>
              <a:buChar char="•"/>
            </a:pPr>
            <a:r>
              <a:rPr lang="sv-SE" sz="1600" dirty="0" smtClean="0">
                <a:solidFill>
                  <a:srgbClr val="4C4946"/>
                </a:solidFill>
              </a:rPr>
              <a:t>Det vi pratar om idag är absoluta grundstenar i hur man bygger ett objektorienterat system.</a:t>
            </a:r>
            <a:endParaRPr lang="sv-SE" sz="1800" dirty="0" smtClean="0">
              <a:solidFill>
                <a:srgbClr val="4C494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endParaRPr lang="sv-SE" sz="2000" dirty="0" smtClean="0">
              <a:solidFill>
                <a:srgbClr val="4C4946"/>
              </a:solidFill>
            </a:endParaRPr>
          </a:p>
          <a:p>
            <a:pPr marL="800100" lvl="1" indent="-342900">
              <a:spcBef>
                <a:spcPct val="50000"/>
              </a:spcBef>
              <a:buFontTx/>
              <a:buChar char="•"/>
            </a:pPr>
            <a:r>
              <a:rPr lang="sv-SE" sz="2000" dirty="0" smtClean="0">
                <a:solidFill>
                  <a:srgbClr val="4C4946"/>
                </a:solidFill>
              </a:rPr>
              <a:t>Den andra fundamentala delen vi vill prata om är inkapsling (encapsulation).</a:t>
            </a:r>
          </a:p>
          <a:p>
            <a:pPr marL="800100" lvl="1" indent="-342900">
              <a:spcBef>
                <a:spcPct val="50000"/>
              </a:spcBef>
              <a:buFontTx/>
              <a:buChar char="•"/>
            </a:pPr>
            <a:r>
              <a:rPr lang="sv-SE" sz="2000" dirty="0" smtClean="0">
                <a:solidFill>
                  <a:srgbClr val="4C4946"/>
                </a:solidFill>
              </a:rPr>
              <a:t>Denna går hand i hand med dataabstraktion men de står för två olika perspektiv på det hela.</a:t>
            </a:r>
          </a:p>
          <a:p>
            <a:pPr marL="800100" lvl="1" indent="-342900">
              <a:spcBef>
                <a:spcPct val="50000"/>
              </a:spcBef>
              <a:buFontTx/>
              <a:buChar char="•"/>
            </a:pPr>
            <a:r>
              <a:rPr lang="sv-SE" sz="2000" dirty="0" smtClean="0">
                <a:solidFill>
                  <a:srgbClr val="4C4946"/>
                </a:solidFill>
              </a:rPr>
              <a:t>Inkapsling går också ut på att det användaren inte behöver känna till bör han inte känna till.</a:t>
            </a:r>
          </a:p>
          <a:p>
            <a:pPr marL="800100" lvl="1" indent="-342900">
              <a:spcBef>
                <a:spcPct val="50000"/>
              </a:spcBef>
              <a:buFontTx/>
              <a:buChar char="•"/>
            </a:pPr>
            <a:r>
              <a:rPr lang="sv-SE" sz="2000" dirty="0" smtClean="0">
                <a:solidFill>
                  <a:srgbClr val="4C4946"/>
                </a:solidFill>
              </a:rPr>
              <a:t>Men den går ett steg längre. En grundläggande inkapslingsteknik är att kombinera ett antal lågnivåmoment in i ett större. </a:t>
            </a:r>
          </a:p>
          <a:p>
            <a:pPr marL="800100" lvl="1" indent="-342900">
              <a:spcBef>
                <a:spcPct val="50000"/>
              </a:spcBef>
              <a:buFontTx/>
              <a:buChar char="•"/>
            </a:pPr>
            <a:r>
              <a:rPr lang="sv-SE" sz="2000" dirty="0" smtClean="0">
                <a:solidFill>
                  <a:srgbClr val="4C4946"/>
                </a:solidFill>
              </a:rPr>
              <a:t>Man döljer dvs. inkapslar lågnivåelementen bakom ett högnivåinterface som användaren interagerar med. </a:t>
            </a:r>
          </a:p>
          <a:p>
            <a:pPr marL="800100" lvl="1" indent="-342900">
              <a:spcBef>
                <a:spcPct val="50000"/>
              </a:spcBef>
              <a:buFontTx/>
              <a:buChar char="•"/>
            </a:pPr>
            <a:r>
              <a:rPr lang="sv-SE" sz="2000" dirty="0" smtClean="0">
                <a:solidFill>
                  <a:srgbClr val="4C4946"/>
                </a:solidFill>
              </a:rPr>
              <a:t>Detta är också en metod för att dölja data för användaren. </a:t>
            </a:r>
          </a:p>
          <a:p>
            <a:endParaRPr lang="sv-S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endParaRPr lang="sv-SE" sz="2000" dirty="0" smtClean="0">
              <a:solidFill>
                <a:srgbClr val="4C4946"/>
              </a:solidFill>
            </a:endParaRPr>
          </a:p>
          <a:p>
            <a:pPr marL="800100" lvl="1" indent="-342900">
              <a:spcBef>
                <a:spcPct val="50000"/>
              </a:spcBef>
              <a:buFontTx/>
              <a:buChar char="•"/>
            </a:pPr>
            <a:r>
              <a:rPr lang="sv-SE" sz="2000" dirty="0" smtClean="0">
                <a:solidFill>
                  <a:srgbClr val="4C4946"/>
                </a:solidFill>
              </a:rPr>
              <a:t>Du behöver inte tänka på datan som påverkas av din anrop, du behöver bara känna till högnivåkonceptet.</a:t>
            </a:r>
          </a:p>
          <a:p>
            <a:pPr marL="800100" lvl="1" indent="-342900">
              <a:spcBef>
                <a:spcPct val="50000"/>
              </a:spcBef>
              <a:buFontTx/>
              <a:buChar char="•"/>
            </a:pPr>
            <a:r>
              <a:rPr lang="sv-SE" sz="2000" dirty="0" smtClean="0">
                <a:solidFill>
                  <a:srgbClr val="4C4946"/>
                </a:solidFill>
              </a:rPr>
              <a:t>Redan funktioner är en sorts av inkapsling.</a:t>
            </a:r>
          </a:p>
          <a:p>
            <a:pPr marL="1257300" lvl="2" indent="-342900">
              <a:spcBef>
                <a:spcPct val="50000"/>
              </a:spcBef>
              <a:buFontTx/>
              <a:buChar char="•"/>
            </a:pPr>
            <a:r>
              <a:rPr lang="sv-SE" sz="2000" dirty="0" smtClean="0">
                <a:solidFill>
                  <a:srgbClr val="4C4946"/>
                </a:solidFill>
              </a:rPr>
              <a:t>Du anropar en funktion och den gör ett arbete och returnerar ett resultat.</a:t>
            </a:r>
          </a:p>
          <a:p>
            <a:pPr marL="1257300" lvl="2" indent="-342900">
              <a:spcBef>
                <a:spcPct val="50000"/>
              </a:spcBef>
              <a:buFontTx/>
              <a:buChar char="•"/>
            </a:pPr>
            <a:r>
              <a:rPr lang="sv-SE" sz="2000" dirty="0" smtClean="0">
                <a:solidFill>
                  <a:srgbClr val="4C4946"/>
                </a:solidFill>
              </a:rPr>
              <a:t>Vad den gör inuti behöver du inte känna till. I fallet av ett tredjepartsbibliotek så kan du inte ens göra det.</a:t>
            </a:r>
          </a:p>
          <a:p>
            <a:pPr marL="1257300" lvl="2" indent="-342900">
              <a:spcBef>
                <a:spcPct val="50000"/>
              </a:spcBef>
              <a:buFontTx/>
              <a:buChar char="•"/>
            </a:pPr>
            <a:r>
              <a:rPr lang="sv-SE" sz="2000" dirty="0" smtClean="0">
                <a:solidFill>
                  <a:srgbClr val="4C4946"/>
                </a:solidFill>
              </a:rPr>
              <a:t>Man döljer alltså interna detaljer om hur saker och ting fungerar.</a:t>
            </a:r>
          </a:p>
          <a:p>
            <a:pPr marL="800100" lvl="1" indent="-342900">
              <a:spcBef>
                <a:spcPct val="50000"/>
              </a:spcBef>
              <a:buFontTx/>
              <a:buChar char="•"/>
            </a:pPr>
            <a:r>
              <a:rPr lang="sv-SE" sz="2000" dirty="0" smtClean="0">
                <a:solidFill>
                  <a:srgbClr val="4C4946"/>
                </a:solidFill>
              </a:rPr>
              <a:t>Ett typexempel på inkapsling är </a:t>
            </a:r>
            <a:r>
              <a:rPr lang="sv-SE" sz="2000" dirty="0" err="1" smtClean="0">
                <a:solidFill>
                  <a:srgbClr val="4C4946"/>
                </a:solidFill>
              </a:rPr>
              <a:t>std::vector</a:t>
            </a:r>
            <a:r>
              <a:rPr lang="sv-SE" sz="2000" dirty="0" smtClean="0">
                <a:solidFill>
                  <a:srgbClr val="4C4946"/>
                </a:solidFill>
              </a:rPr>
              <a:t> en klass vi har använt väldigt mycket. Men hur den fungerar inuti det har vi inte riktigt någon koll på,</a:t>
            </a:r>
          </a:p>
          <a:p>
            <a:pPr marL="800100" lvl="1" indent="-342900">
              <a:spcBef>
                <a:spcPct val="50000"/>
              </a:spcBef>
              <a:buFontTx/>
              <a:buChar char="•"/>
            </a:pPr>
            <a:r>
              <a:rPr lang="sv-SE" sz="2000" dirty="0" smtClean="0">
                <a:solidFill>
                  <a:srgbClr val="4C4946"/>
                </a:solidFill>
              </a:rPr>
              <a:t>vi vet att den växer men inte hur.</a:t>
            </a:r>
          </a:p>
          <a:p>
            <a:endParaRPr lang="sv-S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5" name="Platshållare för innehåll 4"/>
          <p:cNvSpPr>
            <a:spLocks noGrp="1"/>
          </p:cNvSpPr>
          <p:nvPr>
            <p:ph idx="1"/>
          </p:nvPr>
        </p:nvSpPr>
        <p:spPr/>
        <p:txBody>
          <a:bodyPr/>
          <a:lstStyle/>
          <a:p>
            <a:pPr marL="800100" lvl="1" indent="-342900">
              <a:spcBef>
                <a:spcPct val="50000"/>
              </a:spcBef>
              <a:buFontTx/>
              <a:buChar char="•"/>
            </a:pPr>
            <a:endParaRPr lang="sv-SE" sz="2000" dirty="0" smtClean="0">
              <a:solidFill>
                <a:srgbClr val="4C4946"/>
              </a:solidFill>
            </a:endParaRPr>
          </a:p>
          <a:p>
            <a:pPr marL="800100" lvl="1" indent="-342900">
              <a:spcBef>
                <a:spcPct val="50000"/>
              </a:spcBef>
              <a:buFontTx/>
              <a:buChar char="•"/>
            </a:pPr>
            <a:r>
              <a:rPr lang="sv-SE" sz="2000" dirty="0" smtClean="0">
                <a:solidFill>
                  <a:srgbClr val="4C4946"/>
                </a:solidFill>
              </a:rPr>
              <a:t>Och vi behöver heller inte veta.</a:t>
            </a:r>
          </a:p>
          <a:p>
            <a:pPr marL="800100" lvl="1" indent="-342900">
              <a:spcBef>
                <a:spcPct val="50000"/>
              </a:spcBef>
              <a:buFontTx/>
              <a:buChar char="•"/>
            </a:pPr>
            <a:r>
              <a:rPr lang="sv-SE" sz="2000" dirty="0" smtClean="0">
                <a:solidFill>
                  <a:srgbClr val="4C4946"/>
                </a:solidFill>
              </a:rPr>
              <a:t>Inkapsling gör livet enklare för programmerare.</a:t>
            </a:r>
          </a:p>
          <a:p>
            <a:pPr marL="800100" lvl="1" indent="-342900">
              <a:spcBef>
                <a:spcPct val="50000"/>
              </a:spcBef>
              <a:buFontTx/>
              <a:buChar char="•"/>
            </a:pPr>
            <a:r>
              <a:rPr lang="sv-SE" sz="2000" dirty="0" smtClean="0">
                <a:solidFill>
                  <a:srgbClr val="4C4946"/>
                </a:solidFill>
              </a:rPr>
              <a:t>Ju färre subsystem som kan interagera direkt desto färre problem får vi.</a:t>
            </a:r>
          </a:p>
          <a:p>
            <a:pPr marL="800100" lvl="1" indent="-342900">
              <a:spcBef>
                <a:spcPct val="50000"/>
              </a:spcBef>
              <a:buFontTx/>
              <a:buChar char="•"/>
            </a:pPr>
            <a:r>
              <a:rPr lang="sv-SE" sz="2000" dirty="0" smtClean="0">
                <a:solidFill>
                  <a:srgbClr val="4C4946"/>
                </a:solidFill>
              </a:rPr>
              <a:t>Och ju större byggklossar vi kan arbeta med desto enklare blir det för oss att hålla allt i huvudet och undvika att göra fel.</a:t>
            </a:r>
          </a:p>
          <a:p>
            <a:pPr marL="800100" lvl="1" indent="-342900">
              <a:spcBef>
                <a:spcPct val="50000"/>
              </a:spcBef>
              <a:buFontTx/>
              <a:buChar char="•"/>
            </a:pPr>
            <a:r>
              <a:rPr lang="sv-SE" sz="2000" dirty="0" smtClean="0">
                <a:solidFill>
                  <a:srgbClr val="4C4946"/>
                </a:solidFill>
              </a:rPr>
              <a:t>Access labels (private, protected, public) finns till för att påtvinga abstraktion och inkapsling från kompilatorns sida så att ingen slarvig användare kan accessa det han inte ska röra.</a:t>
            </a:r>
          </a:p>
          <a:p>
            <a:pPr marL="800100" lvl="1" indent="-342900">
              <a:spcBef>
                <a:spcPct val="50000"/>
              </a:spcBef>
              <a:buFontTx/>
              <a:buChar char="•"/>
            </a:pPr>
            <a:r>
              <a:rPr lang="sv-SE" sz="2000" dirty="0" smtClean="0">
                <a:solidFill>
                  <a:srgbClr val="4C4946"/>
                </a:solidFill>
              </a:rPr>
              <a:t>Det finns inga begränsningar på dem men det logiska är att dela upp det så man först har allt publikt sen allt skyddat och slutligen allt privat.</a:t>
            </a:r>
          </a:p>
          <a:p>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solidFill>
                  <a:srgbClr val="4C4946"/>
                </a:solidFill>
              </a:rPr>
              <a:t>Dataabstraktion och inkapsling</a:t>
            </a:r>
            <a:endParaRPr lang="sv-SE" dirty="0"/>
          </a:p>
        </p:txBody>
      </p:sp>
      <p:sp>
        <p:nvSpPr>
          <p:cNvPr id="5" name="Platshållare för innehåll 4"/>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Slutligen en varning om abstraktion:</a:t>
            </a:r>
          </a:p>
          <a:p>
            <a:pPr marL="800100" lvl="1" indent="-342900">
              <a:spcBef>
                <a:spcPct val="50000"/>
              </a:spcBef>
              <a:buFontTx/>
              <a:buChar char="•"/>
            </a:pPr>
            <a:r>
              <a:rPr lang="sv-SE" sz="2000" dirty="0" smtClean="0">
                <a:solidFill>
                  <a:srgbClr val="4C4946"/>
                </a:solidFill>
              </a:rPr>
              <a:t>Medan det i grunden är en väldigt bra och sund filosofi så finns det klasser som kan vara mindre lämpliga att köra som abstrakta.</a:t>
            </a:r>
          </a:p>
          <a:p>
            <a:pPr marL="800100" lvl="1" indent="-342900">
              <a:spcBef>
                <a:spcPct val="50000"/>
              </a:spcBef>
              <a:buFontTx/>
              <a:buChar char="•"/>
            </a:pPr>
            <a:r>
              <a:rPr lang="sv-SE" sz="2000" dirty="0" smtClean="0">
                <a:solidFill>
                  <a:srgbClr val="4C4946"/>
                </a:solidFill>
              </a:rPr>
              <a:t>Det som direkt kommer till minnet är en vektorklass. Att vid varje tillfälle behöva använda get-funktioner för att nå de olika delarna av vektorn eller ännu värre inte få direktaccess dem överhuvudtaget skulle bara göra livet surt.</a:t>
            </a:r>
          </a:p>
          <a:p>
            <a:pPr marL="800100" lvl="1" indent="-342900">
              <a:spcBef>
                <a:spcPct val="50000"/>
              </a:spcBef>
              <a:buFontTx/>
              <a:buChar char="•"/>
            </a:pPr>
            <a:r>
              <a:rPr lang="sv-SE" sz="2000" dirty="0" smtClean="0">
                <a:solidFill>
                  <a:srgbClr val="4C4946"/>
                </a:solidFill>
              </a:rPr>
              <a:t>Men de här konkreta klasserna är få och är oftast väldigt små och obetydliga element i storlek och ligger längst ner i accesskedjan.</a:t>
            </a:r>
          </a:p>
          <a:p>
            <a:pPr marL="800100" lvl="1" indent="-342900">
              <a:spcBef>
                <a:spcPct val="50000"/>
              </a:spcBef>
              <a:buFontTx/>
              <a:buChar char="•"/>
            </a:pPr>
            <a:r>
              <a:rPr lang="sv-SE" sz="2000" dirty="0" smtClean="0">
                <a:solidFill>
                  <a:srgbClr val="4C4946"/>
                </a:solidFill>
              </a:rPr>
              <a:t>Dock bör ju även sådana klasser använda sig av medlemsfunktioner för att underlätta deras användande.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Olika sorters programmeringsroller</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Vad är Användare?</a:t>
            </a:r>
          </a:p>
          <a:p>
            <a:pPr lvl="1">
              <a:spcBef>
                <a:spcPct val="50000"/>
              </a:spcBef>
              <a:buFontTx/>
              <a:buChar char="•"/>
            </a:pPr>
            <a:r>
              <a:rPr lang="sv-SE" sz="2000" dirty="0" smtClean="0">
                <a:solidFill>
                  <a:srgbClr val="4C4946"/>
                </a:solidFill>
              </a:rPr>
              <a:t>Det första och enklaste är ju att tänka att de som kör programmet är era användare och då köra paradigmet ”slutanvändaren ser aldrig koden”.</a:t>
            </a:r>
          </a:p>
          <a:p>
            <a:pPr lvl="1">
              <a:spcBef>
                <a:spcPct val="50000"/>
              </a:spcBef>
              <a:buFontTx/>
              <a:buChar char="•"/>
            </a:pPr>
            <a:r>
              <a:rPr lang="sv-SE" sz="2000" dirty="0" smtClean="0">
                <a:solidFill>
                  <a:srgbClr val="4C4946"/>
                </a:solidFill>
              </a:rPr>
              <a:t>Detta funkar ju om din kod bara ska användas av slutanvändare.</a:t>
            </a:r>
          </a:p>
          <a:p>
            <a:pPr lvl="1">
              <a:spcBef>
                <a:spcPct val="50000"/>
              </a:spcBef>
              <a:buFontTx/>
              <a:buChar char="•"/>
            </a:pPr>
            <a:r>
              <a:rPr lang="sv-SE" sz="2000" dirty="0" smtClean="0">
                <a:solidFill>
                  <a:srgbClr val="4C4946"/>
                </a:solidFill>
              </a:rPr>
              <a:t>Men inom ett företag och ett projekt finns det många fler användare. </a:t>
            </a:r>
          </a:p>
          <a:p>
            <a:pPr lvl="1">
              <a:spcBef>
                <a:spcPct val="50000"/>
              </a:spcBef>
              <a:buFontTx/>
              <a:buChar char="•"/>
            </a:pPr>
            <a:r>
              <a:rPr lang="sv-SE" sz="2000" dirty="0" smtClean="0">
                <a:solidFill>
                  <a:srgbClr val="4C4946"/>
                </a:solidFill>
              </a:rPr>
              <a:t>Det vanligaste fallet då du skriver en bit kod är att en annan programmerare är användaren av din kod och ska använda din kod till att lösa ett problem.</a:t>
            </a:r>
          </a:p>
          <a:p>
            <a:pPr lvl="1">
              <a:spcBef>
                <a:spcPct val="50000"/>
              </a:spcBef>
              <a:buFontTx/>
              <a:buChar char="•"/>
            </a:pPr>
            <a:r>
              <a:rPr lang="sv-SE" sz="2000" dirty="0" smtClean="0">
                <a:solidFill>
                  <a:srgbClr val="4C4946"/>
                </a:solidFill>
              </a:rPr>
              <a:t>Oftast är du både användare av deras klasser och de av dina.</a:t>
            </a:r>
          </a:p>
          <a:p>
            <a:pPr lvl="1">
              <a:spcBef>
                <a:spcPct val="50000"/>
              </a:spcBef>
              <a:buFontTx/>
              <a:buChar char="•"/>
            </a:pPr>
            <a:r>
              <a:rPr lang="sv-SE" sz="2000" dirty="0" smtClean="0">
                <a:solidFill>
                  <a:srgbClr val="4C4946"/>
                </a:solidFill>
              </a:rPr>
              <a:t>Dvs. ni är alla klassdesigner och alla klassanvändare.</a:t>
            </a:r>
          </a:p>
          <a:p>
            <a:endParaRPr lang="sv-S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latin typeface="+mn-lt"/>
              </a:rPr>
              <a:t>Klassdefinitioner </a:t>
            </a:r>
            <a:r>
              <a:rPr lang="sv-SE" dirty="0" err="1" smtClean="0">
                <a:solidFill>
                  <a:srgbClr val="4C4946"/>
                </a:solidFill>
                <a:latin typeface="+mn-lt"/>
              </a:rPr>
              <a:t>Recap</a:t>
            </a:r>
            <a:endParaRPr lang="sv-SE" dirty="0">
              <a:latin typeface="+mn-lt"/>
            </a:endParaRPr>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Ny typ, nytt </a:t>
            </a:r>
            <a:r>
              <a:rPr lang="sv-SE" sz="2000" dirty="0" err="1" smtClean="0">
                <a:solidFill>
                  <a:srgbClr val="4C4946"/>
                </a:solidFill>
              </a:rPr>
              <a:t>scope</a:t>
            </a:r>
            <a:endParaRPr lang="sv-SE" sz="2000" dirty="0" smtClean="0">
              <a:solidFill>
                <a:srgbClr val="4C4946"/>
              </a:solidFill>
            </a:endParaRPr>
          </a:p>
          <a:p>
            <a:pPr>
              <a:spcBef>
                <a:spcPct val="50000"/>
              </a:spcBef>
              <a:buFontTx/>
              <a:buChar char="•"/>
            </a:pPr>
            <a:r>
              <a:rPr lang="sv-SE" sz="2000" dirty="0" err="1" smtClean="0">
                <a:solidFill>
                  <a:srgbClr val="4C4946"/>
                </a:solidFill>
              </a:rPr>
              <a:t>Members</a:t>
            </a:r>
            <a:endParaRPr lang="sv-SE" sz="2000" dirty="0" smtClean="0">
              <a:solidFill>
                <a:srgbClr val="4C4946"/>
              </a:solidFill>
            </a:endParaRPr>
          </a:p>
          <a:p>
            <a:pPr marL="800100" lvl="1" indent="-342900">
              <a:spcBef>
                <a:spcPct val="50000"/>
              </a:spcBef>
              <a:buFontTx/>
              <a:buChar char="•"/>
            </a:pPr>
            <a:r>
              <a:rPr lang="sv-SE" sz="2000" dirty="0" smtClean="0">
                <a:solidFill>
                  <a:srgbClr val="4C4946"/>
                </a:solidFill>
              </a:rPr>
              <a:t>Data</a:t>
            </a:r>
          </a:p>
          <a:p>
            <a:pPr marL="1257300" lvl="2" indent="-342900">
              <a:spcBef>
                <a:spcPct val="50000"/>
              </a:spcBef>
              <a:buFontTx/>
              <a:buChar char="•"/>
            </a:pPr>
            <a:r>
              <a:rPr lang="sv-SE" sz="2000" dirty="0" smtClean="0">
                <a:solidFill>
                  <a:srgbClr val="4C4946"/>
                </a:solidFill>
              </a:rPr>
              <a:t>Classes</a:t>
            </a:r>
          </a:p>
          <a:p>
            <a:pPr marL="1257300" lvl="2" indent="-342900">
              <a:spcBef>
                <a:spcPct val="50000"/>
              </a:spcBef>
              <a:buFontTx/>
              <a:buChar char="•"/>
            </a:pPr>
            <a:r>
              <a:rPr lang="sv-SE" sz="2000" dirty="0" smtClean="0">
                <a:solidFill>
                  <a:srgbClr val="4C4946"/>
                </a:solidFill>
              </a:rPr>
              <a:t>Structs</a:t>
            </a:r>
          </a:p>
          <a:p>
            <a:pPr marL="800100" lvl="1" indent="-342900">
              <a:spcBef>
                <a:spcPct val="50000"/>
              </a:spcBef>
              <a:buFontTx/>
              <a:buChar char="•"/>
            </a:pPr>
            <a:r>
              <a:rPr lang="sv-SE" sz="2000" dirty="0" err="1" smtClean="0">
                <a:solidFill>
                  <a:srgbClr val="4C4946"/>
                </a:solidFill>
              </a:rPr>
              <a:t>Functions</a:t>
            </a:r>
            <a:endParaRPr lang="sv-SE" sz="2000" dirty="0" smtClean="0">
              <a:solidFill>
                <a:srgbClr val="4C4946"/>
              </a:solidFill>
            </a:endParaRPr>
          </a:p>
          <a:p>
            <a:pPr marL="800100" lvl="1" indent="-342900">
              <a:spcBef>
                <a:spcPct val="50000"/>
              </a:spcBef>
              <a:buFontTx/>
              <a:buChar char="•"/>
            </a:pPr>
            <a:r>
              <a:rPr lang="sv-SE" sz="2000" dirty="0" err="1" smtClean="0">
                <a:solidFill>
                  <a:srgbClr val="4C4946"/>
                </a:solidFill>
              </a:rPr>
              <a:t>Type</a:t>
            </a:r>
            <a:r>
              <a:rPr lang="sv-SE" sz="2000" dirty="0" smtClean="0">
                <a:solidFill>
                  <a:srgbClr val="4C4946"/>
                </a:solidFill>
              </a:rPr>
              <a:t> definitions</a:t>
            </a:r>
          </a:p>
          <a:p>
            <a:pPr>
              <a:spcBef>
                <a:spcPct val="50000"/>
              </a:spcBef>
              <a:buFontTx/>
              <a:buChar char="•"/>
            </a:pPr>
            <a:r>
              <a:rPr lang="sv-SE" sz="2000" dirty="0" smtClean="0">
                <a:solidFill>
                  <a:srgbClr val="4C4946"/>
                </a:solidFill>
              </a:rPr>
              <a:t>Klassaccessregler</a:t>
            </a:r>
          </a:p>
          <a:p>
            <a:pPr marL="800100" lvl="1" indent="-342900">
              <a:spcBef>
                <a:spcPct val="50000"/>
              </a:spcBef>
              <a:buFontTx/>
              <a:buChar char="•"/>
            </a:pPr>
            <a:r>
              <a:rPr lang="sv-SE" sz="2000" dirty="0" smtClean="0">
                <a:solidFill>
                  <a:srgbClr val="4C4946"/>
                </a:solidFill>
              </a:rPr>
              <a:t>Public</a:t>
            </a:r>
          </a:p>
          <a:p>
            <a:pPr marL="800100" lvl="1" indent="-342900">
              <a:spcBef>
                <a:spcPct val="50000"/>
              </a:spcBef>
              <a:buFontTx/>
              <a:buChar char="•"/>
            </a:pPr>
            <a:r>
              <a:rPr lang="sv-SE" sz="2000" dirty="0" smtClean="0">
                <a:solidFill>
                  <a:srgbClr val="4C4946"/>
                </a:solidFill>
              </a:rPr>
              <a:t>Private</a:t>
            </a:r>
          </a:p>
          <a:p>
            <a:pPr marL="800100" lvl="1" indent="-342900">
              <a:spcBef>
                <a:spcPct val="50000"/>
              </a:spcBef>
              <a:buFontTx/>
              <a:buChar char="•"/>
            </a:pPr>
            <a:r>
              <a:rPr lang="sv-SE" sz="2000" dirty="0" err="1" smtClean="0">
                <a:solidFill>
                  <a:srgbClr val="4C4946"/>
                </a:solidFill>
              </a:rPr>
              <a:t>Protected</a:t>
            </a:r>
            <a:endParaRPr lang="sv-SE" sz="2000" dirty="0" smtClean="0">
              <a:solidFill>
                <a:srgbClr val="4C4946"/>
              </a:solidFill>
            </a:endParaRPr>
          </a:p>
          <a:p>
            <a:pPr>
              <a:spcBef>
                <a:spcPct val="50000"/>
              </a:spcBef>
              <a:buFontTx/>
              <a:buChar char="•"/>
            </a:pPr>
            <a:endParaRPr lang="sv-SE" sz="1600" dirty="0" smtClean="0">
              <a:solidFill>
                <a:srgbClr val="4C494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Olika sorters programmeringsroller</a:t>
            </a:r>
            <a:endParaRPr lang="sv-SE" dirty="0"/>
          </a:p>
        </p:txBody>
      </p:sp>
      <p:sp>
        <p:nvSpPr>
          <p:cNvPr id="3" name="Platshållare för innehåll 2"/>
          <p:cNvSpPr>
            <a:spLocks noGrp="1"/>
          </p:cNvSpPr>
          <p:nvPr>
            <p:ph idx="1"/>
          </p:nvPr>
        </p:nvSpPr>
        <p:spPr/>
        <p:txBody>
          <a:bodyPr/>
          <a:lstStyle/>
          <a:p>
            <a:pPr lvl="1">
              <a:spcBef>
                <a:spcPct val="50000"/>
              </a:spcBef>
              <a:buFontTx/>
              <a:buChar char="•"/>
            </a:pPr>
            <a:endParaRPr lang="sv-SE" sz="2000" dirty="0" smtClean="0">
              <a:solidFill>
                <a:srgbClr val="4C4946"/>
              </a:solidFill>
            </a:endParaRPr>
          </a:p>
          <a:p>
            <a:pPr lvl="1">
              <a:spcBef>
                <a:spcPct val="50000"/>
              </a:spcBef>
              <a:buFontTx/>
              <a:buChar char="•"/>
            </a:pPr>
            <a:r>
              <a:rPr lang="sv-SE" sz="2000" dirty="0" smtClean="0">
                <a:solidFill>
                  <a:srgbClr val="4C4946"/>
                </a:solidFill>
              </a:rPr>
              <a:t>Därför är det extra viktigt att man noggrant tänker igenom hur klassen bör vara designad och hur den ska användas och hoppas att alla i gruppen gör likadant.</a:t>
            </a:r>
          </a:p>
          <a:p>
            <a:pPr lvl="1">
              <a:spcBef>
                <a:spcPct val="50000"/>
              </a:spcBef>
              <a:buFontTx/>
              <a:buChar char="•"/>
            </a:pPr>
            <a:r>
              <a:rPr lang="sv-SE" sz="2000" dirty="0" smtClean="0">
                <a:solidFill>
                  <a:srgbClr val="4C4946"/>
                </a:solidFill>
              </a:rPr>
              <a:t>För då har ni en enkel väg framför er. Men om folk skulle börja skriva klasser som bara de förstår eller börjar skriva egna lösningar istället för att använda en färdig lösning från en </a:t>
            </a:r>
            <a:r>
              <a:rPr lang="sv-SE" sz="2000" smtClean="0">
                <a:solidFill>
                  <a:srgbClr val="4C4946"/>
                </a:solidFill>
              </a:rPr>
              <a:t>annan person så </a:t>
            </a:r>
            <a:r>
              <a:rPr lang="sv-SE" sz="2000" dirty="0" smtClean="0">
                <a:solidFill>
                  <a:srgbClr val="4C4946"/>
                </a:solidFill>
              </a:rPr>
              <a:t>finns </a:t>
            </a:r>
            <a:r>
              <a:rPr lang="sv-SE" sz="2000" smtClean="0">
                <a:solidFill>
                  <a:srgbClr val="4C4946"/>
                </a:solidFill>
              </a:rPr>
              <a:t>ett problem.</a:t>
            </a:r>
            <a:endParaRPr lang="sv-SE" sz="2000" dirty="0" smtClean="0">
              <a:solidFill>
                <a:srgbClr val="4C4946"/>
              </a:solidFill>
            </a:endParaRPr>
          </a:p>
          <a:p>
            <a:pPr lvl="1">
              <a:spcBef>
                <a:spcPct val="50000"/>
              </a:spcBef>
              <a:buFontTx/>
              <a:buChar char="•"/>
            </a:pPr>
            <a:r>
              <a:rPr lang="sv-SE" sz="2000" dirty="0" smtClean="0">
                <a:solidFill>
                  <a:srgbClr val="4C4946"/>
                </a:solidFill>
              </a:rPr>
              <a:t>Och om en individ har ett problem har gruppen ett problem.</a:t>
            </a:r>
          </a:p>
          <a:p>
            <a:pPr lvl="1">
              <a:spcBef>
                <a:spcPct val="50000"/>
              </a:spcBef>
              <a:buFontTx/>
              <a:buChar char="•"/>
            </a:pPr>
            <a:r>
              <a:rPr lang="sv-SE" sz="2000" dirty="0" smtClean="0">
                <a:solidFill>
                  <a:srgbClr val="4C4946"/>
                </a:solidFill>
              </a:rPr>
              <a:t>För i ett väldesignad klassystem ska bara den som designat en klass behöva bry sig om hur den funkar inuti så att alla kan jobba på.</a:t>
            </a:r>
          </a:p>
          <a:p>
            <a:pPr lvl="1">
              <a:spcBef>
                <a:spcPct val="50000"/>
              </a:spcBef>
              <a:buFontTx/>
              <a:buChar char="•"/>
            </a:pPr>
            <a:r>
              <a:rPr lang="sv-SE" sz="2000" dirty="0" err="1" smtClean="0">
                <a:solidFill>
                  <a:srgbClr val="4C4946"/>
                </a:solidFill>
              </a:rPr>
              <a:t>Refresha</a:t>
            </a:r>
            <a:r>
              <a:rPr lang="sv-SE" sz="2000" dirty="0" smtClean="0">
                <a:solidFill>
                  <a:srgbClr val="4C4946"/>
                </a:solidFill>
              </a:rPr>
              <a:t> gärna Meyers </a:t>
            </a:r>
            <a:r>
              <a:rPr lang="sv-SE" sz="2000" dirty="0" err="1" smtClean="0">
                <a:solidFill>
                  <a:srgbClr val="4C4946"/>
                </a:solidFill>
              </a:rPr>
              <a:t>items</a:t>
            </a:r>
            <a:r>
              <a:rPr lang="sv-SE" sz="2000" dirty="0" smtClean="0">
                <a:solidFill>
                  <a:srgbClr val="4C4946"/>
                </a:solidFill>
              </a:rPr>
              <a:t> om detta från C++ kursen.</a:t>
            </a:r>
          </a:p>
          <a:p>
            <a:pPr>
              <a:buNone/>
            </a:pPr>
            <a:endParaRPr lang="sv-S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Viktiga ord</a:t>
            </a:r>
            <a:endParaRPr lang="sv-SE" dirty="0"/>
          </a:p>
        </p:txBody>
      </p:sp>
      <p:sp>
        <p:nvSpPr>
          <p:cNvPr id="3" name="Platshållare för innehåll 2"/>
          <p:cNvSpPr>
            <a:spLocks noGrp="1"/>
          </p:cNvSpPr>
          <p:nvPr>
            <p:ph idx="1"/>
          </p:nvPr>
        </p:nvSpPr>
        <p:spPr/>
        <p:txBody>
          <a:bodyPr/>
          <a:lstStyle/>
          <a:p>
            <a:endParaRPr lang="sv-SE" dirty="0" smtClean="0"/>
          </a:p>
          <a:p>
            <a:endParaRPr lang="sv-SE" dirty="0" smtClean="0"/>
          </a:p>
          <a:p>
            <a:endParaRPr lang="sv-SE" smtClean="0"/>
          </a:p>
          <a:p>
            <a:r>
              <a:rPr lang="sv-SE" smtClean="0"/>
              <a:t>State</a:t>
            </a:r>
            <a:endParaRPr lang="sv-SE" dirty="0" smtClean="0"/>
          </a:p>
          <a:p>
            <a:r>
              <a:rPr lang="sv-SE" dirty="0" smtClean="0"/>
              <a:t>Interface</a:t>
            </a:r>
          </a:p>
          <a:p>
            <a:r>
              <a:rPr lang="sv-SE" dirty="0" smtClean="0"/>
              <a:t>Black-box programming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r>
              <a:rPr lang="sv-SE" dirty="0" smtClean="0"/>
              <a:t>Frågor?</a:t>
            </a:r>
            <a:r>
              <a:rPr lang="sv-SE" dirty="0" smtClean="0">
                <a:solidFill>
                  <a:srgbClr val="4C4946"/>
                </a:solidFill>
                <a:latin typeface="Bliss 2 Regular" pitchFamily="50" charset="0"/>
              </a:rPr>
              <a:t/>
            </a:r>
            <a:br>
              <a:rPr lang="sv-SE" dirty="0" smtClean="0">
                <a:solidFill>
                  <a:srgbClr val="4C4946"/>
                </a:solidFill>
                <a:latin typeface="Bliss 2 Regular" pitchFamily="50" charset="0"/>
              </a:rPr>
            </a:br>
            <a:endParaRPr lang="sv-SE" dirty="0"/>
          </a:p>
        </p:txBody>
      </p:sp>
      <p:sp>
        <p:nvSpPr>
          <p:cNvPr id="3" name="Platshållare för innehåll 2"/>
          <p:cNvSpPr>
            <a:spLocks noGrp="1"/>
          </p:cNvSpPr>
          <p:nvPr>
            <p:ph idx="1"/>
          </p:nvPr>
        </p:nvSpPr>
        <p:spPr/>
        <p:txBody>
          <a:bodyPr/>
          <a:lstStyle/>
          <a:p>
            <a:pPr>
              <a:buNone/>
            </a:pPr>
            <a:r>
              <a:rPr lang="sv-SE" sz="2400" dirty="0" smtClean="0">
                <a:solidFill>
                  <a:srgbClr val="4C4946"/>
                </a:solidFill>
              </a:rPr>
              <a:t>Läxa:</a:t>
            </a:r>
            <a:br>
              <a:rPr lang="sv-SE" sz="2400" dirty="0" smtClean="0">
                <a:solidFill>
                  <a:srgbClr val="4C4946"/>
                </a:solidFill>
              </a:rPr>
            </a:br>
            <a:r>
              <a:rPr lang="sv-SE" sz="2400" dirty="0" smtClean="0"/>
              <a:t>C++  Primer :  387-397 (10.3.2 – 103.3)</a:t>
            </a:r>
            <a:br>
              <a:rPr lang="sv-SE" sz="2400" dirty="0" smtClean="0"/>
            </a:br>
            <a:r>
              <a:rPr lang="sv-SE" sz="2400" dirty="0" smtClean="0"/>
              <a:t>C++  Primer :  420-447 (Kapitel 11)</a:t>
            </a:r>
          </a:p>
          <a:p>
            <a:pPr>
              <a:buNone/>
            </a:pPr>
            <a:r>
              <a:rPr lang="sv-SE" sz="2400" smtClean="0"/>
              <a:t>	C</a:t>
            </a:r>
            <a:r>
              <a:rPr lang="sv-SE" sz="2400" dirty="0" smtClean="0"/>
              <a:t>++  Primer </a:t>
            </a:r>
            <a:r>
              <a:rPr lang="sv-SE" sz="2400" smtClean="0"/>
              <a:t>:  591-649 (Kapitel 15)</a:t>
            </a:r>
            <a:r>
              <a:rPr lang="sv-SE" sz="2400" dirty="0" smtClean="0"/>
              <a:t/>
            </a:r>
            <a:br>
              <a:rPr lang="sv-SE" sz="2400" dirty="0" smtClean="0"/>
            </a:br>
            <a:r>
              <a:rPr lang="sv-SE" sz="2400" dirty="0" smtClean="0"/>
              <a:t/>
            </a:r>
            <a:br>
              <a:rPr lang="sv-SE" sz="2400" dirty="0" smtClean="0"/>
            </a:br>
            <a:r>
              <a:rPr lang="sv-SE" sz="2400" dirty="0" smtClean="0">
                <a:solidFill>
                  <a:srgbClr val="4C4946"/>
                </a:solidFill>
                <a:hlinkClick r:id="rId3"/>
              </a:rPr>
              <a:t>magnus@thegameassembly.com</a:t>
            </a:r>
            <a:endParaRPr lang="sv-SE" sz="2400" dirty="0" smtClean="0">
              <a:solidFill>
                <a:srgbClr val="4C4946"/>
              </a:solidFill>
            </a:endParaRPr>
          </a:p>
          <a:p>
            <a:pPr>
              <a:spcBef>
                <a:spcPct val="50000"/>
              </a:spcBef>
              <a:buFontTx/>
              <a:buChar char="•"/>
            </a:pPr>
            <a:endParaRPr lang="sv-SE" sz="2400" dirty="0" smtClean="0">
              <a:solidFill>
                <a:srgbClr val="4C4946"/>
              </a:solidFill>
            </a:endParaRPr>
          </a:p>
          <a:p>
            <a:pPr>
              <a:buNone/>
            </a:pPr>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solidFill>
                  <a:srgbClr val="4C4946"/>
                </a:solidFill>
              </a:rPr>
              <a:t>Klassdefinitioner </a:t>
            </a:r>
            <a:r>
              <a:rPr lang="sv-SE" dirty="0" err="1" smtClean="0">
                <a:solidFill>
                  <a:srgbClr val="4C4946"/>
                </a:solidFill>
              </a:rPr>
              <a:t>Recap</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err="1" smtClean="0">
                <a:solidFill>
                  <a:srgbClr val="4C4946"/>
                </a:solidFill>
              </a:rPr>
              <a:t>Konstruktorer</a:t>
            </a:r>
            <a:endParaRPr lang="sv-SE" sz="2000" dirty="0" smtClean="0">
              <a:solidFill>
                <a:srgbClr val="4C4946"/>
              </a:solidFill>
            </a:endParaRPr>
          </a:p>
          <a:p>
            <a:pPr marL="800100" lvl="1" indent="-342900">
              <a:spcBef>
                <a:spcPct val="50000"/>
              </a:spcBef>
              <a:buFontTx/>
              <a:buChar char="•"/>
            </a:pPr>
            <a:r>
              <a:rPr lang="sv-SE" sz="2000" dirty="0" err="1" smtClean="0">
                <a:solidFill>
                  <a:srgbClr val="4C4946"/>
                </a:solidFill>
              </a:rPr>
              <a:t>Konstruktor</a:t>
            </a:r>
            <a:r>
              <a:rPr lang="sv-SE" sz="2000" dirty="0" smtClean="0">
                <a:solidFill>
                  <a:srgbClr val="4C4946"/>
                </a:solidFill>
              </a:rPr>
              <a:t> initialiseringslistor</a:t>
            </a:r>
          </a:p>
          <a:p>
            <a:pPr marL="1257300" lvl="2" indent="-342900">
              <a:spcBef>
                <a:spcPct val="50000"/>
              </a:spcBef>
              <a:buNone/>
            </a:pPr>
            <a:r>
              <a:rPr lang="sv-SE" sz="2000" dirty="0" err="1" smtClean="0">
                <a:solidFill>
                  <a:srgbClr val="4C4946"/>
                </a:solidFill>
              </a:rPr>
              <a:t>CU_Vector</a:t>
            </a:r>
            <a:r>
              <a:rPr lang="sv-SE" sz="2000" dirty="0" smtClean="0">
                <a:solidFill>
                  <a:srgbClr val="4C4946"/>
                </a:solidFill>
              </a:rPr>
              <a:t>:: </a:t>
            </a:r>
            <a:r>
              <a:rPr lang="sv-SE" sz="2000" dirty="0" err="1" smtClean="0">
                <a:solidFill>
                  <a:srgbClr val="4C4946"/>
                </a:solidFill>
              </a:rPr>
              <a:t>CU_Vector</a:t>
            </a:r>
            <a:r>
              <a:rPr lang="sv-SE" sz="2000" dirty="0" smtClean="0">
                <a:solidFill>
                  <a:srgbClr val="4C4946"/>
                </a:solidFill>
              </a:rPr>
              <a:t>()</a:t>
            </a:r>
          </a:p>
          <a:p>
            <a:pPr marL="1257300" lvl="2" indent="-342900">
              <a:spcBef>
                <a:spcPct val="50000"/>
              </a:spcBef>
              <a:buNone/>
            </a:pPr>
            <a:r>
              <a:rPr lang="sv-SE" sz="2000" dirty="0" smtClean="0">
                <a:solidFill>
                  <a:srgbClr val="4C4946"/>
                </a:solidFill>
              </a:rPr>
              <a:t>:</a:t>
            </a:r>
            <a:r>
              <a:rPr lang="sv-SE" sz="2000" dirty="0" err="1" smtClean="0">
                <a:solidFill>
                  <a:srgbClr val="4C4946"/>
                </a:solidFill>
              </a:rPr>
              <a:t>myX</a:t>
            </a:r>
            <a:r>
              <a:rPr lang="sv-SE" sz="2000" dirty="0" smtClean="0">
                <a:solidFill>
                  <a:srgbClr val="4C4946"/>
                </a:solidFill>
              </a:rPr>
              <a:t>(0),</a:t>
            </a:r>
            <a:r>
              <a:rPr lang="sv-SE" sz="2000" dirty="0" err="1" smtClean="0">
                <a:solidFill>
                  <a:srgbClr val="4C4946"/>
                </a:solidFill>
              </a:rPr>
              <a:t>myY</a:t>
            </a:r>
            <a:r>
              <a:rPr lang="sv-SE" sz="2000" dirty="0" smtClean="0">
                <a:solidFill>
                  <a:srgbClr val="4C4946"/>
                </a:solidFill>
              </a:rPr>
              <a:t>(0)</a:t>
            </a:r>
          </a:p>
          <a:p>
            <a:pPr marL="1257300" lvl="2" indent="-342900">
              <a:spcBef>
                <a:spcPct val="50000"/>
              </a:spcBef>
              <a:buNone/>
            </a:pPr>
            <a:r>
              <a:rPr lang="sv-SE" sz="2000" dirty="0" smtClean="0">
                <a:solidFill>
                  <a:srgbClr val="4C4946"/>
                </a:solidFill>
              </a:rPr>
              <a:t>{</a:t>
            </a:r>
          </a:p>
          <a:p>
            <a:pPr marL="1257300" lvl="2" indent="-342900">
              <a:spcBef>
                <a:spcPct val="50000"/>
              </a:spcBef>
              <a:buNone/>
            </a:pPr>
            <a:r>
              <a:rPr lang="sv-SE" sz="2000" dirty="0" smtClean="0">
                <a:solidFill>
                  <a:srgbClr val="4C4946"/>
                </a:solidFill>
              </a:rPr>
              <a:t>}</a:t>
            </a:r>
          </a:p>
          <a:p>
            <a:pPr>
              <a:spcBef>
                <a:spcPct val="50000"/>
              </a:spcBef>
              <a:buFontTx/>
              <a:buChar char="•"/>
            </a:pPr>
            <a:r>
              <a:rPr lang="sv-SE" sz="2000" dirty="0" smtClean="0">
                <a:solidFill>
                  <a:srgbClr val="4C4946"/>
                </a:solidFill>
              </a:rPr>
              <a:t>Medlemsfunktioner</a:t>
            </a:r>
          </a:p>
          <a:p>
            <a:pPr marL="800100" lvl="1" indent="-342900">
              <a:spcBef>
                <a:spcPct val="50000"/>
              </a:spcBef>
              <a:buFontTx/>
              <a:buChar char="•"/>
            </a:pPr>
            <a:r>
              <a:rPr lang="sv-SE" sz="2000" dirty="0" smtClean="0">
                <a:solidFill>
                  <a:srgbClr val="4C4946"/>
                </a:solidFill>
              </a:rPr>
              <a:t>Knutna till en klass</a:t>
            </a:r>
          </a:p>
          <a:p>
            <a:pPr marL="800100" lvl="1" indent="-342900">
              <a:spcBef>
                <a:spcPct val="50000"/>
              </a:spcBef>
              <a:buFontTx/>
              <a:buChar char="•"/>
            </a:pPr>
            <a:r>
              <a:rPr lang="sv-SE" sz="2000" dirty="0" smtClean="0">
                <a:solidFill>
                  <a:srgbClr val="4C4946"/>
                </a:solidFill>
              </a:rPr>
              <a:t>Arbetar på instansens data</a:t>
            </a:r>
          </a:p>
          <a:p>
            <a:pPr marL="800100" lvl="1" indent="-342900">
              <a:spcBef>
                <a:spcPct val="50000"/>
              </a:spcBef>
              <a:buFontTx/>
              <a:buChar char="•"/>
            </a:pPr>
            <a:r>
              <a:rPr lang="sv-SE" sz="2000" dirty="0" smtClean="0">
                <a:solidFill>
                  <a:srgbClr val="4C4946"/>
                </a:solidFill>
              </a:rPr>
              <a:t>Kan vara </a:t>
            </a:r>
            <a:r>
              <a:rPr lang="sv-SE" sz="2000" dirty="0" err="1" smtClean="0">
                <a:solidFill>
                  <a:srgbClr val="4C4946"/>
                </a:solidFill>
              </a:rPr>
              <a:t>const</a:t>
            </a:r>
            <a:endParaRPr lang="sv-SE" sz="2000" dirty="0" smtClean="0">
              <a:solidFill>
                <a:srgbClr val="4C4946"/>
              </a:solidFill>
            </a:endParaRPr>
          </a:p>
          <a:p>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4C4946"/>
                </a:solidFill>
              </a:rPr>
              <a:t>Klassdefinitioner</a:t>
            </a:r>
            <a:endParaRPr lang="sv-SE" dirty="0"/>
          </a:p>
        </p:txBody>
      </p:sp>
      <p:sp>
        <p:nvSpPr>
          <p:cNvPr id="3" name="Platshållare för innehåll 2"/>
          <p:cNvSpPr>
            <a:spLocks noGrp="1"/>
          </p:cNvSpPr>
          <p:nvPr>
            <p:ph idx="1"/>
          </p:nvPr>
        </p:nvSpPr>
        <p:spPr/>
        <p:txBody>
          <a:bodyPr>
            <a:normAutofit/>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Använd </a:t>
            </a:r>
            <a:r>
              <a:rPr lang="sv-SE" sz="2000" dirty="0" smtClean="0">
                <a:solidFill>
                  <a:srgbClr val="4C4946"/>
                </a:solidFill>
              </a:rPr>
              <a:t>inte interna typedefs hur gärna ni än vill.</a:t>
            </a:r>
          </a:p>
          <a:p>
            <a:pPr>
              <a:spcBef>
                <a:spcPct val="50000"/>
              </a:spcBef>
              <a:buFontTx/>
              <a:buChar char="•"/>
            </a:pPr>
            <a:r>
              <a:rPr lang="sv-SE" sz="2000" dirty="0" smtClean="0">
                <a:solidFill>
                  <a:srgbClr val="4C4946"/>
                </a:solidFill>
              </a:rPr>
              <a:t>Medlemsfunktioner kan överlagras</a:t>
            </a:r>
          </a:p>
          <a:p>
            <a:pPr>
              <a:spcBef>
                <a:spcPct val="50000"/>
              </a:spcBef>
              <a:buFontTx/>
              <a:buChar char="•"/>
            </a:pPr>
            <a:r>
              <a:rPr lang="sv-SE" sz="2000" dirty="0" err="1" smtClean="0">
                <a:solidFill>
                  <a:srgbClr val="4C4946"/>
                </a:solidFill>
              </a:rPr>
              <a:t>Inline</a:t>
            </a:r>
            <a:r>
              <a:rPr lang="sv-SE" sz="2000" dirty="0" smtClean="0">
                <a:solidFill>
                  <a:srgbClr val="4C4946"/>
                </a:solidFill>
              </a:rPr>
              <a:t> på medlemsfunktioner</a:t>
            </a:r>
          </a:p>
          <a:p>
            <a:pPr lvl="1">
              <a:spcBef>
                <a:spcPct val="50000"/>
              </a:spcBef>
              <a:buFontTx/>
              <a:buChar char="•"/>
            </a:pPr>
            <a:r>
              <a:rPr lang="sv-SE" sz="1600" dirty="0" smtClean="0">
                <a:solidFill>
                  <a:srgbClr val="4C4946"/>
                </a:solidFill>
              </a:rPr>
              <a:t>Måste alltid definieras i </a:t>
            </a:r>
            <a:r>
              <a:rPr lang="sv-SE" sz="1600" dirty="0" err="1" smtClean="0">
                <a:solidFill>
                  <a:srgbClr val="4C4946"/>
                </a:solidFill>
              </a:rPr>
              <a:t>header</a:t>
            </a:r>
            <a:r>
              <a:rPr lang="sv-SE" sz="1600" dirty="0" smtClean="0">
                <a:solidFill>
                  <a:srgbClr val="4C4946"/>
                </a:solidFill>
              </a:rPr>
              <a:t> </a:t>
            </a:r>
            <a:r>
              <a:rPr lang="sv-SE" sz="1600" dirty="0" err="1" smtClean="0">
                <a:solidFill>
                  <a:srgbClr val="4C4946"/>
                </a:solidFill>
              </a:rPr>
              <a:t>file</a:t>
            </a:r>
            <a:endParaRPr lang="sv-SE" sz="1600" dirty="0" smtClean="0">
              <a:solidFill>
                <a:srgbClr val="4C4946"/>
              </a:solidFill>
            </a:endParaRPr>
          </a:p>
          <a:p>
            <a:pPr>
              <a:spcBef>
                <a:spcPct val="50000"/>
              </a:spcBef>
              <a:buFontTx/>
              <a:buChar char="•"/>
            </a:pPr>
            <a:r>
              <a:rPr lang="sv-SE" sz="2000" dirty="0" smtClean="0">
                <a:solidFill>
                  <a:srgbClr val="4C4946"/>
                </a:solidFill>
              </a:rPr>
              <a:t>Var är klassdefinition?</a:t>
            </a:r>
          </a:p>
          <a:p>
            <a:pPr>
              <a:spcBef>
                <a:spcPct val="50000"/>
              </a:spcBef>
              <a:buFontTx/>
              <a:buChar char="•"/>
            </a:pPr>
            <a:r>
              <a:rPr lang="sv-SE" sz="2000" dirty="0" smtClean="0">
                <a:solidFill>
                  <a:srgbClr val="4C4946"/>
                </a:solidFill>
              </a:rPr>
              <a:t>Vad är klassdeklaration?</a:t>
            </a:r>
          </a:p>
          <a:p>
            <a:pPr>
              <a:spcBef>
                <a:spcPct val="50000"/>
              </a:spcBef>
              <a:buFontTx/>
              <a:buChar char="•"/>
            </a:pPr>
            <a:r>
              <a:rPr lang="sv-SE" sz="2000" dirty="0" smtClean="0">
                <a:solidFill>
                  <a:srgbClr val="4C4946"/>
                </a:solidFill>
              </a:rPr>
              <a:t>Forward declaration</a:t>
            </a:r>
          </a:p>
          <a:p>
            <a:pPr lvl="1">
              <a:spcBef>
                <a:spcPct val="50000"/>
              </a:spcBef>
              <a:buFontTx/>
              <a:buChar char="•"/>
            </a:pPr>
            <a:r>
              <a:rPr lang="sv-SE" sz="1600" dirty="0" err="1" smtClean="0">
                <a:solidFill>
                  <a:srgbClr val="4C4946"/>
                </a:solidFill>
              </a:rPr>
              <a:t>Incomplete</a:t>
            </a:r>
            <a:r>
              <a:rPr lang="sv-SE" sz="1600" dirty="0" smtClean="0">
                <a:solidFill>
                  <a:srgbClr val="4C4946"/>
                </a:solidFill>
              </a:rPr>
              <a:t> </a:t>
            </a:r>
            <a:r>
              <a:rPr lang="sv-SE" sz="1600" dirty="0" err="1" smtClean="0">
                <a:solidFill>
                  <a:srgbClr val="4C4946"/>
                </a:solidFill>
              </a:rPr>
              <a:t>type</a:t>
            </a:r>
            <a:r>
              <a:rPr lang="sv-SE" sz="1600" dirty="0" smtClean="0">
                <a:solidFill>
                  <a:srgbClr val="4C4946"/>
                </a:solidFill>
              </a:rPr>
              <a:t> – pekare, referenser</a:t>
            </a:r>
          </a:p>
          <a:p>
            <a:pPr lvl="1">
              <a:spcBef>
                <a:spcPct val="50000"/>
              </a:spcBef>
              <a:buFontTx/>
              <a:buChar char="•"/>
            </a:pPr>
            <a:r>
              <a:rPr lang="sv-SE" sz="1600" dirty="0" smtClean="0">
                <a:solidFill>
                  <a:srgbClr val="4C4946"/>
                </a:solidFill>
              </a:rPr>
              <a:t>Ömsesidigt beroende klasser</a:t>
            </a:r>
          </a:p>
          <a:p>
            <a:pPr>
              <a:spcBef>
                <a:spcPct val="50000"/>
              </a:spcBef>
              <a:buFontTx/>
              <a:buChar char="•"/>
            </a:pPr>
            <a:r>
              <a:rPr lang="sv-SE" sz="2000" dirty="0" smtClean="0">
                <a:solidFill>
                  <a:srgbClr val="4C4946"/>
                </a:solidFill>
              </a:rPr>
              <a:t>Class objekt</a:t>
            </a:r>
          </a:p>
          <a:p>
            <a:endParaRPr lang="sv-SE"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Recap</a:t>
            </a:r>
            <a:r>
              <a:rPr lang="sv-SE" dirty="0" smtClean="0">
                <a:solidFill>
                  <a:srgbClr val="4C4946"/>
                </a:solidFill>
              </a:rPr>
              <a:t> fortsätter</a:t>
            </a:r>
            <a:endParaRPr lang="sv-SE" dirty="0"/>
          </a:p>
        </p:txBody>
      </p:sp>
      <p:sp>
        <p:nvSpPr>
          <p:cNvPr id="3" name="Platshållare för innehåll 2"/>
          <p:cNvSpPr>
            <a:spLocks noGrp="1"/>
          </p:cNvSpPr>
          <p:nvPr>
            <p:ph idx="1"/>
          </p:nvPr>
        </p:nvSpPr>
        <p:spPr/>
        <p:txBody>
          <a:bodyPr/>
          <a:lstStyle/>
          <a:p>
            <a:pPr>
              <a:spcBef>
                <a:spcPct val="50000"/>
              </a:spcBef>
              <a:buFontTx/>
              <a:buChar char="•"/>
            </a:pPr>
            <a:r>
              <a:rPr lang="sv-SE" sz="2400" dirty="0" smtClean="0">
                <a:solidFill>
                  <a:srgbClr val="4C4946"/>
                </a:solidFill>
              </a:rPr>
              <a:t> this pekaren</a:t>
            </a:r>
          </a:p>
          <a:p>
            <a:pPr lvl="1">
              <a:spcBef>
                <a:spcPct val="50000"/>
              </a:spcBef>
              <a:buFontTx/>
              <a:buChar char="•"/>
            </a:pPr>
            <a:r>
              <a:rPr lang="sv-SE" sz="2400" dirty="0" smtClean="0">
                <a:solidFill>
                  <a:srgbClr val="4C4946"/>
                </a:solidFill>
              </a:rPr>
              <a:t>Returnerande av den</a:t>
            </a:r>
          </a:p>
          <a:p>
            <a:pPr lvl="1">
              <a:spcBef>
                <a:spcPct val="50000"/>
              </a:spcBef>
              <a:buFontTx/>
              <a:buChar char="•"/>
            </a:pPr>
            <a:r>
              <a:rPr lang="sv-SE" sz="2400" dirty="0" smtClean="0">
                <a:solidFill>
                  <a:srgbClr val="4C4946"/>
                </a:solidFill>
              </a:rPr>
              <a:t>Som argument</a:t>
            </a:r>
          </a:p>
          <a:p>
            <a:pPr lvl="1">
              <a:spcBef>
                <a:spcPct val="50000"/>
              </a:spcBef>
              <a:buFontTx/>
              <a:buChar char="•"/>
            </a:pPr>
            <a:r>
              <a:rPr lang="sv-SE" sz="2400" dirty="0" smtClean="0">
                <a:solidFill>
                  <a:srgbClr val="4C4946"/>
                </a:solidFill>
              </a:rPr>
              <a:t>Från en const funktion?</a:t>
            </a:r>
          </a:p>
          <a:p>
            <a:pPr lvl="2">
              <a:spcBef>
                <a:spcPct val="50000"/>
              </a:spcBef>
              <a:buFontTx/>
              <a:buChar char="•"/>
            </a:pPr>
            <a:r>
              <a:rPr lang="sv-SE" dirty="0" smtClean="0">
                <a:solidFill>
                  <a:srgbClr val="4C4946"/>
                </a:solidFill>
              </a:rPr>
              <a:t>Dubbel </a:t>
            </a:r>
            <a:r>
              <a:rPr lang="sv-SE" dirty="0" err="1" smtClean="0">
                <a:solidFill>
                  <a:srgbClr val="4C4946"/>
                </a:solidFill>
              </a:rPr>
              <a:t>const</a:t>
            </a:r>
            <a:endParaRPr lang="sv-SE" dirty="0" smtClean="0">
              <a:solidFill>
                <a:srgbClr val="4C4946"/>
              </a:solidFill>
            </a:endParaRPr>
          </a:p>
          <a:p>
            <a:pPr lvl="1">
              <a:spcBef>
                <a:spcPct val="50000"/>
              </a:spcBef>
              <a:buFontTx/>
              <a:buChar char="•"/>
            </a:pPr>
            <a:r>
              <a:rPr lang="sv-SE" sz="2400" dirty="0" smtClean="0">
                <a:solidFill>
                  <a:srgbClr val="4C4946"/>
                </a:solidFill>
              </a:rPr>
              <a:t>Överlagra baserat på </a:t>
            </a:r>
            <a:r>
              <a:rPr lang="sv-SE" sz="2400" dirty="0" err="1" smtClean="0">
                <a:solidFill>
                  <a:srgbClr val="4C4946"/>
                </a:solidFill>
              </a:rPr>
              <a:t>const</a:t>
            </a:r>
            <a:r>
              <a:rPr lang="sv-SE" sz="2400" dirty="0" smtClean="0">
                <a:solidFill>
                  <a:srgbClr val="4C4946"/>
                </a:solidFill>
              </a:rPr>
              <a:t>.</a:t>
            </a:r>
          </a:p>
          <a:p>
            <a:pPr>
              <a:spcBef>
                <a:spcPct val="50000"/>
              </a:spcBef>
              <a:buFontTx/>
              <a:buChar char="•"/>
            </a:pPr>
            <a:r>
              <a:rPr lang="sv-SE" sz="2400" dirty="0" smtClean="0">
                <a:solidFill>
                  <a:srgbClr val="4C4946"/>
                </a:solidFill>
              </a:rPr>
              <a:t>Varför slutar en klass med ; ?</a:t>
            </a:r>
          </a:p>
          <a:p>
            <a:pPr lvl="1">
              <a:spcBef>
                <a:spcPct val="50000"/>
              </a:spcBef>
              <a:buFontTx/>
              <a:buChar char="•"/>
            </a:pPr>
            <a:r>
              <a:rPr lang="sv-SE" sz="2400" dirty="0" smtClean="0">
                <a:solidFill>
                  <a:srgbClr val="4C4946"/>
                </a:solidFill>
              </a:rPr>
              <a:t>För att vi kan skriva objekt av typen direkt efter definitionen.</a:t>
            </a:r>
          </a:p>
          <a:p>
            <a:pPr lvl="2">
              <a:spcBef>
                <a:spcPct val="50000"/>
              </a:spcBef>
              <a:buFontTx/>
              <a:buChar char="•"/>
            </a:pPr>
            <a:r>
              <a:rPr lang="sv-SE" dirty="0" smtClean="0">
                <a:solidFill>
                  <a:srgbClr val="4C4946"/>
                </a:solidFill>
              </a:rPr>
              <a:t>Detta ska ni aldrig göra.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Abominationer</a:t>
            </a:r>
            <a:endParaRPr lang="sv-SE" dirty="0"/>
          </a:p>
        </p:txBody>
      </p:sp>
      <p:sp>
        <p:nvSpPr>
          <p:cNvPr id="3" name="Platshållare för innehåll 2"/>
          <p:cNvSpPr>
            <a:spLocks noGrp="1"/>
          </p:cNvSpPr>
          <p:nvPr>
            <p:ph idx="1"/>
          </p:nvPr>
        </p:nvSpPr>
        <p:spPr/>
        <p:txBody>
          <a:bodyPr/>
          <a:lstStyle/>
          <a:p>
            <a:pPr>
              <a:spcBef>
                <a:spcPct val="50000"/>
              </a:spcBef>
              <a:buNone/>
            </a:pPr>
            <a:r>
              <a:rPr lang="sv-SE" sz="2400" dirty="0" smtClean="0">
                <a:solidFill>
                  <a:srgbClr val="4C4946"/>
                </a:solidFill>
              </a:rPr>
              <a:t> </a:t>
            </a:r>
          </a:p>
          <a:p>
            <a:pPr>
              <a:spcBef>
                <a:spcPct val="50000"/>
              </a:spcBef>
              <a:buFontTx/>
              <a:buChar char="•"/>
            </a:pPr>
            <a:r>
              <a:rPr lang="sv-SE" sz="2400" dirty="0" err="1" smtClean="0">
                <a:solidFill>
                  <a:srgbClr val="4C4946"/>
                </a:solidFill>
              </a:rPr>
              <a:t>Muteable</a:t>
            </a:r>
            <a:r>
              <a:rPr lang="sv-SE" sz="2400" dirty="0" smtClean="0">
                <a:solidFill>
                  <a:srgbClr val="4C4946"/>
                </a:solidFill>
              </a:rPr>
              <a:t> på datamedlemmar</a:t>
            </a:r>
          </a:p>
          <a:p>
            <a:pPr lvl="1">
              <a:spcBef>
                <a:spcPct val="50000"/>
              </a:spcBef>
              <a:buFontTx/>
              <a:buChar char="•"/>
            </a:pPr>
            <a:r>
              <a:rPr lang="sv-SE" sz="2400" dirty="0" smtClean="0">
                <a:solidFill>
                  <a:srgbClr val="4C4946"/>
                </a:solidFill>
              </a:rPr>
              <a:t>Gör att de kan modifieras inne ifrån en icke const funktion.</a:t>
            </a:r>
          </a:p>
          <a:p>
            <a:pPr lvl="1">
              <a:spcBef>
                <a:spcPct val="50000"/>
              </a:spcBef>
              <a:buFontTx/>
              <a:buChar char="•"/>
            </a:pPr>
            <a:r>
              <a:rPr lang="sv-SE" sz="2400" dirty="0" smtClean="0">
                <a:solidFill>
                  <a:srgbClr val="4C4946"/>
                </a:solidFill>
              </a:rPr>
              <a:t>Kan inte skapa ett exempel för kan inte hitta ett enda sätt som inte är ett jättefulhack att använda det.</a:t>
            </a:r>
          </a:p>
          <a:p>
            <a:pPr lvl="1">
              <a:spcBef>
                <a:spcPct val="50000"/>
              </a:spcBef>
              <a:buFontTx/>
              <a:buChar char="•"/>
            </a:pPr>
            <a:r>
              <a:rPr lang="sv-SE" sz="2400" dirty="0" err="1" smtClean="0">
                <a:solidFill>
                  <a:srgbClr val="4C4946"/>
                </a:solidFill>
              </a:rPr>
              <a:t>Muteable</a:t>
            </a:r>
            <a:r>
              <a:rPr lang="sv-SE" sz="2400" dirty="0" smtClean="0">
                <a:solidFill>
                  <a:srgbClr val="4C4946"/>
                </a:solidFill>
              </a:rPr>
              <a:t> är </a:t>
            </a:r>
            <a:r>
              <a:rPr lang="sv-SE" sz="2400" dirty="0" err="1" smtClean="0">
                <a:solidFill>
                  <a:srgbClr val="4C4946"/>
                </a:solidFill>
              </a:rPr>
              <a:t>instant</a:t>
            </a:r>
            <a:r>
              <a:rPr lang="sv-SE" sz="2400" dirty="0" smtClean="0">
                <a:solidFill>
                  <a:srgbClr val="4C4946"/>
                </a:solidFill>
              </a:rPr>
              <a:t> </a:t>
            </a:r>
            <a:r>
              <a:rPr lang="sv-SE" sz="2400" dirty="0" err="1" smtClean="0">
                <a:solidFill>
                  <a:srgbClr val="4C4946"/>
                </a:solidFill>
              </a:rPr>
              <a:t>fail</a:t>
            </a:r>
            <a:r>
              <a:rPr lang="sv-SE" sz="2400" dirty="0" smtClean="0">
                <a:solidFill>
                  <a:srgbClr val="4C4946"/>
                </a:solidFill>
              </a:rPr>
              <a:t> på användning och att det ens finns i C++ är en sorglig faktor men för att det finns behöver ni känna till det.</a:t>
            </a:r>
          </a:p>
          <a:p>
            <a:endParaRPr lang="sv-S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Scope</a:t>
            </a:r>
            <a:r>
              <a:rPr lang="sv-SE" dirty="0" smtClean="0"/>
              <a:t> för klasser</a:t>
            </a:r>
            <a:endParaRPr lang="sv-SE" dirty="0"/>
          </a:p>
        </p:txBody>
      </p:sp>
      <p:sp>
        <p:nvSpPr>
          <p:cNvPr id="3" name="Platshållare för innehåll 2"/>
          <p:cNvSpPr>
            <a:spLocks noGrp="1"/>
          </p:cNvSpPr>
          <p:nvPr>
            <p:ph idx="1"/>
          </p:nvPr>
        </p:nvSpPr>
        <p:spPr/>
        <p:txBody>
          <a:bodyPr/>
          <a:lstStyle/>
          <a:p>
            <a:pPr>
              <a:spcBef>
                <a:spcPct val="50000"/>
              </a:spcBef>
              <a:buFontTx/>
              <a:buChar char="•"/>
            </a:pPr>
            <a:r>
              <a:rPr lang="sv-SE" sz="2000" dirty="0" smtClean="0">
                <a:solidFill>
                  <a:srgbClr val="4C4946"/>
                </a:solidFill>
              </a:rPr>
              <a:t>Parametrar och funktionskropparna räknas som en del av klassens scope.</a:t>
            </a:r>
          </a:p>
          <a:p>
            <a:pPr>
              <a:spcBef>
                <a:spcPct val="50000"/>
              </a:spcBef>
              <a:buFontTx/>
              <a:buChar char="•"/>
            </a:pPr>
            <a:r>
              <a:rPr lang="sv-SE" sz="2000" dirty="0" smtClean="0">
                <a:solidFill>
                  <a:srgbClr val="4C4946"/>
                </a:solidFill>
              </a:rPr>
              <a:t>Är därför ni måste inleda med </a:t>
            </a:r>
            <a:r>
              <a:rPr lang="sv-SE" sz="2000" dirty="0" err="1" smtClean="0">
                <a:solidFill>
                  <a:srgbClr val="4C4946"/>
                </a:solidFill>
              </a:rPr>
              <a:t>classname</a:t>
            </a:r>
            <a:r>
              <a:rPr lang="sv-SE" sz="2000" dirty="0" smtClean="0">
                <a:solidFill>
                  <a:srgbClr val="4C4946"/>
                </a:solidFill>
              </a:rPr>
              <a:t>::</a:t>
            </a:r>
          </a:p>
          <a:p>
            <a:pPr>
              <a:spcBef>
                <a:spcPct val="50000"/>
              </a:spcBef>
              <a:buFontTx/>
              <a:buChar char="•"/>
            </a:pPr>
            <a:r>
              <a:rPr lang="sv-SE" sz="2000" dirty="0" smtClean="0">
                <a:solidFill>
                  <a:srgbClr val="4C4946"/>
                </a:solidFill>
              </a:rPr>
              <a:t>Returtyper är däremot inte alltid i scope och därför kan ni behöva ange fulla namnet på dem med  som classname::subclass medan ni inte behöver detta till in-argumenten.</a:t>
            </a:r>
          </a:p>
          <a:p>
            <a:pPr>
              <a:spcBef>
                <a:spcPct val="50000"/>
              </a:spcBef>
              <a:buFontTx/>
              <a:buChar char="•"/>
            </a:pPr>
            <a:r>
              <a:rPr lang="sv-SE" sz="2000" dirty="0" smtClean="0">
                <a:solidFill>
                  <a:srgbClr val="4C4946"/>
                </a:solidFill>
              </a:rPr>
              <a:t>Namn </a:t>
            </a:r>
            <a:r>
              <a:rPr lang="sv-SE" sz="2000" dirty="0" err="1" smtClean="0">
                <a:solidFill>
                  <a:srgbClr val="4C4946"/>
                </a:solidFill>
              </a:rPr>
              <a:t>lookup</a:t>
            </a:r>
            <a:r>
              <a:rPr lang="sv-SE" sz="2000" dirty="0" smtClean="0">
                <a:solidFill>
                  <a:srgbClr val="4C4946"/>
                </a:solidFill>
              </a:rPr>
              <a:t>  för </a:t>
            </a:r>
            <a:r>
              <a:rPr lang="sv-SE" sz="2000" dirty="0" err="1" smtClean="0">
                <a:solidFill>
                  <a:srgbClr val="4C4946"/>
                </a:solidFill>
              </a:rPr>
              <a:t>scopes</a:t>
            </a:r>
            <a:endParaRPr lang="sv-SE" sz="2000" dirty="0" smtClean="0">
              <a:solidFill>
                <a:srgbClr val="4C4946"/>
              </a:solidFill>
            </a:endParaRPr>
          </a:p>
          <a:p>
            <a:pPr marL="800100" lvl="1" indent="-342900">
              <a:spcBef>
                <a:spcPct val="50000"/>
              </a:spcBef>
              <a:buFontTx/>
              <a:buChar char="•"/>
            </a:pPr>
            <a:r>
              <a:rPr lang="sv-SE" sz="2000" dirty="0" smtClean="0">
                <a:solidFill>
                  <a:srgbClr val="4C4946"/>
                </a:solidFill>
              </a:rPr>
              <a:t>Boken beskriver detta i mer detalj än jag kan men som jag sagt innan</a:t>
            </a:r>
          </a:p>
          <a:p>
            <a:pPr marL="800100" lvl="1" indent="-342900">
              <a:spcBef>
                <a:spcPct val="50000"/>
              </a:spcBef>
              <a:buFontTx/>
              <a:buChar char="•"/>
            </a:pPr>
            <a:r>
              <a:rPr lang="sv-SE" sz="2000" dirty="0" smtClean="0">
                <a:solidFill>
                  <a:srgbClr val="4C4946"/>
                </a:solidFill>
              </a:rPr>
              <a:t>Om man får problem med detta har man gjort något dumt från första början.</a:t>
            </a:r>
          </a:p>
          <a:p>
            <a:pPr marL="800100" lvl="1" indent="-342900">
              <a:spcBef>
                <a:spcPct val="50000"/>
              </a:spcBef>
              <a:buFontTx/>
              <a:buChar char="•"/>
            </a:pPr>
            <a:r>
              <a:rPr lang="sv-SE" sz="2000" dirty="0" smtClean="0">
                <a:solidFill>
                  <a:srgbClr val="4C4946"/>
                </a:solidFill>
              </a:rPr>
              <a:t>Men läs på ordentligt hur det funkar.</a:t>
            </a:r>
          </a:p>
          <a:p>
            <a:pPr>
              <a:spcBef>
                <a:spcPct val="50000"/>
              </a:spcBef>
              <a:buFontTx/>
              <a:buChar char="•"/>
            </a:pPr>
            <a:r>
              <a:rPr lang="sv-SE" sz="2000" smtClean="0">
                <a:solidFill>
                  <a:srgbClr val="4C4946"/>
                </a:solidFill>
              </a:rPr>
              <a:t>Namn </a:t>
            </a:r>
            <a:r>
              <a:rPr lang="sv-SE" sz="2000" smtClean="0">
                <a:solidFill>
                  <a:srgbClr val="4C4946"/>
                </a:solidFill>
              </a:rPr>
              <a:t>resolvas </a:t>
            </a:r>
            <a:r>
              <a:rPr lang="sv-SE" sz="2000" dirty="0" smtClean="0">
                <a:solidFill>
                  <a:srgbClr val="4C4946"/>
                </a:solidFill>
              </a:rPr>
              <a:t>så fort de stöts på i filen</a:t>
            </a:r>
          </a:p>
          <a:p>
            <a:pPr>
              <a:buNone/>
            </a:pPr>
            <a:endParaRPr lang="sv-S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Konstruktorer</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Anropas automatiskt</a:t>
            </a:r>
          </a:p>
          <a:p>
            <a:pPr>
              <a:spcBef>
                <a:spcPct val="50000"/>
              </a:spcBef>
              <a:buFontTx/>
              <a:buChar char="•"/>
            </a:pPr>
            <a:r>
              <a:rPr lang="sv-SE" sz="2000" dirty="0" smtClean="0">
                <a:solidFill>
                  <a:srgbClr val="4C4946"/>
                </a:solidFill>
              </a:rPr>
              <a:t>Kan överlagras</a:t>
            </a:r>
          </a:p>
          <a:p>
            <a:pPr>
              <a:spcBef>
                <a:spcPct val="50000"/>
              </a:spcBef>
              <a:buFontTx/>
              <a:buChar char="•"/>
            </a:pPr>
            <a:r>
              <a:rPr lang="sv-SE" sz="2000" dirty="0" smtClean="0">
                <a:solidFill>
                  <a:srgbClr val="4C4946"/>
                </a:solidFill>
              </a:rPr>
              <a:t>Tomma </a:t>
            </a:r>
            <a:r>
              <a:rPr lang="sv-SE" sz="2000" dirty="0" err="1" smtClean="0">
                <a:solidFill>
                  <a:srgbClr val="4C4946"/>
                </a:solidFill>
              </a:rPr>
              <a:t>konstruktorer</a:t>
            </a:r>
            <a:r>
              <a:rPr lang="sv-SE" sz="2000" dirty="0" smtClean="0">
                <a:solidFill>
                  <a:srgbClr val="4C4946"/>
                </a:solidFill>
              </a:rPr>
              <a:t> optimeras bort</a:t>
            </a:r>
          </a:p>
          <a:p>
            <a:pPr>
              <a:spcBef>
                <a:spcPct val="50000"/>
              </a:spcBef>
              <a:buFontTx/>
              <a:buChar char="•"/>
            </a:pPr>
            <a:r>
              <a:rPr lang="sv-SE" sz="2000" dirty="0" smtClean="0">
                <a:solidFill>
                  <a:srgbClr val="4C4946"/>
                </a:solidFill>
              </a:rPr>
              <a:t>Vilken som väljs baseras på argument</a:t>
            </a:r>
          </a:p>
          <a:p>
            <a:pPr>
              <a:spcBef>
                <a:spcPct val="50000"/>
              </a:spcBef>
              <a:buFontTx/>
              <a:buChar char="•"/>
            </a:pPr>
            <a:r>
              <a:rPr lang="sv-SE" sz="2000" dirty="0" err="1" smtClean="0">
                <a:solidFill>
                  <a:srgbClr val="4C4946"/>
                </a:solidFill>
              </a:rPr>
              <a:t>Konstruktorn</a:t>
            </a:r>
            <a:r>
              <a:rPr lang="sv-SE" sz="2000" dirty="0" smtClean="0">
                <a:solidFill>
                  <a:srgbClr val="4C4946"/>
                </a:solidFill>
              </a:rPr>
              <a:t> kan inte vara </a:t>
            </a:r>
            <a:r>
              <a:rPr lang="sv-SE" sz="2000" dirty="0" err="1" smtClean="0">
                <a:solidFill>
                  <a:srgbClr val="4C4946"/>
                </a:solidFill>
              </a:rPr>
              <a:t>const</a:t>
            </a:r>
            <a:endParaRPr lang="sv-SE" sz="2000" dirty="0" smtClean="0">
              <a:solidFill>
                <a:srgbClr val="4C494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solidFill>
                  <a:srgbClr val="4C4946"/>
                </a:solidFill>
              </a:rPr>
              <a:t>Konstruktorer</a:t>
            </a:r>
            <a:endParaRPr lang="sv-SE" dirty="0"/>
          </a:p>
        </p:txBody>
      </p:sp>
      <p:sp>
        <p:nvSpPr>
          <p:cNvPr id="3" name="Platshållare för innehåll 2"/>
          <p:cNvSpPr>
            <a:spLocks noGrp="1"/>
          </p:cNvSpPr>
          <p:nvPr>
            <p:ph idx="1"/>
          </p:nvPr>
        </p:nvSpPr>
        <p:spPr/>
        <p:txBody>
          <a:bodyPr/>
          <a:lstStyle/>
          <a:p>
            <a:pPr>
              <a:spcBef>
                <a:spcPct val="50000"/>
              </a:spcBef>
              <a:buFontTx/>
              <a:buChar char="•"/>
            </a:pPr>
            <a:endParaRPr lang="sv-SE" sz="2000" dirty="0" smtClean="0">
              <a:solidFill>
                <a:srgbClr val="4C4946"/>
              </a:solidFill>
            </a:endParaRPr>
          </a:p>
          <a:p>
            <a:pPr>
              <a:spcBef>
                <a:spcPct val="50000"/>
              </a:spcBef>
              <a:buFontTx/>
              <a:buChar char="•"/>
            </a:pPr>
            <a:r>
              <a:rPr lang="sv-SE" sz="2000" dirty="0" smtClean="0">
                <a:solidFill>
                  <a:srgbClr val="4C4946"/>
                </a:solidFill>
              </a:rPr>
              <a:t>Implicit typkonvertering</a:t>
            </a:r>
          </a:p>
          <a:p>
            <a:pPr lvl="1">
              <a:spcBef>
                <a:spcPct val="50000"/>
              </a:spcBef>
              <a:buFontTx/>
              <a:buChar char="•"/>
            </a:pPr>
            <a:r>
              <a:rPr lang="sv-SE" sz="1600" dirty="0" smtClean="0">
                <a:solidFill>
                  <a:srgbClr val="4C4946"/>
                </a:solidFill>
              </a:rPr>
              <a:t>Om typ A har en </a:t>
            </a:r>
            <a:r>
              <a:rPr lang="sv-SE" sz="1600" dirty="0" err="1" smtClean="0">
                <a:solidFill>
                  <a:srgbClr val="4C4946"/>
                </a:solidFill>
              </a:rPr>
              <a:t>konstruktor</a:t>
            </a:r>
            <a:r>
              <a:rPr lang="sv-SE" sz="1600" dirty="0" smtClean="0">
                <a:solidFill>
                  <a:srgbClr val="4C4946"/>
                </a:solidFill>
              </a:rPr>
              <a:t> som tar in typ B kan man skicka in typ B i alla lägen där A krävs och den konverterar automatiskt.</a:t>
            </a:r>
          </a:p>
          <a:p>
            <a:pPr>
              <a:spcBef>
                <a:spcPct val="50000"/>
              </a:spcBef>
              <a:buFontTx/>
              <a:buChar char="•"/>
            </a:pPr>
            <a:r>
              <a:rPr lang="sv-SE" sz="2000" dirty="0" smtClean="0">
                <a:solidFill>
                  <a:srgbClr val="4C4946"/>
                </a:solidFill>
              </a:rPr>
              <a:t>Ange vilken typ som den ska konverteras till med en explicit konvertering</a:t>
            </a:r>
          </a:p>
          <a:p>
            <a:pPr lvl="1">
              <a:spcBef>
                <a:spcPct val="50000"/>
              </a:spcBef>
              <a:buFontTx/>
              <a:buChar char="•"/>
            </a:pPr>
            <a:r>
              <a:rPr lang="sv-SE" sz="1600" dirty="0" smtClean="0">
                <a:solidFill>
                  <a:srgbClr val="4C4946"/>
                </a:solidFill>
              </a:rPr>
              <a:t>A(b</a:t>
            </a:r>
            <a:r>
              <a:rPr lang="sv-SE" sz="2000" dirty="0" smtClean="0">
                <a:solidFill>
                  <a:srgbClr val="4C4946"/>
                </a:solidFill>
              </a:rPr>
              <a:t>)</a:t>
            </a:r>
          </a:p>
          <a:p>
            <a:pPr>
              <a:spcBef>
                <a:spcPct val="50000"/>
              </a:spcBef>
              <a:buFontTx/>
              <a:buChar char="•"/>
            </a:pPr>
            <a:r>
              <a:rPr lang="sv-SE" sz="2000" dirty="0" smtClean="0">
                <a:solidFill>
                  <a:srgbClr val="4C4946"/>
                </a:solidFill>
              </a:rPr>
              <a:t>Initialiseringslistor </a:t>
            </a:r>
          </a:p>
          <a:p>
            <a:pPr lvl="1">
              <a:spcBef>
                <a:spcPct val="50000"/>
              </a:spcBef>
              <a:buFontTx/>
              <a:buChar char="•"/>
            </a:pPr>
            <a:r>
              <a:rPr lang="sv-SE" sz="1600" dirty="0" smtClean="0">
                <a:solidFill>
                  <a:srgbClr val="4C4946"/>
                </a:solidFill>
              </a:rPr>
              <a:t>Effektivare än tilldelning</a:t>
            </a:r>
          </a:p>
          <a:p>
            <a:pPr lvl="1">
              <a:spcBef>
                <a:spcPct val="50000"/>
              </a:spcBef>
              <a:buFontTx/>
              <a:buChar char="•"/>
            </a:pPr>
            <a:r>
              <a:rPr lang="sv-SE" sz="1600" dirty="0" smtClean="0">
                <a:solidFill>
                  <a:srgbClr val="4C4946"/>
                </a:solidFill>
              </a:rPr>
              <a:t>Nödvändigt om default </a:t>
            </a:r>
            <a:r>
              <a:rPr lang="sv-SE" sz="1600" dirty="0" err="1" smtClean="0">
                <a:solidFill>
                  <a:srgbClr val="4C4946"/>
                </a:solidFill>
              </a:rPr>
              <a:t>konstruktor</a:t>
            </a:r>
            <a:r>
              <a:rPr lang="sv-SE" sz="1600" dirty="0" smtClean="0">
                <a:solidFill>
                  <a:srgbClr val="4C4946"/>
                </a:solidFill>
              </a:rPr>
              <a:t> saknas för medlemsvariabel och för </a:t>
            </a:r>
            <a:r>
              <a:rPr lang="sv-SE" sz="1600" dirty="0" err="1" smtClean="0">
                <a:solidFill>
                  <a:srgbClr val="4C4946"/>
                </a:solidFill>
              </a:rPr>
              <a:t>const</a:t>
            </a:r>
            <a:r>
              <a:rPr lang="sv-SE" sz="1600" dirty="0" smtClean="0">
                <a:solidFill>
                  <a:srgbClr val="4C4946"/>
                </a:solidFill>
              </a:rPr>
              <a:t> och ref medlemmar</a:t>
            </a:r>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6727</TotalTime>
  <Words>1454</Words>
  <Application>Microsoft Office PowerPoint</Application>
  <PresentationFormat>Bildspel på skärmen (4:3)</PresentationFormat>
  <Paragraphs>191</Paragraphs>
  <Slides>22</Slides>
  <Notes>3</Notes>
  <HiddenSlides>0</HiddenSlides>
  <MMClips>0</MMClips>
  <ScaleCrop>false</ScaleCrop>
  <HeadingPairs>
    <vt:vector size="4" baseType="variant">
      <vt:variant>
        <vt:lpstr>Tema</vt:lpstr>
      </vt:variant>
      <vt:variant>
        <vt:i4>1</vt:i4>
      </vt:variant>
      <vt:variant>
        <vt:lpstr>Bildrubriker</vt:lpstr>
      </vt:variant>
      <vt:variant>
        <vt:i4>22</vt:i4>
      </vt:variant>
    </vt:vector>
  </HeadingPairs>
  <TitlesOfParts>
    <vt:vector size="23" baseType="lpstr">
      <vt:lpstr>Office-tema</vt:lpstr>
      <vt:lpstr>Objektorienterad Programmering och Design  Lektion 2  </vt:lpstr>
      <vt:lpstr>Klassdefinitioner Recap</vt:lpstr>
      <vt:lpstr>Klassdefinitioner Recap</vt:lpstr>
      <vt:lpstr>Klassdefinitioner</vt:lpstr>
      <vt:lpstr>Recap fortsätter</vt:lpstr>
      <vt:lpstr>Abominationer</vt:lpstr>
      <vt:lpstr>Scope för klasser</vt:lpstr>
      <vt:lpstr>Konstruktorer</vt:lpstr>
      <vt:lpstr>Konstruktorer</vt:lpstr>
      <vt:lpstr>Implicit konvertering</vt:lpstr>
      <vt:lpstr>Klasser</vt:lpstr>
      <vt:lpstr>Dataabstraktion och inkapsling</vt:lpstr>
      <vt:lpstr>Dataabstraktion och inkapsling</vt:lpstr>
      <vt:lpstr>Dataabstraktion och inkapsling</vt:lpstr>
      <vt:lpstr>Dataabstraktion och inkapsling</vt:lpstr>
      <vt:lpstr>Dataabstraktion och inkapsling</vt:lpstr>
      <vt:lpstr>Dataabstraktion och inkapsling</vt:lpstr>
      <vt:lpstr>Dataabstraktion och inkapsling</vt:lpstr>
      <vt:lpstr>Olika sorters programmeringsroller</vt:lpstr>
      <vt:lpstr>Olika sorters programmeringsroller</vt:lpstr>
      <vt:lpstr>Viktiga ord</vt:lpstr>
      <vt:lpstr> 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dc:title>
  <dc:creator>Niklas Hansson/Lars-Ove Dahlin</dc:creator>
  <cp:lastModifiedBy>Magnus Jönsson</cp:lastModifiedBy>
  <cp:revision>616</cp:revision>
  <dcterms:created xsi:type="dcterms:W3CDTF">2009-06-24T07:23:26Z</dcterms:created>
  <dcterms:modified xsi:type="dcterms:W3CDTF">2016-01-13T07:29:22Z</dcterms:modified>
</cp:coreProperties>
</file>