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8" r:id="rId3"/>
    <p:sldId id="319"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4" r:id="rId34"/>
    <p:sldId id="318" r:id="rId35"/>
    <p:sldId id="315" r:id="rId36"/>
    <p:sldId id="316" r:id="rId37"/>
    <p:sldId id="317" r:id="rId38"/>
    <p:sldId id="313" r:id="rId39"/>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4607" autoAdjust="0"/>
  </p:normalViewPr>
  <p:slideViewPr>
    <p:cSldViewPr>
      <p:cViewPr>
        <p:scale>
          <a:sx n="110" d="100"/>
          <a:sy n="110" d="100"/>
        </p:scale>
        <p:origin x="-1728" y="-84"/>
      </p:cViewPr>
      <p:guideLst>
        <p:guide orient="horz" pos="2160"/>
        <p:guide pos="2880"/>
      </p:guideLst>
    </p:cSldViewPr>
  </p:slideViewPr>
  <p:outlineViewPr>
    <p:cViewPr>
      <p:scale>
        <a:sx n="33" d="100"/>
        <a:sy n="33" d="100"/>
      </p:scale>
      <p:origin x="0" y="26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3FDB0-2714-4E75-8B8F-001BFC5F0174}" type="datetimeFigureOut">
              <a:rPr lang="sv-SE" smtClean="0"/>
              <a:pPr/>
              <a:t>2016-01-14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C8571-8E3E-421A-AE44-3CDADE9DEB9F}"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1</a:t>
            </a:fld>
            <a:endParaRPr lang="sv-S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2</a:t>
            </a:fld>
            <a:endParaRPr lang="sv-S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3</a:t>
            </a:fld>
            <a:endParaRPr lang="sv-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91CC8571-8E3E-421A-AE44-3CDADE9DEB9F}" type="slidenum">
              <a:rPr lang="sv-SE" smtClean="0"/>
              <a:pPr/>
              <a:t>38</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2016-01-14</a:t>
            </a:fld>
            <a:endParaRPr lang="sv-SE" dirty="0"/>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2016-01-14</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magnus@thegameassembly.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en-US" dirty="0" smtClean="0"/>
              <a:t>Objektorienterad programmering</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a:bodyPr>
          <a:lstStyle/>
          <a:p>
            <a:pPr algn="ctr"/>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3</a:t>
            </a:r>
            <a:r>
              <a:rPr lang="sv-SE" dirty="0" smtClean="0">
                <a:solidFill>
                  <a:srgbClr val="1C1C1C"/>
                </a:solidFill>
              </a:rPr>
              <a:t>	</a:t>
            </a:r>
            <a:br>
              <a:rPr lang="sv-SE" dirty="0" smtClean="0">
                <a:solidFill>
                  <a:srgbClr val="1C1C1C"/>
                </a:solidFill>
              </a:rPr>
            </a:br>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Arv</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Det går också (om det är tillåtet) att </a:t>
            </a:r>
            <a:r>
              <a:rPr lang="sv-SE" sz="2000" dirty="0" err="1" smtClean="0">
                <a:solidFill>
                  <a:srgbClr val="4C4946"/>
                </a:solidFill>
              </a:rPr>
              <a:t>overrida</a:t>
            </a:r>
            <a:r>
              <a:rPr lang="sv-SE" sz="2000" dirty="0" smtClean="0">
                <a:solidFill>
                  <a:srgbClr val="4C4946"/>
                </a:solidFill>
              </a:rPr>
              <a:t> vissa funktioner i basklassen och ersätta dem med nya i subklassen. Men dessa nya kan anropa tillbaka till basklassens funktioner om de vill.</a:t>
            </a:r>
          </a:p>
          <a:p>
            <a:pPr>
              <a:spcBef>
                <a:spcPct val="50000"/>
              </a:spcBef>
              <a:buFontTx/>
              <a:buChar char="•"/>
            </a:pPr>
            <a:r>
              <a:rPr lang="sv-SE" sz="2000" dirty="0" smtClean="0">
                <a:solidFill>
                  <a:srgbClr val="4C4946"/>
                </a:solidFill>
              </a:rPr>
              <a:t>Så om man kan dela ner dem i tillräckligt små delar så kan man modifiera bara den lilla delen som behövs.</a:t>
            </a:r>
          </a:p>
          <a:p>
            <a:pPr>
              <a:spcBef>
                <a:spcPct val="50000"/>
              </a:spcBef>
              <a:buFontTx/>
              <a:buChar char="•"/>
            </a:pPr>
            <a:r>
              <a:rPr lang="sv-SE" sz="2000" dirty="0" smtClean="0">
                <a:solidFill>
                  <a:srgbClr val="4C4946"/>
                </a:solidFill>
              </a:rPr>
              <a:t>Om vi fortsätter vidare med vårat exempel så ville ju vi ha V6 och V8 motorer. Dessa är ju en form av bilmotor så det känns naturligt att de ska ärva av bilmotorn.</a:t>
            </a:r>
          </a:p>
          <a:p>
            <a:pPr>
              <a:spcBef>
                <a:spcPct val="50000"/>
              </a:spcBef>
              <a:buFontTx/>
              <a:buChar char="•"/>
            </a:pPr>
            <a:r>
              <a:rPr lang="sv-SE" sz="2000" dirty="0" smtClean="0">
                <a:solidFill>
                  <a:srgbClr val="4C4946"/>
                </a:solidFill>
              </a:rPr>
              <a:t>Så då blir bilmotorn en basklass för dem. Och de blir subklasser relativt till bilmotorn.</a:t>
            </a:r>
          </a:p>
          <a:p>
            <a:pPr>
              <a:spcBef>
                <a:spcPct val="50000"/>
              </a:spcBef>
              <a:buFontTx/>
              <a:buChar char="•"/>
            </a:pPr>
            <a:r>
              <a:rPr lang="sv-SE" sz="2000" dirty="0" smtClean="0">
                <a:solidFill>
                  <a:srgbClr val="4C4946"/>
                </a:solidFill>
              </a:rPr>
              <a:t>Men eftersom bilmotorn ärver av motorn så är motorn också en basklass för dem och de är också subklasser till motorn.</a:t>
            </a:r>
          </a:p>
          <a:p>
            <a:pPr>
              <a:spcBef>
                <a:spcPct val="50000"/>
              </a:spcBef>
              <a:buFontTx/>
              <a:buChar char="•"/>
            </a:pPr>
            <a:r>
              <a:rPr lang="sv-SE" sz="2000" dirty="0" smtClean="0">
                <a:solidFill>
                  <a:srgbClr val="4C4946"/>
                </a:solidFill>
              </a:rPr>
              <a:t>Vilket innebär att de får all funktionalitet som fanns i motorn + all som fanns i bilmotorn.</a:t>
            </a:r>
          </a:p>
          <a:p>
            <a:pPr>
              <a:spcBef>
                <a:spcPct val="50000"/>
              </a:spcBef>
              <a:buFontTx/>
              <a:buChar char="•"/>
            </a:pPr>
            <a:r>
              <a:rPr lang="sv-SE" sz="2000" dirty="0" smtClean="0">
                <a:solidFill>
                  <a:srgbClr val="4C4946"/>
                </a:solidFill>
              </a:rPr>
              <a:t>Det blir som ett träd av beroenden.</a:t>
            </a:r>
          </a:p>
          <a:p>
            <a:endParaRPr lang="sv-SE"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Arv</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Detta trädet (se till höger) kallas för det mesta för arvsträd eller arvshierarki och subklasserna kallas ibland för nedärvda klasser.</a:t>
            </a:r>
          </a:p>
          <a:p>
            <a:pPr>
              <a:spcBef>
                <a:spcPct val="50000"/>
              </a:spcBef>
              <a:buFontTx/>
              <a:buChar char="•"/>
            </a:pPr>
            <a:r>
              <a:rPr lang="sv-SE" sz="2000" dirty="0" smtClean="0">
                <a:solidFill>
                  <a:srgbClr val="4C4946"/>
                </a:solidFill>
              </a:rPr>
              <a:t>Som vi ser så är en V8-motor en bilmotor som är en motor alltså är en V8- motor en motor. Och går att använda överallt vi bara behöver en generisk motor.</a:t>
            </a:r>
          </a:p>
          <a:p>
            <a:pPr>
              <a:spcBef>
                <a:spcPct val="50000"/>
              </a:spcBef>
              <a:buFontTx/>
              <a:buChar char="•"/>
            </a:pPr>
            <a:r>
              <a:rPr lang="sv-SE" sz="2000" dirty="0" smtClean="0">
                <a:solidFill>
                  <a:srgbClr val="4C4946"/>
                </a:solidFill>
              </a:rPr>
              <a:t>Men om vi lägger till en båtmotor då som också ärver från motor.</a:t>
            </a:r>
          </a:p>
          <a:p>
            <a:pPr>
              <a:spcBef>
                <a:spcPct val="50000"/>
              </a:spcBef>
              <a:buFontTx/>
              <a:buChar char="•"/>
            </a:pPr>
            <a:r>
              <a:rPr lang="sv-SE" sz="2000" dirty="0" smtClean="0">
                <a:solidFill>
                  <a:srgbClr val="4C4946"/>
                </a:solidFill>
              </a:rPr>
              <a:t>Då kan vi använda den där vi behöver en motor.</a:t>
            </a:r>
          </a:p>
          <a:p>
            <a:pPr>
              <a:spcBef>
                <a:spcPct val="50000"/>
              </a:spcBef>
              <a:buFontTx/>
              <a:buChar char="•"/>
            </a:pPr>
            <a:r>
              <a:rPr lang="sv-SE" sz="2000" dirty="0" smtClean="0">
                <a:solidFill>
                  <a:srgbClr val="4C4946"/>
                </a:solidFill>
              </a:rPr>
              <a:t>Men eftersom den inte ärver från bilmotor så delar den inte bilmotorns speciella egenskaper. Och därför kan vi inte använda den där vi vill ha en bilmotor.</a:t>
            </a:r>
          </a:p>
          <a:p>
            <a:pPr>
              <a:spcBef>
                <a:spcPct val="50000"/>
              </a:spcBef>
              <a:buFontTx/>
              <a:buChar char="•"/>
            </a:pPr>
            <a:r>
              <a:rPr lang="sv-SE" sz="2000" dirty="0" smtClean="0">
                <a:solidFill>
                  <a:srgbClr val="4C4946"/>
                </a:solidFill>
              </a:rPr>
              <a:t>Du kan bara använda subklasser eller den faktiska klassen på ett ställe där ett objekt av en klass krävs. Oavsett hur nära de är i trädet så om de inte båda ärver (även via flera steg) från klassen så går det inte.  Inga kusinklasser här.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Dynamisk Bindning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Och denna ersättningen av en klass för en annan funkar bara då man efterfrågar en pekare eller en referens till klassen annars så går det inte att ersätta en klass med en annan även om den ärver från den.</a:t>
            </a:r>
          </a:p>
          <a:p>
            <a:pPr>
              <a:spcBef>
                <a:spcPct val="50000"/>
              </a:spcBef>
              <a:buFontTx/>
              <a:buChar char="•"/>
            </a:pPr>
            <a:r>
              <a:rPr lang="sv-SE" sz="2000" dirty="0" smtClean="0">
                <a:solidFill>
                  <a:srgbClr val="4C4946"/>
                </a:solidFill>
              </a:rPr>
              <a:t>Detta är för att tekniken som används för att de ska kunna ersättas med kallas för dynamisk bindning (enligt denna boken). Har kallats dynamisk typinformation av andra.</a:t>
            </a:r>
          </a:p>
          <a:p>
            <a:pPr>
              <a:spcBef>
                <a:spcPct val="50000"/>
              </a:spcBef>
              <a:buFontTx/>
              <a:buChar char="•"/>
            </a:pPr>
            <a:r>
              <a:rPr lang="sv-SE" sz="2000" dirty="0" smtClean="0">
                <a:solidFill>
                  <a:srgbClr val="4C4946"/>
                </a:solidFill>
              </a:rPr>
              <a:t>Men vad är kontentan av detta? Jo att kopplingen mellan en pekare och en klass är dynamisk, så trots att jag har en pekare till en motor så om klassen den egentligen pekar på är t.ex. en bilmotor så blir det bilmotorns funktioner som blir anropade inte motorns.</a:t>
            </a:r>
          </a:p>
          <a:p>
            <a:pPr>
              <a:spcBef>
                <a:spcPct val="50000"/>
              </a:spcBef>
              <a:buFontTx/>
              <a:buChar char="•"/>
            </a:pPr>
            <a:r>
              <a:rPr lang="sv-SE" sz="2000" dirty="0" smtClean="0">
                <a:solidFill>
                  <a:srgbClr val="4C4946"/>
                </a:solidFill>
              </a:rPr>
              <a:t>Detta kan kännas lite konfunderande?</a:t>
            </a:r>
          </a:p>
          <a:p>
            <a:pPr>
              <a:spcBef>
                <a:spcPct val="50000"/>
              </a:spcBef>
              <a:buFontTx/>
              <a:buChar char="•"/>
            </a:pPr>
            <a:r>
              <a:rPr lang="sv-SE" sz="2000" dirty="0" smtClean="0">
                <a:solidFill>
                  <a:srgbClr val="4C4946"/>
                </a:solidFill>
              </a:rPr>
              <a:t>Första frågan lär vara hur kan en pekare peka på en annan klass än typen den är av?</a:t>
            </a:r>
          </a:p>
          <a:p>
            <a:pPr>
              <a:spcBef>
                <a:spcPct val="50000"/>
              </a:spcBef>
              <a:buFontTx/>
              <a:buChar char="•"/>
            </a:pPr>
            <a:r>
              <a:rPr lang="sv-SE" sz="2000" dirty="0" smtClean="0">
                <a:solidFill>
                  <a:srgbClr val="4C4946"/>
                </a:solidFill>
              </a:rPr>
              <a:t>Svaret i vanliga fall är så klart att det kan den inte.</a:t>
            </a:r>
            <a:endParaRPr lang="sv-SE"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Dynamisk Bindning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Om man inte fulat sig med att kasta om den. Men det skulle sluta med katastrofala resultat om du försökte anropa funktionerna på den.</a:t>
            </a:r>
          </a:p>
          <a:p>
            <a:pPr>
              <a:spcBef>
                <a:spcPct val="50000"/>
              </a:spcBef>
              <a:buFontTx/>
              <a:buChar char="•"/>
            </a:pPr>
            <a:r>
              <a:rPr lang="sv-SE" sz="2000" dirty="0" smtClean="0">
                <a:solidFill>
                  <a:srgbClr val="4C4946"/>
                </a:solidFill>
              </a:rPr>
              <a:t>Så varför är detta annorlunda?</a:t>
            </a:r>
          </a:p>
          <a:p>
            <a:pPr marL="800100" lvl="1" indent="-342900">
              <a:spcBef>
                <a:spcPct val="50000"/>
              </a:spcBef>
              <a:buFontTx/>
              <a:buChar char="•"/>
            </a:pPr>
            <a:r>
              <a:rPr lang="sv-SE" sz="2000" dirty="0" smtClean="0">
                <a:solidFill>
                  <a:srgbClr val="4C4946"/>
                </a:solidFill>
              </a:rPr>
              <a:t>Den exakta tekniska lösningen inne i kompilatorn får vänta lite men vi kommer att gå igenom den.</a:t>
            </a:r>
          </a:p>
          <a:p>
            <a:pPr>
              <a:spcBef>
                <a:spcPct val="50000"/>
              </a:spcBef>
              <a:buFontTx/>
              <a:buChar char="•"/>
            </a:pPr>
            <a:r>
              <a:rPr lang="sv-SE" sz="2000" dirty="0" smtClean="0">
                <a:solidFill>
                  <a:srgbClr val="4C4946"/>
                </a:solidFill>
              </a:rPr>
              <a:t>Det korta svaret är att det är tillåtet att tilldela en subklass till en basklasspekare.</a:t>
            </a:r>
          </a:p>
          <a:p>
            <a:pPr marL="800100" lvl="1" indent="-342900">
              <a:spcBef>
                <a:spcPct val="50000"/>
              </a:spcBef>
              <a:buFontTx/>
              <a:buChar char="•"/>
            </a:pPr>
            <a:r>
              <a:rPr lang="sv-SE" sz="2000" dirty="0" smtClean="0">
                <a:solidFill>
                  <a:srgbClr val="4C4946"/>
                </a:solidFill>
              </a:rPr>
              <a:t>Dvs. om din typ ärver från en klasstyp så kan du skicka in en pekare (eller referens) till din typ var som helst som man ville ha en pekare eller en referens till originaltypen.</a:t>
            </a:r>
          </a:p>
          <a:p>
            <a:pPr marL="800100" lvl="1" indent="-342900">
              <a:spcBef>
                <a:spcPct val="50000"/>
              </a:spcBef>
              <a:buFontTx/>
              <a:buChar char="•"/>
            </a:pPr>
            <a:r>
              <a:rPr lang="sv-SE" sz="2000" dirty="0" smtClean="0">
                <a:solidFill>
                  <a:srgbClr val="4C4946"/>
                </a:solidFill>
              </a:rPr>
              <a:t>Orsaken till att detta bara fungerar på pekare har att göra med hur kompilatorn fungerar.</a:t>
            </a:r>
          </a:p>
          <a:p>
            <a:pPr marL="800100" lvl="1" indent="-342900">
              <a:spcBef>
                <a:spcPct val="50000"/>
              </a:spcBef>
              <a:buFontTx/>
              <a:buChar char="•"/>
            </a:pPr>
            <a:r>
              <a:rPr lang="sv-SE" sz="2000" dirty="0" smtClean="0">
                <a:solidFill>
                  <a:srgbClr val="4C4946"/>
                </a:solidFill>
              </a:rPr>
              <a:t>Om du har en instans så vet kompilatorn vid kompileringstid vilken typ det är och kan därför utföra en massa optimeringar utgående specifikt från den typen.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Dynamisk Bindning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Sen vore det rätt svårt rent generellt om man kunde skicka in en annan typ istället för den man har, hur skulle användaren veta?</a:t>
            </a:r>
          </a:p>
          <a:p>
            <a:pPr>
              <a:spcBef>
                <a:spcPct val="50000"/>
              </a:spcBef>
              <a:buFontTx/>
              <a:buChar char="•"/>
            </a:pPr>
            <a:r>
              <a:rPr lang="sv-SE" sz="2000" dirty="0" smtClean="0">
                <a:solidFill>
                  <a:srgbClr val="4C4946"/>
                </a:solidFill>
              </a:rPr>
              <a:t>Medan för pekare så kan inte kompilatorn göra direkta antaganden på mängden minne etc. (en pekare tar alltid lika mycket minne på stacken etc.). Så därför finns det en möjlighet (och referens är en pekare i tvångsjacka så).</a:t>
            </a:r>
          </a:p>
          <a:p>
            <a:pPr>
              <a:spcBef>
                <a:spcPct val="50000"/>
              </a:spcBef>
              <a:buFontTx/>
              <a:buChar char="•"/>
            </a:pPr>
            <a:r>
              <a:rPr lang="sv-SE" sz="2000" dirty="0" smtClean="0">
                <a:solidFill>
                  <a:srgbClr val="4C4946"/>
                </a:solidFill>
              </a:rPr>
              <a:t>Och vad är fördelen med detta då?</a:t>
            </a:r>
          </a:p>
          <a:p>
            <a:pPr>
              <a:spcBef>
                <a:spcPct val="50000"/>
              </a:spcBef>
              <a:buFontTx/>
              <a:buChar char="•"/>
            </a:pPr>
            <a:r>
              <a:rPr lang="sv-SE" sz="2000" dirty="0" smtClean="0">
                <a:solidFill>
                  <a:srgbClr val="4C4946"/>
                </a:solidFill>
              </a:rPr>
              <a:t>Betänk följande du har ett antal olika föremåls typer i ditt spel:</a:t>
            </a:r>
          </a:p>
          <a:p>
            <a:pPr marL="800100" lvl="1" indent="-342900">
              <a:spcBef>
                <a:spcPct val="50000"/>
              </a:spcBef>
              <a:buFontTx/>
              <a:buChar char="•"/>
            </a:pPr>
            <a:r>
              <a:rPr lang="sv-SE" sz="1800" dirty="0" smtClean="0">
                <a:solidFill>
                  <a:srgbClr val="4C4946"/>
                </a:solidFill>
              </a:rPr>
              <a:t>Props</a:t>
            </a:r>
          </a:p>
          <a:p>
            <a:pPr marL="800100" lvl="1" indent="-342900">
              <a:spcBef>
                <a:spcPct val="50000"/>
              </a:spcBef>
              <a:buFontTx/>
              <a:buChar char="•"/>
            </a:pPr>
            <a:r>
              <a:rPr lang="sv-SE" sz="1800" dirty="0" smtClean="0">
                <a:solidFill>
                  <a:srgbClr val="4C4946"/>
                </a:solidFill>
              </a:rPr>
              <a:t>Fiender</a:t>
            </a:r>
          </a:p>
          <a:p>
            <a:pPr marL="800100" lvl="1" indent="-342900">
              <a:spcBef>
                <a:spcPct val="50000"/>
              </a:spcBef>
              <a:buFontTx/>
              <a:buChar char="•"/>
            </a:pPr>
            <a:r>
              <a:rPr lang="sv-SE" sz="1800" dirty="0" smtClean="0">
                <a:solidFill>
                  <a:srgbClr val="4C4946"/>
                </a:solidFill>
              </a:rPr>
              <a:t>Dig själv</a:t>
            </a:r>
          </a:p>
          <a:p>
            <a:pPr marL="800100" lvl="1" indent="-342900">
              <a:spcBef>
                <a:spcPct val="50000"/>
              </a:spcBef>
              <a:buFontTx/>
              <a:buChar char="•"/>
            </a:pPr>
            <a:r>
              <a:rPr lang="sv-SE" sz="1800" dirty="0" smtClean="0">
                <a:solidFill>
                  <a:srgbClr val="4C4946"/>
                </a:solidFill>
              </a:rPr>
              <a:t>Miljöer</a:t>
            </a:r>
          </a:p>
          <a:p>
            <a:pPr>
              <a:spcBef>
                <a:spcPct val="50000"/>
              </a:spcBef>
              <a:buFontTx/>
              <a:buChar char="•"/>
            </a:pPr>
            <a:r>
              <a:rPr lang="sv-SE" sz="2000" dirty="0" smtClean="0">
                <a:solidFill>
                  <a:srgbClr val="4C4946"/>
                </a:solidFill>
              </a:rPr>
              <a:t>Alla dessa har vissa gemensamma egenskaper.</a:t>
            </a:r>
            <a:endParaRPr lang="sv-SE"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Dynamisk Bindning</a:t>
            </a:r>
            <a:endParaRPr lang="sv-SE" dirty="0"/>
          </a:p>
        </p:txBody>
      </p:sp>
      <p:sp>
        <p:nvSpPr>
          <p:cNvPr id="3" name="Platshållare för innehåll 2"/>
          <p:cNvSpPr>
            <a:spLocks noGrp="1"/>
          </p:cNvSpPr>
          <p:nvPr>
            <p:ph idx="1"/>
          </p:nvPr>
        </p:nvSpPr>
        <p:spPr/>
        <p:txBody>
          <a:bodyPr>
            <a:normAutofit fontScale="77500" lnSpcReduction="20000"/>
          </a:bodyPr>
          <a:lstStyle/>
          <a:p>
            <a:pPr>
              <a:spcBef>
                <a:spcPct val="50000"/>
              </a:spcBef>
              <a:buFontTx/>
              <a:buChar char="•"/>
            </a:pPr>
            <a:r>
              <a:rPr lang="sv-SE" sz="2900" dirty="0" smtClean="0">
                <a:solidFill>
                  <a:srgbClr val="4C4946"/>
                </a:solidFill>
              </a:rPr>
              <a:t>Du ska kunna kollidera med dem t.ex.</a:t>
            </a:r>
          </a:p>
          <a:p>
            <a:pPr>
              <a:spcBef>
                <a:spcPct val="50000"/>
              </a:spcBef>
              <a:buFontTx/>
              <a:buChar char="•"/>
            </a:pPr>
            <a:r>
              <a:rPr lang="sv-SE" sz="2900" dirty="0" smtClean="0">
                <a:solidFill>
                  <a:srgbClr val="4C4946"/>
                </a:solidFill>
              </a:rPr>
              <a:t>Då skapar vi en klass som vi kallar för </a:t>
            </a:r>
            <a:r>
              <a:rPr lang="sv-SE" sz="2400" dirty="0" smtClean="0">
                <a:solidFill>
                  <a:srgbClr val="4C4946"/>
                </a:solidFill>
              </a:rPr>
              <a:t>Collider </a:t>
            </a:r>
            <a:r>
              <a:rPr lang="sv-SE" sz="2900" dirty="0" smtClean="0">
                <a:solidFill>
                  <a:srgbClr val="4C4946"/>
                </a:solidFill>
              </a:rPr>
              <a:t>som är ett objekt som saker kan kollidera med.</a:t>
            </a:r>
          </a:p>
          <a:p>
            <a:pPr>
              <a:spcBef>
                <a:spcPct val="50000"/>
              </a:spcBef>
              <a:buFontTx/>
              <a:buChar char="•"/>
            </a:pPr>
            <a:r>
              <a:rPr lang="sv-SE" sz="2900" dirty="0" smtClean="0">
                <a:solidFill>
                  <a:srgbClr val="4C4946"/>
                </a:solidFill>
              </a:rPr>
              <a:t>Om vi sen gör att alla andra objekt ärver från </a:t>
            </a:r>
            <a:r>
              <a:rPr lang="sv-SE" sz="2400" dirty="0" smtClean="0">
                <a:solidFill>
                  <a:srgbClr val="4C4946"/>
                </a:solidFill>
              </a:rPr>
              <a:t>Collider </a:t>
            </a:r>
            <a:r>
              <a:rPr lang="sv-SE" sz="2900" dirty="0" smtClean="0">
                <a:solidFill>
                  <a:srgbClr val="4C4946"/>
                </a:solidFill>
              </a:rPr>
              <a:t>så betyder det att alla objekt har kollisionsdetektion.</a:t>
            </a:r>
          </a:p>
          <a:p>
            <a:pPr>
              <a:spcBef>
                <a:spcPct val="50000"/>
              </a:spcBef>
              <a:buFontTx/>
              <a:buChar char="•"/>
            </a:pPr>
            <a:r>
              <a:rPr lang="sv-SE" sz="2900" dirty="0" smtClean="0">
                <a:solidFill>
                  <a:srgbClr val="4C4946"/>
                </a:solidFill>
              </a:rPr>
              <a:t>Sen lägger vi in detta i en container som innehåller alla colliderobjekt, typ ColliderContainer. I detta läget ha vi bara en enda container vi behöver anropa för att utföra vår kollisions-detektion.</a:t>
            </a:r>
          </a:p>
          <a:p>
            <a:pPr>
              <a:spcBef>
                <a:spcPct val="50000"/>
              </a:spcBef>
              <a:buFontTx/>
              <a:buChar char="•"/>
            </a:pPr>
            <a:r>
              <a:rPr lang="sv-SE" sz="2900" dirty="0" smtClean="0">
                <a:solidFill>
                  <a:srgbClr val="4C4946"/>
                </a:solidFill>
              </a:rPr>
              <a:t>Och den äger ingen data heller den bara samlar alla kolliderbara objekt i världen. Detta är mycket trevligare än att behöva anropa kollisionstest på containrarna för varje objekttyp.</a:t>
            </a:r>
          </a:p>
          <a:p>
            <a:pPr marL="800100" lvl="1" indent="-342900">
              <a:spcBef>
                <a:spcPct val="50000"/>
              </a:spcBef>
              <a:buFontTx/>
              <a:buChar char="•"/>
            </a:pPr>
            <a:r>
              <a:rPr lang="sv-SE" sz="2300" dirty="0" smtClean="0">
                <a:solidFill>
                  <a:srgbClr val="4C4946"/>
                </a:solidFill>
              </a:rPr>
              <a:t>Framförallt där detta skalar upp till 10 containrar.</a:t>
            </a:r>
          </a:p>
          <a:p>
            <a:pPr>
              <a:spcBef>
                <a:spcPct val="50000"/>
              </a:spcBef>
              <a:buFontTx/>
              <a:buChar char="•"/>
            </a:pPr>
            <a:r>
              <a:rPr lang="sv-SE" sz="2600" dirty="0" smtClean="0">
                <a:solidFill>
                  <a:srgbClr val="4C4946"/>
                </a:solidFill>
              </a:rPr>
              <a:t>Detta innebär också att vi kan använda vilket som helst av våra objekt när som helst när vi behöver en </a:t>
            </a:r>
            <a:r>
              <a:rPr lang="sv-SE" sz="2800" dirty="0" smtClean="0">
                <a:solidFill>
                  <a:srgbClr val="4C4946"/>
                </a:solidFill>
              </a:rPr>
              <a:t>Collider.</a:t>
            </a:r>
            <a:endParaRPr lang="sv-SE"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Dynamisk Bindning</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Men detta behöver inte betyda att det är funktionen i </a:t>
            </a:r>
            <a:r>
              <a:rPr lang="sv-SE" sz="2000" dirty="0" err="1" smtClean="0">
                <a:solidFill>
                  <a:srgbClr val="4C4946"/>
                </a:solidFill>
              </a:rPr>
              <a:t>Collider-klasskoden</a:t>
            </a:r>
            <a:r>
              <a:rPr lang="sv-SE" sz="2000" dirty="0" smtClean="0">
                <a:solidFill>
                  <a:srgbClr val="4C4946"/>
                </a:solidFill>
              </a:rPr>
              <a:t> som anropas. Om du har omdefinierat funktionen i subklassen så anropas subklassens funktion istället.</a:t>
            </a:r>
          </a:p>
          <a:p>
            <a:pPr>
              <a:spcBef>
                <a:spcPct val="50000"/>
              </a:spcBef>
              <a:buFontTx/>
              <a:buChar char="•"/>
            </a:pPr>
            <a:r>
              <a:rPr lang="sv-SE" sz="2000" dirty="0" smtClean="0">
                <a:solidFill>
                  <a:srgbClr val="4C4946"/>
                </a:solidFill>
              </a:rPr>
              <a:t>Detta är sant men det finns vissa för krav.</a:t>
            </a:r>
          </a:p>
          <a:p>
            <a:pPr>
              <a:spcBef>
                <a:spcPct val="50000"/>
              </a:spcBef>
              <a:buFontTx/>
              <a:buChar char="•"/>
            </a:pPr>
            <a:r>
              <a:rPr lang="sv-SE" sz="2000" dirty="0" smtClean="0">
                <a:solidFill>
                  <a:srgbClr val="4C4946"/>
                </a:solidFill>
              </a:rPr>
              <a:t>Basklassen kan avgöra vilka av dess funktioner som du får lov att omdefiniera.</a:t>
            </a:r>
          </a:p>
          <a:p>
            <a:pPr>
              <a:spcBef>
                <a:spcPct val="50000"/>
              </a:spcBef>
              <a:buFontTx/>
              <a:buChar char="•"/>
            </a:pPr>
            <a:r>
              <a:rPr lang="sv-SE" sz="2000" dirty="0" smtClean="0">
                <a:solidFill>
                  <a:srgbClr val="4C4946"/>
                </a:solidFill>
              </a:rPr>
              <a:t>Detta gör du genom att skriva </a:t>
            </a:r>
            <a:r>
              <a:rPr lang="sv-SE" sz="2000" dirty="0" err="1" smtClean="0">
                <a:solidFill>
                  <a:srgbClr val="4C4946"/>
                </a:solidFill>
              </a:rPr>
              <a:t>virtual</a:t>
            </a:r>
            <a:r>
              <a:rPr lang="sv-SE" sz="2000" dirty="0" smtClean="0">
                <a:solidFill>
                  <a:srgbClr val="4C4946"/>
                </a:solidFill>
              </a:rPr>
              <a:t> före funktionsnamnet i </a:t>
            </a:r>
            <a:r>
              <a:rPr lang="sv-SE" sz="2000" dirty="0" err="1" smtClean="0">
                <a:solidFill>
                  <a:srgbClr val="4C4946"/>
                </a:solidFill>
              </a:rPr>
              <a:t>headern</a:t>
            </a:r>
            <a:r>
              <a:rPr lang="sv-SE" sz="2000" dirty="0" smtClean="0">
                <a:solidFill>
                  <a:srgbClr val="4C4946"/>
                </a:solidFill>
              </a:rPr>
              <a:t>. Detta skapar en så kallad virtuell funktion.</a:t>
            </a:r>
          </a:p>
          <a:p>
            <a:pPr>
              <a:spcBef>
                <a:spcPct val="50000"/>
              </a:spcBef>
              <a:buFontTx/>
              <a:buChar char="•"/>
            </a:pPr>
            <a:r>
              <a:rPr lang="sv-SE" sz="2000" dirty="0" smtClean="0">
                <a:solidFill>
                  <a:srgbClr val="4C4946"/>
                </a:solidFill>
              </a:rPr>
              <a:t>Det är bara för dessa funktioner som dynamisk bindning fungerar. Även om du tar och skapar en precis likadan identisk funktion i subklassen så kommer den inte anropas automatiskt från en basklasspekare om inte funktionen i basklassen är virtuell.</a:t>
            </a:r>
          </a:p>
          <a:p>
            <a:pPr>
              <a:spcBef>
                <a:spcPct val="50000"/>
              </a:spcBef>
              <a:buFontTx/>
              <a:buChar char="•"/>
            </a:pPr>
            <a:r>
              <a:rPr lang="sv-SE" sz="2000" dirty="0" smtClean="0">
                <a:solidFill>
                  <a:srgbClr val="4C4946"/>
                </a:solidFill>
              </a:rPr>
              <a:t>Detta är själva kärnan bakom arv.</a:t>
            </a:r>
          </a:p>
          <a:p>
            <a:pPr>
              <a:spcBef>
                <a:spcPct val="50000"/>
              </a:spcBef>
              <a:buFontTx/>
              <a:buChar char="•"/>
            </a:pPr>
            <a:r>
              <a:rPr lang="sv-SE" sz="2000" dirty="0" smtClean="0">
                <a:solidFill>
                  <a:srgbClr val="4C4946"/>
                </a:solidFill>
              </a:rPr>
              <a:t>Olika språk har implementerat det hela olika och det finns detaljer som divergerar men detta är grundiden.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1800" dirty="0" smtClean="0">
                <a:solidFill>
                  <a:srgbClr val="4C4946"/>
                </a:solidFill>
              </a:rPr>
              <a:t>Så låt oss nu kolla på hur man gör detta i praktiken i C++</a:t>
            </a:r>
          </a:p>
          <a:p>
            <a:pPr>
              <a:spcBef>
                <a:spcPct val="50000"/>
              </a:spcBef>
              <a:buFontTx/>
              <a:buChar char="•"/>
            </a:pPr>
            <a:r>
              <a:rPr lang="sv-SE" sz="1800" dirty="0" smtClean="0">
                <a:solidFill>
                  <a:srgbClr val="4C4946"/>
                </a:solidFill>
              </a:rPr>
              <a:t>Låt oss först ta en titt på hur vi skapar en basklass för detta läget använder vi vår Collider som exempel</a:t>
            </a:r>
          </a:p>
          <a:p>
            <a:pPr lvl="0" fontAlgn="base">
              <a:spcBef>
                <a:spcPct val="50000"/>
              </a:spcBef>
              <a:spcAft>
                <a:spcPct val="0"/>
              </a:spcAft>
              <a:buNone/>
            </a:pPr>
            <a:r>
              <a:rPr lang="sv-SE" sz="1200" dirty="0" err="1" smtClean="0">
                <a:solidFill>
                  <a:srgbClr val="4C4946"/>
                </a:solidFill>
              </a:rPr>
              <a:t>class</a:t>
            </a:r>
            <a:r>
              <a:rPr lang="sv-SE" sz="1200" dirty="0" smtClean="0">
                <a:solidFill>
                  <a:srgbClr val="4C4946"/>
                </a:solidFill>
              </a:rPr>
              <a:t> Collider</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Collider(float aRadius, CU_Vector2f aPosition);</a:t>
            </a:r>
          </a:p>
          <a:p>
            <a:pPr lvl="0" fontAlgn="base">
              <a:spcBef>
                <a:spcPct val="50000"/>
              </a:spcBef>
              <a:spcAft>
                <a:spcPct val="0"/>
              </a:spcAft>
              <a:buNone/>
            </a:pPr>
            <a:r>
              <a:rPr lang="sv-SE" sz="1200" dirty="0" smtClean="0">
                <a:solidFill>
                  <a:srgbClr val="4C4946"/>
                </a:solidFill>
              </a:rPr>
              <a:t>	~Collider();</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IsInside</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Intersects</a:t>
            </a:r>
            <a:r>
              <a:rPr lang="sv-SE" sz="1200" dirty="0" smtClean="0">
                <a:solidFill>
                  <a:srgbClr val="4C4946"/>
                </a:solidFill>
              </a:rPr>
              <a:t> (CU_Vector2f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bool ResolveCollision(CU_Vector2f aPos, CU_Vector2f aSecondPos, int aTeam);</a:t>
            </a:r>
          </a:p>
          <a:p>
            <a:pPr lvl="0" fontAlgn="base">
              <a:spcBef>
                <a:spcPct val="50000"/>
              </a:spcBef>
              <a:spcAft>
                <a:spcPct val="0"/>
              </a:spcAft>
              <a:buNone/>
            </a:pPr>
            <a:r>
              <a:rPr lang="sv-SE" sz="1200" dirty="0" smtClean="0">
                <a:solidFill>
                  <a:srgbClr val="4C4946"/>
                </a:solidFill>
              </a:rPr>
              <a:t>private:</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float</a:t>
            </a:r>
            <a:r>
              <a:rPr lang="sv-SE" sz="1200" dirty="0" smtClean="0">
                <a:solidFill>
                  <a:srgbClr val="4C4946"/>
                </a:solidFill>
              </a:rPr>
              <a:t> </a:t>
            </a:r>
            <a:r>
              <a:rPr lang="sv-SE" sz="1200" dirty="0" err="1" smtClean="0">
                <a:solidFill>
                  <a:srgbClr val="4C4946"/>
                </a:solidFill>
              </a:rPr>
              <a:t>myRadius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CU_Vector2f </a:t>
            </a:r>
            <a:r>
              <a:rPr lang="sv-SE" sz="1200" dirty="0" err="1" smtClean="0">
                <a:solidFill>
                  <a:srgbClr val="4C4946"/>
                </a:solidFill>
              </a:rPr>
              <a:t>myPosition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Denna koden vore helt okej om detta var en riktig kollisionsklass men vi vill ju skapa en klass vi kan ärva ifrån och just nu går det inte vettigt från denna.</a:t>
            </a:r>
          </a:p>
          <a:p>
            <a:pPr>
              <a:buNone/>
            </a:pPr>
            <a:endParaRPr lang="sv-SE"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Först måste vi deklarera de funktioner vi vill att folk ska kunna ärva ifrån som virtuella.</a:t>
            </a:r>
          </a:p>
          <a:p>
            <a:pPr lvl="0" fontAlgn="base">
              <a:spcBef>
                <a:spcPct val="50000"/>
              </a:spcBef>
              <a:spcAft>
                <a:spcPct val="0"/>
              </a:spcAft>
              <a:buNone/>
            </a:pPr>
            <a:r>
              <a:rPr lang="sv-SE" sz="1200" dirty="0" err="1" smtClean="0">
                <a:solidFill>
                  <a:srgbClr val="4C4946"/>
                </a:solidFill>
              </a:rPr>
              <a:t>class</a:t>
            </a:r>
            <a:r>
              <a:rPr lang="sv-SE" sz="1200" dirty="0" smtClean="0">
                <a:solidFill>
                  <a:srgbClr val="4C4946"/>
                </a:solidFill>
              </a:rPr>
              <a:t> Collider</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Collider(</a:t>
            </a:r>
            <a:r>
              <a:rPr lang="sv-SE" sz="1200" dirty="0" err="1" smtClean="0">
                <a:solidFill>
                  <a:srgbClr val="4C4946"/>
                </a:solidFill>
              </a:rPr>
              <a:t>float</a:t>
            </a:r>
            <a:r>
              <a:rPr lang="sv-SE" sz="1200" dirty="0" smtClean="0">
                <a:solidFill>
                  <a:srgbClr val="4C4946"/>
                </a:solidFill>
              </a:rPr>
              <a:t> aRadius,CU_Vector2f </a:t>
            </a:r>
            <a:r>
              <a:rPr lang="sv-SE" sz="1200" dirty="0" err="1" smtClean="0">
                <a:solidFill>
                  <a:srgbClr val="4C4946"/>
                </a:solidFill>
              </a:rPr>
              <a:t>aPosition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virtual ~Collider();  	// Mycket viktigt annars kommer inte denna bli anropad då ni deletar objektet</a:t>
            </a:r>
          </a:p>
          <a:p>
            <a:pPr lvl="0" fontAlgn="base">
              <a:spcBef>
                <a:spcPct val="50000"/>
              </a:spcBef>
              <a:spcAft>
                <a:spcPct val="0"/>
              </a:spcAft>
              <a:buNone/>
            </a:pPr>
            <a:r>
              <a:rPr lang="sv-SE" sz="1200" dirty="0" smtClean="0">
                <a:solidFill>
                  <a:srgbClr val="4C4946"/>
                </a:solidFill>
              </a:rPr>
              <a:t>    	                 	//så allt minne som allokeras i denna klassen kommer att läcka</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IsInside</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Intersects</a:t>
            </a:r>
            <a:r>
              <a:rPr lang="sv-SE" sz="1200" dirty="0" smtClean="0">
                <a:solidFill>
                  <a:srgbClr val="4C4946"/>
                </a:solidFill>
              </a:rPr>
              <a:t> (CU_Vector2f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ResolveCollision</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aSecondPos,int</a:t>
            </a:r>
            <a:r>
              <a:rPr lang="sv-SE" sz="1200" dirty="0" smtClean="0">
                <a:solidFill>
                  <a:srgbClr val="4C4946"/>
                </a:solidFill>
              </a:rPr>
              <a:t> </a:t>
            </a:r>
            <a:r>
              <a:rPr lang="sv-SE" sz="1200" dirty="0" err="1" smtClean="0">
                <a:solidFill>
                  <a:srgbClr val="4C4946"/>
                </a:solidFill>
              </a:rPr>
              <a:t>aTeam</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private:</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float</a:t>
            </a:r>
            <a:r>
              <a:rPr lang="sv-SE" sz="1200" dirty="0" smtClean="0">
                <a:solidFill>
                  <a:srgbClr val="4C4946"/>
                </a:solidFill>
              </a:rPr>
              <a:t> </a:t>
            </a:r>
            <a:r>
              <a:rPr lang="sv-SE" sz="1200" dirty="0" err="1" smtClean="0">
                <a:solidFill>
                  <a:srgbClr val="4C4946"/>
                </a:solidFill>
              </a:rPr>
              <a:t>myRadius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CU_Vector2f </a:t>
            </a:r>
            <a:r>
              <a:rPr lang="sv-SE" sz="1200" dirty="0" err="1" smtClean="0">
                <a:solidFill>
                  <a:srgbClr val="4C4946"/>
                </a:solidFill>
              </a:rPr>
              <a:t>myPosition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Detta ser mycket bättre ut. Denna klassen kan vi ärva ifrån. Men vad händer om den koden som ärver inte behöver en myRadius eller en myPosition eller de har olika typer?</a:t>
            </a:r>
          </a:p>
          <a:p>
            <a:pPr lvl="0" fontAlgn="base">
              <a:spcBef>
                <a:spcPct val="50000"/>
              </a:spcBef>
              <a:spcAft>
                <a:spcPct val="0"/>
              </a:spcAft>
            </a:pPr>
            <a:r>
              <a:rPr lang="sv-SE" sz="1800" dirty="0" smtClean="0">
                <a:solidFill>
                  <a:srgbClr val="4C4946"/>
                </a:solidFill>
              </a:rPr>
              <a:t>Detta är ett dilemma så klart.</a:t>
            </a:r>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Men om vi tar bort dem så kan denna klassen inte göra något alls? Hur ska vi kunna skriva kod för </a:t>
            </a:r>
            <a:r>
              <a:rPr lang="sv-SE" sz="1800" dirty="0" err="1" smtClean="0">
                <a:solidFill>
                  <a:srgbClr val="4C4946"/>
                </a:solidFill>
              </a:rPr>
              <a:t>IsInside</a:t>
            </a:r>
            <a:r>
              <a:rPr lang="sv-SE" sz="1800" dirty="0" smtClean="0">
                <a:solidFill>
                  <a:srgbClr val="4C4946"/>
                </a:solidFill>
              </a:rPr>
              <a:t> etc. utan att ha något att göra testet emot?</a:t>
            </a:r>
          </a:p>
          <a:p>
            <a:pPr lvl="0" fontAlgn="base">
              <a:spcBef>
                <a:spcPct val="50000"/>
              </a:spcBef>
              <a:spcAft>
                <a:spcPct val="0"/>
              </a:spcAft>
              <a:buFontTx/>
              <a:buChar char="•"/>
            </a:pPr>
            <a:r>
              <a:rPr lang="sv-SE" sz="1800" dirty="0" smtClean="0">
                <a:solidFill>
                  <a:srgbClr val="4C4946"/>
                </a:solidFill>
              </a:rPr>
              <a:t>Svaret är att det kan vi inte.</a:t>
            </a:r>
          </a:p>
          <a:p>
            <a:pPr lvl="0" fontAlgn="base">
              <a:spcBef>
                <a:spcPct val="50000"/>
              </a:spcBef>
              <a:spcAft>
                <a:spcPct val="0"/>
              </a:spcAft>
              <a:buFontTx/>
              <a:buChar char="•"/>
            </a:pPr>
            <a:r>
              <a:rPr lang="sv-SE" sz="1800" dirty="0" smtClean="0">
                <a:solidFill>
                  <a:srgbClr val="4C4946"/>
                </a:solidFill>
              </a:rPr>
              <a:t>Så istället introducerar vi ett nytt objektorienteringskoncept: den abstrakta basklassen.</a:t>
            </a:r>
          </a:p>
          <a:p>
            <a:pPr lvl="0" fontAlgn="base">
              <a:spcBef>
                <a:spcPct val="50000"/>
              </a:spcBef>
              <a:spcAft>
                <a:spcPct val="0"/>
              </a:spcAft>
              <a:buFontTx/>
              <a:buChar char="•"/>
            </a:pPr>
            <a:r>
              <a:rPr lang="sv-SE" sz="1800" dirty="0" smtClean="0">
                <a:solidFill>
                  <a:srgbClr val="4C4946"/>
                </a:solidFill>
              </a:rPr>
              <a:t>En abstrakt basklass är en klass som man inte får lova att skapa en instans av, den finns bara där för att ärva ifrån.</a:t>
            </a:r>
          </a:p>
          <a:p>
            <a:pPr lvl="0" fontAlgn="base">
              <a:spcBef>
                <a:spcPct val="50000"/>
              </a:spcBef>
              <a:spcAft>
                <a:spcPct val="0"/>
              </a:spcAft>
              <a:buFontTx/>
              <a:buChar char="•"/>
            </a:pPr>
            <a:r>
              <a:rPr lang="sv-SE" sz="1800" dirty="0" smtClean="0">
                <a:solidFill>
                  <a:srgbClr val="4C4946"/>
                </a:solidFill>
              </a:rPr>
              <a:t>Det finns ett par sätt att se till att en basklass är abstrakt.</a:t>
            </a:r>
          </a:p>
          <a:p>
            <a:pPr marL="800100" lvl="1" indent="-342900" fontAlgn="base">
              <a:spcBef>
                <a:spcPct val="50000"/>
              </a:spcBef>
              <a:spcAft>
                <a:spcPct val="0"/>
              </a:spcAft>
              <a:buFontTx/>
              <a:buChar char="•"/>
            </a:pPr>
            <a:r>
              <a:rPr lang="sv-SE" sz="1600" dirty="0" smtClean="0">
                <a:solidFill>
                  <a:srgbClr val="4C4946"/>
                </a:solidFill>
              </a:rPr>
              <a:t>Gör </a:t>
            </a:r>
            <a:r>
              <a:rPr lang="sv-SE" sz="1600" dirty="0" err="1" smtClean="0">
                <a:solidFill>
                  <a:srgbClr val="4C4946"/>
                </a:solidFill>
              </a:rPr>
              <a:t>konstruktorn</a:t>
            </a:r>
            <a:r>
              <a:rPr lang="sv-SE" sz="1600" dirty="0" smtClean="0">
                <a:solidFill>
                  <a:srgbClr val="4C4946"/>
                </a:solidFill>
              </a:rPr>
              <a:t> till </a:t>
            </a:r>
            <a:r>
              <a:rPr lang="sv-SE" sz="1600" dirty="0" err="1" smtClean="0">
                <a:solidFill>
                  <a:srgbClr val="4C4946"/>
                </a:solidFill>
              </a:rPr>
              <a:t>protected</a:t>
            </a:r>
            <a:r>
              <a:rPr lang="sv-SE" sz="1600" dirty="0" smtClean="0">
                <a:solidFill>
                  <a:srgbClr val="4C4946"/>
                </a:solidFill>
              </a:rPr>
              <a:t> t.ex..</a:t>
            </a:r>
          </a:p>
          <a:p>
            <a:pPr marL="800100" lvl="1" indent="-342900" fontAlgn="base">
              <a:spcBef>
                <a:spcPct val="50000"/>
              </a:spcBef>
              <a:spcAft>
                <a:spcPct val="0"/>
              </a:spcAft>
              <a:buFontTx/>
              <a:buChar char="•"/>
            </a:pPr>
            <a:r>
              <a:rPr lang="sv-SE" sz="1600" dirty="0" smtClean="0">
                <a:solidFill>
                  <a:srgbClr val="4C4946"/>
                </a:solidFill>
              </a:rPr>
              <a:t>Men det enskilt enklaste är att inte implementera en funktion.</a:t>
            </a:r>
          </a:p>
          <a:p>
            <a:pPr marL="800100" lvl="1" indent="-342900" fontAlgn="base">
              <a:spcBef>
                <a:spcPct val="50000"/>
              </a:spcBef>
              <a:spcAft>
                <a:spcPct val="0"/>
              </a:spcAft>
              <a:buFontTx/>
              <a:buChar char="•"/>
            </a:pPr>
            <a:r>
              <a:rPr lang="sv-SE" sz="1600" dirty="0" smtClean="0">
                <a:solidFill>
                  <a:srgbClr val="4C4946"/>
                </a:solidFill>
              </a:rPr>
              <a:t>Men om man inte gör det gnäller ju länkaren?</a:t>
            </a:r>
          </a:p>
          <a:p>
            <a:pPr marL="800100" lvl="1" indent="-342900" fontAlgn="base">
              <a:spcBef>
                <a:spcPct val="50000"/>
              </a:spcBef>
              <a:spcAft>
                <a:spcPct val="0"/>
              </a:spcAft>
              <a:buFontTx/>
              <a:buChar char="•"/>
            </a:pPr>
            <a:r>
              <a:rPr lang="sv-SE" sz="1600" dirty="0" smtClean="0">
                <a:solidFill>
                  <a:srgbClr val="4C4946"/>
                </a:solidFill>
              </a:rPr>
              <a:t>Det stämmer men om du säger till C++ att funktionen inte ska finnas är det inget problem.</a:t>
            </a:r>
          </a:p>
          <a:p>
            <a:pPr marL="800100" lvl="1" indent="-342900" fontAlgn="base">
              <a:spcBef>
                <a:spcPct val="50000"/>
              </a:spcBef>
              <a:spcAft>
                <a:spcPct val="0"/>
              </a:spcAft>
              <a:buFontTx/>
              <a:buChar char="•"/>
            </a:pPr>
            <a:r>
              <a:rPr lang="sv-SE" sz="1600" dirty="0" smtClean="0">
                <a:solidFill>
                  <a:srgbClr val="4C4946"/>
                </a:solidFill>
              </a:rPr>
              <a:t>Detta gör du genom att skriva = 0 sist i funktionsdeklarationen.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spcBef>
                <a:spcPct val="50000"/>
              </a:spcBef>
            </a:pPr>
            <a:r>
              <a:rPr lang="sv-SE" dirty="0" smtClean="0">
                <a:solidFill>
                  <a:srgbClr val="4C4946"/>
                </a:solidFill>
              </a:rPr>
              <a:t>OOP </a:t>
            </a:r>
            <a:r>
              <a:rPr lang="sv-SE" dirty="0" err="1" smtClean="0">
                <a:solidFill>
                  <a:srgbClr val="4C4946"/>
                </a:solidFill>
              </a:rPr>
              <a:t>Overview</a:t>
            </a:r>
            <a:endParaRPr lang="sv-SE" dirty="0">
              <a:solidFill>
                <a:srgbClr val="4C4946"/>
              </a:solidFill>
            </a:endParaRPr>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endParaRPr lang="sv-SE" sz="2000" dirty="0" smtClean="0">
              <a:solidFill>
                <a:srgbClr val="4C4946"/>
              </a:solidFill>
            </a:endParaRPr>
          </a:p>
          <a:p>
            <a:pPr>
              <a:spcBef>
                <a:spcPct val="50000"/>
              </a:spcBef>
              <a:buNone/>
            </a:pPr>
            <a:endParaRPr lang="sv-SE" sz="2000" dirty="0" smtClean="0">
              <a:solidFill>
                <a:srgbClr val="4C4946"/>
              </a:solidFill>
            </a:endParaRPr>
          </a:p>
          <a:p>
            <a:pPr>
              <a:spcBef>
                <a:spcPct val="50000"/>
              </a:spcBef>
              <a:buFontTx/>
              <a:buChar char="•"/>
            </a:pPr>
            <a:r>
              <a:rPr lang="sv-SE" sz="2000" dirty="0" smtClean="0">
                <a:solidFill>
                  <a:srgbClr val="4C4946"/>
                </a:solidFill>
              </a:rPr>
              <a:t>Detta ämnet kommer återkomma igen under senare föreläsningar. Antagligen med lite annorlunda åsikter och tankar.</a:t>
            </a:r>
          </a:p>
          <a:p>
            <a:pPr>
              <a:spcBef>
                <a:spcPct val="50000"/>
              </a:spcBef>
              <a:buFontTx/>
              <a:buChar char="•"/>
            </a:pPr>
            <a:r>
              <a:rPr lang="sv-SE" sz="2000" dirty="0" smtClean="0">
                <a:solidFill>
                  <a:srgbClr val="4C4946"/>
                </a:solidFill>
              </a:rPr>
              <a:t>Detta är inget konstigt. Det är svårt att sätta fingret exakt på vad som är OOP och vad som är viktigt och vad som inte är det.</a:t>
            </a:r>
          </a:p>
          <a:p>
            <a:pPr>
              <a:spcBef>
                <a:spcPct val="50000"/>
              </a:spcBef>
              <a:buFontTx/>
              <a:buChar char="•"/>
            </a:pPr>
            <a:r>
              <a:rPr lang="sv-SE" sz="2000" dirty="0" smtClean="0">
                <a:solidFill>
                  <a:srgbClr val="4C4946"/>
                </a:solidFill>
              </a:rPr>
              <a:t>Det finns framförallt en massa läroböcker med olika fundamentalistiska åsikter om vad OOP innebär</a:t>
            </a:r>
            <a:r>
              <a:rPr lang="sv-SE" sz="2000" dirty="0" smtClean="0">
                <a:solidFill>
                  <a:srgbClr val="4C4946"/>
                </a:solidFill>
              </a:rPr>
              <a:t>.</a:t>
            </a:r>
            <a:endParaRPr lang="sv-SE" sz="1600" dirty="0">
              <a:solidFill>
                <a:srgbClr val="4C494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Så om vi då gör om vår basklass till en abstrakt så ser det ut så här helt plötsligt:</a:t>
            </a:r>
          </a:p>
          <a:p>
            <a:pPr lvl="0" fontAlgn="base">
              <a:spcBef>
                <a:spcPct val="50000"/>
              </a:spcBef>
              <a:spcAft>
                <a:spcPct val="0"/>
              </a:spcAft>
              <a:buNone/>
            </a:pPr>
            <a:r>
              <a:rPr lang="sv-SE" sz="1800" dirty="0" smtClean="0">
                <a:solidFill>
                  <a:srgbClr val="4C4946"/>
                </a:solidFill>
              </a:rPr>
              <a:t> </a:t>
            </a:r>
            <a:r>
              <a:rPr lang="sv-SE" sz="1200" dirty="0" err="1" smtClean="0">
                <a:solidFill>
                  <a:srgbClr val="4C4946"/>
                </a:solidFill>
              </a:rPr>
              <a:t>class</a:t>
            </a:r>
            <a:r>
              <a:rPr lang="sv-SE" sz="1200" dirty="0" smtClean="0">
                <a:solidFill>
                  <a:srgbClr val="4C4946"/>
                </a:solidFill>
              </a:rPr>
              <a:t> Collider</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Collider();</a:t>
            </a:r>
          </a:p>
          <a:p>
            <a:pPr lvl="0" fontAlgn="base">
              <a:spcBef>
                <a:spcPct val="50000"/>
              </a:spcBef>
              <a:spcAft>
                <a:spcPct val="0"/>
              </a:spcAft>
              <a:buNone/>
            </a:pPr>
            <a:r>
              <a:rPr lang="sv-SE" sz="1200" dirty="0" smtClean="0">
                <a:solidFill>
                  <a:srgbClr val="4C4946"/>
                </a:solidFill>
              </a:rPr>
              <a:t>	virtual ~Collider();  	// Mycket viktigt annars kommer inte denna bli anropad då ni deletar objektet </a:t>
            </a:r>
          </a:p>
          <a:p>
            <a:pPr lvl="0" fontAlgn="base">
              <a:spcBef>
                <a:spcPct val="50000"/>
              </a:spcBef>
              <a:spcAft>
                <a:spcPct val="0"/>
              </a:spcAft>
              <a:buNone/>
            </a:pPr>
            <a:r>
              <a:rPr lang="sv-SE" sz="1200" dirty="0" smtClean="0">
                <a:solidFill>
                  <a:srgbClr val="4C4946"/>
                </a:solidFill>
              </a:rPr>
              <a:t>   	               		//så allt minne som allokeras i denna klassen kommer att läcka</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IsInside</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)=0;</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Intersects</a:t>
            </a:r>
            <a:r>
              <a:rPr lang="sv-SE" sz="1200" dirty="0" smtClean="0">
                <a:solidFill>
                  <a:srgbClr val="4C4946"/>
                </a:solidFill>
              </a:rPr>
              <a:t> (CU_Vector2f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a:t>
            </a:r>
            <a:r>
              <a:rPr lang="sv-SE" sz="1200" dirty="0" smtClean="0">
                <a:solidFill>
                  <a:srgbClr val="4C4946"/>
                </a:solidFill>
              </a:rPr>
              <a:t>)=0;</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ResolveCollision</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aSecondPos,int</a:t>
            </a:r>
            <a:r>
              <a:rPr lang="sv-SE" sz="1200" dirty="0" smtClean="0">
                <a:solidFill>
                  <a:srgbClr val="4C4946"/>
                </a:solidFill>
              </a:rPr>
              <a:t> </a:t>
            </a:r>
            <a:r>
              <a:rPr lang="sv-SE" sz="1200" dirty="0" err="1" smtClean="0">
                <a:solidFill>
                  <a:srgbClr val="4C4946"/>
                </a:solidFill>
              </a:rPr>
              <a:t>aTeam</a:t>
            </a:r>
            <a:r>
              <a:rPr lang="sv-SE" sz="1200" dirty="0" smtClean="0">
                <a:solidFill>
                  <a:srgbClr val="4C4946"/>
                </a:solidFill>
              </a:rPr>
              <a:t>)=0;</a:t>
            </a:r>
          </a:p>
          <a:p>
            <a:pPr lvl="0" fontAlgn="base">
              <a:spcBef>
                <a:spcPct val="50000"/>
              </a:spcBef>
              <a:spcAft>
                <a:spcPct val="0"/>
              </a:spcAft>
              <a:buNone/>
            </a:pPr>
            <a:r>
              <a:rPr lang="sv-SE" sz="1200" dirty="0" smtClean="0">
                <a:solidFill>
                  <a:srgbClr val="4C4946"/>
                </a:solidFill>
              </a:rPr>
              <a:t>private:</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Nu har vi en jättefin abstrakt basklass för att hantera kollisionshantering.</a:t>
            </a:r>
          </a:p>
          <a:p>
            <a:pPr lvl="0" fontAlgn="base">
              <a:spcBef>
                <a:spcPct val="50000"/>
              </a:spcBef>
              <a:spcAft>
                <a:spcPct val="0"/>
              </a:spcAft>
            </a:pPr>
            <a:r>
              <a:rPr lang="sv-SE" sz="1800" dirty="0" smtClean="0">
                <a:solidFill>
                  <a:srgbClr val="4C4946"/>
                </a:solidFill>
              </a:rPr>
              <a:t>Det finns bara ett problem kvar.</a:t>
            </a:r>
          </a:p>
          <a:p>
            <a:pPr lvl="0" fontAlgn="base">
              <a:spcBef>
                <a:spcPct val="50000"/>
              </a:spcBef>
              <a:spcAft>
                <a:spcPct val="0"/>
              </a:spcAft>
            </a:pPr>
            <a:r>
              <a:rPr lang="sv-SE" sz="1800" dirty="0" smtClean="0">
                <a:solidFill>
                  <a:srgbClr val="4C4946"/>
                </a:solidFill>
              </a:rPr>
              <a:t>Den gör ju ingenting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Vi har alltså skapat en klass som inte är mer än ett interface. Om vi försökte ärva från denna direkt skulle vi behöva implementera allting själv. Det vore rätt jobbigt. Så varför gjorde vi så?</a:t>
            </a:r>
          </a:p>
          <a:p>
            <a:pPr lvl="0" fontAlgn="base">
              <a:spcBef>
                <a:spcPct val="50000"/>
              </a:spcBef>
              <a:spcAft>
                <a:spcPct val="0"/>
              </a:spcAft>
              <a:buFontTx/>
              <a:buChar char="•"/>
            </a:pPr>
            <a:r>
              <a:rPr lang="sv-SE" sz="1800" dirty="0" smtClean="0">
                <a:solidFill>
                  <a:srgbClr val="4C4946"/>
                </a:solidFill>
              </a:rPr>
              <a:t>Om ni kommer ihåg så skrev jag </a:t>
            </a:r>
            <a:r>
              <a:rPr lang="sv-SE" sz="1800" dirty="0" err="1" smtClean="0">
                <a:solidFill>
                  <a:srgbClr val="4C4946"/>
                </a:solidFill>
              </a:rPr>
              <a:t>radius</a:t>
            </a:r>
            <a:r>
              <a:rPr lang="sv-SE" sz="1800" dirty="0" smtClean="0">
                <a:solidFill>
                  <a:srgbClr val="4C4946"/>
                </a:solidFill>
              </a:rPr>
              <a:t> i den första. Men tänk om vissa objekt behöver en annan kollisionsdetektering som t.ex. mot en box.</a:t>
            </a:r>
          </a:p>
          <a:p>
            <a:pPr lvl="0" fontAlgn="base">
              <a:spcBef>
                <a:spcPct val="50000"/>
              </a:spcBef>
              <a:spcAft>
                <a:spcPct val="0"/>
              </a:spcAft>
              <a:buFontTx/>
              <a:buChar char="•"/>
            </a:pPr>
            <a:r>
              <a:rPr lang="sv-SE" sz="1800" dirty="0" smtClean="0">
                <a:solidFill>
                  <a:srgbClr val="4C4946"/>
                </a:solidFill>
              </a:rPr>
              <a:t>Innan så hade vi varit bundna till </a:t>
            </a:r>
            <a:r>
              <a:rPr lang="sv-SE" sz="1800" dirty="0" err="1" smtClean="0">
                <a:solidFill>
                  <a:srgbClr val="4C4946"/>
                </a:solidFill>
              </a:rPr>
              <a:t>radius</a:t>
            </a:r>
            <a:r>
              <a:rPr lang="sv-SE" sz="1800" dirty="0" smtClean="0">
                <a:solidFill>
                  <a:srgbClr val="4C4946"/>
                </a:solidFill>
              </a:rPr>
              <a:t> men nu kan vi göra vår kod mer flexibel.</a:t>
            </a:r>
          </a:p>
          <a:p>
            <a:pPr lvl="0" fontAlgn="base">
              <a:spcBef>
                <a:spcPct val="50000"/>
              </a:spcBef>
              <a:spcAft>
                <a:spcPct val="0"/>
              </a:spcAft>
              <a:buFontTx/>
              <a:buChar char="•"/>
            </a:pPr>
            <a:r>
              <a:rPr lang="sv-SE" sz="1800" dirty="0" smtClean="0">
                <a:solidFill>
                  <a:srgbClr val="4C4946"/>
                </a:solidFill>
              </a:rPr>
              <a:t>Så här inför jag två nya klasser Collider_Sphere och Collider_Box som båda ärver av Collider.</a:t>
            </a:r>
          </a:p>
          <a:p>
            <a:pPr lvl="0" fontAlgn="base">
              <a:spcBef>
                <a:spcPct val="50000"/>
              </a:spcBef>
              <a:spcAft>
                <a:spcPct val="0"/>
              </a:spcAft>
              <a:buFontTx/>
              <a:buChar char="•"/>
            </a:pPr>
            <a:r>
              <a:rPr lang="sv-SE" sz="1800" dirty="0" smtClean="0">
                <a:solidFill>
                  <a:srgbClr val="4C4946"/>
                </a:solidFill>
              </a:rPr>
              <a:t>Se diagram </a:t>
            </a:r>
            <a:r>
              <a:rPr lang="sv-SE" sz="1800" smtClean="0">
                <a:solidFill>
                  <a:srgbClr val="4C4946"/>
                </a:solidFill>
              </a:rPr>
              <a:t>till höger </a:t>
            </a:r>
            <a:r>
              <a:rPr lang="sv-SE" sz="1800" smtClean="0">
                <a:solidFill>
                  <a:srgbClr val="4C4946"/>
                </a:solidFill>
                <a:sym typeface="Wingdings" pitchFamily="2" charset="2"/>
              </a:rPr>
              <a:t></a:t>
            </a:r>
            <a:endParaRPr lang="sv-SE" sz="1800" dirty="0" smtClean="0">
              <a:solidFill>
                <a:srgbClr val="4C4946"/>
              </a:solidFill>
              <a:sym typeface="Wingdings" pitchFamily="2" charset="2"/>
            </a:endParaRPr>
          </a:p>
          <a:p>
            <a:pPr lvl="0" fontAlgn="base">
              <a:spcBef>
                <a:spcPct val="50000"/>
              </a:spcBef>
              <a:spcAft>
                <a:spcPct val="0"/>
              </a:spcAft>
              <a:buFontTx/>
              <a:buChar char="•"/>
            </a:pPr>
            <a:r>
              <a:rPr lang="sv-SE" sz="1800" dirty="0" smtClean="0">
                <a:solidFill>
                  <a:srgbClr val="4C4946"/>
                </a:solidFill>
                <a:sym typeface="Wingdings" pitchFamily="2" charset="2"/>
              </a:rPr>
              <a:t>Som ni ser så ärver sedan våra spelklasser av dessa två istället för av vår huvudklass så låt oss ta en titt på hur det hela går till.</a:t>
            </a:r>
          </a:p>
          <a:p>
            <a:pPr lvl="0" fontAlgn="base">
              <a:spcBef>
                <a:spcPct val="50000"/>
              </a:spcBef>
              <a:spcAft>
                <a:spcPct val="0"/>
              </a:spcAft>
              <a:buFontTx/>
              <a:buChar char="•"/>
            </a:pPr>
            <a:r>
              <a:rPr lang="sv-SE" sz="1800" dirty="0" smtClean="0">
                <a:solidFill>
                  <a:srgbClr val="4C4946"/>
                </a:solidFill>
                <a:sym typeface="Wingdings" pitchFamily="2" charset="2"/>
              </a:rPr>
              <a:t>Så nu då vi har en basklass hur definierar vi en subklass?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Det är egentligen rätt enkelt.</a:t>
            </a:r>
          </a:p>
          <a:p>
            <a:pPr lvl="0" fontAlgn="base">
              <a:spcBef>
                <a:spcPct val="50000"/>
              </a:spcBef>
              <a:spcAft>
                <a:spcPct val="0"/>
              </a:spcAft>
              <a:buFontTx/>
              <a:buChar char="•"/>
            </a:pPr>
            <a:r>
              <a:rPr lang="sv-SE" sz="1800" dirty="0" smtClean="0">
                <a:solidFill>
                  <a:srgbClr val="4C4946"/>
                </a:solidFill>
              </a:rPr>
              <a:t>Ni kommer ihåg public, protected, private? De avgör hur accessen sker där </a:t>
            </a:r>
            <a:r>
              <a:rPr lang="sv-SE" sz="1800" dirty="0" err="1" smtClean="0">
                <a:solidFill>
                  <a:srgbClr val="4C4946"/>
                </a:solidFill>
              </a:rPr>
              <a:t>protected</a:t>
            </a:r>
            <a:r>
              <a:rPr lang="sv-SE" sz="1800" dirty="0" smtClean="0">
                <a:solidFill>
                  <a:srgbClr val="4C4946"/>
                </a:solidFill>
              </a:rPr>
              <a:t> är att ärvande klasser kan se dem men annars är de dolda.</a:t>
            </a:r>
          </a:p>
          <a:p>
            <a:pPr lvl="0" fontAlgn="base">
              <a:spcBef>
                <a:spcPct val="50000"/>
              </a:spcBef>
              <a:spcAft>
                <a:spcPct val="0"/>
              </a:spcAft>
              <a:buFontTx/>
              <a:buChar char="•"/>
            </a:pPr>
            <a:r>
              <a:rPr lang="sv-SE" sz="1800" dirty="0" smtClean="0">
                <a:solidFill>
                  <a:srgbClr val="4C4946"/>
                </a:solidFill>
              </a:rPr>
              <a:t>Boken går in i detta i väldig detalj men det kan ställas upp rätt enkelt:</a:t>
            </a:r>
          </a:p>
          <a:p>
            <a:pPr lvl="0" fontAlgn="base">
              <a:spcBef>
                <a:spcPct val="50000"/>
              </a:spcBef>
              <a:spcAft>
                <a:spcPct val="0"/>
              </a:spcAft>
              <a:buFontTx/>
              <a:buChar char="•"/>
            </a:pPr>
            <a:r>
              <a:rPr lang="sv-SE" sz="1800" dirty="0" smtClean="0">
                <a:solidFill>
                  <a:srgbClr val="4C4946"/>
                </a:solidFill>
              </a:rPr>
              <a:t>Public		-	Alla kan se</a:t>
            </a:r>
          </a:p>
          <a:p>
            <a:pPr lvl="0" fontAlgn="base">
              <a:spcBef>
                <a:spcPct val="50000"/>
              </a:spcBef>
              <a:spcAft>
                <a:spcPct val="0"/>
              </a:spcAft>
              <a:buFontTx/>
              <a:buChar char="•"/>
            </a:pPr>
            <a:r>
              <a:rPr lang="sv-SE" sz="1800" dirty="0" smtClean="0">
                <a:solidFill>
                  <a:srgbClr val="4C4946"/>
                </a:solidFill>
              </a:rPr>
              <a:t>Private	-	Ingen utanför klassen kan se</a:t>
            </a:r>
          </a:p>
          <a:p>
            <a:pPr lvl="0" fontAlgn="base">
              <a:spcBef>
                <a:spcPct val="50000"/>
              </a:spcBef>
              <a:spcAft>
                <a:spcPct val="0"/>
              </a:spcAft>
              <a:buFontTx/>
              <a:buChar char="•"/>
            </a:pPr>
            <a:r>
              <a:rPr lang="sv-SE" sz="1800" dirty="0" smtClean="0">
                <a:solidFill>
                  <a:srgbClr val="4C4946"/>
                </a:solidFill>
              </a:rPr>
              <a:t>Protected 	-	Klassen och ärvandes klasser kan se.</a:t>
            </a:r>
          </a:p>
          <a:p>
            <a:pPr lvl="0" fontAlgn="base">
              <a:spcBef>
                <a:spcPct val="50000"/>
              </a:spcBef>
              <a:spcAft>
                <a:spcPct val="0"/>
              </a:spcAft>
              <a:buFontTx/>
              <a:buChar char="•"/>
            </a:pPr>
            <a:r>
              <a:rPr lang="sv-SE" sz="1800" dirty="0" smtClean="0">
                <a:solidFill>
                  <a:srgbClr val="4C4946"/>
                </a:solidFill>
              </a:rPr>
              <a:t>Observera att om en subklass anropar en funktion i en basklass så kan den funktionen läsa och förändra </a:t>
            </a:r>
            <a:r>
              <a:rPr lang="sv-SE" sz="1800" dirty="0" err="1" smtClean="0">
                <a:solidFill>
                  <a:srgbClr val="4C4946"/>
                </a:solidFill>
              </a:rPr>
              <a:t>private-variabler</a:t>
            </a:r>
            <a:r>
              <a:rPr lang="sv-SE" sz="1800" dirty="0" smtClean="0">
                <a:solidFill>
                  <a:srgbClr val="4C4946"/>
                </a:solidFill>
              </a:rPr>
              <a:t> eftersom funktionen ligger i basklassen</a:t>
            </a:r>
          </a:p>
          <a:p>
            <a:pPr marL="800100" lvl="1" indent="-342900" fontAlgn="base">
              <a:spcBef>
                <a:spcPct val="50000"/>
              </a:spcBef>
              <a:spcAft>
                <a:spcPct val="0"/>
              </a:spcAft>
              <a:buFontTx/>
              <a:buChar char="•"/>
            </a:pPr>
            <a:r>
              <a:rPr lang="sv-SE" sz="1800" dirty="0" err="1" smtClean="0">
                <a:solidFill>
                  <a:srgbClr val="4C4946"/>
                </a:solidFill>
              </a:rPr>
              <a:t>Capiche</a:t>
            </a:r>
            <a:r>
              <a:rPr lang="sv-SE" sz="1800" dirty="0" smtClean="0">
                <a:solidFill>
                  <a:srgbClr val="4C4946"/>
                </a:solidFill>
              </a:rPr>
              <a:t> ? </a:t>
            </a:r>
            <a:r>
              <a:rPr lang="sv-SE" sz="1800" dirty="0" smtClean="0">
                <a:solidFill>
                  <a:srgbClr val="4C4946"/>
                </a:solidFill>
                <a:sym typeface="Wingdings" pitchFamily="2" charset="2"/>
              </a:rPr>
              <a:t></a:t>
            </a:r>
          </a:p>
          <a:p>
            <a:pPr lvl="0" fontAlgn="base">
              <a:spcBef>
                <a:spcPct val="50000"/>
              </a:spcBef>
              <a:spcAft>
                <a:spcPct val="0"/>
              </a:spcAft>
              <a:buFontTx/>
              <a:buChar char="•"/>
            </a:pPr>
            <a:r>
              <a:rPr lang="sv-SE" sz="1800" dirty="0" smtClean="0">
                <a:solidFill>
                  <a:srgbClr val="4C4946"/>
                </a:solidFill>
                <a:sym typeface="Wingdings" pitchFamily="2" charset="2"/>
              </a:rPr>
              <a:t>Så protected används på data du vill att subklasser ska kunna använda också, och är i kod vanligare än private.</a:t>
            </a:r>
            <a:endParaRPr lang="sv-SE" sz="1800" dirty="0" smtClean="0">
              <a:solidFill>
                <a:srgbClr val="4C494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De här accessvariablerna används även för arv så det finns tre sätt för en klass att ärva från en annan klass.</a:t>
            </a:r>
          </a:p>
          <a:p>
            <a:pPr lvl="0" fontAlgn="base">
              <a:spcBef>
                <a:spcPct val="50000"/>
              </a:spcBef>
              <a:spcAft>
                <a:spcPct val="0"/>
              </a:spcAft>
              <a:buFontTx/>
              <a:buChar char="•"/>
            </a:pPr>
            <a:r>
              <a:rPr lang="sv-SE" sz="1800" dirty="0" smtClean="0">
                <a:solidFill>
                  <a:srgbClr val="4C4946"/>
                </a:solidFill>
              </a:rPr>
              <a:t>Public		Allting bibehåller samma accesskontroll i en ärvda klassen som det hade 		i klassen den ärver ifrån.</a:t>
            </a:r>
          </a:p>
          <a:p>
            <a:pPr lvl="0" fontAlgn="base">
              <a:spcBef>
                <a:spcPct val="50000"/>
              </a:spcBef>
              <a:spcAft>
                <a:spcPct val="0"/>
              </a:spcAft>
              <a:buFontTx/>
              <a:buChar char="•"/>
            </a:pPr>
            <a:r>
              <a:rPr lang="sv-SE" sz="1800" dirty="0" smtClean="0">
                <a:solidFill>
                  <a:srgbClr val="4C4946"/>
                </a:solidFill>
              </a:rPr>
              <a:t>Protected	Det som var public i basklassen blir protected i subklassen.</a:t>
            </a:r>
          </a:p>
          <a:p>
            <a:pPr lvl="0" fontAlgn="base">
              <a:spcBef>
                <a:spcPct val="50000"/>
              </a:spcBef>
              <a:spcAft>
                <a:spcPct val="0"/>
              </a:spcAft>
              <a:buFontTx/>
              <a:buChar char="•"/>
            </a:pPr>
            <a:r>
              <a:rPr lang="sv-SE" sz="1800" dirty="0" smtClean="0">
                <a:solidFill>
                  <a:srgbClr val="4C4946"/>
                </a:solidFill>
              </a:rPr>
              <a:t>Private	Det som var public och protected i basklassen blir private i basklassen.</a:t>
            </a:r>
          </a:p>
          <a:p>
            <a:pPr lvl="0" fontAlgn="base">
              <a:spcBef>
                <a:spcPct val="50000"/>
              </a:spcBef>
              <a:spcAft>
                <a:spcPct val="0"/>
              </a:spcAft>
              <a:buFontTx/>
              <a:buChar char="•"/>
            </a:pPr>
            <a:r>
              <a:rPr lang="sv-SE" sz="1800" dirty="0" smtClean="0">
                <a:solidFill>
                  <a:srgbClr val="4C4946"/>
                </a:solidFill>
              </a:rPr>
              <a:t>Tror aldrig jag har använt något annat än publikt arv om jag ska vara ärlig. Finns rätt begränsade användning för det andra.</a:t>
            </a:r>
          </a:p>
          <a:p>
            <a:pPr lvl="0" fontAlgn="base">
              <a:spcBef>
                <a:spcPct val="50000"/>
              </a:spcBef>
              <a:spcAft>
                <a:spcPct val="0"/>
              </a:spcAft>
              <a:buFontTx/>
              <a:buChar char="•"/>
            </a:pPr>
            <a:r>
              <a:rPr lang="sv-SE" sz="1800" dirty="0" smtClean="0">
                <a:solidFill>
                  <a:srgbClr val="4C4946"/>
                </a:solidFill>
              </a:rPr>
              <a:t>Så hur gör man då för att en klass ska ärva av en annan?</a:t>
            </a:r>
          </a:p>
          <a:p>
            <a:pPr lvl="0" fontAlgn="base">
              <a:spcBef>
                <a:spcPct val="50000"/>
              </a:spcBef>
              <a:spcAft>
                <a:spcPct val="0"/>
              </a:spcAft>
              <a:buFontTx/>
              <a:buChar char="•"/>
            </a:pPr>
            <a:r>
              <a:rPr lang="sv-SE" sz="1800" dirty="0" smtClean="0">
                <a:solidFill>
                  <a:srgbClr val="4C4946"/>
                </a:solidFill>
              </a:rPr>
              <a:t>I klassdefinitionen efter klassnamnet skriver ni : public klassnamn </a:t>
            </a:r>
          </a:p>
          <a:p>
            <a:pPr lvl="0" fontAlgn="base">
              <a:spcBef>
                <a:spcPct val="50000"/>
              </a:spcBef>
              <a:spcAft>
                <a:spcPct val="0"/>
              </a:spcAft>
              <a:buFontTx/>
              <a:buChar char="•"/>
            </a:pPr>
            <a:r>
              <a:rPr lang="sv-SE" sz="1800" dirty="0" smtClean="0">
                <a:solidFill>
                  <a:srgbClr val="4C4946"/>
                </a:solidFill>
              </a:rPr>
              <a:t>Om ni ärver ifrån flera klasser separeras de med,</a:t>
            </a:r>
            <a:br>
              <a:rPr lang="sv-SE" sz="1800" dirty="0" smtClean="0">
                <a:solidFill>
                  <a:srgbClr val="4C4946"/>
                </a:solidFill>
              </a:rPr>
            </a:br>
            <a:endParaRPr lang="sv-S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Class </a:t>
            </a:r>
            <a:r>
              <a:rPr lang="sv-SE" sz="1800" dirty="0" err="1" smtClean="0">
                <a:solidFill>
                  <a:srgbClr val="4C4946"/>
                </a:solidFill>
              </a:rPr>
              <a:t>Collider_Box</a:t>
            </a:r>
            <a:r>
              <a:rPr lang="sv-SE" sz="1800" dirty="0" smtClean="0">
                <a:solidFill>
                  <a:srgbClr val="4C4946"/>
                </a:solidFill>
              </a:rPr>
              <a:t> : public Collider</a:t>
            </a:r>
          </a:p>
          <a:p>
            <a:pPr lvl="0" fontAlgn="base">
              <a:spcBef>
                <a:spcPct val="50000"/>
              </a:spcBef>
              <a:spcAft>
                <a:spcPct val="0"/>
              </a:spcAft>
              <a:buFontTx/>
              <a:buChar char="•"/>
            </a:pPr>
            <a:r>
              <a:rPr lang="sv-SE" sz="1800" dirty="0" smtClean="0">
                <a:solidFill>
                  <a:srgbClr val="4C4946"/>
                </a:solidFill>
              </a:rPr>
              <a:t>{</a:t>
            </a:r>
          </a:p>
          <a:p>
            <a:pPr lvl="0" fontAlgn="base">
              <a:spcBef>
                <a:spcPct val="50000"/>
              </a:spcBef>
              <a:spcAft>
                <a:spcPct val="0"/>
              </a:spcAft>
              <a:buFontTx/>
              <a:buChar char="•"/>
            </a:pPr>
            <a:endParaRPr lang="sv-SE" sz="1800" dirty="0" smtClean="0">
              <a:solidFill>
                <a:srgbClr val="4C4946"/>
              </a:solidFill>
            </a:endParaRPr>
          </a:p>
          <a:p>
            <a:pPr lvl="0" fontAlgn="base">
              <a:spcBef>
                <a:spcPct val="50000"/>
              </a:spcBef>
              <a:spcAft>
                <a:spcPct val="0"/>
              </a:spcAft>
              <a:buFontTx/>
              <a:buChar char="•"/>
            </a:pPr>
            <a:r>
              <a:rPr lang="sv-SE" sz="1800" dirty="0" smtClean="0">
                <a:solidFill>
                  <a:srgbClr val="4C4946"/>
                </a:solidFill>
              </a:rPr>
              <a:t>Eller för ett multipelt arv</a:t>
            </a:r>
          </a:p>
          <a:p>
            <a:pPr lvl="0" fontAlgn="base">
              <a:spcBef>
                <a:spcPct val="50000"/>
              </a:spcBef>
              <a:spcAft>
                <a:spcPct val="0"/>
              </a:spcAft>
              <a:buFontTx/>
              <a:buChar char="•"/>
            </a:pPr>
            <a:r>
              <a:rPr lang="sv-SE" sz="1800" dirty="0" smtClean="0">
                <a:solidFill>
                  <a:srgbClr val="4C4946"/>
                </a:solidFill>
              </a:rPr>
              <a:t>Class Monkey : public Animal, public BananaEater</a:t>
            </a:r>
          </a:p>
          <a:p>
            <a:pPr lvl="0" fontAlgn="base">
              <a:spcBef>
                <a:spcPct val="50000"/>
              </a:spcBef>
              <a:spcAft>
                <a:spcPct val="0"/>
              </a:spcAft>
              <a:buFontTx/>
              <a:buChar char="•"/>
            </a:pPr>
            <a:r>
              <a:rPr lang="sv-SE" sz="1800" dirty="0" smtClean="0">
                <a:solidFill>
                  <a:srgbClr val="4C4946"/>
                </a:solidFill>
              </a:rPr>
              <a:t>{</a:t>
            </a:r>
          </a:p>
          <a:p>
            <a:pPr lvl="0" fontAlgn="base">
              <a:spcBef>
                <a:spcPct val="50000"/>
              </a:spcBef>
              <a:spcAft>
                <a:spcPct val="0"/>
              </a:spcAft>
              <a:buFontTx/>
              <a:buChar char="•"/>
            </a:pPr>
            <a:r>
              <a:rPr lang="sv-SE" sz="1800" dirty="0" smtClean="0">
                <a:solidFill>
                  <a:srgbClr val="4C4946"/>
                </a:solidFill>
              </a:rPr>
              <a:t>Vi kommer återkomma mer till multipelt arv under nästa lektion. Det viktiga från denna är att ni förstår </a:t>
            </a:r>
            <a:r>
              <a:rPr lang="sv-SE" sz="1800" dirty="0" err="1" smtClean="0">
                <a:solidFill>
                  <a:srgbClr val="4C4946"/>
                </a:solidFill>
              </a:rPr>
              <a:t>C++-syntaxen</a:t>
            </a:r>
            <a:r>
              <a:rPr lang="sv-SE" sz="1800" dirty="0" smtClean="0">
                <a:solidFill>
                  <a:srgbClr val="4C4946"/>
                </a:solidFill>
              </a:rPr>
              <a:t> för det hela.</a:t>
            </a:r>
          </a:p>
          <a:p>
            <a:pPr lvl="0" fontAlgn="base">
              <a:spcBef>
                <a:spcPct val="50000"/>
              </a:spcBef>
              <a:spcAft>
                <a:spcPct val="0"/>
              </a:spcAft>
              <a:buFontTx/>
              <a:buChar char="•"/>
            </a:pPr>
            <a:r>
              <a:rPr lang="sv-SE" sz="1800" dirty="0" smtClean="0">
                <a:solidFill>
                  <a:srgbClr val="4C4946"/>
                </a:solidFill>
              </a:rPr>
              <a:t>Så låt oss omsätta detta till praktik med vår </a:t>
            </a:r>
            <a:r>
              <a:rPr lang="sv-SE" sz="1800" dirty="0" err="1" smtClean="0">
                <a:solidFill>
                  <a:srgbClr val="4C4946"/>
                </a:solidFill>
              </a:rPr>
              <a:t>Collider-hierarki</a:t>
            </a:r>
            <a:r>
              <a:rPr lang="sv-SE" sz="1800" dirty="0" smtClean="0">
                <a:solidFill>
                  <a:srgbClr val="4C4946"/>
                </a:solidFill>
              </a:rPr>
              <a:t> som vi arbetade på.</a:t>
            </a:r>
          </a:p>
          <a:p>
            <a:pPr lvl="0" fontAlgn="base">
              <a:spcBef>
                <a:spcPct val="50000"/>
              </a:spcBef>
              <a:spcAft>
                <a:spcPct val="0"/>
              </a:spcAft>
              <a:buFontTx/>
              <a:buChar char="•"/>
            </a:pPr>
            <a:r>
              <a:rPr lang="sv-SE" sz="1800" dirty="0" smtClean="0">
                <a:solidFill>
                  <a:srgbClr val="4C4946"/>
                </a:solidFill>
              </a:rPr>
              <a:t>Så vi ska skapa en Collider_Box och en Collider_Sphere klass.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fontScale="92500" lnSpcReduction="20000"/>
          </a:bodyPr>
          <a:lstStyle/>
          <a:p>
            <a:pPr lvl="0" fontAlgn="base">
              <a:spcBef>
                <a:spcPct val="50000"/>
              </a:spcBef>
              <a:spcAft>
                <a:spcPct val="0"/>
              </a:spcAft>
              <a:buNone/>
            </a:pPr>
            <a:r>
              <a:rPr lang="sv-SE" sz="1200" dirty="0" smtClean="0">
                <a:solidFill>
                  <a:srgbClr val="4C4946"/>
                </a:solidFill>
              </a:rPr>
              <a:t>class Collider_Sphere : public Collider</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Collider_Sphere</a:t>
            </a:r>
            <a:r>
              <a:rPr lang="sv-SE" sz="1200" dirty="0" smtClean="0">
                <a:solidFill>
                  <a:srgbClr val="4C4946"/>
                </a:solidFill>
              </a:rPr>
              <a:t>(</a:t>
            </a:r>
            <a:r>
              <a:rPr lang="sv-SE" sz="1200" dirty="0" err="1" smtClean="0">
                <a:solidFill>
                  <a:srgbClr val="4C4946"/>
                </a:solidFill>
              </a:rPr>
              <a:t>float</a:t>
            </a:r>
            <a:r>
              <a:rPr lang="sv-SE" sz="1200" dirty="0" smtClean="0">
                <a:solidFill>
                  <a:srgbClr val="4C4946"/>
                </a:solidFill>
              </a:rPr>
              <a:t> aRadus,CU_Vector2f </a:t>
            </a:r>
            <a:r>
              <a:rPr lang="sv-SE" sz="1200" dirty="0" err="1" smtClean="0">
                <a:solidFill>
                  <a:srgbClr val="4C4946"/>
                </a:solidFill>
              </a:rPr>
              <a:t>aPosition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Collider_Sphere</a:t>
            </a:r>
            <a:r>
              <a:rPr lang="sv-SE" sz="1200" dirty="0" smtClean="0">
                <a:solidFill>
                  <a:srgbClr val="4C4946"/>
                </a:solidFill>
              </a:rPr>
              <a:t>(); </a:t>
            </a:r>
          </a:p>
          <a:p>
            <a:pPr lvl="0" fontAlgn="base">
              <a:spcBef>
                <a:spcPct val="50000"/>
              </a:spcBef>
              <a:spcAft>
                <a:spcPct val="0"/>
              </a:spcAft>
              <a:buNone/>
            </a:pPr>
            <a:r>
              <a:rPr lang="sv-SE" sz="1200" dirty="0" smtClean="0">
                <a:solidFill>
                  <a:srgbClr val="4C4946"/>
                </a:solidFill>
              </a:rPr>
              <a:t>	bool IsInside(CU_Vector2f aPos) override;</a:t>
            </a:r>
          </a:p>
          <a:p>
            <a:pPr lvl="0" fontAlgn="base">
              <a:spcBef>
                <a:spcPct val="50000"/>
              </a:spcBef>
              <a:spcAft>
                <a:spcPct val="0"/>
              </a:spcAft>
              <a:buNone/>
            </a:pPr>
            <a:r>
              <a:rPr lang="sv-SE" sz="1200" dirty="0" smtClean="0">
                <a:solidFill>
                  <a:srgbClr val="4C4946"/>
                </a:solidFill>
              </a:rPr>
              <a:t>	bool Intersects (CU_Vector2f aPos, CU_Vector2f aSecondPos) = 0;</a:t>
            </a:r>
          </a:p>
          <a:p>
            <a:pPr lvl="0" fontAlgn="base">
              <a:spcBef>
                <a:spcPct val="50000"/>
              </a:spcBef>
              <a:spcAft>
                <a:spcPct val="0"/>
              </a:spcAft>
              <a:buNone/>
            </a:pPr>
            <a:r>
              <a:rPr lang="sv-SE" sz="1200" dirty="0" smtClean="0">
                <a:solidFill>
                  <a:srgbClr val="4C4946"/>
                </a:solidFill>
              </a:rPr>
              <a:t>	virtual bool ResolveCollision(CU_Vector2f aPos, CU_Vector2f aSecondPos,int aTeam) override;</a:t>
            </a:r>
          </a:p>
          <a:p>
            <a:pPr lvl="0" fontAlgn="base">
              <a:spcBef>
                <a:spcPct val="50000"/>
              </a:spcBef>
              <a:spcAft>
                <a:spcPct val="0"/>
              </a:spcAft>
              <a:buNone/>
            </a:pPr>
            <a:r>
              <a:rPr lang="sv-SE" sz="1200" dirty="0" err="1" smtClean="0">
                <a:solidFill>
                  <a:srgbClr val="4C4946"/>
                </a:solidFill>
              </a:rPr>
              <a:t>protected</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float</a:t>
            </a:r>
            <a:r>
              <a:rPr lang="sv-SE" sz="1200" dirty="0" smtClean="0">
                <a:solidFill>
                  <a:srgbClr val="4C4946"/>
                </a:solidFill>
              </a:rPr>
              <a:t> </a:t>
            </a:r>
            <a:r>
              <a:rPr lang="sv-SE" sz="1200" dirty="0" err="1" smtClean="0">
                <a:solidFill>
                  <a:srgbClr val="4C4946"/>
                </a:solidFill>
              </a:rPr>
              <a:t>myRadius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CU_Vector2f </a:t>
            </a:r>
            <a:r>
              <a:rPr lang="sv-SE" sz="1200" dirty="0" err="1" smtClean="0">
                <a:solidFill>
                  <a:srgbClr val="4C4946"/>
                </a:solidFill>
              </a:rPr>
              <a:t>myPosition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Observera avsaknaden av </a:t>
            </a:r>
            <a:r>
              <a:rPr lang="sv-SE" sz="1800" dirty="0" err="1" smtClean="0">
                <a:solidFill>
                  <a:srgbClr val="4C4946"/>
                </a:solidFill>
              </a:rPr>
              <a:t>virtual</a:t>
            </a:r>
            <a:r>
              <a:rPr lang="sv-SE" sz="1800" dirty="0" smtClean="0">
                <a:solidFill>
                  <a:srgbClr val="4C4946"/>
                </a:solidFill>
              </a:rPr>
              <a:t> på </a:t>
            </a:r>
            <a:r>
              <a:rPr lang="sv-SE" sz="1800" dirty="0" err="1" smtClean="0">
                <a:solidFill>
                  <a:srgbClr val="4C4946"/>
                </a:solidFill>
              </a:rPr>
              <a:t>IsInside</a:t>
            </a:r>
            <a:r>
              <a:rPr lang="sv-SE" sz="1800" dirty="0" smtClean="0">
                <a:solidFill>
                  <a:srgbClr val="4C4946"/>
                </a:solidFill>
              </a:rPr>
              <a:t> och </a:t>
            </a:r>
            <a:r>
              <a:rPr lang="sv-SE" sz="1800" dirty="0" err="1" smtClean="0">
                <a:solidFill>
                  <a:srgbClr val="4C4946"/>
                </a:solidFill>
              </a:rPr>
              <a:t>Intersects</a:t>
            </a:r>
            <a:r>
              <a:rPr lang="sv-SE" sz="1800" dirty="0" smtClean="0">
                <a:solidFill>
                  <a:srgbClr val="4C4946"/>
                </a:solidFill>
              </a:rPr>
              <a:t>. Dessa funktioner är inte tänkta att kunna ändras av klasserna som ärver av denna. Explicit så kommer dock subklassens funkioner också att bli virtuella.</a:t>
            </a:r>
          </a:p>
          <a:p>
            <a:pPr lvl="0" fontAlgn="base">
              <a:spcBef>
                <a:spcPct val="50000"/>
              </a:spcBef>
              <a:spcAft>
                <a:spcPct val="0"/>
              </a:spcAft>
            </a:pPr>
            <a:r>
              <a:rPr lang="sv-SE" sz="1800" dirty="0" smtClean="0">
                <a:solidFill>
                  <a:srgbClr val="4C4946"/>
                </a:solidFill>
              </a:rPr>
              <a:t>Final är ett nytt keyword i C++ 11, med vilket man kan ange att en funktion inte får overridas av en subklass längre.</a:t>
            </a:r>
          </a:p>
          <a:p>
            <a:pPr lvl="0" fontAlgn="base">
              <a:spcBef>
                <a:spcPct val="50000"/>
              </a:spcBef>
              <a:spcAft>
                <a:spcPct val="0"/>
              </a:spcAft>
            </a:pPr>
            <a:r>
              <a:rPr lang="sv-SE" sz="1800" dirty="0" smtClean="0">
                <a:solidFill>
                  <a:srgbClr val="4C4946"/>
                </a:solidFill>
              </a:rPr>
              <a:t>Däremot så tillåts ResolveCollision att överlagras eftersom en Collider_Sphere inte känner till teamkonceptet utan det måste läggas högre upp.</a:t>
            </a:r>
          </a:p>
          <a:p>
            <a:pPr lvl="0" fontAlgn="base">
              <a:spcBef>
                <a:spcPct val="50000"/>
              </a:spcBef>
              <a:spcAft>
                <a:spcPct val="0"/>
              </a:spcAft>
            </a:pPr>
            <a:r>
              <a:rPr lang="sv-SE" sz="1800" dirty="0" smtClean="0">
                <a:solidFill>
                  <a:srgbClr val="4C4946"/>
                </a:solidFill>
              </a:rPr>
              <a:t>Override är ett nytt keyword i C++ 11. Med det anger man explicit att funktionen ska overrida en existerande i basklassen. Om det inte finns någon funktion att overrida (t.ex. om man anger fel namn, argument eller returtyp) så kommer kompilatorn att ge error. Använd alltid override för att slippa den typen av svårupptäckta fel.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None/>
            </a:pPr>
            <a:r>
              <a:rPr lang="sv-SE" sz="1200" dirty="0" smtClean="0">
                <a:solidFill>
                  <a:srgbClr val="4C4946"/>
                </a:solidFill>
              </a:rPr>
              <a:t> class Collider_Box : public Collider</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Collider_Box</a:t>
            </a:r>
            <a:r>
              <a:rPr lang="sv-SE" sz="1200" dirty="0" smtClean="0">
                <a:solidFill>
                  <a:srgbClr val="4C4946"/>
                </a:solidFill>
              </a:rPr>
              <a:t>(CU_Vector2f </a:t>
            </a:r>
            <a:r>
              <a:rPr lang="sv-SE" sz="1200" dirty="0" err="1" smtClean="0">
                <a:solidFill>
                  <a:srgbClr val="4C4946"/>
                </a:solidFill>
              </a:rPr>
              <a:t>aPosition</a:t>
            </a:r>
            <a:r>
              <a:rPr lang="sv-SE" sz="1200" dirty="0" smtClean="0">
                <a:solidFill>
                  <a:srgbClr val="4C4946"/>
                </a:solidFill>
              </a:rPr>
              <a:t>, CU_Vector2f </a:t>
            </a:r>
            <a:r>
              <a:rPr lang="sv-SE" sz="1200" dirty="0" err="1" smtClean="0">
                <a:solidFill>
                  <a:srgbClr val="4C4946"/>
                </a:solidFill>
              </a:rPr>
              <a:t>someExtents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Collider_Box</a:t>
            </a:r>
            <a:r>
              <a:rPr lang="sv-SE" sz="1200" dirty="0" smtClean="0">
                <a:solidFill>
                  <a:srgbClr val="4C4946"/>
                </a:solidFill>
              </a:rPr>
              <a:t>(); </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IsInside</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Intersects</a:t>
            </a:r>
            <a:r>
              <a:rPr lang="sv-SE" sz="1200" dirty="0" smtClean="0">
                <a:solidFill>
                  <a:srgbClr val="4C4946"/>
                </a:solidFill>
              </a:rPr>
              <a:t> (CU_Vector2f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virtual</a:t>
            </a: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ResolveCollision</a:t>
            </a:r>
            <a:r>
              <a:rPr lang="sv-SE" sz="1200" dirty="0" smtClean="0">
                <a:solidFill>
                  <a:srgbClr val="4C4946"/>
                </a:solidFill>
              </a:rPr>
              <a:t>(CU_Vector2f </a:t>
            </a:r>
            <a:r>
              <a:rPr lang="sv-SE" sz="1200" dirty="0" err="1" smtClean="0">
                <a:solidFill>
                  <a:srgbClr val="4C4946"/>
                </a:solidFill>
              </a:rPr>
              <a:t>aPos</a:t>
            </a:r>
            <a:r>
              <a:rPr lang="sv-SE" sz="1200" dirty="0" smtClean="0">
                <a:solidFill>
                  <a:srgbClr val="4C4946"/>
                </a:solidFill>
              </a:rPr>
              <a:t>, CU_Vector2f </a:t>
            </a:r>
            <a:r>
              <a:rPr lang="sv-SE" sz="1200" dirty="0" err="1" smtClean="0">
                <a:solidFill>
                  <a:srgbClr val="4C4946"/>
                </a:solidFill>
              </a:rPr>
              <a:t>aSecondPos,int</a:t>
            </a:r>
            <a:r>
              <a:rPr lang="sv-SE" sz="1200" dirty="0" smtClean="0">
                <a:solidFill>
                  <a:srgbClr val="4C4946"/>
                </a:solidFill>
              </a:rPr>
              <a:t> </a:t>
            </a:r>
            <a:r>
              <a:rPr lang="sv-SE" sz="1200" dirty="0" err="1" smtClean="0">
                <a:solidFill>
                  <a:srgbClr val="4C4946"/>
                </a:solidFill>
              </a:rPr>
              <a:t>aTeam</a:t>
            </a:r>
            <a:r>
              <a:rPr lang="sv-SE" sz="1200" dirty="0" smtClean="0">
                <a:solidFill>
                  <a:srgbClr val="4C4946"/>
                </a:solidFill>
              </a:rPr>
              <a:t>);</a:t>
            </a:r>
          </a:p>
          <a:p>
            <a:pPr lvl="0" fontAlgn="base">
              <a:spcBef>
                <a:spcPct val="50000"/>
              </a:spcBef>
              <a:spcAft>
                <a:spcPct val="0"/>
              </a:spcAft>
              <a:buNone/>
            </a:pPr>
            <a:r>
              <a:rPr lang="sv-SE" sz="1200" dirty="0" err="1" smtClean="0">
                <a:solidFill>
                  <a:srgbClr val="4C4946"/>
                </a:solidFill>
              </a:rPr>
              <a:t>protected</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CU_Vector2f </a:t>
            </a:r>
            <a:r>
              <a:rPr lang="sv-SE" sz="1200" dirty="0" err="1" smtClean="0">
                <a:solidFill>
                  <a:srgbClr val="4C4946"/>
                </a:solidFill>
              </a:rPr>
              <a:t>myPosition</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CU_Vector2f </a:t>
            </a:r>
            <a:r>
              <a:rPr lang="sv-SE" sz="1200" dirty="0" err="1" smtClean="0">
                <a:solidFill>
                  <a:srgbClr val="4C4946"/>
                </a:solidFill>
              </a:rPr>
              <a:t>myExtents</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err="1" smtClean="0">
                <a:solidFill>
                  <a:srgbClr val="4C4946"/>
                </a:solidFill>
              </a:rPr>
              <a:t>Destruktorn</a:t>
            </a:r>
            <a:r>
              <a:rPr lang="sv-SE" sz="1800" dirty="0" smtClean="0">
                <a:solidFill>
                  <a:srgbClr val="4C4946"/>
                </a:solidFill>
              </a:rPr>
              <a:t> är fortfarande virtuell, Denna klassen är tänkt att ärvas ifrån.</a:t>
            </a:r>
          </a:p>
          <a:p>
            <a:pPr lvl="0" fontAlgn="base">
              <a:spcBef>
                <a:spcPct val="50000"/>
              </a:spcBef>
              <a:spcAft>
                <a:spcPct val="0"/>
              </a:spcAft>
            </a:pPr>
            <a:r>
              <a:rPr lang="sv-SE" sz="1800" dirty="0" smtClean="0">
                <a:solidFill>
                  <a:srgbClr val="4C4946"/>
                </a:solidFill>
              </a:rPr>
              <a:t>Jag överlade rätt länge om de här två klasserna också skulle vara abstrakta genom att bibehålla ResolveCollision som en PureVirtual (en helt odeklarerad funktion dvs. en som vi tilldelar 0)</a:t>
            </a:r>
          </a:p>
          <a:p>
            <a:pPr lvl="0" fontAlgn="base">
              <a:spcBef>
                <a:spcPct val="50000"/>
              </a:spcBef>
              <a:spcAft>
                <a:spcPct val="0"/>
              </a:spcAft>
            </a:pPr>
            <a:r>
              <a:rPr lang="sv-SE" sz="1800" dirty="0" smtClean="0">
                <a:solidFill>
                  <a:srgbClr val="4C4946"/>
                </a:solidFill>
              </a:rPr>
              <a:t>Men valde av exemplets storlek mer än något annat att inte göra det.</a:t>
            </a:r>
            <a:endParaRPr lang="sv-S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pPr>
            <a:r>
              <a:rPr lang="sv-SE" sz="1800" dirty="0" smtClean="0">
                <a:solidFill>
                  <a:srgbClr val="4C4946"/>
                </a:solidFill>
              </a:rPr>
              <a:t>Då saknas bara ett steg till i vårt diagram till vänster. De som faktiskt använder dessa klasser dvs. de som ärver av dessa.</a:t>
            </a:r>
          </a:p>
          <a:p>
            <a:pPr lvl="0" fontAlgn="base">
              <a:spcBef>
                <a:spcPct val="50000"/>
              </a:spcBef>
              <a:spcAft>
                <a:spcPct val="0"/>
              </a:spcAft>
            </a:pPr>
            <a:r>
              <a:rPr lang="sv-SE" sz="1800" dirty="0" smtClean="0">
                <a:solidFill>
                  <a:srgbClr val="4C4946"/>
                </a:solidFill>
              </a:rPr>
              <a:t>Som vi pratat om innan så finns det inget som hindrar arv i multipla led så länge du alltid använder public arv så finns allting kvar från den översta basklassen hela vägen ned till den nedersta subklassen.</a:t>
            </a:r>
          </a:p>
          <a:p>
            <a:pPr lvl="0" fontAlgn="base">
              <a:spcBef>
                <a:spcPct val="50000"/>
              </a:spcBef>
              <a:spcAft>
                <a:spcPct val="0"/>
              </a:spcAft>
            </a:pPr>
            <a:r>
              <a:rPr lang="sv-SE" sz="1800" dirty="0" smtClean="0">
                <a:solidFill>
                  <a:srgbClr val="4C4946"/>
                </a:solidFill>
              </a:rPr>
              <a:t>Så låt oss prova att definiera en </a:t>
            </a:r>
            <a:r>
              <a:rPr lang="sv-SE" sz="1800" dirty="0" err="1" smtClean="0">
                <a:solidFill>
                  <a:srgbClr val="4C4946"/>
                </a:solidFill>
              </a:rPr>
              <a:t>Enemy-klass</a:t>
            </a:r>
            <a:endParaRPr lang="sv-SE" sz="1800" dirty="0" smtClean="0">
              <a:solidFill>
                <a:srgbClr val="4C4946"/>
              </a:solidFill>
            </a:endParaRPr>
          </a:p>
          <a:p>
            <a:pPr lvl="0" fontAlgn="base">
              <a:spcBef>
                <a:spcPct val="50000"/>
              </a:spcBef>
              <a:spcAft>
                <a:spcPct val="0"/>
              </a:spcAft>
              <a:buNone/>
            </a:pPr>
            <a:r>
              <a:rPr lang="sv-SE" sz="1200" dirty="0" err="1" smtClean="0">
                <a:solidFill>
                  <a:srgbClr val="4C4946"/>
                </a:solidFill>
              </a:rPr>
              <a:t>class</a:t>
            </a:r>
            <a:r>
              <a:rPr lang="sv-SE" sz="1200" dirty="0" smtClean="0">
                <a:solidFill>
                  <a:srgbClr val="4C4946"/>
                </a:solidFill>
              </a:rPr>
              <a:t> </a:t>
            </a:r>
            <a:r>
              <a:rPr lang="sv-SE" sz="1200" dirty="0" err="1" smtClean="0">
                <a:solidFill>
                  <a:srgbClr val="4C4946"/>
                </a:solidFill>
              </a:rPr>
              <a:t>Enemy</a:t>
            </a:r>
            <a:r>
              <a:rPr lang="sv-SE" sz="1200" dirty="0" smtClean="0">
                <a:solidFill>
                  <a:srgbClr val="4C4946"/>
                </a:solidFill>
              </a:rPr>
              <a:t> : public </a:t>
            </a:r>
            <a:r>
              <a:rPr lang="sv-SE" sz="1200" dirty="0" err="1" smtClean="0">
                <a:solidFill>
                  <a:srgbClr val="4C4946"/>
                </a:solidFill>
              </a:rPr>
              <a:t>Collider_Box</a:t>
            </a:r>
            <a:endParaRPr lang="sv-SE" sz="1200" dirty="0" smtClean="0">
              <a:solidFill>
                <a:srgbClr val="4C4946"/>
              </a:solidFill>
            </a:endParaRP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public:</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Enemy</a:t>
            </a:r>
            <a:r>
              <a:rPr lang="sv-SE" sz="1200" dirty="0" smtClean="0">
                <a:solidFill>
                  <a:srgbClr val="4C4946"/>
                </a:solidFill>
              </a:rPr>
              <a:t>(CU_Vector2f </a:t>
            </a:r>
            <a:r>
              <a:rPr lang="sv-SE" sz="1200" dirty="0" err="1" smtClean="0">
                <a:solidFill>
                  <a:srgbClr val="4C4946"/>
                </a:solidFill>
              </a:rPr>
              <a:t>aPosition</a:t>
            </a:r>
            <a:r>
              <a:rPr lang="sv-SE" sz="1200" dirty="0" smtClean="0">
                <a:solidFill>
                  <a:srgbClr val="4C4946"/>
                </a:solidFill>
              </a:rPr>
              <a:t>, CU_Vector2f </a:t>
            </a:r>
            <a:r>
              <a:rPr lang="sv-SE" sz="1200" dirty="0" err="1" smtClean="0">
                <a:solidFill>
                  <a:srgbClr val="4C4946"/>
                </a:solidFill>
              </a:rPr>
              <a:t>someExtents,SecretDataType</a:t>
            </a:r>
            <a:r>
              <a:rPr lang="sv-SE" sz="1200" dirty="0" smtClean="0">
                <a:solidFill>
                  <a:srgbClr val="4C4946"/>
                </a:solidFill>
              </a:rPr>
              <a:t> </a:t>
            </a:r>
            <a:r>
              <a:rPr lang="sv-SE" sz="1200" dirty="0" err="1" smtClean="0">
                <a:solidFill>
                  <a:srgbClr val="4C4946"/>
                </a:solidFill>
              </a:rPr>
              <a:t>someSecretData</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Enemy</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bool ResolveCollision(CU_Vector2f aPos, CU_Vector2f aSecondPos, int aTeam);</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a:t>
            </a:r>
            <a:r>
              <a:rPr lang="sv-SE" sz="1200" dirty="0" err="1" smtClean="0">
                <a:solidFill>
                  <a:srgbClr val="4C4946"/>
                </a:solidFill>
              </a:rPr>
              <a:t>Update</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bool</a:t>
            </a:r>
            <a:r>
              <a:rPr lang="sv-SE" sz="1200" dirty="0" smtClean="0">
                <a:solidFill>
                  <a:srgbClr val="4C4946"/>
                </a:solidFill>
              </a:rPr>
              <a:t> Fire();</a:t>
            </a:r>
          </a:p>
          <a:p>
            <a:pPr lvl="0" fontAlgn="base">
              <a:spcBef>
                <a:spcPct val="50000"/>
              </a:spcBef>
              <a:spcAft>
                <a:spcPct val="0"/>
              </a:spcAft>
              <a:buNone/>
            </a:pPr>
            <a:r>
              <a:rPr lang="sv-SE" sz="1200" dirty="0" err="1" smtClean="0">
                <a:solidFill>
                  <a:srgbClr val="4C4946"/>
                </a:solidFill>
              </a:rPr>
              <a:t>protected</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a:t>
            </a:r>
            <a:r>
              <a:rPr lang="sv-SE" sz="1200" dirty="0" err="1" smtClean="0">
                <a:solidFill>
                  <a:srgbClr val="4C4946"/>
                </a:solidFill>
              </a:rPr>
              <a:t>SecretDataType</a:t>
            </a:r>
            <a:r>
              <a:rPr lang="sv-SE" sz="1200" dirty="0" smtClean="0">
                <a:solidFill>
                  <a:srgbClr val="4C4946"/>
                </a:solidFill>
              </a:rPr>
              <a:t> </a:t>
            </a:r>
            <a:r>
              <a:rPr lang="sv-SE" sz="1200" dirty="0" err="1" smtClean="0">
                <a:solidFill>
                  <a:srgbClr val="4C4946"/>
                </a:solidFill>
              </a:rPr>
              <a:t>mySuperSecretData</a:t>
            </a:r>
            <a:r>
              <a:rPr lang="sv-SE" sz="1200" dirty="0" smtClean="0">
                <a:solidFill>
                  <a:srgbClr val="4C4946"/>
                </a:solidFill>
              </a:rPr>
              <a:t>	</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Denna ärver alltså från </a:t>
            </a:r>
            <a:r>
              <a:rPr lang="sv-SE" sz="1800" dirty="0" err="1" smtClean="0">
                <a:solidFill>
                  <a:srgbClr val="4C4946"/>
                </a:solidFill>
              </a:rPr>
              <a:t>Collider_Box</a:t>
            </a:r>
            <a:r>
              <a:rPr lang="sv-SE" sz="1800" dirty="0" smtClean="0">
                <a:solidFill>
                  <a:srgbClr val="4C4946"/>
                </a:solidFill>
              </a:rPr>
              <a:t> som i sin tur ärver från Collider så den får med sig allt som finns i hela kedjan.</a:t>
            </a:r>
            <a:endParaRPr lang="sv-S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Praktik</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Det finns ett frågetecken kvar i exemplet nu när man skapar en Enemy. Hur sker konstruktoranropen? </a:t>
            </a:r>
          </a:p>
          <a:p>
            <a:pPr lvl="0" fontAlgn="base">
              <a:spcBef>
                <a:spcPct val="50000"/>
              </a:spcBef>
              <a:spcAft>
                <a:spcPct val="0"/>
              </a:spcAft>
              <a:buFontTx/>
              <a:buChar char="•"/>
            </a:pPr>
            <a:r>
              <a:rPr lang="sv-SE" sz="1800" dirty="0" smtClean="0">
                <a:solidFill>
                  <a:srgbClr val="4C4946"/>
                </a:solidFill>
              </a:rPr>
              <a:t>Man kan ju sätta upp allting i Enemy’s konstruktor men det har ett par nackdelar:</a:t>
            </a:r>
          </a:p>
          <a:p>
            <a:pPr lvl="0" fontAlgn="base">
              <a:spcBef>
                <a:spcPct val="50000"/>
              </a:spcBef>
              <a:spcAft>
                <a:spcPct val="0"/>
              </a:spcAft>
              <a:buFont typeface="+mj-lt"/>
              <a:buAutoNum type="arabicPeriod"/>
            </a:pPr>
            <a:r>
              <a:rPr lang="sv-SE" sz="1800" dirty="0" smtClean="0">
                <a:solidFill>
                  <a:srgbClr val="4C4946"/>
                </a:solidFill>
              </a:rPr>
              <a:t>Enemy måste duplicera kod som redan finns i Collider_Box.</a:t>
            </a:r>
          </a:p>
          <a:p>
            <a:pPr lvl="0" fontAlgn="base">
              <a:spcBef>
                <a:spcPct val="50000"/>
              </a:spcBef>
              <a:spcAft>
                <a:spcPct val="0"/>
              </a:spcAft>
              <a:buFont typeface="+mj-lt"/>
              <a:buAutoNum type="arabicPeriod"/>
            </a:pPr>
            <a:r>
              <a:rPr lang="sv-SE" sz="1800" dirty="0" smtClean="0">
                <a:solidFill>
                  <a:srgbClr val="4C4946"/>
                </a:solidFill>
              </a:rPr>
              <a:t>Enemy måste känna till hur Collider_Box fungerar internt.</a:t>
            </a:r>
          </a:p>
          <a:p>
            <a:pPr lvl="0" fontAlgn="base">
              <a:spcBef>
                <a:spcPct val="50000"/>
              </a:spcBef>
              <a:spcAft>
                <a:spcPct val="0"/>
              </a:spcAft>
              <a:buFont typeface="+mj-lt"/>
              <a:buAutoNum type="arabicPeriod"/>
            </a:pPr>
            <a:r>
              <a:rPr lang="sv-SE" sz="1800" dirty="0" smtClean="0">
                <a:solidFill>
                  <a:srgbClr val="4C4946"/>
                </a:solidFill>
              </a:rPr>
              <a:t>Det funkar inte om det finns data som är private.</a:t>
            </a:r>
          </a:p>
          <a:p>
            <a:pPr lvl="0" fontAlgn="base">
              <a:spcBef>
                <a:spcPct val="50000"/>
              </a:spcBef>
              <a:spcAft>
                <a:spcPct val="0"/>
              </a:spcAft>
              <a:buFontTx/>
              <a:buChar char="•"/>
            </a:pPr>
            <a:r>
              <a:rPr lang="sv-SE" sz="1800" dirty="0" smtClean="0">
                <a:solidFill>
                  <a:srgbClr val="4C4946"/>
                </a:solidFill>
              </a:rPr>
              <a:t>Vad man istället gör är att anropa basklassens konstruktor i sin konstruktors initialiseringslista:</a:t>
            </a:r>
          </a:p>
          <a:p>
            <a:pPr lvl="0" fontAlgn="base">
              <a:spcBef>
                <a:spcPct val="50000"/>
              </a:spcBef>
              <a:spcAft>
                <a:spcPct val="0"/>
              </a:spcAft>
              <a:buNone/>
            </a:pPr>
            <a:r>
              <a:rPr lang="sv-SE" sz="1200" dirty="0" err="1" smtClean="0">
                <a:solidFill>
                  <a:srgbClr val="4C4946"/>
                </a:solidFill>
              </a:rPr>
              <a:t>Enemy::Enemy</a:t>
            </a:r>
            <a:r>
              <a:rPr lang="sv-SE" sz="1200" dirty="0" smtClean="0">
                <a:solidFill>
                  <a:srgbClr val="4C4946"/>
                </a:solidFill>
              </a:rPr>
              <a:t>(CU_Vector2f </a:t>
            </a:r>
            <a:r>
              <a:rPr lang="sv-SE" sz="1200" dirty="0" err="1" smtClean="0">
                <a:solidFill>
                  <a:srgbClr val="4C4946"/>
                </a:solidFill>
              </a:rPr>
              <a:t>aPosition</a:t>
            </a:r>
            <a:r>
              <a:rPr lang="sv-SE" sz="1200" dirty="0" smtClean="0">
                <a:solidFill>
                  <a:srgbClr val="4C4946"/>
                </a:solidFill>
              </a:rPr>
              <a:t>, CU_Vector2f </a:t>
            </a:r>
            <a:r>
              <a:rPr lang="sv-SE" sz="1200" dirty="0" err="1" smtClean="0">
                <a:solidFill>
                  <a:srgbClr val="4C4946"/>
                </a:solidFill>
              </a:rPr>
              <a:t>someExtents,SecretDataType</a:t>
            </a:r>
            <a:r>
              <a:rPr lang="sv-SE" sz="1200" dirty="0" smtClean="0">
                <a:solidFill>
                  <a:srgbClr val="4C4946"/>
                </a:solidFill>
              </a:rPr>
              <a:t> </a:t>
            </a:r>
            <a:r>
              <a:rPr lang="sv-SE" sz="1200" dirty="0" err="1" smtClean="0">
                <a:solidFill>
                  <a:srgbClr val="4C4946"/>
                </a:solidFill>
              </a:rPr>
              <a:t>someSecretData</a:t>
            </a: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Collider_Box(aPosition, someExtents)</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buNone/>
            </a:pPr>
            <a:r>
              <a:rPr lang="sv-SE" sz="1200" dirty="0" smtClean="0">
                <a:solidFill>
                  <a:srgbClr val="4C4946"/>
                </a:solidFill>
              </a:rPr>
              <a:t>	mySecretData=someSecretData;</a:t>
            </a:r>
          </a:p>
          <a:p>
            <a:pPr lvl="0" fontAlgn="base">
              <a:spcBef>
                <a:spcPct val="50000"/>
              </a:spcBef>
              <a:spcAft>
                <a:spcPct val="0"/>
              </a:spcAft>
              <a:buNone/>
            </a:pPr>
            <a:r>
              <a:rPr lang="sv-SE" sz="1200" dirty="0" smtClean="0">
                <a:solidFill>
                  <a:srgbClr val="4C4946"/>
                </a:solidFill>
              </a:rPr>
              <a:t>}</a:t>
            </a:r>
          </a:p>
          <a:p>
            <a:pPr lvl="0" fontAlgn="base">
              <a:spcBef>
                <a:spcPct val="50000"/>
              </a:spcBef>
              <a:spcAft>
                <a:spcPct val="0"/>
              </a:spcAft>
            </a:pPr>
            <a:r>
              <a:rPr lang="sv-SE" sz="1800" dirty="0" smtClean="0">
                <a:solidFill>
                  <a:srgbClr val="4C4946"/>
                </a:solidFill>
              </a:rPr>
              <a:t>Nu så anropas basklassens </a:t>
            </a:r>
            <a:r>
              <a:rPr lang="sv-SE" sz="1800" dirty="0" err="1" smtClean="0">
                <a:solidFill>
                  <a:srgbClr val="4C4946"/>
                </a:solidFill>
              </a:rPr>
              <a:t>konstruktor</a:t>
            </a:r>
            <a:r>
              <a:rPr lang="sv-SE" sz="1800" dirty="0" smtClean="0">
                <a:solidFill>
                  <a:srgbClr val="4C4946"/>
                </a:solidFill>
              </a:rPr>
              <a:t> innan subklassen blivit skapad så allt ska funka.</a:t>
            </a:r>
            <a:endParaRPr lang="sv-S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Fördjupning</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Som vanligt tillhandahåller boken fördjupning inom dessa områden som vad virtuella funktioner egentligen gör etc.</a:t>
            </a:r>
          </a:p>
          <a:p>
            <a:pPr lvl="0" fontAlgn="base">
              <a:spcBef>
                <a:spcPct val="50000"/>
              </a:spcBef>
              <a:spcAft>
                <a:spcPct val="0"/>
              </a:spcAft>
              <a:buFontTx/>
              <a:buChar char="•"/>
            </a:pPr>
            <a:r>
              <a:rPr lang="sv-SE" sz="1800" dirty="0" smtClean="0">
                <a:solidFill>
                  <a:srgbClr val="4C4946"/>
                </a:solidFill>
              </a:rPr>
              <a:t>Och ett antal extra exempel på hur man deriverar ner klasser i C++.</a:t>
            </a:r>
          </a:p>
          <a:p>
            <a:pPr lvl="0" fontAlgn="base">
              <a:spcBef>
                <a:spcPct val="50000"/>
              </a:spcBef>
              <a:spcAft>
                <a:spcPct val="0"/>
              </a:spcAft>
              <a:buFontTx/>
              <a:buChar char="•"/>
            </a:pPr>
            <a:r>
              <a:rPr lang="sv-SE" sz="1800" dirty="0" smtClean="0">
                <a:solidFill>
                  <a:srgbClr val="4C4946"/>
                </a:solidFill>
              </a:rPr>
              <a:t>Hur accessreglerna fungerar och viktiga datagrejor som att du kan använda variabler från basklassen i funktioner i subklassen (annars hade hela poängen nästan försvunnit).</a:t>
            </a:r>
          </a:p>
          <a:p>
            <a:pPr lvl="0" fontAlgn="base">
              <a:spcBef>
                <a:spcPct val="50000"/>
              </a:spcBef>
              <a:spcAft>
                <a:spcPct val="0"/>
              </a:spcAft>
              <a:buFontTx/>
              <a:buChar char="•"/>
            </a:pPr>
            <a:r>
              <a:rPr lang="sv-SE" sz="1800" dirty="0" smtClean="0">
                <a:solidFill>
                  <a:srgbClr val="4C4946"/>
                </a:solidFill>
              </a:rPr>
              <a:t>Detta är viktig information så jag rekommenderar alla att refresha boken efter denna lektionen (frågor om dessa grejor som den beskriver i detalj kommer med RTFM).</a:t>
            </a:r>
          </a:p>
          <a:p>
            <a:pPr lvl="0" fontAlgn="base">
              <a:spcBef>
                <a:spcPct val="50000"/>
              </a:spcBef>
              <a:spcAft>
                <a:spcPct val="0"/>
              </a:spcAft>
              <a:buFontTx/>
              <a:buChar char="•"/>
            </a:pPr>
            <a:r>
              <a:rPr lang="sv-SE" sz="1800" dirty="0" smtClean="0">
                <a:solidFill>
                  <a:srgbClr val="4C4946"/>
                </a:solidFill>
              </a:rPr>
              <a:t>Men jag lovade att beskriva hur virtuella funktioner fungerar bakom huven så nu är det dags. </a:t>
            </a:r>
          </a:p>
          <a:p>
            <a:pPr lvl="0" fontAlgn="base">
              <a:spcBef>
                <a:spcPct val="50000"/>
              </a:spcBef>
              <a:spcAft>
                <a:spcPct val="0"/>
              </a:spcAft>
              <a:buFontTx/>
              <a:buChar char="•"/>
            </a:pPr>
            <a:r>
              <a:rPr lang="sv-SE" sz="1800" dirty="0" smtClean="0">
                <a:solidFill>
                  <a:srgbClr val="4C4946"/>
                </a:solidFill>
              </a:rPr>
              <a:t>Så dags för kompilatorteknik 101 mini</a:t>
            </a:r>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spcBef>
                <a:spcPct val="50000"/>
              </a:spcBef>
            </a:pPr>
            <a:r>
              <a:rPr lang="sv-SE" dirty="0" smtClean="0">
                <a:solidFill>
                  <a:srgbClr val="4C4946"/>
                </a:solidFill>
              </a:rPr>
              <a:t>OOP </a:t>
            </a:r>
            <a:r>
              <a:rPr lang="sv-SE" dirty="0" err="1" smtClean="0">
                <a:solidFill>
                  <a:srgbClr val="4C4946"/>
                </a:solidFill>
              </a:rPr>
              <a:t>Overview</a:t>
            </a:r>
            <a:endParaRPr lang="sv-SE" dirty="0">
              <a:solidFill>
                <a:srgbClr val="4C4946"/>
              </a:solidFill>
            </a:endParaRPr>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endParaRPr lang="sv-SE" sz="2000" dirty="0" smtClean="0">
              <a:solidFill>
                <a:srgbClr val="4C4946"/>
              </a:solidFill>
            </a:endParaRPr>
          </a:p>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Under </a:t>
            </a:r>
            <a:r>
              <a:rPr lang="sv-SE" sz="2000" dirty="0" smtClean="0">
                <a:solidFill>
                  <a:srgbClr val="4C4946"/>
                </a:solidFill>
              </a:rPr>
              <a:t>den här kursen ska vi försöka navigera dessa ofta vitt skilda åsikter och försöka förstå varför de alla har rätt men också alla har fel på samma gång.</a:t>
            </a:r>
          </a:p>
          <a:p>
            <a:pPr>
              <a:spcBef>
                <a:spcPct val="50000"/>
              </a:spcBef>
              <a:buFontTx/>
              <a:buChar char="•"/>
            </a:pPr>
            <a:r>
              <a:rPr lang="sv-SE" sz="2000" dirty="0" smtClean="0">
                <a:solidFill>
                  <a:srgbClr val="4C4946"/>
                </a:solidFill>
              </a:rPr>
              <a:t>Förhoppningen är att ni vid slutet av kursen ska vandra närmare den gyllene medelvägen i </a:t>
            </a:r>
            <a:r>
              <a:rPr lang="sv-SE" sz="2000" dirty="0" err="1" smtClean="0">
                <a:solidFill>
                  <a:srgbClr val="4C4946"/>
                </a:solidFill>
              </a:rPr>
              <a:t>OOP-havet</a:t>
            </a:r>
            <a:r>
              <a:rPr lang="sv-SE" sz="2000" dirty="0" smtClean="0">
                <a:solidFill>
                  <a:srgbClr val="4C4946"/>
                </a:solidFill>
              </a:rPr>
              <a:t>.</a:t>
            </a:r>
          </a:p>
          <a:p>
            <a:pPr>
              <a:spcBef>
                <a:spcPct val="50000"/>
              </a:spcBef>
              <a:buFontTx/>
              <a:buChar char="•"/>
            </a:pPr>
            <a:r>
              <a:rPr lang="sv-SE" sz="2000" dirty="0" smtClean="0">
                <a:solidFill>
                  <a:srgbClr val="4C4946"/>
                </a:solidFill>
              </a:rPr>
              <a:t>Det kommer dock ingen Moses med en stav som får allt att dela sig.</a:t>
            </a:r>
            <a:endParaRPr lang="sv-SE" sz="1600" dirty="0">
              <a:solidFill>
                <a:srgbClr val="4C4946"/>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Virtual</a:t>
            </a:r>
            <a:r>
              <a:rPr lang="sv-SE" dirty="0" smtClean="0">
                <a:solidFill>
                  <a:srgbClr val="4C4946"/>
                </a:solidFill>
              </a:rPr>
              <a:t> </a:t>
            </a:r>
            <a:r>
              <a:rPr lang="sv-SE" dirty="0" err="1" smtClean="0">
                <a:solidFill>
                  <a:srgbClr val="4C4946"/>
                </a:solidFill>
              </a:rPr>
              <a:t>Function</a:t>
            </a:r>
            <a:r>
              <a:rPr lang="sv-SE" dirty="0" smtClean="0">
                <a:solidFill>
                  <a:srgbClr val="4C4946"/>
                </a:solidFill>
              </a:rPr>
              <a:t> table</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r>
              <a:rPr lang="sv-SE" sz="1800" dirty="0" smtClean="0">
                <a:solidFill>
                  <a:srgbClr val="4C4946"/>
                </a:solidFill>
              </a:rPr>
              <a:t>För varje arvshierarki finns det en tabell som håller reda på vilken funktion som ska bli anropad baserad på vilken typ du är.</a:t>
            </a:r>
          </a:p>
          <a:p>
            <a:pPr lvl="0" fontAlgn="base">
              <a:spcBef>
                <a:spcPct val="50000"/>
              </a:spcBef>
              <a:spcAft>
                <a:spcPct val="0"/>
              </a:spcAft>
              <a:buFontTx/>
              <a:buChar char="•"/>
            </a:pPr>
            <a:r>
              <a:rPr lang="sv-SE" sz="1800" dirty="0" smtClean="0">
                <a:solidFill>
                  <a:srgbClr val="4C4946"/>
                </a:solidFill>
              </a:rPr>
              <a:t>När du gör ett anrop till en virtuell funktion kollar den i denna tabellen med funktionen och klasstypen som index för att hitta vilken funktion den ska anropa på riktigt.</a:t>
            </a:r>
          </a:p>
          <a:p>
            <a:pPr lvl="0" fontAlgn="base">
              <a:spcBef>
                <a:spcPct val="50000"/>
              </a:spcBef>
              <a:spcAft>
                <a:spcPct val="0"/>
              </a:spcAft>
              <a:buFontTx/>
              <a:buChar char="•"/>
            </a:pPr>
            <a:r>
              <a:rPr lang="sv-SE" sz="1800" dirty="0" smtClean="0">
                <a:solidFill>
                  <a:srgbClr val="4C4946"/>
                </a:solidFill>
              </a:rPr>
              <a:t>Detta kostar så klart performance.</a:t>
            </a:r>
          </a:p>
          <a:p>
            <a:pPr marL="800100" lvl="1" indent="-342900" fontAlgn="base">
              <a:spcBef>
                <a:spcPct val="50000"/>
              </a:spcBef>
              <a:spcAft>
                <a:spcPct val="0"/>
              </a:spcAft>
              <a:buFontTx/>
              <a:buChar char="•"/>
            </a:pPr>
            <a:r>
              <a:rPr lang="sv-SE" sz="1600" dirty="0" smtClean="0">
                <a:solidFill>
                  <a:srgbClr val="4C4946"/>
                </a:solidFill>
              </a:rPr>
              <a:t>Men mindre än om du skulle försöka lösa det själv.</a:t>
            </a:r>
          </a:p>
          <a:p>
            <a:pPr lvl="0" fontAlgn="base">
              <a:spcBef>
                <a:spcPct val="50000"/>
              </a:spcBef>
              <a:spcAft>
                <a:spcPct val="0"/>
              </a:spcAft>
              <a:buFontTx/>
              <a:buChar char="•"/>
            </a:pPr>
            <a:r>
              <a:rPr lang="sv-SE" sz="1800" dirty="0" smtClean="0">
                <a:solidFill>
                  <a:srgbClr val="4C4946"/>
                </a:solidFill>
              </a:rPr>
              <a:t>Detta i sig själv var inte så intressant men implikationerna är.</a:t>
            </a:r>
          </a:p>
          <a:p>
            <a:pPr marL="800100" lvl="1" indent="-342900" fontAlgn="base">
              <a:spcBef>
                <a:spcPct val="50000"/>
              </a:spcBef>
              <a:spcAft>
                <a:spcPct val="0"/>
              </a:spcAft>
              <a:buFontTx/>
              <a:buChar char="•"/>
            </a:pPr>
            <a:r>
              <a:rPr lang="sv-SE" sz="1600" dirty="0" smtClean="0">
                <a:solidFill>
                  <a:srgbClr val="4C4946"/>
                </a:solidFill>
              </a:rPr>
              <a:t>Om kompilatorn vet nog för att inte behöva göra en koll av vtaben kostar alltså arv ingenting.</a:t>
            </a:r>
          </a:p>
          <a:p>
            <a:pPr lvl="0" fontAlgn="base">
              <a:spcBef>
                <a:spcPct val="50000"/>
              </a:spcBef>
              <a:spcAft>
                <a:spcPct val="0"/>
              </a:spcAft>
              <a:buFontTx/>
              <a:buChar char="•"/>
            </a:pPr>
            <a:r>
              <a:rPr lang="sv-SE" sz="1800" dirty="0" smtClean="0">
                <a:solidFill>
                  <a:srgbClr val="4C4946"/>
                </a:solidFill>
              </a:rPr>
              <a:t>Funktioner som inte är virtuella har ingen extra kostnad</a:t>
            </a:r>
          </a:p>
          <a:p>
            <a:pPr lvl="0" fontAlgn="base">
              <a:spcBef>
                <a:spcPct val="50000"/>
              </a:spcBef>
              <a:spcAft>
                <a:spcPct val="0"/>
              </a:spcAft>
              <a:buFontTx/>
              <a:buChar char="•"/>
            </a:pPr>
            <a:r>
              <a:rPr lang="sv-SE" sz="1800" dirty="0" smtClean="0">
                <a:solidFill>
                  <a:srgbClr val="4C4946"/>
                </a:solidFill>
              </a:rPr>
              <a:t>Om klassen är statiskt allokerad kostar det inget.</a:t>
            </a:r>
          </a:p>
          <a:p>
            <a:pPr lvl="0" fontAlgn="base">
              <a:spcBef>
                <a:spcPct val="50000"/>
              </a:spcBef>
              <a:spcAft>
                <a:spcPct val="0"/>
              </a:spcAft>
              <a:buFontTx/>
              <a:buChar char="•"/>
            </a:pPr>
            <a:r>
              <a:rPr lang="sv-SE" sz="1800" dirty="0" smtClean="0">
                <a:solidFill>
                  <a:srgbClr val="4C4946"/>
                </a:solidFill>
              </a:rPr>
              <a:t>Om pekaren är till subklassen och inte till basklassen kostar det ingenting.</a:t>
            </a:r>
          </a:p>
          <a:p>
            <a:pPr lvl="0" fontAlgn="base">
              <a:spcBef>
                <a:spcPct val="50000"/>
              </a:spcBef>
              <a:spcAft>
                <a:spcPct val="0"/>
              </a:spcAft>
              <a:buFontTx/>
              <a:buChar char="•"/>
            </a:pPr>
            <a:r>
              <a:rPr lang="sv-SE" sz="1800" dirty="0" smtClean="0">
                <a:solidFill>
                  <a:srgbClr val="4C4946"/>
                </a:solidFill>
              </a:rPr>
              <a:t>För i alla dessa lägen kan kompilatorn lista ut vad den ska anropa vid compile time och inte run time.</a:t>
            </a:r>
          </a:p>
          <a:p>
            <a:pPr marL="800100" lvl="1" indent="-342900" fontAlgn="base">
              <a:spcBef>
                <a:spcPct val="50000"/>
              </a:spcBef>
              <a:spcAft>
                <a:spcPct val="0"/>
              </a:spcAft>
              <a:buFontTx/>
              <a:buChar char="•"/>
            </a:pPr>
            <a:r>
              <a:rPr lang="sv-SE" sz="1600" dirty="0" smtClean="0">
                <a:solidFill>
                  <a:srgbClr val="4C4946"/>
                </a:solidFill>
              </a:rPr>
              <a:t>Boken har mer info om compile time vs run time.</a:t>
            </a:r>
            <a:endParaRPr lang="sv-S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Intressanta fakta</a:t>
            </a:r>
            <a:endParaRPr lang="sv-SE" dirty="0"/>
          </a:p>
        </p:txBody>
      </p:sp>
      <p:sp>
        <p:nvSpPr>
          <p:cNvPr id="3" name="Platshållare för innehåll 2"/>
          <p:cNvSpPr>
            <a:spLocks noGrp="1"/>
          </p:cNvSpPr>
          <p:nvPr>
            <p:ph idx="1"/>
          </p:nvPr>
        </p:nvSpPr>
        <p:spPr/>
        <p:txBody>
          <a:bodyPr/>
          <a:lstStyle/>
          <a:p>
            <a:pPr lvl="0" fontAlgn="base">
              <a:lnSpc>
                <a:spcPct val="80000"/>
              </a:lnSpc>
              <a:spcAft>
                <a:spcPct val="0"/>
              </a:spcAft>
              <a:buFontTx/>
              <a:buChar char="•"/>
            </a:pPr>
            <a:endParaRPr lang="sv-SE" sz="2000" kern="0" dirty="0" smtClean="0">
              <a:solidFill>
                <a:srgbClr val="000000"/>
              </a:solidFill>
            </a:endParaRPr>
          </a:p>
          <a:p>
            <a:pPr lvl="0" fontAlgn="base">
              <a:lnSpc>
                <a:spcPct val="80000"/>
              </a:lnSpc>
              <a:spcAft>
                <a:spcPct val="0"/>
              </a:spcAft>
              <a:buFontTx/>
              <a:buChar char="•"/>
            </a:pPr>
            <a:r>
              <a:rPr lang="sv-SE" sz="2000" kern="0" dirty="0" smtClean="0">
                <a:solidFill>
                  <a:srgbClr val="000000"/>
                </a:solidFill>
              </a:rPr>
              <a:t>Du kan ändra accessreglerna för enskilda medlemmar i en subklass.</a:t>
            </a:r>
          </a:p>
          <a:p>
            <a:pPr lvl="0" fontAlgn="base">
              <a:lnSpc>
                <a:spcPct val="80000"/>
              </a:lnSpc>
              <a:spcAft>
                <a:spcPct val="0"/>
              </a:spcAft>
              <a:buFontTx/>
              <a:buChar char="•"/>
            </a:pPr>
            <a:r>
              <a:rPr lang="sv-SE" sz="2000" kern="0" dirty="0" err="1" smtClean="0">
                <a:solidFill>
                  <a:srgbClr val="000000"/>
                </a:solidFill>
              </a:rPr>
              <a:t>Structs</a:t>
            </a:r>
            <a:r>
              <a:rPr lang="sv-SE" sz="2000" kern="0" dirty="0" smtClean="0">
                <a:solidFill>
                  <a:srgbClr val="000000"/>
                </a:solidFill>
              </a:rPr>
              <a:t> har som default public som arv medan klasser per default har private som arvsaccess (du bör alltid ange vilken typ </a:t>
            </a:r>
            <a:r>
              <a:rPr lang="sv-SE" sz="2000" kern="0" dirty="0" err="1" smtClean="0">
                <a:solidFill>
                  <a:srgbClr val="000000"/>
                </a:solidFill>
              </a:rPr>
              <a:t>i.a.f</a:t>
            </a:r>
            <a:r>
              <a:rPr lang="sv-SE" sz="2000" kern="0" dirty="0" smtClean="0">
                <a:solidFill>
                  <a:srgbClr val="000000"/>
                </a:solidFill>
              </a:rPr>
              <a:t>. så det ska kvitta).</a:t>
            </a:r>
          </a:p>
          <a:p>
            <a:pPr lvl="0" fontAlgn="base">
              <a:lnSpc>
                <a:spcPct val="80000"/>
              </a:lnSpc>
              <a:spcAft>
                <a:spcPct val="0"/>
              </a:spcAft>
              <a:buFontTx/>
              <a:buChar char="•"/>
            </a:pPr>
            <a:r>
              <a:rPr lang="sv-SE" sz="2000" kern="0" dirty="0" err="1" smtClean="0">
                <a:solidFill>
                  <a:srgbClr val="000000"/>
                </a:solidFill>
              </a:rPr>
              <a:t>Friendship</a:t>
            </a:r>
            <a:r>
              <a:rPr lang="sv-SE" sz="2000" kern="0" dirty="0" smtClean="0">
                <a:solidFill>
                  <a:srgbClr val="000000"/>
                </a:solidFill>
              </a:rPr>
              <a:t> gäller bara den klassen du är </a:t>
            </a:r>
            <a:r>
              <a:rPr lang="sv-SE" sz="2000" kern="0" dirty="0" err="1" smtClean="0">
                <a:solidFill>
                  <a:srgbClr val="000000"/>
                </a:solidFill>
              </a:rPr>
              <a:t>friend</a:t>
            </a:r>
            <a:r>
              <a:rPr lang="sv-SE" sz="2000" kern="0" dirty="0" smtClean="0">
                <a:solidFill>
                  <a:srgbClr val="000000"/>
                </a:solidFill>
              </a:rPr>
              <a:t> med du blir alltså inte </a:t>
            </a:r>
            <a:r>
              <a:rPr lang="sv-SE" sz="2000" kern="0" dirty="0" err="1" smtClean="0">
                <a:solidFill>
                  <a:srgbClr val="000000"/>
                </a:solidFill>
              </a:rPr>
              <a:t>friend</a:t>
            </a:r>
            <a:r>
              <a:rPr lang="sv-SE" sz="2000" kern="0" dirty="0" smtClean="0">
                <a:solidFill>
                  <a:srgbClr val="000000"/>
                </a:solidFill>
              </a:rPr>
              <a:t> med klasser ärvda ifrån den.</a:t>
            </a:r>
          </a:p>
          <a:p>
            <a:pPr lvl="0" fontAlgn="base">
              <a:lnSpc>
                <a:spcPct val="80000"/>
              </a:lnSpc>
              <a:spcAft>
                <a:spcPct val="0"/>
              </a:spcAft>
              <a:buFontTx/>
              <a:buChar char="•"/>
            </a:pPr>
            <a:r>
              <a:rPr lang="sv-SE" sz="2000" kern="0" dirty="0" err="1" smtClean="0">
                <a:solidFill>
                  <a:srgbClr val="000000"/>
                </a:solidFill>
              </a:rPr>
              <a:t>Static</a:t>
            </a:r>
            <a:endParaRPr lang="sv-SE" sz="2000" kern="0" dirty="0" smtClean="0">
              <a:solidFill>
                <a:srgbClr val="000000"/>
              </a:solidFill>
            </a:endParaRPr>
          </a:p>
          <a:p>
            <a:pPr lvl="1" fontAlgn="base">
              <a:lnSpc>
                <a:spcPct val="80000"/>
              </a:lnSpc>
              <a:spcAft>
                <a:spcPct val="0"/>
              </a:spcAft>
              <a:buFontTx/>
              <a:buChar char="–"/>
            </a:pPr>
            <a:r>
              <a:rPr lang="sv-SE" sz="1600" kern="0" dirty="0" smtClean="0">
                <a:solidFill>
                  <a:srgbClr val="000000"/>
                </a:solidFill>
              </a:rPr>
              <a:t>Om du har en statisk medlem så finns det bara en sådan för hela hierarkin så det blir alltså inte en egen per klass i hierarkin utan bara en totalt.</a:t>
            </a:r>
          </a:p>
          <a:p>
            <a:pPr lvl="0" fontAlgn="base">
              <a:lnSpc>
                <a:spcPct val="80000"/>
              </a:lnSpc>
              <a:spcAft>
                <a:spcPct val="0"/>
              </a:spcAft>
              <a:buFontTx/>
              <a:buChar char="•"/>
            </a:pPr>
            <a:r>
              <a:rPr lang="sv-SE" sz="2000" kern="0" dirty="0" smtClean="0">
                <a:solidFill>
                  <a:srgbClr val="000000"/>
                </a:solidFill>
              </a:rPr>
              <a:t>Du kan inte konvertera ett objekt till sin basklass och sen tillbaka. Då du konverterar till basklassen så försvinner all extra data.</a:t>
            </a:r>
          </a:p>
          <a:p>
            <a:pPr lvl="0" fontAlgn="base">
              <a:lnSpc>
                <a:spcPct val="80000"/>
              </a:lnSpc>
              <a:spcAft>
                <a:spcPct val="0"/>
              </a:spcAft>
              <a:buFontTx/>
              <a:buChar char="•"/>
            </a:pPr>
            <a:r>
              <a:rPr lang="sv-SE" sz="2000" kern="0" dirty="0" smtClean="0">
                <a:solidFill>
                  <a:srgbClr val="000000"/>
                </a:solidFill>
              </a:rPr>
              <a:t>Observera att konvertering av pekare inte konverterar själva objektet utan bara pekaren och det går därför att konvertera tillbaka (men var säker på att det verkligen var ett objekt av den typen)</a:t>
            </a:r>
          </a:p>
          <a:p>
            <a:pPr lvl="0" fontAlgn="base">
              <a:lnSpc>
                <a:spcPct val="80000"/>
              </a:lnSpc>
              <a:spcAft>
                <a:spcPct val="0"/>
              </a:spcAft>
              <a:buFontTx/>
              <a:buChar char="•"/>
            </a:pPr>
            <a:r>
              <a:rPr lang="sv-SE" sz="2000" kern="0" dirty="0" smtClean="0">
                <a:solidFill>
                  <a:srgbClr val="000000"/>
                </a:solidFill>
              </a:rPr>
              <a:t>Automatiska konverteringar funkar bara neråt i hierarkin.</a:t>
            </a:r>
            <a:endParaRPr lang="sv-S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Initialisering</a:t>
            </a:r>
            <a:endParaRPr lang="sv-SE" dirty="0"/>
          </a:p>
        </p:txBody>
      </p:sp>
      <p:sp>
        <p:nvSpPr>
          <p:cNvPr id="3" name="Platshållare för innehåll 2"/>
          <p:cNvSpPr>
            <a:spLocks noGrp="1"/>
          </p:cNvSpPr>
          <p:nvPr>
            <p:ph idx="1"/>
          </p:nvPr>
        </p:nvSpPr>
        <p:spPr/>
        <p:txBody>
          <a:bodyPr>
            <a:normAutofit/>
          </a:bodyPr>
          <a:lstStyle/>
          <a:p>
            <a:pPr lvl="0" fontAlgn="base">
              <a:spcBef>
                <a:spcPct val="50000"/>
              </a:spcBef>
              <a:spcAft>
                <a:spcPct val="0"/>
              </a:spcAft>
              <a:buFontTx/>
              <a:buChar char="•"/>
            </a:pPr>
            <a:endParaRPr lang="sv-SE" sz="1800" dirty="0" smtClean="0">
              <a:solidFill>
                <a:srgbClr val="4C4946"/>
              </a:solidFill>
            </a:endParaRPr>
          </a:p>
          <a:p>
            <a:pPr lvl="0" fontAlgn="base">
              <a:spcBef>
                <a:spcPct val="50000"/>
              </a:spcBef>
              <a:spcAft>
                <a:spcPct val="0"/>
              </a:spcAft>
              <a:buFontTx/>
              <a:buChar char="•"/>
            </a:pPr>
            <a:r>
              <a:rPr lang="sv-SE" sz="1800" dirty="0" smtClean="0">
                <a:solidFill>
                  <a:srgbClr val="4C4946"/>
                </a:solidFill>
              </a:rPr>
              <a:t>Tricket med att skicka vidare till basklassens </a:t>
            </a:r>
            <a:r>
              <a:rPr lang="sv-SE" sz="1800" dirty="0" err="1" smtClean="0">
                <a:solidFill>
                  <a:srgbClr val="4C4946"/>
                </a:solidFill>
              </a:rPr>
              <a:t>konstruktor</a:t>
            </a:r>
            <a:r>
              <a:rPr lang="sv-SE" sz="1800" dirty="0" smtClean="0">
                <a:solidFill>
                  <a:srgbClr val="4C4946"/>
                </a:solidFill>
              </a:rPr>
              <a:t> i </a:t>
            </a:r>
            <a:r>
              <a:rPr lang="sv-SE" sz="1800" dirty="0" err="1" smtClean="0">
                <a:solidFill>
                  <a:srgbClr val="4C4946"/>
                </a:solidFill>
              </a:rPr>
              <a:t>konstruktorlistan</a:t>
            </a:r>
            <a:r>
              <a:rPr lang="sv-SE" sz="1800" dirty="0" smtClean="0">
                <a:solidFill>
                  <a:srgbClr val="4C4946"/>
                </a:solidFill>
              </a:rPr>
              <a:t> som jag visade har en begränsning.</a:t>
            </a:r>
          </a:p>
          <a:p>
            <a:pPr lvl="0" fontAlgn="base">
              <a:spcBef>
                <a:spcPct val="50000"/>
              </a:spcBef>
              <a:spcAft>
                <a:spcPct val="0"/>
              </a:spcAft>
              <a:buFontTx/>
              <a:buChar char="•"/>
            </a:pPr>
            <a:r>
              <a:rPr lang="sv-SE" sz="1800" dirty="0" smtClean="0">
                <a:solidFill>
                  <a:srgbClr val="4C4946"/>
                </a:solidFill>
              </a:rPr>
              <a:t>Du kan bara skicka vidare till klassen du ärver ifrån.</a:t>
            </a:r>
          </a:p>
          <a:p>
            <a:pPr lvl="0" fontAlgn="base">
              <a:spcBef>
                <a:spcPct val="50000"/>
              </a:spcBef>
              <a:spcAft>
                <a:spcPct val="0"/>
              </a:spcAft>
              <a:buFontTx/>
              <a:buChar char="•"/>
            </a:pPr>
            <a:r>
              <a:rPr lang="sv-SE" sz="1800" dirty="0" smtClean="0">
                <a:solidFill>
                  <a:srgbClr val="4C4946"/>
                </a:solidFill>
              </a:rPr>
              <a:t>Inte längre upp i hierarkin.</a:t>
            </a:r>
          </a:p>
          <a:p>
            <a:pPr lvl="0" fontAlgn="base">
              <a:spcBef>
                <a:spcPct val="50000"/>
              </a:spcBef>
              <a:spcAft>
                <a:spcPct val="0"/>
              </a:spcAft>
              <a:buFontTx/>
              <a:buChar char="•"/>
            </a:pPr>
            <a:r>
              <a:rPr lang="sv-SE" sz="1800" dirty="0" smtClean="0">
                <a:solidFill>
                  <a:srgbClr val="4C4946"/>
                </a:solidFill>
              </a:rPr>
              <a:t>Det vore ologiskt annars för det är varje klass ansvar att skicka vidare det som behövs.</a:t>
            </a:r>
          </a:p>
          <a:p>
            <a:pPr lvl="0" fontAlgn="base">
              <a:spcBef>
                <a:spcPct val="50000"/>
              </a:spcBef>
              <a:spcAft>
                <a:spcPct val="0"/>
              </a:spcAft>
              <a:buFontTx/>
              <a:buChar char="•"/>
            </a:pPr>
            <a:r>
              <a:rPr lang="sv-SE" sz="1800" dirty="0" smtClean="0">
                <a:solidFill>
                  <a:srgbClr val="4C4946"/>
                </a:solidFill>
              </a:rPr>
              <a:t>Så om klass A ärver av B som ärver av C</a:t>
            </a:r>
          </a:p>
          <a:p>
            <a:pPr lvl="0" fontAlgn="base">
              <a:spcBef>
                <a:spcPct val="50000"/>
              </a:spcBef>
              <a:spcAft>
                <a:spcPct val="0"/>
              </a:spcAft>
              <a:buFontTx/>
              <a:buChar char="•"/>
            </a:pPr>
            <a:r>
              <a:rPr lang="sv-SE" sz="1800" dirty="0" smtClean="0">
                <a:solidFill>
                  <a:srgbClr val="4C4946"/>
                </a:solidFill>
              </a:rPr>
              <a:t>Så skickar A vidare data till B’s konstruktor.</a:t>
            </a:r>
          </a:p>
          <a:p>
            <a:pPr lvl="0" fontAlgn="base">
              <a:spcBef>
                <a:spcPct val="50000"/>
              </a:spcBef>
              <a:spcAft>
                <a:spcPct val="0"/>
              </a:spcAft>
              <a:buFontTx/>
              <a:buChar char="•"/>
            </a:pPr>
            <a:r>
              <a:rPr lang="sv-SE" sz="1800" dirty="0" smtClean="0">
                <a:solidFill>
                  <a:srgbClr val="4C4946"/>
                </a:solidFill>
              </a:rPr>
              <a:t>Och den i sin tur skickar vidare eventuell data till C’s konstruktor.</a:t>
            </a:r>
          </a:p>
          <a:p>
            <a:pPr lvl="0" fontAlgn="base">
              <a:spcBef>
                <a:spcPct val="50000"/>
              </a:spcBef>
              <a:spcAft>
                <a:spcPct val="0"/>
              </a:spcAft>
              <a:buFontTx/>
              <a:buChar char="•"/>
            </a:pPr>
            <a:r>
              <a:rPr lang="sv-SE" sz="1800" dirty="0" err="1" smtClean="0">
                <a:solidFill>
                  <a:srgbClr val="4C4946"/>
                </a:solidFill>
              </a:rPr>
              <a:t>Copy-konstruktorer</a:t>
            </a:r>
            <a:r>
              <a:rPr lang="sv-SE" sz="1800" dirty="0" smtClean="0">
                <a:solidFill>
                  <a:srgbClr val="4C4946"/>
                </a:solidFill>
              </a:rPr>
              <a:t> och tilldelningsoperatorer är tvungna att manuellt överföra basklassens data, det sker inte automatsikt.</a:t>
            </a:r>
          </a:p>
          <a:p>
            <a:pPr lvl="0" fontAlgn="base">
              <a:spcBef>
                <a:spcPct val="50000"/>
              </a:spcBef>
              <a:spcAft>
                <a:spcPct val="0"/>
              </a:spcAft>
              <a:buFontTx/>
              <a:buChar char="•"/>
            </a:pPr>
            <a:r>
              <a:rPr lang="sv-SE" sz="1800" dirty="0" smtClean="0">
                <a:solidFill>
                  <a:srgbClr val="4C4946"/>
                </a:solidFill>
              </a:rPr>
              <a:t>Resten av boken är ett enda stort exempel på tillämpning av detta.</a:t>
            </a:r>
            <a:endParaRPr lang="sv-S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Eventsystem - Vad är ett event? </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En namngiven serie av händelser som kan triggas av spelet.</a:t>
            </a:r>
          </a:p>
          <a:p>
            <a:pPr>
              <a:spcBef>
                <a:spcPct val="50000"/>
              </a:spcBef>
              <a:buFontTx/>
              <a:buChar char="•"/>
            </a:pPr>
            <a:r>
              <a:rPr lang="sv-SE" sz="2000" dirty="0" smtClean="0">
                <a:solidFill>
                  <a:srgbClr val="4C4946"/>
                </a:solidFill>
              </a:rPr>
              <a:t>T.ex. om spelaren tänt en dynamit så körs explosion eventet som gör följande actions:</a:t>
            </a:r>
          </a:p>
          <a:p>
            <a:pPr lvl="1">
              <a:spcBef>
                <a:spcPct val="50000"/>
              </a:spcBef>
              <a:buFontTx/>
              <a:buChar char="•"/>
            </a:pPr>
            <a:r>
              <a:rPr lang="sv-SE" sz="1600" dirty="0" smtClean="0">
                <a:solidFill>
                  <a:srgbClr val="4C4946"/>
                </a:solidFill>
              </a:rPr>
              <a:t>Spelar ett explosionsljud</a:t>
            </a:r>
          </a:p>
          <a:p>
            <a:pPr lvl="1">
              <a:spcBef>
                <a:spcPct val="50000"/>
              </a:spcBef>
              <a:buFontTx/>
              <a:buChar char="•"/>
            </a:pPr>
            <a:r>
              <a:rPr lang="sv-SE" sz="1600" dirty="0" smtClean="0">
                <a:solidFill>
                  <a:srgbClr val="4C4946"/>
                </a:solidFill>
              </a:rPr>
              <a:t>Skapar en animerad explosion</a:t>
            </a:r>
          </a:p>
          <a:p>
            <a:pPr lvl="1">
              <a:spcBef>
                <a:spcPct val="50000"/>
              </a:spcBef>
              <a:buFontTx/>
              <a:buChar char="•"/>
            </a:pPr>
            <a:r>
              <a:rPr lang="sv-SE" sz="1600" dirty="0" smtClean="0">
                <a:solidFill>
                  <a:srgbClr val="4C4946"/>
                </a:solidFill>
              </a:rPr>
              <a:t>Tar bort dynamiten från spelarens inventory</a:t>
            </a:r>
          </a:p>
          <a:p>
            <a:pPr lvl="1">
              <a:spcBef>
                <a:spcPct val="50000"/>
              </a:spcBef>
              <a:buFontTx/>
              <a:buChar char="•"/>
            </a:pPr>
            <a:r>
              <a:rPr lang="sv-SE" sz="1600" dirty="0" smtClean="0">
                <a:solidFill>
                  <a:srgbClr val="4C4946"/>
                </a:solidFill>
              </a:rPr>
              <a:t>Lägger till en camera shake</a:t>
            </a:r>
          </a:p>
          <a:p>
            <a:pPr lvl="1">
              <a:spcBef>
                <a:spcPct val="50000"/>
              </a:spcBef>
              <a:buFontTx/>
              <a:buChar char="•"/>
            </a:pPr>
            <a:r>
              <a:rPr lang="sv-SE" sz="1600" dirty="0" smtClean="0">
                <a:solidFill>
                  <a:srgbClr val="4C4946"/>
                </a:solidFill>
              </a:rPr>
              <a:t>Öppnar en ny portal för spelaren att gå in genom</a:t>
            </a:r>
          </a:p>
          <a:p>
            <a:pPr>
              <a:spcBef>
                <a:spcPct val="50000"/>
              </a:spcBef>
              <a:buFontTx/>
              <a:buChar char="•"/>
            </a:pPr>
            <a:r>
              <a:rPr lang="sv-SE" sz="2000" dirty="0" smtClean="0">
                <a:solidFill>
                  <a:srgbClr val="4C4946"/>
                </a:solidFill>
              </a:rPr>
              <a:t>Kan också vara enklare. Eventet gå till dörren.</a:t>
            </a:r>
          </a:p>
          <a:p>
            <a:pPr lvl="1">
              <a:spcBef>
                <a:spcPct val="50000"/>
              </a:spcBef>
              <a:buFontTx/>
              <a:buChar char="•"/>
            </a:pPr>
            <a:r>
              <a:rPr lang="sv-SE" sz="1600" dirty="0" smtClean="0">
                <a:solidFill>
                  <a:srgbClr val="4C4946"/>
                </a:solidFill>
              </a:rPr>
              <a:t>Ligger och kör till spelaren avbryter det eller når fram till dörren.</a:t>
            </a:r>
          </a:p>
          <a:p>
            <a:pPr>
              <a:spcBef>
                <a:spcPct val="50000"/>
              </a:spcBef>
              <a:buFontTx/>
              <a:buChar char="•"/>
            </a:pPr>
            <a:r>
              <a:rPr lang="sv-SE" sz="2000" dirty="0" smtClean="0">
                <a:solidFill>
                  <a:srgbClr val="4C4946"/>
                </a:solidFill>
              </a:rPr>
              <a:t>Ligger och väntar på att något ska uppfyllas.</a:t>
            </a:r>
          </a:p>
          <a:p>
            <a:pPr lvl="1">
              <a:spcBef>
                <a:spcPct val="50000"/>
              </a:spcBef>
              <a:buFontTx/>
              <a:buChar char="•"/>
            </a:pPr>
            <a:r>
              <a:rPr lang="sv-SE" sz="1600" dirty="0" smtClean="0">
                <a:solidFill>
                  <a:srgbClr val="4C4946"/>
                </a:solidFill>
              </a:rPr>
              <a:t>Spelaren har ett item i sitt inventory och något i spelet ändras</a:t>
            </a:r>
            <a:r>
              <a:rPr lang="sv-SE" sz="1600" dirty="0" smtClean="0">
                <a:solidFill>
                  <a:srgbClr val="4C4946"/>
                </a:solidFill>
              </a:rPr>
              <a:t>.</a:t>
            </a:r>
          </a:p>
          <a:p>
            <a:pPr>
              <a:spcBef>
                <a:spcPct val="50000"/>
              </a:spcBef>
              <a:buFontTx/>
              <a:buChar char="•"/>
            </a:pPr>
            <a:r>
              <a:rPr lang="sv-SE" sz="2000" dirty="0" smtClean="0">
                <a:solidFill>
                  <a:srgbClr val="4C4946"/>
                </a:solidFill>
              </a:rPr>
              <a:t>Triggar en serie av andra events</a:t>
            </a:r>
          </a:p>
          <a:p>
            <a:pPr lvl="1">
              <a:spcBef>
                <a:spcPct val="50000"/>
              </a:spcBef>
              <a:buFontTx/>
              <a:buChar char="•"/>
            </a:pPr>
            <a:endParaRPr lang="sv-SE" sz="1600" dirty="0" smtClean="0">
              <a:solidFill>
                <a:srgbClr val="4C4946"/>
              </a:solidFill>
            </a:endParaRPr>
          </a:p>
          <a:p>
            <a:pPr lvl="2">
              <a:spcBef>
                <a:spcPct val="50000"/>
              </a:spcBef>
              <a:buFontTx/>
              <a:buChar char="•"/>
            </a:pPr>
            <a:endParaRPr lang="sv-SE" sz="1200" dirty="0" smtClean="0">
              <a:solidFill>
                <a:srgbClr val="4C494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Eventsystem</a:t>
            </a:r>
            <a:endParaRPr lang="sv-SE" dirty="0"/>
          </a:p>
        </p:txBody>
      </p:sp>
      <p:pic>
        <p:nvPicPr>
          <p:cNvPr id="6" name="Bildobjekt 5" descr="eventManager.png"/>
          <p:cNvPicPr>
            <a:picLocks noChangeAspect="1"/>
          </p:cNvPicPr>
          <p:nvPr/>
        </p:nvPicPr>
        <p:blipFill>
          <a:blip r:embed="rId2" cstate="print"/>
          <a:stretch>
            <a:fillRect/>
          </a:stretch>
        </p:blipFill>
        <p:spPr>
          <a:xfrm>
            <a:off x="467544" y="1700808"/>
            <a:ext cx="8335238" cy="334931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Eventsystem - Varför är det relevant för er? </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400" dirty="0" smtClean="0">
              <a:solidFill>
                <a:srgbClr val="4C4946"/>
              </a:solidFill>
            </a:endParaRPr>
          </a:p>
          <a:p>
            <a:pPr>
              <a:spcBef>
                <a:spcPct val="50000"/>
              </a:spcBef>
              <a:buFontTx/>
              <a:buChar char="•"/>
            </a:pPr>
            <a:endParaRPr lang="sv-SE" sz="2400" dirty="0" smtClean="0">
              <a:solidFill>
                <a:srgbClr val="4C4946"/>
              </a:solidFill>
            </a:endParaRPr>
          </a:p>
          <a:p>
            <a:pPr>
              <a:spcBef>
                <a:spcPct val="50000"/>
              </a:spcBef>
              <a:buFontTx/>
              <a:buChar char="•"/>
            </a:pPr>
            <a:r>
              <a:rPr lang="sv-SE" sz="2400" dirty="0" smtClean="0">
                <a:solidFill>
                  <a:srgbClr val="4C4946"/>
                </a:solidFill>
              </a:rPr>
              <a:t>Finns ett gäng saker som ska kunna hända i </a:t>
            </a:r>
            <a:r>
              <a:rPr lang="sv-SE" sz="2400" dirty="0" smtClean="0">
                <a:solidFill>
                  <a:srgbClr val="4C4946"/>
                </a:solidFill>
              </a:rPr>
              <a:t>spelet</a:t>
            </a:r>
          </a:p>
          <a:p>
            <a:pPr lvl="1">
              <a:spcBef>
                <a:spcPct val="50000"/>
              </a:spcBef>
              <a:buFontTx/>
              <a:buChar char="•"/>
            </a:pPr>
            <a:r>
              <a:rPr lang="sv-SE" sz="2000" dirty="0" smtClean="0">
                <a:solidFill>
                  <a:srgbClr val="4C4946"/>
                </a:solidFill>
              </a:rPr>
              <a:t>som ska styras via json/xml.</a:t>
            </a:r>
            <a:endParaRPr lang="sv-SE" sz="2000" dirty="0" smtClean="0">
              <a:solidFill>
                <a:srgbClr val="4C4946"/>
              </a:solidFill>
            </a:endParaRPr>
          </a:p>
          <a:p>
            <a:pPr>
              <a:spcBef>
                <a:spcPct val="50000"/>
              </a:spcBef>
              <a:buFontTx/>
              <a:buChar char="•"/>
            </a:pPr>
            <a:r>
              <a:rPr lang="sv-SE" sz="2400" dirty="0" smtClean="0">
                <a:solidFill>
                  <a:srgbClr val="4C4946"/>
                </a:solidFill>
              </a:rPr>
              <a:t>Spelet ska vara datadrivet.</a:t>
            </a:r>
          </a:p>
          <a:p>
            <a:pPr>
              <a:spcBef>
                <a:spcPct val="50000"/>
              </a:spcBef>
              <a:buFontTx/>
              <a:buChar char="•"/>
            </a:pPr>
            <a:r>
              <a:rPr lang="sv-SE" sz="2400" dirty="0" smtClean="0">
                <a:solidFill>
                  <a:srgbClr val="4C4946"/>
                </a:solidFill>
              </a:rPr>
              <a:t>LDs ska kunna skapa events själv</a:t>
            </a:r>
            <a:r>
              <a:rPr lang="sv-SE" sz="2400" dirty="0" smtClean="0">
                <a:solidFill>
                  <a:srgbClr val="4C4946"/>
                </a:solidFill>
              </a:rPr>
              <a:t>.</a:t>
            </a:r>
          </a:p>
          <a:p>
            <a:pPr>
              <a:spcBef>
                <a:spcPct val="50000"/>
              </a:spcBef>
              <a:buFontTx/>
              <a:buChar char="•"/>
            </a:pPr>
            <a:r>
              <a:rPr lang="sv-SE" sz="2400" dirty="0" smtClean="0">
                <a:solidFill>
                  <a:srgbClr val="4C4946"/>
                </a:solidFill>
              </a:rPr>
              <a:t>Motorn ska inte rasa </a:t>
            </a:r>
            <a:r>
              <a:rPr lang="sv-SE" sz="2400" dirty="0" smtClean="0">
                <a:solidFill>
                  <a:srgbClr val="4C4946"/>
                </a:solidFill>
              </a:rPr>
              <a:t>samman av komplexitet</a:t>
            </a:r>
            <a:r>
              <a:rPr lang="sv-SE" sz="2400" dirty="0" smtClean="0">
                <a:solidFill>
                  <a:srgbClr val="4C4946"/>
                </a:solidFill>
              </a:rPr>
              <a:t>.</a:t>
            </a:r>
          </a:p>
          <a:p>
            <a:pPr lvl="1">
              <a:spcBef>
                <a:spcPct val="50000"/>
              </a:spcBef>
              <a:buFontTx/>
              <a:buChar char="•"/>
            </a:pPr>
            <a:r>
              <a:rPr lang="sv-SE" sz="2000" dirty="0" smtClean="0">
                <a:solidFill>
                  <a:srgbClr val="4C4946"/>
                </a:solidFill>
              </a:rPr>
              <a:t>Events är ett sätt att inkapsla händelser.</a:t>
            </a:r>
            <a:endParaRPr lang="sv-SE" sz="2000" dirty="0" smtClean="0">
              <a:solidFill>
                <a:srgbClr val="4C4946"/>
              </a:solidFill>
            </a:endParaRPr>
          </a:p>
          <a:p>
            <a:pPr lvl="2">
              <a:spcBef>
                <a:spcPct val="50000"/>
              </a:spcBef>
              <a:buFontTx/>
              <a:buChar char="•"/>
            </a:pPr>
            <a:endParaRPr lang="sv-SE" sz="1200" dirty="0" smtClean="0">
              <a:solidFill>
                <a:srgbClr val="4C494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Eventsystem</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Alla event styrs från en event manager</a:t>
            </a:r>
            <a:r>
              <a:rPr lang="sv-SE" sz="2000" dirty="0" smtClean="0">
                <a:solidFill>
                  <a:srgbClr val="4C4946"/>
                </a:solidFill>
              </a:rPr>
              <a:t>.</a:t>
            </a:r>
          </a:p>
          <a:p>
            <a:pPr>
              <a:spcBef>
                <a:spcPct val="50000"/>
              </a:spcBef>
              <a:buFontTx/>
              <a:buChar char="•"/>
            </a:pPr>
            <a:r>
              <a:rPr lang="sv-SE" sz="2000" smtClean="0">
                <a:solidFill>
                  <a:srgbClr val="4C4946"/>
                </a:solidFill>
              </a:rPr>
              <a:t>Bra singleton-kandidat</a:t>
            </a:r>
            <a:endParaRPr lang="sv-SE" sz="2000" dirty="0" smtClean="0">
              <a:solidFill>
                <a:srgbClr val="4C4946"/>
              </a:solidFill>
            </a:endParaRPr>
          </a:p>
          <a:p>
            <a:pPr>
              <a:spcBef>
                <a:spcPct val="50000"/>
              </a:spcBef>
              <a:buFontTx/>
              <a:buChar char="•"/>
            </a:pPr>
            <a:r>
              <a:rPr lang="sv-SE" sz="2000" dirty="0" smtClean="0">
                <a:solidFill>
                  <a:srgbClr val="4C4946"/>
                </a:solidFill>
              </a:rPr>
              <a:t>Event kan läggas till när man:</a:t>
            </a:r>
          </a:p>
          <a:p>
            <a:pPr lvl="1">
              <a:spcBef>
                <a:spcPct val="50000"/>
              </a:spcBef>
              <a:buFontTx/>
              <a:buChar char="•"/>
            </a:pPr>
            <a:r>
              <a:rPr lang="sv-SE" sz="1800" dirty="0" smtClean="0">
                <a:solidFill>
                  <a:srgbClr val="4C4946"/>
                </a:solidFill>
              </a:rPr>
              <a:t>Kommer in på en ny scen</a:t>
            </a:r>
          </a:p>
          <a:p>
            <a:pPr lvl="1">
              <a:spcBef>
                <a:spcPct val="50000"/>
              </a:spcBef>
              <a:buFontTx/>
              <a:buChar char="•"/>
            </a:pPr>
            <a:r>
              <a:rPr lang="sv-SE" sz="1800" dirty="0" smtClean="0">
                <a:solidFill>
                  <a:srgbClr val="4C4946"/>
                </a:solidFill>
              </a:rPr>
              <a:t>Triggas av en spelaraction (t.ex. genom att klicka med musen)</a:t>
            </a:r>
          </a:p>
          <a:p>
            <a:pPr lvl="1">
              <a:spcBef>
                <a:spcPct val="50000"/>
              </a:spcBef>
              <a:buFontTx/>
              <a:buChar char="•"/>
            </a:pPr>
            <a:r>
              <a:rPr lang="sv-SE" sz="1800" dirty="0" smtClean="0">
                <a:solidFill>
                  <a:srgbClr val="4C4946"/>
                </a:solidFill>
              </a:rPr>
              <a:t>Triggas från ett annat event</a:t>
            </a:r>
          </a:p>
          <a:p>
            <a:pPr>
              <a:spcBef>
                <a:spcPct val="50000"/>
              </a:spcBef>
              <a:buFontTx/>
              <a:buChar char="•"/>
            </a:pPr>
            <a:r>
              <a:rPr lang="sv-SE" sz="2200" dirty="0" smtClean="0">
                <a:solidFill>
                  <a:srgbClr val="4C4946"/>
                </a:solidFill>
              </a:rPr>
              <a:t>Så en del events ligger och uppdateras (lyssnar) varje frame</a:t>
            </a:r>
            <a:r>
              <a:rPr lang="sv-SE" sz="2200" dirty="0" smtClean="0">
                <a:solidFill>
                  <a:srgbClr val="4C4946"/>
                </a:solidFill>
              </a:rPr>
              <a:t>.</a:t>
            </a:r>
          </a:p>
          <a:p>
            <a:pPr lvl="1">
              <a:spcBef>
                <a:spcPct val="50000"/>
              </a:spcBef>
              <a:buFontTx/>
              <a:buChar char="•"/>
            </a:pPr>
            <a:r>
              <a:rPr lang="sv-SE" sz="1800" dirty="0" smtClean="0">
                <a:solidFill>
                  <a:srgbClr val="4C4946"/>
                </a:solidFill>
              </a:rPr>
              <a:t>Kan initeras</a:t>
            </a:r>
          </a:p>
          <a:p>
            <a:pPr lvl="1">
              <a:spcBef>
                <a:spcPct val="50000"/>
              </a:spcBef>
              <a:buFontTx/>
              <a:buChar char="•"/>
            </a:pPr>
            <a:r>
              <a:rPr lang="sv-SE" sz="1800" dirty="0" smtClean="0">
                <a:solidFill>
                  <a:srgbClr val="4C4946"/>
                </a:solidFill>
              </a:rPr>
              <a:t>och avslutas</a:t>
            </a:r>
          </a:p>
          <a:p>
            <a:pPr lvl="1">
              <a:spcBef>
                <a:spcPct val="50000"/>
              </a:spcBef>
              <a:buFontTx/>
              <a:buChar char="•"/>
            </a:pPr>
            <a:r>
              <a:rPr lang="sv-SE" sz="1800" dirty="0" smtClean="0">
                <a:solidFill>
                  <a:srgbClr val="4C4946"/>
                </a:solidFill>
              </a:rPr>
              <a:t>Returnerar false och tas bort när dom är klara.</a:t>
            </a:r>
            <a:endParaRPr lang="sv-SE" sz="1800" dirty="0" smtClean="0">
              <a:solidFill>
                <a:srgbClr val="4C4946"/>
              </a:solidFill>
            </a:endParaRPr>
          </a:p>
          <a:p>
            <a:pPr>
              <a:spcBef>
                <a:spcPct val="50000"/>
              </a:spcBef>
              <a:buFontTx/>
              <a:buChar char="•"/>
            </a:pPr>
            <a:r>
              <a:rPr lang="sv-SE" sz="2200" dirty="0" smtClean="0">
                <a:solidFill>
                  <a:srgbClr val="4C4946"/>
                </a:solidFill>
              </a:rPr>
              <a:t>Några events är one shots och körs med en gång och försvinner därefter</a:t>
            </a:r>
            <a:r>
              <a:rPr lang="sv-SE" sz="2200" dirty="0" smtClean="0">
                <a:solidFill>
                  <a:srgbClr val="4C4946"/>
                </a:solidFill>
              </a:rPr>
              <a:t>.</a:t>
            </a:r>
          </a:p>
          <a:p>
            <a:pPr lvl="2">
              <a:spcBef>
                <a:spcPct val="50000"/>
              </a:spcBef>
              <a:buFontTx/>
              <a:buChar char="•"/>
            </a:pPr>
            <a:endParaRPr lang="sv-SE" sz="1200" dirty="0" smtClean="0">
              <a:solidFill>
                <a:srgbClr val="4C4946"/>
              </a:solidFill>
            </a:endParaRPr>
          </a:p>
          <a:p>
            <a:pPr>
              <a:spcBef>
                <a:spcPct val="50000"/>
              </a:spcBef>
              <a:buNone/>
            </a:pPr>
            <a:endParaRPr lang="sv-SE" sz="2000" dirty="0" smtClean="0">
              <a:solidFill>
                <a:srgbClr val="4C494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Eventsystem</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Olika events</a:t>
            </a:r>
          </a:p>
          <a:p>
            <a:pPr>
              <a:spcBef>
                <a:spcPct val="50000"/>
              </a:spcBef>
              <a:buFontTx/>
              <a:buChar char="•"/>
            </a:pPr>
            <a:r>
              <a:rPr lang="sv-SE" sz="2000" dirty="0" smtClean="0">
                <a:solidFill>
                  <a:srgbClr val="4C4946"/>
                </a:solidFill>
              </a:rPr>
              <a:t>Alla ärver från samma basklass.</a:t>
            </a:r>
          </a:p>
          <a:p>
            <a:pPr>
              <a:spcBef>
                <a:spcPct val="50000"/>
              </a:spcBef>
              <a:buFontTx/>
              <a:buChar char="•"/>
            </a:pPr>
            <a:r>
              <a:rPr lang="sv-SE" sz="2000" dirty="0" smtClean="0">
                <a:solidFill>
                  <a:srgbClr val="4C4946"/>
                </a:solidFill>
              </a:rPr>
              <a:t>Subklasserna tar den data som är relevant för dom.</a:t>
            </a:r>
          </a:p>
          <a:p>
            <a:pPr>
              <a:spcBef>
                <a:spcPct val="50000"/>
              </a:spcBef>
              <a:buFontTx/>
              <a:buChar char="•"/>
            </a:pPr>
            <a:r>
              <a:rPr lang="sv-SE" sz="2000" dirty="0" smtClean="0">
                <a:solidFill>
                  <a:srgbClr val="4C4946"/>
                </a:solidFill>
              </a:rPr>
              <a:t>Events bundna till en scen.</a:t>
            </a:r>
          </a:p>
          <a:p>
            <a:pPr>
              <a:spcBef>
                <a:spcPct val="50000"/>
              </a:spcBef>
              <a:buFontTx/>
              <a:buChar char="•"/>
            </a:pPr>
            <a:r>
              <a:rPr lang="sv-SE" sz="2000" dirty="0" smtClean="0">
                <a:solidFill>
                  <a:srgbClr val="4C4946"/>
                </a:solidFill>
              </a:rPr>
              <a:t>Vid ny scen tas tidigare events bord och nya läggs till.</a:t>
            </a:r>
          </a:p>
          <a:p>
            <a:pPr>
              <a:spcBef>
                <a:spcPct val="50000"/>
              </a:spcBef>
              <a:buFontTx/>
              <a:buChar char="•"/>
            </a:pPr>
            <a:r>
              <a:rPr lang="sv-SE" sz="2000" dirty="0" smtClean="0">
                <a:solidFill>
                  <a:srgbClr val="4C4946"/>
                </a:solidFill>
              </a:rPr>
              <a:t>Alla events läses in från hårddisk vid start.</a:t>
            </a:r>
          </a:p>
          <a:p>
            <a:pPr>
              <a:spcBef>
                <a:spcPct val="50000"/>
              </a:spcBef>
              <a:buFontTx/>
              <a:buChar char="•"/>
            </a:pPr>
            <a:r>
              <a:rPr lang="sv-SE" sz="2000" dirty="0" smtClean="0">
                <a:solidFill>
                  <a:srgbClr val="4C4946"/>
                </a:solidFill>
              </a:rPr>
              <a:t>Undvik läsa från disk under spelets gång!</a:t>
            </a:r>
            <a:endParaRPr lang="sv-SE" sz="1800" dirty="0" smtClean="0">
              <a:solidFill>
                <a:srgbClr val="4C4946"/>
              </a:solidFill>
            </a:endParaRPr>
          </a:p>
          <a:p>
            <a:pPr>
              <a:spcBef>
                <a:spcPct val="50000"/>
              </a:spcBef>
              <a:buFontTx/>
              <a:buChar char="•"/>
            </a:pPr>
            <a:endParaRPr lang="sv-SE" sz="2200" dirty="0" smtClean="0">
              <a:solidFill>
                <a:srgbClr val="4C4946"/>
              </a:solidFill>
            </a:endParaRPr>
          </a:p>
          <a:p>
            <a:pPr lvl="2">
              <a:spcBef>
                <a:spcPct val="50000"/>
              </a:spcBef>
              <a:buFontTx/>
              <a:buChar char="•"/>
            </a:pPr>
            <a:endParaRPr lang="sv-SE" sz="1200" dirty="0" smtClean="0">
              <a:solidFill>
                <a:srgbClr val="4C4946"/>
              </a:solidFill>
            </a:endParaRPr>
          </a:p>
          <a:p>
            <a:pPr>
              <a:spcBef>
                <a:spcPct val="50000"/>
              </a:spcBef>
              <a:buNone/>
            </a:pPr>
            <a:endParaRPr lang="sv-SE" sz="2000" dirty="0" smtClean="0">
              <a:solidFill>
                <a:srgbClr val="4C494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r>
              <a:rPr lang="sv-SE" dirty="0" smtClean="0"/>
              <a:t>Frågor?</a:t>
            </a:r>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endParaRPr lang="sv-SE" dirty="0"/>
          </a:p>
        </p:txBody>
      </p:sp>
      <p:sp>
        <p:nvSpPr>
          <p:cNvPr id="3" name="Platshållare för innehåll 2"/>
          <p:cNvSpPr>
            <a:spLocks noGrp="1"/>
          </p:cNvSpPr>
          <p:nvPr>
            <p:ph idx="1"/>
          </p:nvPr>
        </p:nvSpPr>
        <p:spPr/>
        <p:txBody>
          <a:bodyPr/>
          <a:lstStyle/>
          <a:p>
            <a:pPr>
              <a:buNone/>
            </a:pPr>
            <a:r>
              <a:rPr lang="sv-SE" sz="2400" dirty="0" smtClean="0">
                <a:solidFill>
                  <a:srgbClr val="4C4946"/>
                </a:solidFill>
              </a:rPr>
              <a:t>Läxa:</a:t>
            </a:r>
          </a:p>
          <a:p>
            <a:pPr>
              <a:buNone/>
            </a:pPr>
            <a:r>
              <a:rPr lang="sv-SE" sz="2400" dirty="0" err="1" smtClean="0"/>
              <a:t>Object</a:t>
            </a:r>
            <a:r>
              <a:rPr lang="sv-SE" sz="2400" dirty="0" smtClean="0"/>
              <a:t> </a:t>
            </a:r>
            <a:r>
              <a:rPr lang="sv-SE" sz="2400" dirty="0" err="1" smtClean="0"/>
              <a:t>Oriented</a:t>
            </a:r>
            <a:r>
              <a:rPr lang="sv-SE" sz="2400" dirty="0" smtClean="0"/>
              <a:t> </a:t>
            </a:r>
            <a:r>
              <a:rPr lang="sv-SE" sz="2400" dirty="0" err="1" smtClean="0"/>
              <a:t>Analysis</a:t>
            </a:r>
            <a:r>
              <a:rPr lang="sv-SE" sz="2400" dirty="0" smtClean="0"/>
              <a:t> and Design</a:t>
            </a:r>
          </a:p>
          <a:p>
            <a:pPr>
              <a:buNone/>
            </a:pPr>
            <a:r>
              <a:rPr lang="sv-SE" sz="2400" dirty="0" smtClean="0"/>
              <a:t>Sida	1-74</a:t>
            </a:r>
          </a:p>
          <a:p>
            <a:pPr>
              <a:buNone/>
            </a:pPr>
            <a:endParaRPr lang="sv-SE" sz="2400" dirty="0" smtClean="0"/>
          </a:p>
          <a:p>
            <a:r>
              <a:rPr lang="sv-SE" sz="2400" dirty="0" smtClean="0"/>
              <a:t>Det kan känns flummigt men läs allt. Ni kommer bli bättre programmerare av det.</a:t>
            </a:r>
          </a:p>
          <a:p>
            <a:endParaRPr lang="sv-SE" sz="2400" dirty="0" smtClean="0"/>
          </a:p>
          <a:p>
            <a:pPr>
              <a:buNone/>
            </a:pPr>
            <a:r>
              <a:rPr lang="sv-SE" sz="2400" smtClean="0"/>
              <a:t/>
            </a:r>
            <a:br>
              <a:rPr lang="sv-SE" sz="2400" smtClean="0"/>
            </a:br>
            <a:r>
              <a:rPr lang="sv-SE" sz="2400" smtClean="0">
                <a:solidFill>
                  <a:srgbClr val="4C4946"/>
                </a:solidFill>
                <a:hlinkClick r:id="rId3"/>
              </a:rPr>
              <a:t>magnus@thegameassembly.com</a:t>
            </a:r>
            <a:endParaRPr lang="sv-SE" sz="2400" dirty="0" smtClean="0">
              <a:solidFill>
                <a:srgbClr val="4C4946"/>
              </a:solidFill>
            </a:endParaRPr>
          </a:p>
          <a:p>
            <a:pPr>
              <a:spcBef>
                <a:spcPct val="50000"/>
              </a:spcBef>
              <a:buFontTx/>
              <a:buChar char="•"/>
            </a:pPr>
            <a:endParaRPr lang="sv-SE" sz="2400" dirty="0" smtClean="0">
              <a:solidFill>
                <a:srgbClr val="4C4946"/>
              </a:solidFill>
            </a:endParaRPr>
          </a:p>
          <a:p>
            <a:pPr>
              <a:buNone/>
            </a:pPr>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OOP WARS</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I grunden kan man säga att det finns två huvudsakliga skolor för objektorientering (det finns en massa mer men dessa är huvudspåren).</a:t>
            </a:r>
          </a:p>
          <a:p>
            <a:pPr>
              <a:spcBef>
                <a:spcPct val="50000"/>
              </a:spcBef>
              <a:buFontTx/>
              <a:buChar char="•"/>
            </a:pPr>
            <a:r>
              <a:rPr lang="sv-SE" sz="2000" dirty="0" smtClean="0">
                <a:solidFill>
                  <a:srgbClr val="4C4946"/>
                </a:solidFill>
              </a:rPr>
              <a:t>Det ena är sättet ni har fått lösa allting med hitintills: compositioning. Man bygger ihop funktionalitet med många små objekt.</a:t>
            </a:r>
          </a:p>
          <a:p>
            <a:pPr>
              <a:spcBef>
                <a:spcPct val="50000"/>
              </a:spcBef>
              <a:buFontTx/>
              <a:buChar char="•"/>
            </a:pPr>
            <a:r>
              <a:rPr lang="sv-SE" sz="2000" dirty="0" smtClean="0">
                <a:solidFill>
                  <a:srgbClr val="4C4946"/>
                </a:solidFill>
              </a:rPr>
              <a:t>Den andra vi kommer att diskutera nu är arv som får en hel kurs för sig själv i princip.</a:t>
            </a:r>
          </a:p>
          <a:p>
            <a:pPr>
              <a:spcBef>
                <a:spcPct val="50000"/>
              </a:spcBef>
              <a:buFontTx/>
              <a:buChar char="•"/>
            </a:pPr>
            <a:r>
              <a:rPr lang="sv-SE" sz="2000" dirty="0" smtClean="0">
                <a:solidFill>
                  <a:srgbClr val="4C4946"/>
                </a:solidFill>
              </a:rPr>
              <a:t>Inte för att den är så komplicerad för det syntaxmässiga täcker vi helt och hållet under denna lektionen.</a:t>
            </a:r>
          </a:p>
          <a:p>
            <a:pPr>
              <a:spcBef>
                <a:spcPct val="50000"/>
              </a:spcBef>
              <a:buFontTx/>
              <a:buChar char="•"/>
            </a:pPr>
            <a:r>
              <a:rPr lang="sv-SE" sz="2000" dirty="0" smtClean="0">
                <a:solidFill>
                  <a:srgbClr val="4C4946"/>
                </a:solidFill>
              </a:rPr>
              <a:t>Inte heller för att det är så viktigt.</a:t>
            </a:r>
          </a:p>
          <a:p>
            <a:pPr>
              <a:spcBef>
                <a:spcPct val="50000"/>
              </a:spcBef>
              <a:buFontTx/>
              <a:buChar char="•"/>
            </a:pPr>
            <a:r>
              <a:rPr lang="sv-SE" sz="2000" dirty="0" smtClean="0">
                <a:solidFill>
                  <a:srgbClr val="4C4946"/>
                </a:solidFill>
              </a:rPr>
              <a:t>Utan för att det är så förrädiskt. Det är så enkelt att göra fel, så enkelt att bli förförd av konceptet att man försöker använda det på allt.</a:t>
            </a:r>
          </a:p>
          <a:p>
            <a:pPr marL="800100" lvl="1" indent="-342900">
              <a:spcBef>
                <a:spcPct val="50000"/>
              </a:spcBef>
              <a:buFontTx/>
              <a:buChar char="•"/>
            </a:pPr>
            <a:r>
              <a:rPr lang="sv-SE" sz="1800" dirty="0" smtClean="0">
                <a:solidFill>
                  <a:srgbClr val="4C4946"/>
                </a:solidFill>
              </a:rPr>
              <a:t>Med katastrofala slutresultat</a:t>
            </a:r>
          </a:p>
          <a:p>
            <a:endParaRPr lang="sv-S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OOP WARS</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Och detta är orsaken till varför vi har väntat med det. Så att ni fått en solid grund i programmering och i objektorientering innan vi blandar in arv i bilden.</a:t>
            </a:r>
          </a:p>
          <a:p>
            <a:pPr>
              <a:spcBef>
                <a:spcPct val="50000"/>
              </a:spcBef>
              <a:buFontTx/>
              <a:buChar char="•"/>
            </a:pPr>
            <a:r>
              <a:rPr lang="sv-SE" sz="2000" dirty="0" smtClean="0">
                <a:solidFill>
                  <a:srgbClr val="4C4946"/>
                </a:solidFill>
              </a:rPr>
              <a:t>Men nu är det dags att öppna portarna och hoppas vi inte blir överväldigade.</a:t>
            </a:r>
          </a:p>
          <a:p>
            <a:pPr>
              <a:spcBef>
                <a:spcPct val="50000"/>
              </a:spcBef>
              <a:buFontTx/>
              <a:buChar char="•"/>
            </a:pPr>
            <a:r>
              <a:rPr lang="sv-SE" sz="2000" dirty="0" smtClean="0">
                <a:solidFill>
                  <a:srgbClr val="4C4946"/>
                </a:solidFill>
              </a:rPr>
              <a:t>Fundamentalism åt compositioning hållet är precis lika farlig som fundamentalism åt arvshållet.</a:t>
            </a:r>
          </a:p>
          <a:p>
            <a:pPr>
              <a:spcBef>
                <a:spcPct val="50000"/>
              </a:spcBef>
              <a:buFontTx/>
              <a:buChar char="•"/>
            </a:pPr>
            <a:r>
              <a:rPr lang="sv-SE" sz="2000" dirty="0" smtClean="0">
                <a:solidFill>
                  <a:srgbClr val="4C4946"/>
                </a:solidFill>
              </a:rPr>
              <a:t>En programmerare bör alltid vara pragmatisk och se vilken lösning som funkar bäst till problemet just nu istället för att följa en skola.</a:t>
            </a:r>
          </a:p>
          <a:p>
            <a:pPr>
              <a:spcBef>
                <a:spcPct val="50000"/>
              </a:spcBef>
              <a:buFontTx/>
              <a:buChar char="•"/>
            </a:pPr>
            <a:r>
              <a:rPr lang="sv-SE" sz="2000" dirty="0" smtClean="0">
                <a:solidFill>
                  <a:srgbClr val="4C4946"/>
                </a:solidFill>
              </a:rPr>
              <a:t>Men vi är det sällan.</a:t>
            </a:r>
          </a:p>
          <a:p>
            <a:pPr>
              <a:spcBef>
                <a:spcPct val="50000"/>
              </a:spcBef>
              <a:buFontTx/>
              <a:buChar char="•"/>
            </a:pPr>
            <a:r>
              <a:rPr lang="sv-SE" sz="2000" dirty="0" smtClean="0">
                <a:solidFill>
                  <a:srgbClr val="4C4946"/>
                </a:solidFill>
              </a:rPr>
              <a:t>På anställningsinterjuver på Massive brukade man har ett litet kodar-personlighetstest för att luska ut vilken sorts programmerare du är: arv eller compositioning.</a:t>
            </a:r>
          </a:p>
          <a:p>
            <a:endParaRPr lang="sv-SE"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OOP WARS</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Observera att detta på inget sätt är ett fast stadie - tvärtom.</a:t>
            </a:r>
          </a:p>
          <a:p>
            <a:pPr>
              <a:spcBef>
                <a:spcPct val="50000"/>
              </a:spcBef>
              <a:buFontTx/>
              <a:buChar char="•"/>
            </a:pPr>
            <a:r>
              <a:rPr lang="sv-SE" sz="2000" dirty="0" smtClean="0">
                <a:solidFill>
                  <a:srgbClr val="4C4946"/>
                </a:solidFill>
              </a:rPr>
              <a:t>Man kan resonera så här att det finns en pendel. Ena sidan är compositioning andra är arv och programmerare tickar fram och tillbaka på den.</a:t>
            </a:r>
          </a:p>
          <a:p>
            <a:pPr>
              <a:spcBef>
                <a:spcPct val="50000"/>
              </a:spcBef>
              <a:buFontTx/>
              <a:buChar char="•"/>
            </a:pPr>
            <a:r>
              <a:rPr lang="sv-SE" sz="2000" dirty="0" smtClean="0">
                <a:solidFill>
                  <a:srgbClr val="4C4946"/>
                </a:solidFill>
              </a:rPr>
              <a:t>Från den ena extremen till den andra.</a:t>
            </a:r>
          </a:p>
          <a:p>
            <a:pPr>
              <a:spcBef>
                <a:spcPct val="50000"/>
              </a:spcBef>
              <a:buFontTx/>
              <a:buChar char="•"/>
            </a:pPr>
            <a:r>
              <a:rPr lang="sv-SE" sz="2000" dirty="0" smtClean="0">
                <a:solidFill>
                  <a:srgbClr val="4C4946"/>
                </a:solidFill>
              </a:rPr>
              <a:t>Men varje tick är mindre extrem tills den till slut stannar runt mitten.  Och då skulle någon vilja anställa dig </a:t>
            </a:r>
            <a:r>
              <a:rPr lang="sv-SE" sz="2000" dirty="0" smtClean="0">
                <a:solidFill>
                  <a:srgbClr val="4C4946"/>
                </a:solidFill>
                <a:sym typeface="Wingdings" pitchFamily="2" charset="2"/>
              </a:rPr>
              <a:t>.</a:t>
            </a:r>
          </a:p>
          <a:p>
            <a:pPr>
              <a:spcBef>
                <a:spcPct val="50000"/>
              </a:spcBef>
              <a:buFontTx/>
              <a:buChar char="•"/>
            </a:pPr>
            <a:r>
              <a:rPr lang="sv-SE" sz="2000" dirty="0" smtClean="0">
                <a:solidFill>
                  <a:srgbClr val="4C4946"/>
                </a:solidFill>
                <a:sym typeface="Wingdings" pitchFamily="2" charset="2"/>
              </a:rPr>
              <a:t>Vårt mål här är att mata er med nog med information att ni hamnar runt mitten så snabbt som möjligt</a:t>
            </a:r>
          </a:p>
          <a:p>
            <a:pPr>
              <a:spcBef>
                <a:spcPct val="50000"/>
              </a:spcBef>
              <a:buFontTx/>
              <a:buChar char="•"/>
            </a:pPr>
            <a:r>
              <a:rPr lang="sv-SE" sz="2000" dirty="0" smtClean="0">
                <a:solidFill>
                  <a:srgbClr val="4C4946"/>
                </a:solidFill>
                <a:sym typeface="Wingdings" pitchFamily="2" charset="2"/>
              </a:rPr>
              <a:t>För då ni styrs av logik och inte känslor är ni mycket effektivare programmerare. </a:t>
            </a:r>
          </a:p>
          <a:p>
            <a:pPr>
              <a:spcBef>
                <a:spcPct val="50000"/>
              </a:spcBef>
              <a:buFontTx/>
              <a:buChar char="•"/>
            </a:pPr>
            <a:r>
              <a:rPr lang="sv-SE" sz="2000" dirty="0" smtClean="0">
                <a:solidFill>
                  <a:srgbClr val="4C4946"/>
                </a:solidFill>
                <a:sym typeface="Wingdings" pitchFamily="2" charset="2"/>
              </a:rPr>
              <a:t>Och två verktyg är bättre än ett.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Arv</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err="1" smtClean="0">
                <a:solidFill>
                  <a:srgbClr val="4C4946"/>
                </a:solidFill>
              </a:rPr>
              <a:t>Polymorfism</a:t>
            </a:r>
            <a:endParaRPr lang="sv-SE" sz="2000" dirty="0" smtClean="0">
              <a:solidFill>
                <a:srgbClr val="4C4946"/>
              </a:solidFill>
            </a:endParaRPr>
          </a:p>
          <a:p>
            <a:pPr marL="800100" lvl="1" indent="-342900">
              <a:spcBef>
                <a:spcPct val="50000"/>
              </a:spcBef>
              <a:buFontTx/>
              <a:buChar char="•"/>
            </a:pPr>
            <a:r>
              <a:rPr lang="sv-SE" sz="1800" dirty="0" smtClean="0">
                <a:solidFill>
                  <a:srgbClr val="4C4946"/>
                </a:solidFill>
              </a:rPr>
              <a:t>Boken kallar denna tanken grunden bakom OOP, vilket är fel, däremot är det grunden bakom arv.</a:t>
            </a:r>
          </a:p>
          <a:p>
            <a:pPr marL="800100" lvl="1" indent="-342900">
              <a:spcBef>
                <a:spcPct val="50000"/>
              </a:spcBef>
              <a:buFontTx/>
              <a:buChar char="•"/>
            </a:pPr>
            <a:r>
              <a:rPr lang="sv-SE" sz="1800" dirty="0" smtClean="0">
                <a:solidFill>
                  <a:srgbClr val="4C4946"/>
                </a:solidFill>
              </a:rPr>
              <a:t>Något som kan vara många saker och kan förändras.</a:t>
            </a:r>
          </a:p>
          <a:p>
            <a:pPr marL="800100" lvl="1" indent="-342900">
              <a:spcBef>
                <a:spcPct val="50000"/>
              </a:spcBef>
              <a:buFontTx/>
              <a:buChar char="•"/>
            </a:pPr>
            <a:r>
              <a:rPr lang="sv-SE" sz="1800" dirty="0" smtClean="0">
                <a:solidFill>
                  <a:srgbClr val="4C4946"/>
                </a:solidFill>
              </a:rPr>
              <a:t>Som vi kommer täcka upp idag gäller detta bara saker med arv som refereras via pekare eller referenser.</a:t>
            </a:r>
          </a:p>
          <a:p>
            <a:pPr marL="800100" lvl="1" indent="-342900">
              <a:spcBef>
                <a:spcPct val="50000"/>
              </a:spcBef>
              <a:buFontTx/>
              <a:buChar char="•"/>
            </a:pPr>
            <a:r>
              <a:rPr lang="sv-SE" sz="1800" dirty="0" smtClean="0">
                <a:solidFill>
                  <a:srgbClr val="4C4946"/>
                </a:solidFill>
              </a:rPr>
              <a:t>Arv tillåter oss att specificera relationer mellan olika klasser som delar olika egenskaper.</a:t>
            </a:r>
          </a:p>
          <a:p>
            <a:pPr marL="800100" lvl="1" indent="-342900">
              <a:spcBef>
                <a:spcPct val="50000"/>
              </a:spcBef>
              <a:buFontTx/>
              <a:buChar char="•"/>
            </a:pPr>
            <a:r>
              <a:rPr lang="sv-SE" sz="1800" dirty="0" smtClean="0">
                <a:solidFill>
                  <a:srgbClr val="4C4946"/>
                </a:solidFill>
              </a:rPr>
              <a:t>T.ex. är en v6 motor en bilmotor och en v8 motor är också en bilmotor. Dessa delar väldigt många egenskaper och fungerar på många sätt identiskt.</a:t>
            </a:r>
          </a:p>
          <a:p>
            <a:pPr marL="800100" lvl="1" indent="-342900">
              <a:spcBef>
                <a:spcPct val="50000"/>
              </a:spcBef>
              <a:buFontTx/>
              <a:buChar char="•"/>
            </a:pPr>
            <a:r>
              <a:rPr lang="sv-SE" sz="1800" dirty="0" smtClean="0">
                <a:solidFill>
                  <a:srgbClr val="4C4946"/>
                </a:solidFill>
              </a:rPr>
              <a:t>Bilmotorer har också gemensamma egenskaper med t.ex. mopedmotorer eller flygplansmotorer.</a:t>
            </a:r>
          </a:p>
          <a:p>
            <a:pPr marL="800100" lvl="1" indent="-342900">
              <a:spcBef>
                <a:spcPct val="50000"/>
              </a:spcBef>
              <a:buFontTx/>
              <a:buChar char="•"/>
            </a:pPr>
            <a:r>
              <a:rPr lang="sv-SE" sz="1800" dirty="0" smtClean="0">
                <a:solidFill>
                  <a:srgbClr val="4C4946"/>
                </a:solidFill>
              </a:rPr>
              <a:t>Dvs. det finns egenskaper som är gemensamma för alla motorer oavsett typ.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Arv</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400" dirty="0" smtClean="0">
                <a:solidFill>
                  <a:srgbClr val="4C4946"/>
                </a:solidFill>
              </a:rPr>
              <a:t>I C++ finns ett koncept de kallar basklass. Detta är lite av den största gemensamma nämnaren för alla dessa objekt.</a:t>
            </a:r>
          </a:p>
          <a:p>
            <a:pPr>
              <a:spcBef>
                <a:spcPct val="50000"/>
              </a:spcBef>
              <a:buFontTx/>
              <a:buChar char="•"/>
            </a:pPr>
            <a:r>
              <a:rPr lang="sv-SE" sz="2400" dirty="0" smtClean="0">
                <a:solidFill>
                  <a:srgbClr val="4C4946"/>
                </a:solidFill>
              </a:rPr>
              <a:t>I vårat fall skulle motor vara våran basklass.</a:t>
            </a:r>
          </a:p>
          <a:p>
            <a:pPr marL="800100" lvl="1" indent="-342900">
              <a:spcBef>
                <a:spcPct val="50000"/>
              </a:spcBef>
              <a:buFontTx/>
              <a:buChar char="•"/>
            </a:pPr>
            <a:r>
              <a:rPr lang="sv-SE" sz="2100" dirty="0" smtClean="0">
                <a:solidFill>
                  <a:srgbClr val="4C4946"/>
                </a:solidFill>
              </a:rPr>
              <a:t>Alla motorer tar emot någon form av bränsle och skapar ett vridmoment (inte raketmotorer etc. men vi förenklar).</a:t>
            </a:r>
          </a:p>
          <a:p>
            <a:pPr marL="800100" lvl="1" indent="-342900">
              <a:spcBef>
                <a:spcPct val="50000"/>
              </a:spcBef>
              <a:buFontTx/>
              <a:buChar char="•"/>
            </a:pPr>
            <a:r>
              <a:rPr lang="sv-SE" sz="2100" dirty="0" smtClean="0">
                <a:solidFill>
                  <a:srgbClr val="4C4946"/>
                </a:solidFill>
              </a:rPr>
              <a:t>Detta betyder att oavsett vilken motor vi har är bas-funktionaliteten densamma och alla ställen som använder en motor behöver bara tänka på dessa två saker. Bränsle går in och vridmoment går ut.</a:t>
            </a:r>
          </a:p>
          <a:p>
            <a:pPr marL="800100" lvl="1" indent="-342900">
              <a:spcBef>
                <a:spcPct val="50000"/>
              </a:spcBef>
              <a:buFontTx/>
              <a:buChar char="•"/>
            </a:pPr>
            <a:r>
              <a:rPr lang="sv-SE" sz="2100" dirty="0" smtClean="0">
                <a:solidFill>
                  <a:srgbClr val="4C4946"/>
                </a:solidFill>
              </a:rPr>
              <a:t>Nu är det inte riktigt så enkelt t.ex. båtmotorer och bilmotorer fungerar lite olika i hur de startar.</a:t>
            </a:r>
          </a:p>
          <a:p>
            <a:pPr marL="800100" lvl="1" indent="-342900">
              <a:spcBef>
                <a:spcPct val="50000"/>
              </a:spcBef>
              <a:buFontTx/>
              <a:buChar char="•"/>
            </a:pPr>
            <a:r>
              <a:rPr lang="sv-SE" sz="2100" dirty="0" smtClean="0">
                <a:solidFill>
                  <a:srgbClr val="4C4946"/>
                </a:solidFill>
              </a:rPr>
              <a:t>Men alla bilmotorer startar på samma sätt med ett tändstift från ett batteri så här finns en ny gemensam samling av data men denna data är i övrigt identisk med en motor.</a:t>
            </a:r>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Arv</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r>
              <a:rPr lang="sv-SE" sz="2000" dirty="0" smtClean="0">
                <a:solidFill>
                  <a:srgbClr val="4C4946"/>
                </a:solidFill>
              </a:rPr>
              <a:t>Rent kodmässigt vore det ju synd om man var tvungen att skriva om all kod som fanns i motor igen i bilmotor, och att inte kunna använda en bilmotor på ett ställe som vill ha en motor.</a:t>
            </a:r>
          </a:p>
          <a:p>
            <a:pPr>
              <a:spcBef>
                <a:spcPct val="50000"/>
              </a:spcBef>
              <a:buFontTx/>
              <a:buChar char="•"/>
            </a:pPr>
            <a:r>
              <a:rPr lang="sv-SE" sz="2000" dirty="0" smtClean="0">
                <a:solidFill>
                  <a:srgbClr val="4C4946"/>
                </a:solidFill>
              </a:rPr>
              <a:t>Trots att en bilmotor är en motor med bara lite extra saker.</a:t>
            </a:r>
          </a:p>
          <a:p>
            <a:pPr>
              <a:spcBef>
                <a:spcPct val="50000"/>
              </a:spcBef>
              <a:buFontTx/>
              <a:buChar char="•"/>
            </a:pPr>
            <a:r>
              <a:rPr lang="sv-SE" sz="2000" dirty="0" smtClean="0">
                <a:solidFill>
                  <a:srgbClr val="4C4946"/>
                </a:solidFill>
              </a:rPr>
              <a:t>Vad man kan göra då är att säga att bilmotor ärver från motor.</a:t>
            </a:r>
          </a:p>
          <a:p>
            <a:pPr>
              <a:spcBef>
                <a:spcPct val="50000"/>
              </a:spcBef>
              <a:buFontTx/>
              <a:buChar char="•"/>
            </a:pPr>
            <a:r>
              <a:rPr lang="sv-SE" sz="2000" dirty="0" smtClean="0">
                <a:solidFill>
                  <a:srgbClr val="4C4946"/>
                </a:solidFill>
              </a:rPr>
              <a:t>Då får den alla egenskaperna som motor har automatiskt:</a:t>
            </a:r>
          </a:p>
          <a:p>
            <a:pPr marL="800100" lvl="1" indent="-342900">
              <a:spcBef>
                <a:spcPct val="50000"/>
              </a:spcBef>
              <a:buFontTx/>
              <a:buChar char="•"/>
            </a:pPr>
            <a:r>
              <a:rPr lang="sv-SE" sz="2000" dirty="0" smtClean="0">
                <a:solidFill>
                  <a:srgbClr val="4C4946"/>
                </a:solidFill>
              </a:rPr>
              <a:t>Alla dess medlemsvariabler</a:t>
            </a:r>
          </a:p>
          <a:p>
            <a:pPr marL="800100" lvl="1" indent="-342900">
              <a:spcBef>
                <a:spcPct val="50000"/>
              </a:spcBef>
              <a:buFontTx/>
              <a:buChar char="•"/>
            </a:pPr>
            <a:r>
              <a:rPr lang="sv-SE" sz="2000" dirty="0" smtClean="0">
                <a:solidFill>
                  <a:srgbClr val="4C4946"/>
                </a:solidFill>
              </a:rPr>
              <a:t>Och alla dess funktioner (dessa två är en sanning med modifikation).</a:t>
            </a:r>
          </a:p>
          <a:p>
            <a:pPr>
              <a:spcBef>
                <a:spcPct val="50000"/>
              </a:spcBef>
              <a:buFontTx/>
              <a:buChar char="•"/>
            </a:pPr>
            <a:r>
              <a:rPr lang="sv-SE" sz="2000" dirty="0" smtClean="0">
                <a:solidFill>
                  <a:srgbClr val="4C4946"/>
                </a:solidFill>
              </a:rPr>
              <a:t>Den blir vad som kallas en subklass (i boken kallat derived class) jämfört med motor dvs. en specialisering av motor som är dess basklass.</a:t>
            </a:r>
          </a:p>
          <a:p>
            <a:pPr>
              <a:spcBef>
                <a:spcPct val="50000"/>
              </a:spcBef>
              <a:buFontTx/>
              <a:buChar char="•"/>
            </a:pPr>
            <a:r>
              <a:rPr lang="sv-SE" sz="2000" dirty="0" smtClean="0">
                <a:solidFill>
                  <a:srgbClr val="4C4946"/>
                </a:solidFill>
              </a:rPr>
              <a:t>Och själva koden i bilmotor behöver bara innehålla de nya funktioner och medlemsvariabler den har som saknas i motor (basklassen).</a:t>
            </a:r>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11089</TotalTime>
  <Words>3522</Words>
  <Application>Microsoft Office PowerPoint</Application>
  <PresentationFormat>Bildspel på skärmen (4:3)</PresentationFormat>
  <Paragraphs>380</Paragraphs>
  <Slides>38</Slides>
  <Notes>4</Notes>
  <HiddenSlides>0</HiddenSlides>
  <MMClips>0</MMClips>
  <ScaleCrop>false</ScaleCrop>
  <HeadingPairs>
    <vt:vector size="4" baseType="variant">
      <vt:variant>
        <vt:lpstr>Tema</vt:lpstr>
      </vt:variant>
      <vt:variant>
        <vt:i4>1</vt:i4>
      </vt:variant>
      <vt:variant>
        <vt:lpstr>Bildrubriker</vt:lpstr>
      </vt:variant>
      <vt:variant>
        <vt:i4>38</vt:i4>
      </vt:variant>
    </vt:vector>
  </HeadingPairs>
  <TitlesOfParts>
    <vt:vector size="39" baseType="lpstr">
      <vt:lpstr>Office-tema</vt:lpstr>
      <vt:lpstr>Objektorienterad Programmering och Design  Lektion 3  </vt:lpstr>
      <vt:lpstr>OOP Overview</vt:lpstr>
      <vt:lpstr>OOP Overview</vt:lpstr>
      <vt:lpstr>OOP WARS</vt:lpstr>
      <vt:lpstr>OOP WARS</vt:lpstr>
      <vt:lpstr>OOP WARS</vt:lpstr>
      <vt:lpstr>Arv</vt:lpstr>
      <vt:lpstr>Arv</vt:lpstr>
      <vt:lpstr>Arv</vt:lpstr>
      <vt:lpstr>Arv</vt:lpstr>
      <vt:lpstr>Arv</vt:lpstr>
      <vt:lpstr>Dynamisk Bindning</vt:lpstr>
      <vt:lpstr>Dynamisk Bindning</vt:lpstr>
      <vt:lpstr>Dynamisk Bindning</vt:lpstr>
      <vt:lpstr>Dynamisk Bindning</vt:lpstr>
      <vt:lpstr>Dynamisk Bindning</vt:lpstr>
      <vt:lpstr>Praktik</vt:lpstr>
      <vt:lpstr>Praktik</vt:lpstr>
      <vt:lpstr>Praktik</vt:lpstr>
      <vt:lpstr>Praktik</vt:lpstr>
      <vt:lpstr>Praktik</vt:lpstr>
      <vt:lpstr>Praktik</vt:lpstr>
      <vt:lpstr>Praktik</vt:lpstr>
      <vt:lpstr>Praktik</vt:lpstr>
      <vt:lpstr>Praktik</vt:lpstr>
      <vt:lpstr>Praktik</vt:lpstr>
      <vt:lpstr>Praktik</vt:lpstr>
      <vt:lpstr>Praktik</vt:lpstr>
      <vt:lpstr>Fördjupning</vt:lpstr>
      <vt:lpstr>Virtual Function table</vt:lpstr>
      <vt:lpstr>Intressanta fakta</vt:lpstr>
      <vt:lpstr>Initialisering</vt:lpstr>
      <vt:lpstr>Eventsystem - Vad är ett event? </vt:lpstr>
      <vt:lpstr>Eventsystem</vt:lpstr>
      <vt:lpstr>Eventsystem - Varför är det relevant för er? </vt:lpstr>
      <vt:lpstr>Eventsystem</vt:lpstr>
      <vt:lpstr>Eventsystem</vt:lpstr>
      <vt:lpstr> 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dc:title>
  <dc:creator>Niklas Hansson/Lars-Ove Dahlin</dc:creator>
  <cp:lastModifiedBy>Magnus Jönsson</cp:lastModifiedBy>
  <cp:revision>664</cp:revision>
  <dcterms:created xsi:type="dcterms:W3CDTF">2009-06-24T07:23:26Z</dcterms:created>
  <dcterms:modified xsi:type="dcterms:W3CDTF">2016-01-15T12:48:53Z</dcterms:modified>
</cp:coreProperties>
</file>