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68" r:id="rId3"/>
    <p:sldId id="314" r:id="rId4"/>
    <p:sldId id="315" r:id="rId5"/>
    <p:sldId id="316" r:id="rId6"/>
    <p:sldId id="317" r:id="rId7"/>
    <p:sldId id="318" r:id="rId8"/>
    <p:sldId id="319" r:id="rId9"/>
    <p:sldId id="320" r:id="rId10"/>
    <p:sldId id="321" r:id="rId11"/>
    <p:sldId id="322" r:id="rId12"/>
    <p:sldId id="323" r:id="rId13"/>
    <p:sldId id="324" r:id="rId14"/>
    <p:sldId id="325" r:id="rId15"/>
    <p:sldId id="326" r:id="rId16"/>
    <p:sldId id="327" r:id="rId17"/>
    <p:sldId id="328" r:id="rId18"/>
    <p:sldId id="329" r:id="rId19"/>
    <p:sldId id="330" r:id="rId20"/>
    <p:sldId id="331" r:id="rId21"/>
    <p:sldId id="332" r:id="rId22"/>
    <p:sldId id="333" r:id="rId23"/>
    <p:sldId id="334" r:id="rId24"/>
    <p:sldId id="335" r:id="rId25"/>
    <p:sldId id="336" r:id="rId26"/>
    <p:sldId id="337" r:id="rId27"/>
    <p:sldId id="338" r:id="rId28"/>
    <p:sldId id="339" r:id="rId29"/>
    <p:sldId id="340" r:id="rId30"/>
    <p:sldId id="341" r:id="rId31"/>
    <p:sldId id="342" r:id="rId32"/>
    <p:sldId id="343" r:id="rId33"/>
    <p:sldId id="344" r:id="rId34"/>
    <p:sldId id="313" r:id="rId35"/>
  </p:sldIdLst>
  <p:sldSz cx="9144000" cy="6858000" type="screen4x3"/>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4D4D"/>
    <a:srgbClr val="333333"/>
    <a:srgbClr val="1C1C1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28" autoAdjust="0"/>
    <p:restoredTop sz="94607" autoAdjust="0"/>
  </p:normalViewPr>
  <p:slideViewPr>
    <p:cSldViewPr>
      <p:cViewPr>
        <p:scale>
          <a:sx n="114" d="100"/>
          <a:sy n="114" d="100"/>
        </p:scale>
        <p:origin x="-1698" y="-54"/>
      </p:cViewPr>
      <p:guideLst>
        <p:guide orient="horz" pos="2160"/>
        <p:guide pos="2880"/>
      </p:guideLst>
    </p:cSldViewPr>
  </p:slideViewPr>
  <p:outlineViewPr>
    <p:cViewPr>
      <p:scale>
        <a:sx n="33" d="100"/>
        <a:sy n="33" d="100"/>
      </p:scale>
      <p:origin x="0" y="269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6" d="100"/>
          <a:sy n="86" d="100"/>
        </p:scale>
        <p:origin x="-1926"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93FDB0-2714-4E75-8B8F-001BFC5F0174}" type="datetimeFigureOut">
              <a:rPr lang="sv-SE" smtClean="0"/>
              <a:pPr/>
              <a:t>2016-01-25</a:t>
            </a:fld>
            <a:endParaRPr lang="sv-SE"/>
          </a:p>
        </p:txBody>
      </p:sp>
      <p:sp>
        <p:nvSpPr>
          <p:cNvPr id="4" name="Platshållare för bildobjekt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6" name="Platshållare för sidfo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CC8571-8E3E-421A-AE44-3CDADE9DEB9F}" type="slidenum">
              <a:rPr lang="sv-SE" smtClean="0"/>
              <a:pPr/>
              <a:t>‹#›</a:t>
            </a:fld>
            <a:endParaRPr lang="sv-S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sv-SE" dirty="0"/>
          </a:p>
        </p:txBody>
      </p:sp>
      <p:sp>
        <p:nvSpPr>
          <p:cNvPr id="4" name="Platshållare för bildnummer 3"/>
          <p:cNvSpPr>
            <a:spLocks noGrp="1"/>
          </p:cNvSpPr>
          <p:nvPr>
            <p:ph type="sldNum" sz="quarter" idx="10"/>
          </p:nvPr>
        </p:nvSpPr>
        <p:spPr/>
        <p:txBody>
          <a:bodyPr/>
          <a:lstStyle/>
          <a:p>
            <a:fld id="{91CC8571-8E3E-421A-AE44-3CDADE9DEB9F}" type="slidenum">
              <a:rPr lang="sv-SE" smtClean="0"/>
              <a:pPr/>
              <a:t>1</a:t>
            </a:fld>
            <a:endParaRPr lang="sv-SE"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sv-SE" dirty="0"/>
          </a:p>
        </p:txBody>
      </p:sp>
      <p:sp>
        <p:nvSpPr>
          <p:cNvPr id="4" name="Platshållare för bildnummer 3"/>
          <p:cNvSpPr>
            <a:spLocks noGrp="1"/>
          </p:cNvSpPr>
          <p:nvPr>
            <p:ph type="sldNum" sz="quarter" idx="10"/>
          </p:nvPr>
        </p:nvSpPr>
        <p:spPr/>
        <p:txBody>
          <a:bodyPr/>
          <a:lstStyle/>
          <a:p>
            <a:fld id="{91CC8571-8E3E-421A-AE44-3CDADE9DEB9F}" type="slidenum">
              <a:rPr lang="sv-SE" smtClean="0"/>
              <a:pPr/>
              <a:t>2</a:t>
            </a:fld>
            <a:endParaRPr lang="sv-SE"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sv-SE"/>
          </a:p>
        </p:txBody>
      </p:sp>
      <p:sp>
        <p:nvSpPr>
          <p:cNvPr id="4" name="Platshållare för bildnummer 3"/>
          <p:cNvSpPr>
            <a:spLocks noGrp="1"/>
          </p:cNvSpPr>
          <p:nvPr>
            <p:ph type="sldNum" sz="quarter" idx="10"/>
          </p:nvPr>
        </p:nvSpPr>
        <p:spPr/>
        <p:txBody>
          <a:bodyPr/>
          <a:lstStyle/>
          <a:p>
            <a:fld id="{91CC8571-8E3E-421A-AE44-3CDADE9DEB9F}" type="slidenum">
              <a:rPr lang="sv-SE" smtClean="0"/>
              <a:pPr/>
              <a:t>34</a:t>
            </a:fld>
            <a:endParaRPr lang="sv-S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685800" y="2130425"/>
            <a:ext cx="7772400" cy="1470025"/>
          </a:xfrm>
        </p:spPr>
        <p:txBody>
          <a:bodyPr/>
          <a:lstStyle/>
          <a:p>
            <a:r>
              <a:rPr lang="sv-SE" smtClean="0"/>
              <a:t>Klicka här för att ändra format</a:t>
            </a:r>
            <a:endParaRPr lang="sv-SE"/>
          </a:p>
        </p:txBody>
      </p:sp>
      <p:sp>
        <p:nvSpPr>
          <p:cNvPr id="3" name="Underrubri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Klicka här för att ändra format på underrubrik i bakgrunden</a:t>
            </a:r>
            <a:endParaRPr lang="sv-SE"/>
          </a:p>
        </p:txBody>
      </p:sp>
      <p:sp>
        <p:nvSpPr>
          <p:cNvPr id="4" name="Platshållare för datum 3"/>
          <p:cNvSpPr>
            <a:spLocks noGrp="1"/>
          </p:cNvSpPr>
          <p:nvPr>
            <p:ph type="dt" sz="half" idx="10"/>
          </p:nvPr>
        </p:nvSpPr>
        <p:spPr/>
        <p:txBody>
          <a:bodyPr/>
          <a:lstStyle/>
          <a:p>
            <a:fld id="{085E58BE-2F02-4B25-B50A-468CB801B0E8}" type="datetimeFigureOut">
              <a:rPr lang="sv-SE" smtClean="0"/>
              <a:pPr/>
              <a:t>2016-01-25</a:t>
            </a:fld>
            <a:endParaRPr lang="sv-SE" dirty="0"/>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lodrät text 2"/>
          <p:cNvSpPr>
            <a:spLocks noGrp="1"/>
          </p:cNvSpPr>
          <p:nvPr>
            <p:ph type="body" orient="vert" idx="1"/>
          </p:nvPr>
        </p:nvSpPr>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085E58BE-2F02-4B25-B50A-468CB801B0E8}" type="datetimeFigureOut">
              <a:rPr lang="sv-SE" smtClean="0"/>
              <a:pPr/>
              <a:t>2016-01-25</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6629400" y="274638"/>
            <a:ext cx="2057400" cy="5851525"/>
          </a:xfrm>
        </p:spPr>
        <p:txBody>
          <a:bodyPr vert="eaVert"/>
          <a:lstStyle/>
          <a:p>
            <a:r>
              <a:rPr lang="sv-SE" smtClean="0"/>
              <a:t>Klicka här för att ändra format</a:t>
            </a:r>
            <a:endParaRPr lang="sv-SE"/>
          </a:p>
        </p:txBody>
      </p:sp>
      <p:sp>
        <p:nvSpPr>
          <p:cNvPr id="3" name="Platshållare för lodrät text 2"/>
          <p:cNvSpPr>
            <a:spLocks noGrp="1"/>
          </p:cNvSpPr>
          <p:nvPr>
            <p:ph type="body" orient="vert" idx="1"/>
          </p:nvPr>
        </p:nvSpPr>
        <p:spPr>
          <a:xfrm>
            <a:off x="457200" y="274638"/>
            <a:ext cx="6019800" cy="5851525"/>
          </a:xfrm>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085E58BE-2F02-4B25-B50A-468CB801B0E8}" type="datetimeFigureOut">
              <a:rPr lang="sv-SE" smtClean="0"/>
              <a:pPr/>
              <a:t>2016-01-25</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idx="1"/>
          </p:nvPr>
        </p:nvSpPr>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085E58BE-2F02-4B25-B50A-468CB801B0E8}" type="datetimeFigureOut">
              <a:rPr lang="sv-SE" smtClean="0"/>
              <a:pPr/>
              <a:t>2016-01-25</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722313" y="4406900"/>
            <a:ext cx="7772400" cy="1362075"/>
          </a:xfrm>
        </p:spPr>
        <p:txBody>
          <a:bodyPr anchor="t"/>
          <a:lstStyle>
            <a:lvl1pPr algn="l">
              <a:defRPr sz="4000" b="1" cap="all"/>
            </a:lvl1pPr>
          </a:lstStyle>
          <a:p>
            <a:r>
              <a:rPr lang="sv-SE" smtClean="0"/>
              <a:t>Klicka här för att ändra format</a:t>
            </a:r>
            <a:endParaRPr lang="sv-SE"/>
          </a:p>
        </p:txBody>
      </p:sp>
      <p:sp>
        <p:nvSpPr>
          <p:cNvPr id="3" name="Platshållare för tex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smtClean="0"/>
              <a:t>Klicka här för att ändra format på bakgrundstexten</a:t>
            </a:r>
          </a:p>
        </p:txBody>
      </p:sp>
      <p:sp>
        <p:nvSpPr>
          <p:cNvPr id="4" name="Platshållare för datum 3"/>
          <p:cNvSpPr>
            <a:spLocks noGrp="1"/>
          </p:cNvSpPr>
          <p:nvPr>
            <p:ph type="dt" sz="half" idx="10"/>
          </p:nvPr>
        </p:nvSpPr>
        <p:spPr/>
        <p:txBody>
          <a:bodyPr/>
          <a:lstStyle/>
          <a:p>
            <a:fld id="{085E58BE-2F02-4B25-B50A-468CB801B0E8}" type="datetimeFigureOut">
              <a:rPr lang="sv-SE" smtClean="0"/>
              <a:pPr/>
              <a:t>2016-01-25</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innehåll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datum 4"/>
          <p:cNvSpPr>
            <a:spLocks noGrp="1"/>
          </p:cNvSpPr>
          <p:nvPr>
            <p:ph type="dt" sz="half" idx="10"/>
          </p:nvPr>
        </p:nvSpPr>
        <p:spPr/>
        <p:txBody>
          <a:bodyPr/>
          <a:lstStyle/>
          <a:p>
            <a:fld id="{085E58BE-2F02-4B25-B50A-468CB801B0E8}" type="datetimeFigureOut">
              <a:rPr lang="sv-SE" smtClean="0"/>
              <a:pPr/>
              <a:t>2016-01-25</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lvl1pPr>
              <a:defRPr/>
            </a:lvl1pPr>
          </a:lstStyle>
          <a:p>
            <a:r>
              <a:rPr lang="sv-SE" smtClean="0"/>
              <a:t>Klicka här för att ändra format</a:t>
            </a:r>
            <a:endParaRPr lang="sv-SE"/>
          </a:p>
        </p:txBody>
      </p:sp>
      <p:sp>
        <p:nvSpPr>
          <p:cNvPr id="3" name="Platshållare för tex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4" name="Platshållare för innehåll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tex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6" name="Platshållare för innehåll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7" name="Platshållare för datum 6"/>
          <p:cNvSpPr>
            <a:spLocks noGrp="1"/>
          </p:cNvSpPr>
          <p:nvPr>
            <p:ph type="dt" sz="half" idx="10"/>
          </p:nvPr>
        </p:nvSpPr>
        <p:spPr/>
        <p:txBody>
          <a:bodyPr/>
          <a:lstStyle/>
          <a:p>
            <a:fld id="{085E58BE-2F02-4B25-B50A-468CB801B0E8}" type="datetimeFigureOut">
              <a:rPr lang="sv-SE" smtClean="0"/>
              <a:pPr/>
              <a:t>2016-01-25</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datum 2"/>
          <p:cNvSpPr>
            <a:spLocks noGrp="1"/>
          </p:cNvSpPr>
          <p:nvPr>
            <p:ph type="dt" sz="half" idx="10"/>
          </p:nvPr>
        </p:nvSpPr>
        <p:spPr/>
        <p:txBody>
          <a:bodyPr/>
          <a:lstStyle/>
          <a:p>
            <a:fld id="{085E58BE-2F02-4B25-B50A-468CB801B0E8}" type="datetimeFigureOut">
              <a:rPr lang="sv-SE" smtClean="0"/>
              <a:pPr/>
              <a:t>2016-01-25</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085E58BE-2F02-4B25-B50A-468CB801B0E8}" type="datetimeFigureOut">
              <a:rPr lang="sv-SE" smtClean="0"/>
              <a:pPr/>
              <a:t>2016-01-25</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457200" y="273050"/>
            <a:ext cx="3008313" cy="1162050"/>
          </a:xfrm>
        </p:spPr>
        <p:txBody>
          <a:bodyPr anchor="b"/>
          <a:lstStyle>
            <a:lvl1pPr algn="l">
              <a:defRPr sz="2000" b="1"/>
            </a:lvl1pPr>
          </a:lstStyle>
          <a:p>
            <a:r>
              <a:rPr lang="sv-SE" smtClean="0"/>
              <a:t>Klicka här för att ändra format</a:t>
            </a:r>
            <a:endParaRPr lang="sv-SE"/>
          </a:p>
        </p:txBody>
      </p:sp>
      <p:sp>
        <p:nvSpPr>
          <p:cNvPr id="3" name="Platshållare för innehåll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tex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085E58BE-2F02-4B25-B50A-468CB801B0E8}" type="datetimeFigureOut">
              <a:rPr lang="sv-SE" smtClean="0"/>
              <a:pPr/>
              <a:t>2016-01-25</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1792288" y="4800600"/>
            <a:ext cx="5486400" cy="566738"/>
          </a:xfrm>
        </p:spPr>
        <p:txBody>
          <a:bodyPr anchor="b"/>
          <a:lstStyle>
            <a:lvl1pPr algn="l">
              <a:defRPr sz="2000" b="1"/>
            </a:lvl1pPr>
          </a:lstStyle>
          <a:p>
            <a:r>
              <a:rPr lang="sv-SE" smtClean="0"/>
              <a:t>Klicka här för att ändra format</a:t>
            </a:r>
            <a:endParaRPr lang="sv-SE"/>
          </a:p>
        </p:txBody>
      </p:sp>
      <p:sp>
        <p:nvSpPr>
          <p:cNvPr id="3" name="Platshållare för bild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085E58BE-2F02-4B25-B50A-468CB801B0E8}" type="datetimeFigureOut">
              <a:rPr lang="sv-SE" smtClean="0"/>
              <a:pPr/>
              <a:t>2016-01-25</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785786" y="0"/>
            <a:ext cx="8358214" cy="763990"/>
          </a:xfrm>
          <a:prstGeom prst="rect">
            <a:avLst/>
          </a:prstGeom>
        </p:spPr>
        <p:txBody>
          <a:bodyPr vert="horz" lIns="91440" tIns="45720" rIns="91440" bIns="45720" rtlCol="0" anchor="ctr">
            <a:normAutofit/>
          </a:bodyPr>
          <a:lstStyle/>
          <a:p>
            <a:r>
              <a:rPr lang="sv-SE" dirty="0" err="1" smtClean="0"/>
              <a:t>Slide-topic</a:t>
            </a:r>
            <a:endParaRPr lang="sv-SE" dirty="0"/>
          </a:p>
        </p:txBody>
      </p:sp>
      <p:sp>
        <p:nvSpPr>
          <p:cNvPr id="3" name="Platshållare för text 2"/>
          <p:cNvSpPr>
            <a:spLocks noGrp="1"/>
          </p:cNvSpPr>
          <p:nvPr>
            <p:ph type="body" idx="1"/>
          </p:nvPr>
        </p:nvSpPr>
        <p:spPr>
          <a:xfrm>
            <a:off x="214282" y="785794"/>
            <a:ext cx="8715436" cy="5786478"/>
          </a:xfrm>
          <a:prstGeom prst="rect">
            <a:avLst/>
          </a:prstGeom>
        </p:spPr>
        <p:txBody>
          <a:bodyPr vert="horz" lIns="91440" tIns="45720" rIns="91440" bIns="45720" rtlCol="0">
            <a:normAutofit/>
          </a:bodyPr>
          <a:lstStyle/>
          <a:p>
            <a:pPr lvl="0"/>
            <a:r>
              <a:rPr lang="sv-SE" dirty="0" smtClean="0"/>
              <a:t>Klicka här för att ändra format på bakgrundstexten</a:t>
            </a:r>
          </a:p>
          <a:p>
            <a:pPr lvl="1"/>
            <a:r>
              <a:rPr lang="sv-SE" dirty="0" smtClean="0"/>
              <a:t>Nivå två</a:t>
            </a:r>
          </a:p>
          <a:p>
            <a:pPr lvl="2"/>
            <a:r>
              <a:rPr lang="sv-SE" dirty="0" smtClean="0"/>
              <a:t>Nivå tre</a:t>
            </a:r>
          </a:p>
          <a:p>
            <a:pPr lvl="3"/>
            <a:r>
              <a:rPr lang="sv-SE" dirty="0" smtClean="0"/>
              <a:t>Nivå fyra</a:t>
            </a:r>
          </a:p>
          <a:p>
            <a:pPr lvl="4"/>
            <a:r>
              <a:rPr lang="sv-SE" dirty="0" smtClean="0"/>
              <a:t>Nivå fem</a:t>
            </a:r>
            <a:endParaRPr lang="sv-SE" dirty="0"/>
          </a:p>
        </p:txBody>
      </p:sp>
      <p:sp>
        <p:nvSpPr>
          <p:cNvPr id="4" name="Platshållare för datum 3"/>
          <p:cNvSpPr>
            <a:spLocks noGrp="1"/>
          </p:cNvSpPr>
          <p:nvPr>
            <p:ph type="dt" sz="half" idx="2"/>
          </p:nvPr>
        </p:nvSpPr>
        <p:spPr>
          <a:xfrm>
            <a:off x="214282" y="6572272"/>
            <a:ext cx="1714512" cy="285752"/>
          </a:xfrm>
          <a:prstGeom prst="rect">
            <a:avLst/>
          </a:prstGeom>
        </p:spPr>
        <p:txBody>
          <a:bodyPr vert="horz" lIns="91440" tIns="45720" rIns="91440" bIns="45720" rtlCol="0" anchor="ctr"/>
          <a:lstStyle>
            <a:lvl1pPr algn="l">
              <a:defRPr sz="1200">
                <a:solidFill>
                  <a:schemeClr val="tx1">
                    <a:tint val="75000"/>
                  </a:schemeClr>
                </a:solidFill>
              </a:defRPr>
            </a:lvl1pPr>
          </a:lstStyle>
          <a:p>
            <a:fld id="{085E58BE-2F02-4B25-B50A-468CB801B0E8}" type="datetimeFigureOut">
              <a:rPr lang="sv-SE" smtClean="0"/>
              <a:pPr/>
              <a:t>2016-01-25</a:t>
            </a:fld>
            <a:endParaRPr lang="sv-SE"/>
          </a:p>
        </p:txBody>
      </p:sp>
      <p:sp>
        <p:nvSpPr>
          <p:cNvPr id="5" name="Platshållare för sidfot 4"/>
          <p:cNvSpPr>
            <a:spLocks noGrp="1"/>
          </p:cNvSpPr>
          <p:nvPr>
            <p:ph type="ftr" sz="quarter" idx="3"/>
          </p:nvPr>
        </p:nvSpPr>
        <p:spPr>
          <a:xfrm>
            <a:off x="2173724" y="6572272"/>
            <a:ext cx="2326838" cy="28575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dirty="0"/>
          </a:p>
        </p:txBody>
      </p:sp>
      <p:sp>
        <p:nvSpPr>
          <p:cNvPr id="6" name="Platshållare för bildnummer 5"/>
          <p:cNvSpPr>
            <a:spLocks noGrp="1"/>
          </p:cNvSpPr>
          <p:nvPr>
            <p:ph type="sldNum" sz="quarter" idx="4"/>
          </p:nvPr>
        </p:nvSpPr>
        <p:spPr>
          <a:xfrm>
            <a:off x="4714876" y="6572272"/>
            <a:ext cx="1714512" cy="285752"/>
          </a:xfrm>
          <a:prstGeom prst="rect">
            <a:avLst/>
          </a:prstGeom>
        </p:spPr>
        <p:txBody>
          <a:bodyPr vert="horz" lIns="91440" tIns="45720" rIns="91440" bIns="45720" rtlCol="0" anchor="ctr"/>
          <a:lstStyle>
            <a:lvl1pPr algn="r">
              <a:defRPr sz="1200">
                <a:solidFill>
                  <a:schemeClr val="tx1">
                    <a:tint val="75000"/>
                  </a:schemeClr>
                </a:solidFill>
              </a:defRPr>
            </a:lvl1pPr>
          </a:lstStyle>
          <a:p>
            <a:fld id="{859657F4-13A5-479D-9651-CCC39B026491}" type="slidenum">
              <a:rPr lang="sv-SE" smtClean="0"/>
              <a:pPr/>
              <a:t>‹#›</a:t>
            </a:fld>
            <a:endParaRPr lang="sv-S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3200" kern="1200">
          <a:solidFill>
            <a:srgbClr val="4D4D4D"/>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mailto:magnus@thegameassembly.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derrubrik 2"/>
          <p:cNvSpPr>
            <a:spLocks noGrp="1"/>
          </p:cNvSpPr>
          <p:nvPr>
            <p:ph type="subTitle" idx="1"/>
          </p:nvPr>
        </p:nvSpPr>
        <p:spPr/>
        <p:txBody>
          <a:bodyPr/>
          <a:lstStyle/>
          <a:p>
            <a:r>
              <a:rPr lang="en-US" dirty="0" err="1" smtClean="0"/>
              <a:t>Objektorientering</a:t>
            </a:r>
            <a:r>
              <a:rPr lang="en-US" dirty="0" smtClean="0"/>
              <a:t> </a:t>
            </a:r>
            <a:r>
              <a:rPr lang="en-US" dirty="0" err="1" smtClean="0"/>
              <a:t>som</a:t>
            </a:r>
            <a:r>
              <a:rPr lang="en-US" dirty="0" smtClean="0"/>
              <a:t> </a:t>
            </a:r>
            <a:r>
              <a:rPr lang="en-US" dirty="0" err="1" smtClean="0"/>
              <a:t>koncept</a:t>
            </a:r>
            <a:endParaRPr lang="sv-SE" dirty="0"/>
          </a:p>
        </p:txBody>
      </p:sp>
      <p:sp>
        <p:nvSpPr>
          <p:cNvPr id="8" name="Rectangle 13"/>
          <p:cNvSpPr>
            <a:spLocks noGrp="1" noChangeArrowheads="1"/>
          </p:cNvSpPr>
          <p:nvPr>
            <p:ph type="ctrTitle"/>
          </p:nvPr>
        </p:nvSpPr>
        <p:spPr bwMode="auto">
          <a:xfrm>
            <a:off x="685800" y="1500188"/>
            <a:ext cx="7772400" cy="2100262"/>
          </a:xfrm>
          <a:prstGeom prst="rect">
            <a:avLst/>
          </a:prstGeom>
          <a:solidFill>
            <a:srgbClr val="4C4946">
              <a:alpha val="67842"/>
            </a:srgbClr>
          </a:solidFill>
          <a:ln w="9525">
            <a:noFill/>
            <a:miter lim="800000"/>
            <a:headEnd/>
            <a:tailEnd/>
          </a:ln>
        </p:spPr>
        <p:txBody>
          <a:bodyPr wrap="none" anchor="ctr">
            <a:normAutofit/>
          </a:bodyPr>
          <a:lstStyle/>
          <a:p>
            <a:pPr algn="ctr"/>
            <a:r>
              <a:rPr lang="sv-SE" dirty="0" smtClean="0">
                <a:solidFill>
                  <a:srgbClr val="1C1C1C"/>
                </a:solidFill>
              </a:rPr>
              <a:t>Objektorienterad Programmering och Design </a:t>
            </a:r>
            <a:br>
              <a:rPr lang="sv-SE" dirty="0" smtClean="0">
                <a:solidFill>
                  <a:srgbClr val="1C1C1C"/>
                </a:solidFill>
              </a:rPr>
            </a:br>
            <a:r>
              <a:rPr lang="sv-SE" sz="2400" dirty="0" smtClean="0">
                <a:solidFill>
                  <a:srgbClr val="1C1C1C"/>
                </a:solidFill>
              </a:rPr>
              <a:t>Lektion 4</a:t>
            </a:r>
            <a:r>
              <a:rPr lang="sv-SE" dirty="0" smtClean="0">
                <a:solidFill>
                  <a:srgbClr val="1C1C1C"/>
                </a:solidFill>
              </a:rPr>
              <a:t>	</a:t>
            </a:r>
            <a:br>
              <a:rPr lang="sv-SE" dirty="0" smtClean="0">
                <a:solidFill>
                  <a:srgbClr val="1C1C1C"/>
                </a:solidFill>
              </a:rPr>
            </a:br>
            <a:endParaRPr lang="sv-SE"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solidFill>
                  <a:srgbClr val="4C4946"/>
                </a:solidFill>
              </a:rPr>
              <a:t>Om komplexitet</a:t>
            </a:r>
            <a:endParaRPr lang="sv-SE" dirty="0"/>
          </a:p>
        </p:txBody>
      </p:sp>
      <p:sp>
        <p:nvSpPr>
          <p:cNvPr id="3" name="Platshållare för innehåll 2"/>
          <p:cNvSpPr>
            <a:spLocks noGrp="1"/>
          </p:cNvSpPr>
          <p:nvPr>
            <p:ph idx="1"/>
          </p:nvPr>
        </p:nvSpPr>
        <p:spPr/>
        <p:txBody>
          <a:bodyPr>
            <a:normAutofit/>
          </a:bodyPr>
          <a:lstStyle/>
          <a:p>
            <a:pPr>
              <a:spcBef>
                <a:spcPct val="50000"/>
              </a:spcBef>
              <a:buFontTx/>
              <a:buChar char="•"/>
            </a:pPr>
            <a:r>
              <a:rPr lang="sv-SE" sz="2400" dirty="0" smtClean="0">
                <a:solidFill>
                  <a:srgbClr val="4C4946"/>
                </a:solidFill>
              </a:rPr>
              <a:t>Datorn är än idag bara en förväxt miniräknare som ni kommer ihåg från assemblerprogrammeringen.</a:t>
            </a:r>
          </a:p>
          <a:p>
            <a:pPr>
              <a:spcBef>
                <a:spcPct val="50000"/>
              </a:spcBef>
              <a:buFontTx/>
              <a:buChar char="•"/>
            </a:pPr>
            <a:r>
              <a:rPr lang="sv-SE" sz="2400" dirty="0" smtClean="0">
                <a:solidFill>
                  <a:srgbClr val="4C4946"/>
                </a:solidFill>
              </a:rPr>
              <a:t>Den har inga avancerade beteenden - allt är byggt på ett par enkla grundbitar.</a:t>
            </a:r>
          </a:p>
          <a:p>
            <a:pPr>
              <a:spcBef>
                <a:spcPct val="50000"/>
              </a:spcBef>
              <a:buFontTx/>
              <a:buChar char="•"/>
            </a:pPr>
            <a:r>
              <a:rPr lang="sv-SE" sz="2400" dirty="0" smtClean="0">
                <a:solidFill>
                  <a:srgbClr val="4C4946"/>
                </a:solidFill>
              </a:rPr>
              <a:t>T.o.m. datorn internt är byggd hierarkiskt från transistorer till logikgrindar till subsystem upp till det som vi har idag.</a:t>
            </a:r>
          </a:p>
          <a:p>
            <a:pPr>
              <a:spcBef>
                <a:spcPct val="50000"/>
              </a:spcBef>
              <a:buFontTx/>
              <a:buChar char="•"/>
            </a:pPr>
            <a:r>
              <a:rPr lang="sv-SE" sz="2400" dirty="0" smtClean="0">
                <a:solidFill>
                  <a:srgbClr val="4C4946"/>
                </a:solidFill>
              </a:rPr>
              <a:t>Likadant är moderna programspråk uppbyggda med subrutiner ovanför subrutiner tills vi slutligen når ner till registernivån.</a:t>
            </a:r>
          </a:p>
          <a:p>
            <a:pPr>
              <a:spcBef>
                <a:spcPct val="50000"/>
              </a:spcBef>
              <a:buFontTx/>
              <a:buChar char="•"/>
            </a:pPr>
            <a:r>
              <a:rPr lang="sv-SE" sz="2400" dirty="0" smtClean="0">
                <a:solidFill>
                  <a:srgbClr val="4C4946"/>
                </a:solidFill>
              </a:rPr>
              <a:t>Om ni någon gång stegat igenom då ni adderar något till </a:t>
            </a:r>
            <a:r>
              <a:rPr lang="sv-SE" sz="2400" dirty="0" err="1" smtClean="0">
                <a:solidFill>
                  <a:srgbClr val="4C4946"/>
                </a:solidFill>
              </a:rPr>
              <a:t>STD::Vector</a:t>
            </a:r>
            <a:r>
              <a:rPr lang="sv-SE" sz="2400" dirty="0" smtClean="0">
                <a:solidFill>
                  <a:srgbClr val="4C4946"/>
                </a:solidFill>
              </a:rPr>
              <a:t> ser ni ett hav av komplexitet under ytan</a:t>
            </a:r>
          </a:p>
          <a:p>
            <a:pPr>
              <a:spcBef>
                <a:spcPct val="50000"/>
              </a:spcBef>
              <a:buFontTx/>
              <a:buChar char="•"/>
            </a:pPr>
            <a:r>
              <a:rPr lang="sv-SE" sz="2400" dirty="0" smtClean="0">
                <a:solidFill>
                  <a:srgbClr val="4C4946"/>
                </a:solidFill>
              </a:rPr>
              <a:t>Och ändå är en stor del dold för er av kompilatorn.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solidFill>
                  <a:srgbClr val="4C4946"/>
                </a:solidFill>
              </a:rPr>
              <a:t>Om komplexitet</a:t>
            </a:r>
            <a:endParaRPr lang="sv-SE" dirty="0"/>
          </a:p>
        </p:txBody>
      </p:sp>
      <p:sp>
        <p:nvSpPr>
          <p:cNvPr id="3" name="Platshållare för innehåll 2"/>
          <p:cNvSpPr>
            <a:spLocks noGrp="1"/>
          </p:cNvSpPr>
          <p:nvPr>
            <p:ph idx="1"/>
          </p:nvPr>
        </p:nvSpPr>
        <p:spPr/>
        <p:txBody>
          <a:bodyPr>
            <a:noAutofit/>
          </a:bodyPr>
          <a:lstStyle/>
          <a:p>
            <a:pPr>
              <a:spcBef>
                <a:spcPct val="50000"/>
              </a:spcBef>
              <a:buFontTx/>
              <a:buChar char="•"/>
            </a:pPr>
            <a:r>
              <a:rPr lang="sv-SE" sz="2300" dirty="0" smtClean="0">
                <a:solidFill>
                  <a:srgbClr val="4C4946"/>
                </a:solidFill>
              </a:rPr>
              <a:t>Men även när ni programmerar är det samma sak. Ni bygger en massa små delkomponenter som sen samarbetar för att skapa ett komplext beteende.</a:t>
            </a:r>
          </a:p>
          <a:p>
            <a:pPr>
              <a:spcBef>
                <a:spcPct val="50000"/>
              </a:spcBef>
              <a:buFontTx/>
              <a:buChar char="•"/>
            </a:pPr>
            <a:r>
              <a:rPr lang="sv-SE" sz="2300" dirty="0" smtClean="0">
                <a:solidFill>
                  <a:srgbClr val="4C4946"/>
                </a:solidFill>
              </a:rPr>
              <a:t>Boken använder biologi som sin grund men jag hoppas att huvudbudskapet är tydligt. Allt omkring er är uppbyggt i hierarkier av små byggklossar.</a:t>
            </a:r>
          </a:p>
          <a:p>
            <a:pPr>
              <a:spcBef>
                <a:spcPct val="50000"/>
              </a:spcBef>
              <a:buFontTx/>
              <a:buChar char="•"/>
            </a:pPr>
            <a:r>
              <a:rPr lang="sv-SE" sz="2300" dirty="0" smtClean="0">
                <a:solidFill>
                  <a:srgbClr val="4C4946"/>
                </a:solidFill>
              </a:rPr>
              <a:t>Så eftersom verkligheten är sådan känns det rätt naturligt att försöka modellera vår programmering på samma sätt.</a:t>
            </a:r>
          </a:p>
          <a:p>
            <a:pPr>
              <a:spcBef>
                <a:spcPct val="50000"/>
              </a:spcBef>
              <a:buFontTx/>
              <a:buChar char="•"/>
            </a:pPr>
            <a:r>
              <a:rPr lang="sv-SE" sz="2300" dirty="0" smtClean="0">
                <a:solidFill>
                  <a:srgbClr val="4C4946"/>
                </a:solidFill>
              </a:rPr>
              <a:t>Om det har fungerat i miljarder med år så är det nog en bra princip.</a:t>
            </a:r>
            <a:endParaRPr lang="sv-SE" sz="2300" dirty="0">
              <a:solidFill>
                <a:srgbClr val="4C4946"/>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solidFill>
                  <a:srgbClr val="4C4946"/>
                </a:solidFill>
              </a:rPr>
              <a:t>Så varför är mjukvara så komplex?</a:t>
            </a:r>
            <a:endParaRPr lang="sv-SE" dirty="0"/>
          </a:p>
        </p:txBody>
      </p:sp>
      <p:sp>
        <p:nvSpPr>
          <p:cNvPr id="3" name="Platshållare för innehåll 2"/>
          <p:cNvSpPr>
            <a:spLocks noGrp="1"/>
          </p:cNvSpPr>
          <p:nvPr>
            <p:ph idx="1"/>
          </p:nvPr>
        </p:nvSpPr>
        <p:spPr/>
        <p:txBody>
          <a:bodyPr>
            <a:noAutofit/>
          </a:bodyPr>
          <a:lstStyle/>
          <a:p>
            <a:pPr>
              <a:spcBef>
                <a:spcPct val="50000"/>
              </a:spcBef>
              <a:buFontTx/>
              <a:buChar char="•"/>
            </a:pPr>
            <a:r>
              <a:rPr lang="sv-SE" sz="2200" dirty="0" smtClean="0">
                <a:solidFill>
                  <a:srgbClr val="4C4946"/>
                </a:solidFill>
              </a:rPr>
              <a:t>Det finns en massa andra yrken där man bygger grejor av små beståndsdelar och majoriteten av dem har inte de problem som </a:t>
            </a:r>
            <a:r>
              <a:rPr lang="sv-SE" sz="2200" dirty="0" err="1" smtClean="0">
                <a:solidFill>
                  <a:srgbClr val="4C4946"/>
                </a:solidFill>
              </a:rPr>
              <a:t>mjukvarubranschen</a:t>
            </a:r>
            <a:r>
              <a:rPr lang="sv-SE" sz="2200" dirty="0" smtClean="0">
                <a:solidFill>
                  <a:srgbClr val="4C4946"/>
                </a:solidFill>
              </a:rPr>
              <a:t> har. De har hittat bra lösningar på sin komplexitet.</a:t>
            </a:r>
          </a:p>
          <a:p>
            <a:pPr>
              <a:spcBef>
                <a:spcPct val="50000"/>
              </a:spcBef>
              <a:buFontTx/>
              <a:buChar char="•"/>
            </a:pPr>
            <a:r>
              <a:rPr lang="sv-SE" sz="2200" dirty="0" smtClean="0">
                <a:solidFill>
                  <a:srgbClr val="4C4946"/>
                </a:solidFill>
              </a:rPr>
              <a:t>Ta byggbranschen t.ex. Deras arbete är ohyggligt komplext men vem har hört om ett hus som rasar? De har hittat tydliga sätt och hierarkier som de använder för att producera rätt resultat varje gång. De har hittat mönster som de kan följa till framgång.</a:t>
            </a:r>
          </a:p>
          <a:p>
            <a:pPr>
              <a:spcBef>
                <a:spcPct val="50000"/>
              </a:spcBef>
              <a:buFontTx/>
              <a:buChar char="•"/>
            </a:pPr>
            <a:r>
              <a:rPr lang="sv-SE" sz="2200" dirty="0" smtClean="0">
                <a:solidFill>
                  <a:srgbClr val="4C4946"/>
                </a:solidFill>
              </a:rPr>
              <a:t>Såna mönster finns också i programmering. Vi kommer prata om den senare under termen - design patterns.</a:t>
            </a:r>
          </a:p>
          <a:p>
            <a:pPr>
              <a:spcBef>
                <a:spcPct val="50000"/>
              </a:spcBef>
              <a:buFontTx/>
              <a:buChar char="•"/>
            </a:pPr>
            <a:r>
              <a:rPr lang="sv-SE" sz="2200" dirty="0" smtClean="0">
                <a:solidFill>
                  <a:srgbClr val="4C4946"/>
                </a:solidFill>
              </a:rPr>
              <a:t>En av orsaker är naturligtvis avsaknaden av kompetent utbildade programmerare.</a:t>
            </a:r>
          </a:p>
          <a:p>
            <a:pPr>
              <a:spcBef>
                <a:spcPct val="50000"/>
              </a:spcBef>
              <a:buFontTx/>
              <a:buChar char="•"/>
            </a:pPr>
            <a:r>
              <a:rPr lang="sv-SE" sz="2200" dirty="0" smtClean="0">
                <a:solidFill>
                  <a:srgbClr val="4C4946"/>
                </a:solidFill>
              </a:rPr>
              <a:t>Medan det för andra yrken finns högkvalitativa utbildningar är detta en bristvara på programmeringssidan.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solidFill>
                  <a:srgbClr val="4C4946"/>
                </a:solidFill>
              </a:rPr>
              <a:t>Så varför är mjukvara så komplex?</a:t>
            </a:r>
            <a:endParaRPr lang="sv-SE" dirty="0"/>
          </a:p>
        </p:txBody>
      </p:sp>
      <p:sp>
        <p:nvSpPr>
          <p:cNvPr id="3" name="Platshållare för innehåll 2"/>
          <p:cNvSpPr>
            <a:spLocks noGrp="1"/>
          </p:cNvSpPr>
          <p:nvPr>
            <p:ph idx="1"/>
          </p:nvPr>
        </p:nvSpPr>
        <p:spPr/>
        <p:txBody>
          <a:bodyPr>
            <a:noAutofit/>
          </a:bodyPr>
          <a:lstStyle/>
          <a:p>
            <a:pPr>
              <a:spcBef>
                <a:spcPct val="50000"/>
              </a:spcBef>
              <a:buFontTx/>
              <a:buChar char="•"/>
            </a:pPr>
            <a:r>
              <a:rPr lang="sv-SE" sz="2200" dirty="0" smtClean="0">
                <a:solidFill>
                  <a:srgbClr val="4C4946"/>
                </a:solidFill>
              </a:rPr>
              <a:t>Men det är naturligtvis inte den enda orsaken.</a:t>
            </a:r>
          </a:p>
          <a:p>
            <a:pPr>
              <a:spcBef>
                <a:spcPct val="50000"/>
              </a:spcBef>
              <a:buFontTx/>
              <a:buChar char="•"/>
            </a:pPr>
            <a:r>
              <a:rPr lang="sv-SE" sz="2200" dirty="0" smtClean="0">
                <a:solidFill>
                  <a:srgbClr val="4C4946"/>
                </a:solidFill>
              </a:rPr>
              <a:t>Kommunikationsgapet mellan beställare och leverantör är oftast ett stort problem.</a:t>
            </a:r>
          </a:p>
          <a:p>
            <a:pPr>
              <a:spcBef>
                <a:spcPct val="50000"/>
              </a:spcBef>
              <a:buFontTx/>
              <a:buChar char="•"/>
            </a:pPr>
            <a:r>
              <a:rPr lang="sv-SE" sz="2200" dirty="0" smtClean="0">
                <a:solidFill>
                  <a:srgbClr val="4C4946"/>
                </a:solidFill>
              </a:rPr>
              <a:t>På en byggnad kan en arkitekt visa en ritning som alla förstår, men på ett mjukvaruprojekt är det luddigare.</a:t>
            </a:r>
          </a:p>
          <a:p>
            <a:pPr>
              <a:spcBef>
                <a:spcPct val="50000"/>
              </a:spcBef>
              <a:buFontTx/>
              <a:buChar char="•"/>
            </a:pPr>
            <a:r>
              <a:rPr lang="sv-SE" sz="2200" dirty="0" smtClean="0">
                <a:solidFill>
                  <a:srgbClr val="4C4946"/>
                </a:solidFill>
              </a:rPr>
              <a:t>Oftast så vet inte ens beställaren ordentligt vad det är han vill ha. Ofta på grund av att termerna som används för att beskriva det hela som användarvänlighet, performance, kostnad etc. är balanserade mot varandra.</a:t>
            </a:r>
          </a:p>
          <a:p>
            <a:pPr>
              <a:spcBef>
                <a:spcPct val="50000"/>
              </a:spcBef>
              <a:buFontTx/>
              <a:buChar char="•"/>
            </a:pPr>
            <a:r>
              <a:rPr lang="sv-SE" sz="2200" dirty="0" smtClean="0">
                <a:solidFill>
                  <a:srgbClr val="4C4946"/>
                </a:solidFill>
              </a:rPr>
              <a:t>Detta resulterar i att användarna inte kan tillhandahålla detaljerad information och ofta frågar efter en ”liten” förändring som modifierar hela systemet.</a:t>
            </a:r>
          </a:p>
          <a:p>
            <a:pPr>
              <a:spcBef>
                <a:spcPct val="50000"/>
              </a:spcBef>
              <a:buFontTx/>
              <a:buChar char="•"/>
            </a:pPr>
            <a:r>
              <a:rPr lang="sv-SE" sz="2200" dirty="0" smtClean="0">
                <a:solidFill>
                  <a:srgbClr val="4C4946"/>
                </a:solidFill>
              </a:rPr>
              <a:t>Även om användaren skulle ha förmågan att uttrycka sig precist skulle fortfarande de ständiga förändringarna komplicerar det hela.</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solidFill>
                  <a:srgbClr val="4C4946"/>
                </a:solidFill>
              </a:rPr>
              <a:t>Så varför är mjukvara så komplex?</a:t>
            </a:r>
            <a:endParaRPr lang="sv-SE" dirty="0"/>
          </a:p>
        </p:txBody>
      </p:sp>
      <p:sp>
        <p:nvSpPr>
          <p:cNvPr id="3" name="Platshållare för innehåll 2"/>
          <p:cNvSpPr>
            <a:spLocks noGrp="1"/>
          </p:cNvSpPr>
          <p:nvPr>
            <p:ph idx="1"/>
          </p:nvPr>
        </p:nvSpPr>
        <p:spPr/>
        <p:txBody>
          <a:bodyPr>
            <a:noAutofit/>
          </a:bodyPr>
          <a:lstStyle/>
          <a:p>
            <a:pPr>
              <a:spcBef>
                <a:spcPct val="50000"/>
              </a:spcBef>
              <a:buFontTx/>
              <a:buChar char="•"/>
            </a:pPr>
            <a:r>
              <a:rPr lang="sv-SE" sz="2300" dirty="0" smtClean="0">
                <a:solidFill>
                  <a:srgbClr val="4C4946"/>
                </a:solidFill>
              </a:rPr>
              <a:t>Där har vi en del av problemet eftersom mjukvara är så flexibelt så går det att specialanpassa till just den här kunden.</a:t>
            </a:r>
          </a:p>
          <a:p>
            <a:pPr>
              <a:spcBef>
                <a:spcPct val="50000"/>
              </a:spcBef>
              <a:buFontTx/>
              <a:buChar char="•"/>
            </a:pPr>
            <a:r>
              <a:rPr lang="sv-SE" sz="2300" dirty="0" smtClean="0">
                <a:solidFill>
                  <a:srgbClr val="4C4946"/>
                </a:solidFill>
              </a:rPr>
              <a:t>Allting går att göra och folk vet om det.</a:t>
            </a:r>
          </a:p>
          <a:p>
            <a:pPr>
              <a:spcBef>
                <a:spcPct val="50000"/>
              </a:spcBef>
              <a:buFontTx/>
              <a:buChar char="•"/>
            </a:pPr>
            <a:r>
              <a:rPr lang="sv-SE" sz="2300" dirty="0" smtClean="0">
                <a:solidFill>
                  <a:srgbClr val="4C4946"/>
                </a:solidFill>
              </a:rPr>
              <a:t>Ett byggföretag får bara möjliga projekt men programmeraren ska göra det omöjliga möjligt.</a:t>
            </a:r>
          </a:p>
          <a:p>
            <a:pPr>
              <a:spcBef>
                <a:spcPct val="50000"/>
              </a:spcBef>
              <a:buFontTx/>
              <a:buChar char="•"/>
            </a:pPr>
            <a:r>
              <a:rPr lang="sv-SE" sz="2300" dirty="0" smtClean="0">
                <a:solidFill>
                  <a:srgbClr val="4C4946"/>
                </a:solidFill>
              </a:rPr>
              <a:t>Och om vi nu skulle stöta på ett känt och bekant problem kommer alltid till något extra med performance, minnesåtgång etc. som måste tänkas på för att hålla systemets helhet inom specifikationerna.</a:t>
            </a:r>
          </a:p>
          <a:p>
            <a:pPr>
              <a:spcBef>
                <a:spcPct val="50000"/>
              </a:spcBef>
              <a:buFontTx/>
              <a:buChar char="•"/>
            </a:pPr>
            <a:r>
              <a:rPr lang="sv-SE" sz="2300" dirty="0" smtClean="0">
                <a:solidFill>
                  <a:srgbClr val="4C4946"/>
                </a:solidFill>
              </a:rPr>
              <a:t>Uppgifter är också ofta inom ramen att ta det som fungerar och gör det bättre, snabbare etc.</a:t>
            </a:r>
          </a:p>
          <a:p>
            <a:pPr>
              <a:spcBef>
                <a:spcPct val="50000"/>
              </a:spcBef>
              <a:buFontTx/>
              <a:buChar char="•"/>
            </a:pPr>
            <a:r>
              <a:rPr lang="sv-SE" sz="2300" dirty="0" smtClean="0">
                <a:solidFill>
                  <a:srgbClr val="4C4946"/>
                </a:solidFill>
              </a:rPr>
              <a:t>Om folk faktiskt visste vad som gjordes för att uppfylla de kraven skulle de vara rädda att fråga...</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solidFill>
                  <a:srgbClr val="4C4946"/>
                </a:solidFill>
              </a:rPr>
              <a:t>Damage</a:t>
            </a:r>
            <a:r>
              <a:rPr lang="sv-SE" dirty="0" smtClean="0">
                <a:solidFill>
                  <a:srgbClr val="4C4946"/>
                </a:solidFill>
              </a:rPr>
              <a:t> Control</a:t>
            </a:r>
            <a:endParaRPr lang="sv-SE" dirty="0"/>
          </a:p>
        </p:txBody>
      </p:sp>
      <p:sp>
        <p:nvSpPr>
          <p:cNvPr id="3" name="Platshållare för innehåll 2"/>
          <p:cNvSpPr>
            <a:spLocks noGrp="1"/>
          </p:cNvSpPr>
          <p:nvPr>
            <p:ph idx="1"/>
          </p:nvPr>
        </p:nvSpPr>
        <p:spPr/>
        <p:txBody>
          <a:bodyPr>
            <a:noAutofit/>
          </a:bodyPr>
          <a:lstStyle/>
          <a:p>
            <a:pPr>
              <a:spcBef>
                <a:spcPct val="50000"/>
              </a:spcBef>
              <a:buFontTx/>
              <a:buChar char="•"/>
            </a:pPr>
            <a:r>
              <a:rPr lang="sv-SE" sz="2400" dirty="0" smtClean="0">
                <a:solidFill>
                  <a:srgbClr val="4C4946"/>
                </a:solidFill>
              </a:rPr>
              <a:t>Som det låter just nu så är vi </a:t>
            </a:r>
            <a:r>
              <a:rPr lang="sv-SE" sz="2400" dirty="0" err="1" smtClean="0">
                <a:solidFill>
                  <a:srgbClr val="4C4946"/>
                </a:solidFill>
              </a:rPr>
              <a:t>fucked</a:t>
            </a:r>
            <a:r>
              <a:rPr lang="sv-SE" sz="2400" dirty="0" smtClean="0">
                <a:solidFill>
                  <a:srgbClr val="4C4946"/>
                </a:solidFill>
              </a:rPr>
              <a:t>. Tack och lov har det bedrivits en hel del forskning om hur man hanterar detta.</a:t>
            </a:r>
          </a:p>
          <a:p>
            <a:pPr>
              <a:spcBef>
                <a:spcPct val="50000"/>
              </a:spcBef>
              <a:buFontTx/>
              <a:buChar char="•"/>
            </a:pPr>
            <a:r>
              <a:rPr lang="sv-SE" sz="2400" dirty="0" smtClean="0">
                <a:solidFill>
                  <a:srgbClr val="4C4946"/>
                </a:solidFill>
              </a:rPr>
              <a:t>Det finns vissa grundattribut som är byggdelar av alla komplexa men fungerande system som vi möter.</a:t>
            </a:r>
          </a:p>
          <a:p>
            <a:pPr lvl="1">
              <a:spcBef>
                <a:spcPct val="50000"/>
              </a:spcBef>
              <a:buFontTx/>
              <a:buChar char="•"/>
            </a:pPr>
            <a:r>
              <a:rPr lang="sv-SE" sz="2400" dirty="0" smtClean="0">
                <a:solidFill>
                  <a:srgbClr val="4C4946"/>
                </a:solidFill>
              </a:rPr>
              <a:t>Hierarkisk struktur</a:t>
            </a:r>
          </a:p>
          <a:p>
            <a:pPr lvl="2">
              <a:spcBef>
                <a:spcPct val="50000"/>
              </a:spcBef>
              <a:buFontTx/>
              <a:buChar char="•"/>
            </a:pPr>
            <a:r>
              <a:rPr lang="sv-SE" dirty="0" smtClean="0">
                <a:solidFill>
                  <a:srgbClr val="4C4946"/>
                </a:solidFill>
              </a:rPr>
              <a:t>Allting är uppdelat i lager precis som atomexemplet.</a:t>
            </a:r>
          </a:p>
          <a:p>
            <a:pPr lvl="1">
              <a:spcBef>
                <a:spcPct val="50000"/>
              </a:spcBef>
              <a:buFontTx/>
              <a:buChar char="•"/>
            </a:pPr>
            <a:r>
              <a:rPr lang="sv-SE" sz="2400" dirty="0" smtClean="0">
                <a:solidFill>
                  <a:srgbClr val="4C4946"/>
                </a:solidFill>
              </a:rPr>
              <a:t>Relativa primitiver</a:t>
            </a:r>
          </a:p>
          <a:p>
            <a:pPr lvl="3">
              <a:spcBef>
                <a:spcPct val="50000"/>
              </a:spcBef>
              <a:buFontTx/>
              <a:buChar char="•"/>
            </a:pPr>
            <a:r>
              <a:rPr lang="sv-SE" sz="2400" dirty="0" smtClean="0">
                <a:solidFill>
                  <a:srgbClr val="4C4946"/>
                </a:solidFill>
              </a:rPr>
              <a:t>Vad du bedömer vara en grunddel av systemet beror på varifrån du ser det hela.</a:t>
            </a:r>
          </a:p>
          <a:p>
            <a:pPr lvl="3">
              <a:spcBef>
                <a:spcPct val="50000"/>
              </a:spcBef>
              <a:buFontTx/>
              <a:buChar char="•"/>
            </a:pPr>
            <a:r>
              <a:rPr lang="sv-SE" sz="2400" dirty="0" smtClean="0">
                <a:solidFill>
                  <a:srgbClr val="4C4946"/>
                </a:solidFill>
              </a:rPr>
              <a:t>Och vad du vill ha ut ur det.</a:t>
            </a:r>
          </a:p>
          <a:p>
            <a:pPr lvl="3">
              <a:spcBef>
                <a:spcPct val="50000"/>
              </a:spcBef>
              <a:buFontTx/>
              <a:buChar char="•"/>
            </a:pPr>
            <a:r>
              <a:rPr lang="sv-SE" sz="2400" dirty="0" smtClean="0">
                <a:solidFill>
                  <a:srgbClr val="4C4946"/>
                </a:solidFill>
              </a:rPr>
              <a:t>Vad som är en basprimitiv för en person kan vara högt uppe i hierarkin för en annan.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solidFill>
                  <a:srgbClr val="4C4946"/>
                </a:solidFill>
              </a:rPr>
              <a:t>Damage</a:t>
            </a:r>
            <a:r>
              <a:rPr lang="sv-SE" dirty="0" smtClean="0">
                <a:solidFill>
                  <a:srgbClr val="4C4946"/>
                </a:solidFill>
              </a:rPr>
              <a:t> Control</a:t>
            </a:r>
            <a:endParaRPr lang="sv-SE" dirty="0"/>
          </a:p>
        </p:txBody>
      </p:sp>
      <p:sp>
        <p:nvSpPr>
          <p:cNvPr id="3" name="Platshållare för innehåll 2"/>
          <p:cNvSpPr>
            <a:spLocks noGrp="1"/>
          </p:cNvSpPr>
          <p:nvPr>
            <p:ph idx="1"/>
          </p:nvPr>
        </p:nvSpPr>
        <p:spPr/>
        <p:txBody>
          <a:bodyPr>
            <a:noAutofit/>
          </a:bodyPr>
          <a:lstStyle/>
          <a:p>
            <a:pPr lvl="1">
              <a:spcBef>
                <a:spcPct val="50000"/>
              </a:spcBef>
              <a:buFontTx/>
              <a:buChar char="•"/>
            </a:pPr>
            <a:r>
              <a:rPr lang="sv-SE" sz="2400" dirty="0" smtClean="0">
                <a:solidFill>
                  <a:srgbClr val="4C4946"/>
                </a:solidFill>
              </a:rPr>
              <a:t>Uppdelning av problem</a:t>
            </a:r>
          </a:p>
          <a:p>
            <a:pPr lvl="2">
              <a:spcBef>
                <a:spcPct val="50000"/>
              </a:spcBef>
              <a:buFontTx/>
              <a:buChar char="•"/>
            </a:pPr>
            <a:r>
              <a:rPr lang="sv-SE" dirty="0" smtClean="0">
                <a:solidFill>
                  <a:srgbClr val="4C4946"/>
                </a:solidFill>
              </a:rPr>
              <a:t>Hierarkiska system är nedbrytbara för de kan delas ner i identifierbara bitar. Eller nästan nedbrytbara för delarna är inte helt oberoende.</a:t>
            </a:r>
          </a:p>
          <a:p>
            <a:pPr lvl="2">
              <a:spcBef>
                <a:spcPct val="50000"/>
              </a:spcBef>
              <a:buFontTx/>
              <a:buChar char="•"/>
            </a:pPr>
            <a:r>
              <a:rPr lang="sv-SE" dirty="0" smtClean="0">
                <a:solidFill>
                  <a:srgbClr val="4C4946"/>
                </a:solidFill>
              </a:rPr>
              <a:t>Detta leder till nästa förståelse. Beroenden inom en komponent är alltid starka medan beroenden mellan komponenter är svaga.</a:t>
            </a:r>
          </a:p>
          <a:p>
            <a:pPr lvl="1">
              <a:spcBef>
                <a:spcPct val="50000"/>
              </a:spcBef>
              <a:buFontTx/>
              <a:buChar char="•"/>
            </a:pPr>
            <a:r>
              <a:rPr lang="sv-SE" sz="2400" dirty="0" smtClean="0">
                <a:solidFill>
                  <a:srgbClr val="4C4946"/>
                </a:solidFill>
              </a:rPr>
              <a:t>Gemensamma mönster (design patterns)</a:t>
            </a:r>
          </a:p>
          <a:p>
            <a:pPr lvl="2">
              <a:spcBef>
                <a:spcPct val="50000"/>
              </a:spcBef>
              <a:buFontTx/>
              <a:buChar char="•"/>
            </a:pPr>
            <a:r>
              <a:rPr lang="sv-SE" dirty="0" smtClean="0">
                <a:solidFill>
                  <a:srgbClr val="4C4946"/>
                </a:solidFill>
              </a:rPr>
              <a:t>De flesta komplexa systemet är uppbyggda runt ett fåtal mönster med vilka de bygger resten.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a:bodyPr>
          <a:lstStyle/>
          <a:p>
            <a:r>
              <a:rPr lang="sv-SE" dirty="0" smtClean="0">
                <a:solidFill>
                  <a:srgbClr val="4C4946"/>
                </a:solidFill>
              </a:rPr>
              <a:t>En representation av ett system</a:t>
            </a:r>
            <a:endParaRPr lang="sv-SE" dirty="0"/>
          </a:p>
        </p:txBody>
      </p:sp>
      <p:sp>
        <p:nvSpPr>
          <p:cNvPr id="3" name="Platshållare för innehåll 2"/>
          <p:cNvSpPr>
            <a:spLocks noGrp="1"/>
          </p:cNvSpPr>
          <p:nvPr>
            <p:ph idx="1"/>
          </p:nvPr>
        </p:nvSpPr>
        <p:spPr/>
        <p:txBody>
          <a:bodyPr>
            <a:noAutofit/>
          </a:bodyPr>
          <a:lstStyle/>
          <a:p>
            <a:pPr>
              <a:spcBef>
                <a:spcPct val="50000"/>
              </a:spcBef>
              <a:buFontTx/>
              <a:buChar char="•"/>
            </a:pPr>
            <a:r>
              <a:rPr lang="sv-SE" sz="2200" dirty="0" smtClean="0">
                <a:solidFill>
                  <a:srgbClr val="4C4946"/>
                </a:solidFill>
              </a:rPr>
              <a:t>Jag har använt termen hierarki en hel del under denna föreläsning som en rätt fri term.</a:t>
            </a:r>
          </a:p>
          <a:p>
            <a:pPr>
              <a:spcBef>
                <a:spcPct val="50000"/>
              </a:spcBef>
              <a:buFontTx/>
              <a:buChar char="•"/>
            </a:pPr>
            <a:r>
              <a:rPr lang="sv-SE" sz="2200" dirty="0" smtClean="0">
                <a:solidFill>
                  <a:srgbClr val="4C4946"/>
                </a:solidFill>
              </a:rPr>
              <a:t>De flesta system består inte av en hierarki utan av flera.</a:t>
            </a:r>
          </a:p>
          <a:p>
            <a:pPr>
              <a:spcBef>
                <a:spcPct val="50000"/>
              </a:spcBef>
              <a:buFontTx/>
              <a:buChar char="•"/>
            </a:pPr>
            <a:r>
              <a:rPr lang="sv-SE" sz="2200" dirty="0" smtClean="0">
                <a:solidFill>
                  <a:srgbClr val="4C4946"/>
                </a:solidFill>
              </a:rPr>
              <a:t>För det mesta är det hierarkier nästlade i hierarkier.</a:t>
            </a:r>
          </a:p>
          <a:p>
            <a:pPr>
              <a:spcBef>
                <a:spcPct val="50000"/>
              </a:spcBef>
              <a:buFontTx/>
              <a:buChar char="•"/>
            </a:pPr>
            <a:r>
              <a:rPr lang="sv-SE" sz="2200" dirty="0" smtClean="0">
                <a:solidFill>
                  <a:srgbClr val="4C4946"/>
                </a:solidFill>
              </a:rPr>
              <a:t>Men det finns också olika sorters hierarkier och att tänka på dessa är väldigt viktigt när du ska göra en OOD.</a:t>
            </a:r>
          </a:p>
          <a:p>
            <a:pPr>
              <a:spcBef>
                <a:spcPct val="50000"/>
              </a:spcBef>
              <a:buFontTx/>
              <a:buChar char="•"/>
            </a:pPr>
            <a:r>
              <a:rPr lang="sv-SE" sz="2200" dirty="0" smtClean="0">
                <a:solidFill>
                  <a:srgbClr val="4C4946"/>
                </a:solidFill>
              </a:rPr>
              <a:t>För detta hjälper er att hitta rätt på var ni ska ärva och var ni inte ska.</a:t>
            </a:r>
          </a:p>
          <a:p>
            <a:pPr>
              <a:spcBef>
                <a:spcPct val="50000"/>
              </a:spcBef>
              <a:buFontTx/>
              <a:buChar char="•"/>
            </a:pPr>
            <a:r>
              <a:rPr lang="sv-SE" sz="2200" dirty="0" smtClean="0">
                <a:solidFill>
                  <a:srgbClr val="4C4946"/>
                </a:solidFill>
              </a:rPr>
              <a:t>Mer om detta kommer senare så ingen oro.</a:t>
            </a:r>
          </a:p>
          <a:p>
            <a:pPr>
              <a:spcBef>
                <a:spcPct val="50000"/>
              </a:spcBef>
              <a:buFontTx/>
              <a:buChar char="•"/>
            </a:pPr>
            <a:r>
              <a:rPr lang="sv-SE" sz="2200" dirty="0" smtClean="0">
                <a:solidFill>
                  <a:srgbClr val="4C4946"/>
                </a:solidFill>
              </a:rPr>
              <a:t>Men det finns två grundläggande sorters hierarkier </a:t>
            </a:r>
          </a:p>
          <a:p>
            <a:pPr lvl="1">
              <a:spcBef>
                <a:spcPct val="50000"/>
              </a:spcBef>
              <a:buFontTx/>
              <a:buChar char="•"/>
            </a:pPr>
            <a:r>
              <a:rPr lang="sv-SE" sz="2200" dirty="0" smtClean="0">
                <a:solidFill>
                  <a:srgbClr val="4C4946"/>
                </a:solidFill>
              </a:rPr>
              <a:t>”Has a”-hierarkin (del av).</a:t>
            </a:r>
          </a:p>
          <a:p>
            <a:pPr lvl="1">
              <a:spcBef>
                <a:spcPct val="50000"/>
              </a:spcBef>
              <a:buFontTx/>
              <a:buChar char="•"/>
            </a:pPr>
            <a:r>
              <a:rPr lang="sv-SE" sz="2200" dirty="0" smtClean="0">
                <a:solidFill>
                  <a:srgbClr val="4C4946"/>
                </a:solidFill>
              </a:rPr>
              <a:t>Detta är när objekt hör ihop genom att ett objekt innehåller de andra. </a:t>
            </a:r>
            <a:endParaRPr lang="sv-SE" sz="22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a:bodyPr>
          <a:lstStyle/>
          <a:p>
            <a:r>
              <a:rPr lang="sv-SE" dirty="0" smtClean="0">
                <a:solidFill>
                  <a:srgbClr val="4C4946"/>
                </a:solidFill>
              </a:rPr>
              <a:t>En representation av ett system</a:t>
            </a:r>
            <a:endParaRPr lang="sv-SE" dirty="0"/>
          </a:p>
        </p:txBody>
      </p:sp>
      <p:sp>
        <p:nvSpPr>
          <p:cNvPr id="3" name="Platshållare för innehåll 2"/>
          <p:cNvSpPr>
            <a:spLocks noGrp="1"/>
          </p:cNvSpPr>
          <p:nvPr>
            <p:ph idx="1"/>
          </p:nvPr>
        </p:nvSpPr>
        <p:spPr/>
        <p:txBody>
          <a:bodyPr>
            <a:noAutofit/>
          </a:bodyPr>
          <a:lstStyle/>
          <a:p>
            <a:pPr lvl="1">
              <a:spcBef>
                <a:spcPct val="50000"/>
              </a:spcBef>
              <a:buFontTx/>
              <a:buChar char="•"/>
            </a:pPr>
            <a:r>
              <a:rPr lang="sv-SE" sz="2200" dirty="0" smtClean="0">
                <a:solidFill>
                  <a:srgbClr val="4C4946"/>
                </a:solidFill>
              </a:rPr>
              <a:t>T.ex. en bils relation till sin motor är att den ”has a” motor, och en motors relation till bilen är att den är ”part of” bilen</a:t>
            </a:r>
          </a:p>
          <a:p>
            <a:pPr lvl="1">
              <a:spcBef>
                <a:spcPct val="50000"/>
              </a:spcBef>
              <a:buFontTx/>
              <a:buChar char="•"/>
            </a:pPr>
            <a:r>
              <a:rPr lang="sv-SE" sz="2200" dirty="0" smtClean="0">
                <a:solidFill>
                  <a:srgbClr val="4C4946"/>
                </a:solidFill>
              </a:rPr>
              <a:t>Detta säger tydligt hur de hör ihop och gör det lätt att sätta upp ett klassdiagram. En motor blir en medlemsvariabel i en bil.</a:t>
            </a:r>
          </a:p>
          <a:p>
            <a:pPr lvl="1">
              <a:spcBef>
                <a:spcPct val="50000"/>
              </a:spcBef>
              <a:buFontTx/>
              <a:buChar char="•"/>
            </a:pPr>
            <a:r>
              <a:rPr lang="sv-SE" sz="2200" dirty="0" smtClean="0">
                <a:solidFill>
                  <a:srgbClr val="4C4946"/>
                </a:solidFill>
              </a:rPr>
              <a:t>Detta är ett sätt att ta det hela på.</a:t>
            </a:r>
          </a:p>
          <a:p>
            <a:pPr lvl="1">
              <a:spcBef>
                <a:spcPct val="50000"/>
              </a:spcBef>
              <a:buFontTx/>
              <a:buChar char="•"/>
            </a:pPr>
            <a:r>
              <a:rPr lang="sv-SE" sz="2200" dirty="0" smtClean="0">
                <a:solidFill>
                  <a:srgbClr val="4C4946"/>
                </a:solidFill>
              </a:rPr>
              <a:t>Den andra sortens hierarki är en ”is a” hierarki.</a:t>
            </a:r>
          </a:p>
          <a:p>
            <a:pPr lvl="1">
              <a:spcBef>
                <a:spcPct val="50000"/>
              </a:spcBef>
              <a:buFontTx/>
              <a:buChar char="•"/>
            </a:pPr>
            <a:r>
              <a:rPr lang="sv-SE" sz="2200" dirty="0" smtClean="0">
                <a:solidFill>
                  <a:srgbClr val="4C4946"/>
                </a:solidFill>
              </a:rPr>
              <a:t>En bilmotor är en motor.</a:t>
            </a:r>
          </a:p>
          <a:p>
            <a:pPr lvl="1">
              <a:spcBef>
                <a:spcPct val="50000"/>
              </a:spcBef>
              <a:buFontTx/>
              <a:buChar char="•"/>
            </a:pPr>
            <a:r>
              <a:rPr lang="sv-SE" sz="2200" dirty="0" smtClean="0">
                <a:solidFill>
                  <a:srgbClr val="4C4946"/>
                </a:solidFill>
              </a:rPr>
              <a:t>Och därför är den med i en ”is a”-hierarki också.</a:t>
            </a:r>
          </a:p>
          <a:p>
            <a:pPr lvl="1">
              <a:spcBef>
                <a:spcPct val="50000"/>
              </a:spcBef>
              <a:buFontTx/>
              <a:buChar char="•"/>
            </a:pPr>
            <a:r>
              <a:rPr lang="sv-SE" sz="2200" dirty="0" smtClean="0">
                <a:solidFill>
                  <a:srgbClr val="4C4946"/>
                </a:solidFill>
              </a:rPr>
              <a:t>I princip alla objekt är alltid med i hierarkier av båda dessa sorter. Det är inte ovanligt att ett objekt är med i flera olika fall av de två olika hierarkityperna.</a:t>
            </a:r>
          </a:p>
          <a:p>
            <a:pPr lvl="1">
              <a:spcBef>
                <a:spcPct val="50000"/>
              </a:spcBef>
              <a:buFontTx/>
              <a:buChar char="•"/>
            </a:pPr>
            <a:r>
              <a:rPr lang="sv-SE" sz="2200" dirty="0" smtClean="0">
                <a:solidFill>
                  <a:srgbClr val="4C4946"/>
                </a:solidFill>
              </a:rPr>
              <a:t>T.ex. kan en v8 motor vara ”del av” en Saab, Men också ”del av” en Honda.</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a:bodyPr>
          <a:lstStyle/>
          <a:p>
            <a:r>
              <a:rPr lang="sv-SE" dirty="0" smtClean="0">
                <a:solidFill>
                  <a:srgbClr val="4C4946"/>
                </a:solidFill>
              </a:rPr>
              <a:t>En representation av ett system</a:t>
            </a:r>
            <a:endParaRPr lang="sv-SE" dirty="0"/>
          </a:p>
        </p:txBody>
      </p:sp>
      <p:sp>
        <p:nvSpPr>
          <p:cNvPr id="3" name="Platshållare för innehåll 2"/>
          <p:cNvSpPr>
            <a:spLocks noGrp="1"/>
          </p:cNvSpPr>
          <p:nvPr>
            <p:ph idx="1"/>
          </p:nvPr>
        </p:nvSpPr>
        <p:spPr/>
        <p:txBody>
          <a:bodyPr>
            <a:noAutofit/>
          </a:bodyPr>
          <a:lstStyle/>
          <a:p>
            <a:pPr lvl="1">
              <a:spcBef>
                <a:spcPct val="50000"/>
              </a:spcBef>
              <a:buFontTx/>
              <a:buChar char="•"/>
            </a:pPr>
            <a:r>
              <a:rPr lang="sv-SE" sz="2000" dirty="0" smtClean="0">
                <a:solidFill>
                  <a:srgbClr val="4C4946"/>
                </a:solidFill>
              </a:rPr>
              <a:t>Så för att adekvat representera ett system så måste man täcka upp båda dessa fallen. Dvs. man måste ta med alla ingående hierarkier oavsett vilken av de två sorterna den tillhör.</a:t>
            </a:r>
          </a:p>
          <a:p>
            <a:pPr lvl="1">
              <a:spcBef>
                <a:spcPct val="50000"/>
              </a:spcBef>
              <a:buFontTx/>
              <a:buChar char="•"/>
            </a:pPr>
            <a:r>
              <a:rPr lang="sv-SE" sz="2000" dirty="0" smtClean="0">
                <a:solidFill>
                  <a:srgbClr val="4C4946"/>
                </a:solidFill>
              </a:rPr>
              <a:t>”Is a”-hierarkin brukar refereras till som en klasstruktur eller klasshierarki helt enkelt.</a:t>
            </a:r>
          </a:p>
          <a:p>
            <a:pPr lvl="1">
              <a:spcBef>
                <a:spcPct val="50000"/>
              </a:spcBef>
              <a:buFontTx/>
              <a:buChar char="•"/>
            </a:pPr>
            <a:r>
              <a:rPr lang="sv-SE" sz="2000" dirty="0" smtClean="0">
                <a:solidFill>
                  <a:srgbClr val="4C4946"/>
                </a:solidFill>
              </a:rPr>
              <a:t>Medan den andra sortens hierarki brukar refereras till som objektstrukturen på systemet.</a:t>
            </a:r>
          </a:p>
          <a:p>
            <a:pPr lvl="1">
              <a:spcBef>
                <a:spcPct val="50000"/>
              </a:spcBef>
              <a:buFontTx/>
              <a:buChar char="•"/>
            </a:pPr>
            <a:r>
              <a:rPr lang="sv-SE" sz="2000" dirty="0" smtClean="0">
                <a:solidFill>
                  <a:srgbClr val="4C4946"/>
                </a:solidFill>
              </a:rPr>
              <a:t>Observera att just nu pratar vi inte om praktiska fysiska objekt och klasser som dem man implementerar i OOP utan om abstrakta idéer. T.ex. är ett säte, en växelspak etc. delar av en bil även om man kanske inte skulle modellera det så i kod.</a:t>
            </a:r>
          </a:p>
          <a:p>
            <a:pPr lvl="1">
              <a:spcBef>
                <a:spcPct val="50000"/>
              </a:spcBef>
              <a:buFontTx/>
              <a:buChar char="•"/>
            </a:pPr>
            <a:r>
              <a:rPr lang="sv-SE" sz="2000" dirty="0" smtClean="0">
                <a:solidFill>
                  <a:srgbClr val="4C4946"/>
                </a:solidFill>
              </a:rPr>
              <a:t>Om man kombinerar de här två sätten att se på ett system tillsammans med de fem attributen av komplexa system så kan man se att i princip alla system får ungefär samma form.</a:t>
            </a:r>
          </a:p>
          <a:p>
            <a:pPr lvl="1">
              <a:spcBef>
                <a:spcPct val="50000"/>
              </a:spcBef>
              <a:buFontTx/>
              <a:buChar char="•"/>
            </a:pPr>
            <a:r>
              <a:rPr lang="sv-SE" sz="2000" dirty="0" smtClean="0">
                <a:solidFill>
                  <a:srgbClr val="4C4946"/>
                </a:solidFill>
              </a:rPr>
              <a:t>Detta kan man referera till som en arkitektur.</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pPr>
              <a:spcBef>
                <a:spcPct val="50000"/>
              </a:spcBef>
            </a:pPr>
            <a:r>
              <a:rPr lang="sv-SE" dirty="0" smtClean="0">
                <a:solidFill>
                  <a:srgbClr val="4C4946"/>
                </a:solidFill>
              </a:rPr>
              <a:t>Om boken</a:t>
            </a:r>
            <a:endParaRPr lang="sv-SE" dirty="0">
              <a:solidFill>
                <a:srgbClr val="4C4946"/>
              </a:solidFill>
            </a:endParaRPr>
          </a:p>
        </p:txBody>
      </p:sp>
      <p:sp>
        <p:nvSpPr>
          <p:cNvPr id="3" name="Platshållare för innehåll 2"/>
          <p:cNvSpPr>
            <a:spLocks noGrp="1"/>
          </p:cNvSpPr>
          <p:nvPr>
            <p:ph idx="1"/>
          </p:nvPr>
        </p:nvSpPr>
        <p:spPr/>
        <p:txBody>
          <a:bodyPr>
            <a:normAutofit/>
          </a:bodyPr>
          <a:lstStyle/>
          <a:p>
            <a:pPr>
              <a:spcBef>
                <a:spcPct val="50000"/>
              </a:spcBef>
              <a:buFontTx/>
              <a:buChar char="•"/>
            </a:pPr>
            <a:endParaRPr lang="sv-SE" sz="2400" dirty="0" smtClean="0">
              <a:solidFill>
                <a:srgbClr val="4C4946"/>
              </a:solidFill>
            </a:endParaRPr>
          </a:p>
          <a:p>
            <a:pPr>
              <a:spcBef>
                <a:spcPct val="50000"/>
              </a:spcBef>
              <a:buFontTx/>
              <a:buChar char="•"/>
            </a:pPr>
            <a:r>
              <a:rPr lang="sv-SE" sz="2400" dirty="0" smtClean="0">
                <a:solidFill>
                  <a:srgbClr val="4C4946"/>
                </a:solidFill>
              </a:rPr>
              <a:t>Tredje upplagan med en rätt så rejäl omskrivning.</a:t>
            </a:r>
          </a:p>
          <a:p>
            <a:pPr>
              <a:spcBef>
                <a:spcPct val="50000"/>
              </a:spcBef>
              <a:buFontTx/>
              <a:buChar char="•"/>
            </a:pPr>
            <a:r>
              <a:rPr lang="sv-SE" sz="2400" dirty="0" smtClean="0">
                <a:solidFill>
                  <a:srgbClr val="4C4946"/>
                </a:solidFill>
              </a:rPr>
              <a:t>Denna har resulterat i att boken är mer teoretisk och mindre C++ anpassad.</a:t>
            </a:r>
          </a:p>
          <a:p>
            <a:pPr>
              <a:spcBef>
                <a:spcPct val="50000"/>
              </a:spcBef>
              <a:buFontTx/>
              <a:buChar char="•"/>
            </a:pPr>
            <a:r>
              <a:rPr lang="sv-SE" sz="2400" dirty="0" smtClean="0">
                <a:solidFill>
                  <a:srgbClr val="4C4946"/>
                </a:solidFill>
              </a:rPr>
              <a:t>Detta kan betyda att jag på vissa ställen kommer använda en annan terminologi. Detta är inget konstigt och beror på att i vissa fall var den gamla terminologin tydligare.</a:t>
            </a:r>
          </a:p>
          <a:p>
            <a:pPr>
              <a:spcBef>
                <a:spcPct val="50000"/>
              </a:spcBef>
              <a:buFontTx/>
              <a:buChar char="•"/>
            </a:pPr>
            <a:r>
              <a:rPr lang="sv-SE" sz="2400" dirty="0" smtClean="0">
                <a:solidFill>
                  <a:srgbClr val="4C4946"/>
                </a:solidFill>
              </a:rPr>
              <a:t>Detta är ett komplement tänkt att användas till ert spelprojekt.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a:bodyPr>
          <a:lstStyle/>
          <a:p>
            <a:r>
              <a:rPr lang="sv-SE" dirty="0" smtClean="0">
                <a:solidFill>
                  <a:srgbClr val="4C4946"/>
                </a:solidFill>
              </a:rPr>
              <a:t>Människans begränsningar och </a:t>
            </a:r>
            <a:r>
              <a:rPr lang="sv-SE" dirty="0" err="1" smtClean="0">
                <a:solidFill>
                  <a:srgbClr val="4C4946"/>
                </a:solidFill>
              </a:rPr>
              <a:t>OO-modellen</a:t>
            </a:r>
            <a:endParaRPr lang="sv-SE" dirty="0"/>
          </a:p>
        </p:txBody>
      </p:sp>
      <p:sp>
        <p:nvSpPr>
          <p:cNvPr id="3" name="Platshållare för innehåll 2"/>
          <p:cNvSpPr>
            <a:spLocks noGrp="1"/>
          </p:cNvSpPr>
          <p:nvPr>
            <p:ph idx="1"/>
          </p:nvPr>
        </p:nvSpPr>
        <p:spPr/>
        <p:txBody>
          <a:bodyPr>
            <a:normAutofit/>
          </a:bodyPr>
          <a:lstStyle/>
          <a:p>
            <a:pPr>
              <a:spcBef>
                <a:spcPct val="50000"/>
              </a:spcBef>
              <a:buFontTx/>
              <a:buChar char="•"/>
            </a:pPr>
            <a:r>
              <a:rPr lang="sv-SE" sz="2400" dirty="0" smtClean="0">
                <a:solidFill>
                  <a:srgbClr val="4C4946"/>
                </a:solidFill>
              </a:rPr>
              <a:t>Som boken nämner klarar människan i snitt bara av att behandla  sju delar av information samtidigt. Och det tar ca fem sekunder för människan att behandla en ny bit av information.</a:t>
            </a:r>
          </a:p>
          <a:p>
            <a:pPr>
              <a:spcBef>
                <a:spcPct val="50000"/>
              </a:spcBef>
              <a:buFontTx/>
              <a:buChar char="•"/>
            </a:pPr>
            <a:r>
              <a:rPr lang="sv-SE" sz="2400" dirty="0" smtClean="0">
                <a:solidFill>
                  <a:srgbClr val="4C4946"/>
                </a:solidFill>
              </a:rPr>
              <a:t>Inte den ideala läget för komplexa </a:t>
            </a:r>
            <a:r>
              <a:rPr lang="sv-SE" sz="2400" dirty="0" err="1" smtClean="0">
                <a:solidFill>
                  <a:srgbClr val="4C4946"/>
                </a:solidFill>
              </a:rPr>
              <a:t>mjukvarusystem</a:t>
            </a:r>
            <a:r>
              <a:rPr lang="sv-SE" sz="2400" dirty="0" smtClean="0">
                <a:solidFill>
                  <a:srgbClr val="4C4946"/>
                </a:solidFill>
              </a:rPr>
              <a:t>.</a:t>
            </a:r>
          </a:p>
          <a:p>
            <a:pPr>
              <a:spcBef>
                <a:spcPct val="50000"/>
              </a:spcBef>
              <a:buFontTx/>
              <a:buChar char="•"/>
            </a:pPr>
            <a:r>
              <a:rPr lang="sv-SE" sz="2400" dirty="0" smtClean="0">
                <a:solidFill>
                  <a:srgbClr val="4C4946"/>
                </a:solidFill>
              </a:rPr>
              <a:t>Så vad kan man göra?</a:t>
            </a:r>
          </a:p>
          <a:p>
            <a:pPr>
              <a:spcBef>
                <a:spcPct val="50000"/>
              </a:spcBef>
              <a:buFontTx/>
              <a:buChar char="•"/>
            </a:pPr>
            <a:r>
              <a:rPr lang="sv-SE" sz="2400" dirty="0" smtClean="0">
                <a:solidFill>
                  <a:srgbClr val="4C4946"/>
                </a:solidFill>
              </a:rPr>
              <a:t>Någon form av nedbrytning blir nödvändig för att bryta ner det till storlekar vi kan behandla.</a:t>
            </a:r>
          </a:p>
          <a:p>
            <a:pPr>
              <a:spcBef>
                <a:spcPct val="50000"/>
              </a:spcBef>
              <a:buFontTx/>
              <a:buChar char="•"/>
            </a:pPr>
            <a:r>
              <a:rPr lang="sv-SE" sz="2400" dirty="0" smtClean="0">
                <a:solidFill>
                  <a:srgbClr val="4C4946"/>
                </a:solidFill>
              </a:rPr>
              <a:t>”The technique of mastering complexity has been known since ancient times: divide et imperia (divide and conquer)”.</a:t>
            </a:r>
          </a:p>
          <a:p>
            <a:pPr>
              <a:spcBef>
                <a:spcPct val="50000"/>
              </a:spcBef>
              <a:buFontTx/>
              <a:buChar char="•"/>
            </a:pPr>
            <a:r>
              <a:rPr lang="sv-SE" sz="2400" dirty="0" smtClean="0">
                <a:solidFill>
                  <a:srgbClr val="4C4946"/>
                </a:solidFill>
              </a:rPr>
              <a:t>När man designar ett komplext system finns inget viktigare än att bryta ner det till mindre beståndsdelar som man kan lösa.</a:t>
            </a:r>
            <a:endParaRPr lang="sv-SE" sz="2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solidFill>
                  <a:srgbClr val="4C4946"/>
                </a:solidFill>
              </a:rPr>
              <a:t>Algoritmisk nedbrytning</a:t>
            </a:r>
            <a:endParaRPr lang="sv-SE" dirty="0"/>
          </a:p>
        </p:txBody>
      </p:sp>
      <p:sp>
        <p:nvSpPr>
          <p:cNvPr id="3" name="Platshållare för innehåll 2"/>
          <p:cNvSpPr>
            <a:spLocks noGrp="1"/>
          </p:cNvSpPr>
          <p:nvPr>
            <p:ph idx="1"/>
          </p:nvPr>
        </p:nvSpPr>
        <p:spPr/>
        <p:txBody>
          <a:bodyPr>
            <a:normAutofit/>
          </a:bodyPr>
          <a:lstStyle/>
          <a:p>
            <a:pPr>
              <a:spcBef>
                <a:spcPct val="50000"/>
              </a:spcBef>
              <a:buFontTx/>
              <a:buChar char="•"/>
            </a:pPr>
            <a:r>
              <a:rPr lang="sv-SE" sz="2400" dirty="0" smtClean="0">
                <a:solidFill>
                  <a:srgbClr val="4C4946"/>
                </a:solidFill>
              </a:rPr>
              <a:t>Boken gör ett mycket bättre case än jag kan göra för fördelarna med objektorienterad nedbrytning vs algoritmisk.</a:t>
            </a:r>
          </a:p>
          <a:p>
            <a:pPr>
              <a:spcBef>
                <a:spcPct val="50000"/>
              </a:spcBef>
              <a:buFontTx/>
              <a:buChar char="•"/>
            </a:pPr>
            <a:r>
              <a:rPr lang="sv-SE" sz="2400" dirty="0" smtClean="0">
                <a:solidFill>
                  <a:srgbClr val="4C4946"/>
                </a:solidFill>
              </a:rPr>
              <a:t>Delen om abstraktion är nyttig men inget att tillägga från förra föreläsningen.</a:t>
            </a:r>
          </a:p>
          <a:p>
            <a:pPr>
              <a:spcBef>
                <a:spcPct val="50000"/>
              </a:spcBef>
              <a:buFontTx/>
              <a:buChar char="•"/>
            </a:pPr>
            <a:r>
              <a:rPr lang="sv-SE" sz="2400" dirty="0" smtClean="0">
                <a:solidFill>
                  <a:srgbClr val="4C4946"/>
                </a:solidFill>
              </a:rPr>
              <a:t>Det bör också </a:t>
            </a:r>
            <a:r>
              <a:rPr lang="sv-SE" sz="2400" smtClean="0">
                <a:solidFill>
                  <a:srgbClr val="4C4946"/>
                </a:solidFill>
              </a:rPr>
              <a:t>poängteras att ett </a:t>
            </a:r>
            <a:r>
              <a:rPr lang="sv-SE" sz="2400" dirty="0" smtClean="0">
                <a:solidFill>
                  <a:srgbClr val="4C4946"/>
                </a:solidFill>
              </a:rPr>
              <a:t>helt system inte behöver lösas totalt med ena metoden utan att man kan använde olika metoder vid olika platser. Men att ha OO i roten är stark rekommenderat.</a:t>
            </a:r>
          </a:p>
          <a:p>
            <a:pPr>
              <a:spcBef>
                <a:spcPct val="50000"/>
              </a:spcBef>
              <a:buFontTx/>
              <a:buChar char="•"/>
            </a:pPr>
            <a:r>
              <a:rPr lang="sv-SE" sz="2400" dirty="0" smtClean="0">
                <a:solidFill>
                  <a:srgbClr val="4C4946"/>
                </a:solidFill>
              </a:rPr>
              <a:t>För er del är det också på tok för tidigt att testa något annat än ren OO.</a:t>
            </a:r>
          </a:p>
          <a:p>
            <a:pPr>
              <a:spcBef>
                <a:spcPct val="50000"/>
              </a:spcBef>
              <a:buFontTx/>
              <a:buChar char="•"/>
            </a:pPr>
            <a:r>
              <a:rPr lang="sv-SE" sz="2400" dirty="0" smtClean="0">
                <a:solidFill>
                  <a:srgbClr val="4C4946"/>
                </a:solidFill>
              </a:rPr>
              <a:t>Experimentering kommer först med erfarenhet.</a:t>
            </a:r>
            <a:endParaRPr lang="sv-SE" sz="2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solidFill>
                  <a:srgbClr val="4C4946"/>
                </a:solidFill>
              </a:rPr>
              <a:t>Objektmodellen</a:t>
            </a:r>
            <a:endParaRPr lang="sv-SE" dirty="0"/>
          </a:p>
        </p:txBody>
      </p:sp>
      <p:sp>
        <p:nvSpPr>
          <p:cNvPr id="3" name="Platshållare för innehåll 2"/>
          <p:cNvSpPr>
            <a:spLocks noGrp="1"/>
          </p:cNvSpPr>
          <p:nvPr>
            <p:ph idx="1"/>
          </p:nvPr>
        </p:nvSpPr>
        <p:spPr/>
        <p:txBody>
          <a:bodyPr>
            <a:noAutofit/>
          </a:bodyPr>
          <a:lstStyle/>
          <a:p>
            <a:pPr>
              <a:spcBef>
                <a:spcPct val="50000"/>
              </a:spcBef>
              <a:buFontTx/>
              <a:buChar char="•"/>
            </a:pPr>
            <a:r>
              <a:rPr lang="sv-SE" sz="2200" dirty="0" smtClean="0">
                <a:solidFill>
                  <a:srgbClr val="4C4946"/>
                </a:solidFill>
              </a:rPr>
              <a:t>Objektorientering är helt och hållet byggd runt den så kallade objektmodellen.</a:t>
            </a:r>
          </a:p>
          <a:p>
            <a:pPr>
              <a:spcBef>
                <a:spcPct val="50000"/>
              </a:spcBef>
              <a:buFontTx/>
              <a:buChar char="•"/>
            </a:pPr>
            <a:r>
              <a:rPr lang="sv-SE" sz="2200" dirty="0" smtClean="0">
                <a:solidFill>
                  <a:srgbClr val="4C4946"/>
                </a:solidFill>
              </a:rPr>
              <a:t>Som påvisades tidigare i boken så blir för det mesta system som modellerats som objekt enklare att hålla överskådliga än system som modellerats på algoritmer.</a:t>
            </a:r>
          </a:p>
          <a:p>
            <a:pPr>
              <a:spcBef>
                <a:spcPct val="50000"/>
              </a:spcBef>
              <a:buFontTx/>
              <a:buChar char="•"/>
            </a:pPr>
            <a:r>
              <a:rPr lang="sv-SE" sz="2200" dirty="0" smtClean="0">
                <a:solidFill>
                  <a:srgbClr val="4C4946"/>
                </a:solidFill>
              </a:rPr>
              <a:t>Dvs. mer anpassade till våra mänskliga begränsningar.</a:t>
            </a:r>
          </a:p>
          <a:p>
            <a:pPr>
              <a:spcBef>
                <a:spcPct val="50000"/>
              </a:spcBef>
              <a:buFontTx/>
              <a:buChar char="•"/>
            </a:pPr>
            <a:r>
              <a:rPr lang="sv-SE" sz="2200" dirty="0" smtClean="0">
                <a:solidFill>
                  <a:srgbClr val="4C4946"/>
                </a:solidFill>
              </a:rPr>
              <a:t>Objektorientering är dock inget nytt som man helt plötsligt kom på utan det utvecklades långsamt fram från de ständigt ökande kraven på komplexitet i mjukvara. </a:t>
            </a:r>
          </a:p>
          <a:p>
            <a:pPr marL="800100" lvl="1" indent="-342900">
              <a:spcBef>
                <a:spcPct val="50000"/>
              </a:spcBef>
              <a:buFontTx/>
              <a:buChar char="•"/>
            </a:pPr>
            <a:r>
              <a:rPr lang="sv-SE" sz="2000" dirty="0" smtClean="0">
                <a:solidFill>
                  <a:srgbClr val="4C4946"/>
                </a:solidFill>
              </a:rPr>
              <a:t>Boken ger en bra vy av detta så jag tänker inte täcka det i mer detalj utan istället fokusera mer på konceptet OOP och dess definitioner.</a:t>
            </a:r>
          </a:p>
          <a:p>
            <a:pPr>
              <a:spcBef>
                <a:spcPct val="50000"/>
              </a:spcBef>
              <a:buFontTx/>
              <a:buChar char="•"/>
            </a:pPr>
            <a:r>
              <a:rPr lang="sv-SE" sz="2200" dirty="0" smtClean="0">
                <a:solidFill>
                  <a:srgbClr val="4C4946"/>
                </a:solidFill>
              </a:rPr>
              <a:t>Vid det här läget vill jag klargöra att boken gör en tydlig skillnad mellan objektbaserad programmering och objektorienterad programmering.</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solidFill>
                  <a:srgbClr val="4C4946"/>
                </a:solidFill>
              </a:rPr>
              <a:t>Objektmodellen</a:t>
            </a:r>
            <a:endParaRPr lang="sv-SE" dirty="0"/>
          </a:p>
        </p:txBody>
      </p:sp>
      <p:sp>
        <p:nvSpPr>
          <p:cNvPr id="3" name="Platshållare för innehåll 2"/>
          <p:cNvSpPr>
            <a:spLocks noGrp="1"/>
          </p:cNvSpPr>
          <p:nvPr>
            <p:ph idx="1"/>
          </p:nvPr>
        </p:nvSpPr>
        <p:spPr/>
        <p:txBody>
          <a:bodyPr>
            <a:noAutofit/>
          </a:bodyPr>
          <a:lstStyle/>
          <a:p>
            <a:pPr>
              <a:spcBef>
                <a:spcPct val="50000"/>
              </a:spcBef>
              <a:buFontTx/>
              <a:buChar char="•"/>
            </a:pPr>
            <a:r>
              <a:rPr lang="sv-SE" sz="2200" dirty="0" smtClean="0">
                <a:solidFill>
                  <a:srgbClr val="4C4946"/>
                </a:solidFill>
              </a:rPr>
              <a:t>Alla andra är inte lika övertygade om den skillnaden.</a:t>
            </a:r>
          </a:p>
          <a:p>
            <a:pPr>
              <a:spcBef>
                <a:spcPct val="50000"/>
              </a:spcBef>
              <a:buFontTx/>
              <a:buChar char="•"/>
            </a:pPr>
            <a:r>
              <a:rPr lang="sv-SE" sz="2200" dirty="0" smtClean="0">
                <a:solidFill>
                  <a:srgbClr val="4C4946"/>
                </a:solidFill>
              </a:rPr>
              <a:t>Som vanligt ligger dispyten runt arv.</a:t>
            </a:r>
          </a:p>
          <a:p>
            <a:pPr>
              <a:spcBef>
                <a:spcPct val="50000"/>
              </a:spcBef>
              <a:buFontTx/>
              <a:buChar char="•"/>
            </a:pPr>
            <a:r>
              <a:rPr lang="sv-SE" sz="2200" dirty="0" smtClean="0">
                <a:solidFill>
                  <a:srgbClr val="4C4946"/>
                </a:solidFill>
              </a:rPr>
              <a:t>Man kan argumentera för att ni redan har programmerat objektorienterat.</a:t>
            </a:r>
          </a:p>
          <a:p>
            <a:pPr marL="800100" lvl="1" indent="-342900">
              <a:spcBef>
                <a:spcPct val="50000"/>
              </a:spcBef>
              <a:buFontTx/>
              <a:buChar char="•"/>
            </a:pPr>
            <a:r>
              <a:rPr lang="sv-SE" sz="2000" dirty="0" smtClean="0">
                <a:solidFill>
                  <a:srgbClr val="4C4946"/>
                </a:solidFill>
              </a:rPr>
              <a:t>Även om ni inte använt konceptet fullt ut. </a:t>
            </a:r>
          </a:p>
          <a:p>
            <a:pPr>
              <a:spcBef>
                <a:spcPct val="50000"/>
              </a:spcBef>
              <a:buFontTx/>
              <a:buChar char="•"/>
            </a:pPr>
            <a:r>
              <a:rPr lang="sv-SE" sz="2200" dirty="0" smtClean="0">
                <a:solidFill>
                  <a:srgbClr val="4C4946"/>
                </a:solidFill>
              </a:rPr>
              <a:t>Men tillsvidare så låter vi boken köra på sin vy eftersom arv i sig själv inte är ont utan väldigt bra.</a:t>
            </a:r>
          </a:p>
          <a:p>
            <a:pPr marL="800100" lvl="1" indent="-342900">
              <a:spcBef>
                <a:spcPct val="50000"/>
              </a:spcBef>
              <a:buFontTx/>
              <a:buChar char="•"/>
            </a:pPr>
            <a:r>
              <a:rPr lang="sv-SE" sz="2000" dirty="0" smtClean="0">
                <a:solidFill>
                  <a:srgbClr val="4C4946"/>
                </a:solidFill>
              </a:rPr>
              <a:t>Bara att många gör fel med det...</a:t>
            </a:r>
          </a:p>
          <a:p>
            <a:pPr>
              <a:spcBef>
                <a:spcPct val="50000"/>
              </a:spcBef>
              <a:buFontTx/>
              <a:buChar char="•"/>
            </a:pPr>
            <a:r>
              <a:rPr lang="sv-SE" sz="2200" dirty="0" smtClean="0">
                <a:solidFill>
                  <a:srgbClr val="4C4946"/>
                </a:solidFill>
              </a:rPr>
              <a:t>Men någon form av arv är ett krav för att lösa vissa saker elegant.</a:t>
            </a:r>
          </a:p>
          <a:p>
            <a:pPr>
              <a:spcBef>
                <a:spcPct val="50000"/>
              </a:spcBef>
              <a:buFontTx/>
              <a:buChar char="•"/>
            </a:pPr>
            <a:r>
              <a:rPr lang="sv-SE" sz="2200" dirty="0" smtClean="0">
                <a:solidFill>
                  <a:srgbClr val="4C4946"/>
                </a:solidFill>
              </a:rPr>
              <a:t>Så vad är OOD då?</a:t>
            </a:r>
          </a:p>
          <a:p>
            <a:pPr marL="800100" lvl="1" indent="-342900">
              <a:spcBef>
                <a:spcPct val="50000"/>
              </a:spcBef>
              <a:buFontTx/>
              <a:buChar char="•"/>
            </a:pPr>
            <a:r>
              <a:rPr lang="sv-SE" sz="2000" dirty="0" smtClean="0">
                <a:solidFill>
                  <a:srgbClr val="4C4946"/>
                </a:solidFill>
              </a:rPr>
              <a:t>Objektorienterad design är en metod för design som bygger på objektorienterad nedbrytning och någon form av notation för att visa systemet för andra.</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solidFill>
                  <a:srgbClr val="4C4946"/>
                </a:solidFill>
              </a:rPr>
              <a:t>Objektmodellen</a:t>
            </a:r>
            <a:endParaRPr lang="sv-SE" dirty="0"/>
          </a:p>
        </p:txBody>
      </p:sp>
      <p:sp>
        <p:nvSpPr>
          <p:cNvPr id="3" name="Platshållare för innehåll 2"/>
          <p:cNvSpPr>
            <a:spLocks noGrp="1"/>
          </p:cNvSpPr>
          <p:nvPr>
            <p:ph idx="1"/>
          </p:nvPr>
        </p:nvSpPr>
        <p:spPr/>
        <p:txBody>
          <a:bodyPr>
            <a:noAutofit/>
          </a:bodyPr>
          <a:lstStyle/>
          <a:p>
            <a:pPr>
              <a:spcBef>
                <a:spcPct val="50000"/>
              </a:spcBef>
              <a:buFontTx/>
              <a:buChar char="•"/>
            </a:pPr>
            <a:r>
              <a:rPr lang="sv-SE" sz="2400" dirty="0" smtClean="0">
                <a:solidFill>
                  <a:srgbClr val="4C4946"/>
                </a:solidFill>
              </a:rPr>
              <a:t>OOA är en analysmetod som undersöker kraven från perspektivet att finna de klasser och objekt som redan finns naturligt i problemdomänen.</a:t>
            </a:r>
          </a:p>
          <a:p>
            <a:pPr>
              <a:spcBef>
                <a:spcPct val="50000"/>
              </a:spcBef>
              <a:buFontTx/>
              <a:buChar char="•"/>
            </a:pPr>
            <a:r>
              <a:rPr lang="sv-SE" sz="2400" dirty="0" smtClean="0">
                <a:solidFill>
                  <a:srgbClr val="4C4946"/>
                </a:solidFill>
              </a:rPr>
              <a:t>Det finns fyra huvudsakliga delar av objektmodellen (det finns så klart fler men vi tar bara upp de största).</a:t>
            </a:r>
          </a:p>
          <a:p>
            <a:pPr marL="800100" lvl="1" indent="-342900">
              <a:spcBef>
                <a:spcPct val="50000"/>
              </a:spcBef>
              <a:buFontTx/>
              <a:buChar char="•"/>
            </a:pPr>
            <a:r>
              <a:rPr lang="sv-SE" sz="2200" dirty="0" smtClean="0">
                <a:solidFill>
                  <a:srgbClr val="4C4946"/>
                </a:solidFill>
              </a:rPr>
              <a:t>Abstraktion</a:t>
            </a:r>
          </a:p>
          <a:p>
            <a:pPr marL="800100" lvl="1" indent="-342900">
              <a:spcBef>
                <a:spcPct val="50000"/>
              </a:spcBef>
              <a:buFontTx/>
              <a:buChar char="•"/>
            </a:pPr>
            <a:r>
              <a:rPr lang="sv-SE" sz="2200" dirty="0" smtClean="0">
                <a:solidFill>
                  <a:srgbClr val="4C4946"/>
                </a:solidFill>
              </a:rPr>
              <a:t>Inkapsling</a:t>
            </a:r>
          </a:p>
          <a:p>
            <a:pPr marL="800100" lvl="1" indent="-342900">
              <a:spcBef>
                <a:spcPct val="50000"/>
              </a:spcBef>
              <a:buFontTx/>
              <a:buChar char="•"/>
            </a:pPr>
            <a:r>
              <a:rPr lang="sv-SE" sz="2200" dirty="0" smtClean="0">
                <a:solidFill>
                  <a:srgbClr val="4C4946"/>
                </a:solidFill>
              </a:rPr>
              <a:t>Modularisering</a:t>
            </a:r>
          </a:p>
          <a:p>
            <a:pPr marL="800100" lvl="1" indent="-342900">
              <a:spcBef>
                <a:spcPct val="50000"/>
              </a:spcBef>
              <a:buFontTx/>
              <a:buChar char="•"/>
            </a:pPr>
            <a:r>
              <a:rPr lang="sv-SE" sz="2200" dirty="0" smtClean="0">
                <a:solidFill>
                  <a:srgbClr val="4C4946"/>
                </a:solidFill>
              </a:rPr>
              <a:t>Hierarkier</a:t>
            </a:r>
          </a:p>
          <a:p>
            <a:pPr marL="400050">
              <a:spcBef>
                <a:spcPct val="50000"/>
              </a:spcBef>
              <a:buFontTx/>
              <a:buChar char="•"/>
            </a:pPr>
            <a:r>
              <a:rPr lang="sv-SE" sz="2400" dirty="0" smtClean="0">
                <a:solidFill>
                  <a:srgbClr val="4C4946"/>
                </a:solidFill>
              </a:rPr>
              <a:t>Man kan gå så långt som att säga att ett system som inte stöder alla dessa inte är objektorienterat</a:t>
            </a:r>
          </a:p>
          <a:p>
            <a:pPr marL="800100" lvl="1" indent="-342900">
              <a:spcBef>
                <a:spcPct val="50000"/>
              </a:spcBef>
              <a:buFontTx/>
              <a:buChar char="•"/>
            </a:pPr>
            <a:r>
              <a:rPr lang="sv-SE" sz="2200" dirty="0" smtClean="0">
                <a:solidFill>
                  <a:srgbClr val="4C4946"/>
                </a:solidFill>
              </a:rPr>
              <a:t>Jag stödjer denna ståndpunkten fullt ut.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solidFill>
                  <a:srgbClr val="4C4946"/>
                </a:solidFill>
              </a:rPr>
              <a:t>Objektmodellen</a:t>
            </a:r>
            <a:endParaRPr lang="sv-SE" dirty="0"/>
          </a:p>
        </p:txBody>
      </p:sp>
      <p:sp>
        <p:nvSpPr>
          <p:cNvPr id="3" name="Platshållare för innehåll 2"/>
          <p:cNvSpPr>
            <a:spLocks noGrp="1"/>
          </p:cNvSpPr>
          <p:nvPr>
            <p:ph idx="1"/>
          </p:nvPr>
        </p:nvSpPr>
        <p:spPr/>
        <p:txBody>
          <a:bodyPr>
            <a:noAutofit/>
          </a:bodyPr>
          <a:lstStyle/>
          <a:p>
            <a:pPr marL="800100" lvl="1" indent="-342900">
              <a:spcBef>
                <a:spcPct val="50000"/>
              </a:spcBef>
              <a:buFontTx/>
              <a:buChar char="•"/>
            </a:pPr>
            <a:r>
              <a:rPr lang="sv-SE" sz="2200" dirty="0" smtClean="0">
                <a:solidFill>
                  <a:srgbClr val="4C4946"/>
                </a:solidFill>
              </a:rPr>
              <a:t>Det är en sak att använda klasser och objekt och en annan att vara objektorienterad.</a:t>
            </a:r>
          </a:p>
          <a:p>
            <a:pPr>
              <a:spcBef>
                <a:spcPct val="50000"/>
              </a:spcBef>
              <a:buFontTx/>
              <a:buChar char="•"/>
            </a:pPr>
            <a:r>
              <a:rPr lang="sv-SE" sz="2400" dirty="0" smtClean="0">
                <a:solidFill>
                  <a:srgbClr val="4C4946"/>
                </a:solidFill>
              </a:rPr>
              <a:t>Abstraktion</a:t>
            </a:r>
          </a:p>
          <a:p>
            <a:pPr marL="800100" lvl="1" indent="-342900">
              <a:spcBef>
                <a:spcPct val="50000"/>
              </a:spcBef>
              <a:buFontTx/>
              <a:buChar char="•"/>
            </a:pPr>
            <a:r>
              <a:rPr lang="sv-SE" sz="2200" dirty="0" smtClean="0">
                <a:solidFill>
                  <a:srgbClr val="4C4946"/>
                </a:solidFill>
              </a:rPr>
              <a:t>Jag täckte denna i hyfsad detalj tidigare men det finns lite matnyttigt i boken jag vill trycka på.</a:t>
            </a:r>
          </a:p>
          <a:p>
            <a:pPr marL="800100" lvl="1" indent="-342900">
              <a:spcBef>
                <a:spcPct val="50000"/>
              </a:spcBef>
              <a:buFontTx/>
              <a:buChar char="•"/>
            </a:pPr>
            <a:r>
              <a:rPr lang="sv-SE" sz="2200" dirty="0" smtClean="0">
                <a:solidFill>
                  <a:srgbClr val="4C4946"/>
                </a:solidFill>
              </a:rPr>
              <a:t>Abstraktion kan finnas på en mängd olika nivåer och detaljer. Det kan tom finnas olika abstraktioner för samma data beroende på hur du ser på den.</a:t>
            </a:r>
          </a:p>
          <a:p>
            <a:pPr marL="800100" lvl="1" indent="-342900">
              <a:spcBef>
                <a:spcPct val="50000"/>
              </a:spcBef>
              <a:buFontTx/>
              <a:buChar char="•"/>
            </a:pPr>
            <a:r>
              <a:rPr lang="sv-SE" sz="2200" dirty="0" smtClean="0">
                <a:solidFill>
                  <a:srgbClr val="4C4946"/>
                </a:solidFill>
              </a:rPr>
              <a:t>Bokens exempel med läkaren och tanten som tittade på katten är utmärkt.</a:t>
            </a:r>
          </a:p>
          <a:p>
            <a:pPr>
              <a:spcBef>
                <a:spcPct val="50000"/>
              </a:spcBef>
              <a:buFontTx/>
              <a:buChar char="•"/>
            </a:pPr>
            <a:endParaRPr lang="sv-SE" sz="2200" dirty="0" smtClean="0">
              <a:solidFill>
                <a:srgbClr val="4C4946"/>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solidFill>
                  <a:srgbClr val="4C4946"/>
                </a:solidFill>
              </a:rPr>
              <a:t>Objektmodellen</a:t>
            </a:r>
            <a:endParaRPr lang="sv-SE" dirty="0"/>
          </a:p>
        </p:txBody>
      </p:sp>
      <p:sp>
        <p:nvSpPr>
          <p:cNvPr id="3" name="Platshållare för innehåll 2"/>
          <p:cNvSpPr>
            <a:spLocks noGrp="1"/>
          </p:cNvSpPr>
          <p:nvPr>
            <p:ph idx="1"/>
          </p:nvPr>
        </p:nvSpPr>
        <p:spPr/>
        <p:txBody>
          <a:bodyPr>
            <a:noAutofit/>
          </a:bodyPr>
          <a:lstStyle/>
          <a:p>
            <a:pPr lvl="2">
              <a:spcBef>
                <a:spcPct val="50000"/>
              </a:spcBef>
              <a:buFontTx/>
              <a:buChar char="•"/>
            </a:pPr>
            <a:endParaRPr lang="sv-SE" sz="2200" dirty="0" smtClean="0">
              <a:solidFill>
                <a:srgbClr val="4C4946"/>
              </a:solidFill>
            </a:endParaRPr>
          </a:p>
          <a:p>
            <a:pPr lvl="2">
              <a:spcBef>
                <a:spcPct val="50000"/>
              </a:spcBef>
              <a:buFontTx/>
              <a:buChar char="•"/>
            </a:pPr>
            <a:r>
              <a:rPr lang="sv-SE" sz="2200" dirty="0" smtClean="0">
                <a:solidFill>
                  <a:srgbClr val="4C4946"/>
                </a:solidFill>
              </a:rPr>
              <a:t>I programmering handlar det oftare om access mot någon form av databas där man når samma data med helt skilda interfaces genom klasser.</a:t>
            </a:r>
          </a:p>
          <a:p>
            <a:pPr lvl="2">
              <a:spcBef>
                <a:spcPct val="50000"/>
              </a:spcBef>
              <a:buFontTx/>
              <a:buChar char="•"/>
            </a:pPr>
            <a:r>
              <a:rPr lang="sv-SE" sz="2200" dirty="0" smtClean="0">
                <a:solidFill>
                  <a:srgbClr val="4C4946"/>
                </a:solidFill>
              </a:rPr>
              <a:t>Detta användes på AI:n i GCII där man hade en fyra-klassers databasarkitektur där det var samma data men man såg den från olika håll och gick antingen igenom två eller tre klasser för att göra det man ville.</a:t>
            </a:r>
          </a:p>
          <a:p>
            <a:pPr lvl="2">
              <a:spcBef>
                <a:spcPct val="50000"/>
              </a:spcBef>
              <a:buFontTx/>
              <a:buChar char="•"/>
            </a:pPr>
            <a:r>
              <a:rPr lang="sv-SE" sz="2200" dirty="0" smtClean="0">
                <a:solidFill>
                  <a:srgbClr val="4C4946"/>
                </a:solidFill>
              </a:rPr>
              <a:t>Detta gjordes </a:t>
            </a:r>
            <a:r>
              <a:rPr lang="sv-SE" sz="2200" dirty="0" err="1" smtClean="0">
                <a:solidFill>
                  <a:srgbClr val="4C4946"/>
                </a:solidFill>
              </a:rPr>
              <a:t>i.o.f.s</a:t>
            </a:r>
            <a:r>
              <a:rPr lang="sv-SE" sz="2200" dirty="0" smtClean="0">
                <a:solidFill>
                  <a:srgbClr val="4C4946"/>
                </a:solidFill>
              </a:rPr>
              <a:t>. av </a:t>
            </a:r>
            <a:r>
              <a:rPr lang="sv-SE" sz="2200" dirty="0" err="1" smtClean="0">
                <a:solidFill>
                  <a:srgbClr val="4C4946"/>
                </a:solidFill>
              </a:rPr>
              <a:t>performanceskäl</a:t>
            </a:r>
            <a:r>
              <a:rPr lang="sv-SE" sz="2200" dirty="0" smtClean="0">
                <a:solidFill>
                  <a:srgbClr val="4C4946"/>
                </a:solidFill>
              </a:rPr>
              <a:t> men det skapade också ett väldigt tydligt interface för omvärlden där de hade helt separata klasser beroende på vad de ville göra.</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solidFill>
                  <a:srgbClr val="4C4946"/>
                </a:solidFill>
              </a:rPr>
              <a:t>Objektmodellen</a:t>
            </a:r>
            <a:endParaRPr lang="sv-SE" dirty="0"/>
          </a:p>
        </p:txBody>
      </p:sp>
      <p:sp>
        <p:nvSpPr>
          <p:cNvPr id="3" name="Platshållare för innehåll 2"/>
          <p:cNvSpPr>
            <a:spLocks noGrp="1"/>
          </p:cNvSpPr>
          <p:nvPr>
            <p:ph idx="1"/>
          </p:nvPr>
        </p:nvSpPr>
        <p:spPr/>
        <p:txBody>
          <a:bodyPr>
            <a:noAutofit/>
          </a:bodyPr>
          <a:lstStyle/>
          <a:p>
            <a:pPr>
              <a:spcBef>
                <a:spcPct val="50000"/>
              </a:spcBef>
              <a:buFontTx/>
              <a:buChar char="•"/>
            </a:pPr>
            <a:r>
              <a:rPr lang="sv-SE" sz="2400" dirty="0" smtClean="0">
                <a:solidFill>
                  <a:srgbClr val="4C4946"/>
                </a:solidFill>
              </a:rPr>
              <a:t>Bokens abstraktionsexempel är också väldigt bra:</a:t>
            </a:r>
          </a:p>
          <a:p>
            <a:pPr marL="800100" lvl="1" indent="-342900">
              <a:spcBef>
                <a:spcPct val="50000"/>
              </a:spcBef>
              <a:buFontTx/>
              <a:buChar char="•"/>
            </a:pPr>
            <a:r>
              <a:rPr lang="sv-SE" sz="2200" dirty="0" smtClean="0">
                <a:solidFill>
                  <a:srgbClr val="4C4946"/>
                </a:solidFill>
              </a:rPr>
              <a:t>Entitetsabstraktion</a:t>
            </a:r>
          </a:p>
          <a:p>
            <a:pPr marL="800100" lvl="1" indent="-342900">
              <a:spcBef>
                <a:spcPct val="50000"/>
              </a:spcBef>
              <a:buFontTx/>
              <a:buChar char="•"/>
            </a:pPr>
            <a:r>
              <a:rPr lang="sv-SE" sz="2200" dirty="0" smtClean="0">
                <a:solidFill>
                  <a:srgbClr val="4C4946"/>
                </a:solidFill>
              </a:rPr>
              <a:t>Handlingsabstraktion</a:t>
            </a:r>
          </a:p>
          <a:p>
            <a:pPr marL="800100" lvl="1" indent="-342900">
              <a:spcBef>
                <a:spcPct val="50000"/>
              </a:spcBef>
              <a:buFontTx/>
              <a:buChar char="•"/>
            </a:pPr>
            <a:r>
              <a:rPr lang="sv-SE" sz="2200" dirty="0" smtClean="0">
                <a:solidFill>
                  <a:srgbClr val="4C4946"/>
                </a:solidFill>
              </a:rPr>
              <a:t>Virtuell maskinabstraktion</a:t>
            </a:r>
          </a:p>
          <a:p>
            <a:pPr lvl="2">
              <a:spcBef>
                <a:spcPct val="50000"/>
              </a:spcBef>
              <a:buFontTx/>
              <a:buChar char="•"/>
            </a:pPr>
            <a:r>
              <a:rPr lang="sv-SE" sz="2200" dirty="0" smtClean="0">
                <a:solidFill>
                  <a:srgbClr val="4C4946"/>
                </a:solidFill>
              </a:rPr>
              <a:t>Denna kan ni nog skippa helt ärligt</a:t>
            </a:r>
          </a:p>
          <a:p>
            <a:pPr marL="800100" lvl="1" indent="-342900">
              <a:spcBef>
                <a:spcPct val="50000"/>
              </a:spcBef>
              <a:buFontTx/>
              <a:buChar char="•"/>
            </a:pPr>
            <a:r>
              <a:rPr lang="sv-SE" sz="2200" dirty="0" smtClean="0">
                <a:solidFill>
                  <a:srgbClr val="4C4946"/>
                </a:solidFill>
              </a:rPr>
              <a:t>Tillfällighetsabstraktion</a:t>
            </a:r>
          </a:p>
          <a:p>
            <a:pPr lvl="2">
              <a:spcBef>
                <a:spcPct val="50000"/>
              </a:spcBef>
              <a:buFontTx/>
              <a:buChar char="•"/>
            </a:pPr>
            <a:r>
              <a:rPr lang="sv-SE" sz="2200" dirty="0" err="1" smtClean="0">
                <a:solidFill>
                  <a:srgbClr val="4C4946"/>
                </a:solidFill>
              </a:rPr>
              <a:t>Namespaces</a:t>
            </a:r>
            <a:r>
              <a:rPr lang="sv-SE" sz="2200" dirty="0" smtClean="0">
                <a:solidFill>
                  <a:srgbClr val="4C4946"/>
                </a:solidFill>
              </a:rPr>
              <a:t> to the </a:t>
            </a:r>
            <a:r>
              <a:rPr lang="sv-SE" sz="2200" dirty="0" err="1" smtClean="0">
                <a:solidFill>
                  <a:srgbClr val="4C4946"/>
                </a:solidFill>
              </a:rPr>
              <a:t>rescue</a:t>
            </a:r>
            <a:endParaRPr lang="sv-SE" sz="2200" dirty="0" smtClean="0">
              <a:solidFill>
                <a:srgbClr val="4C4946"/>
              </a:solidFill>
            </a:endParaRPr>
          </a:p>
          <a:p>
            <a:pPr>
              <a:spcBef>
                <a:spcPct val="50000"/>
              </a:spcBef>
              <a:buFontTx/>
              <a:buChar char="•"/>
            </a:pPr>
            <a:r>
              <a:rPr lang="sv-SE" sz="2400" dirty="0" smtClean="0">
                <a:solidFill>
                  <a:srgbClr val="4C4946"/>
                </a:solidFill>
              </a:rPr>
              <a:t>Bokens exempel med sensorerna i växt huset är briljant. Jag tänker inte gå igenom det men jag tar gärna frågor på det.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solidFill>
                  <a:srgbClr val="4C4946"/>
                </a:solidFill>
              </a:rPr>
              <a:t>Objektmodellen</a:t>
            </a:r>
            <a:endParaRPr lang="sv-SE" dirty="0"/>
          </a:p>
        </p:txBody>
      </p:sp>
      <p:sp>
        <p:nvSpPr>
          <p:cNvPr id="3" name="Platshållare för innehåll 2"/>
          <p:cNvSpPr>
            <a:spLocks noGrp="1"/>
          </p:cNvSpPr>
          <p:nvPr>
            <p:ph idx="1"/>
          </p:nvPr>
        </p:nvSpPr>
        <p:spPr/>
        <p:txBody>
          <a:bodyPr>
            <a:noAutofit/>
          </a:bodyPr>
          <a:lstStyle/>
          <a:p>
            <a:pPr>
              <a:spcBef>
                <a:spcPct val="50000"/>
              </a:spcBef>
              <a:buFontTx/>
              <a:buChar char="•"/>
            </a:pPr>
            <a:endParaRPr lang="sv-SE" sz="2000" dirty="0" smtClean="0">
              <a:solidFill>
                <a:srgbClr val="4C4946"/>
              </a:solidFill>
            </a:endParaRPr>
          </a:p>
          <a:p>
            <a:pPr>
              <a:spcBef>
                <a:spcPct val="50000"/>
              </a:spcBef>
              <a:buFontTx/>
              <a:buChar char="•"/>
            </a:pPr>
            <a:r>
              <a:rPr lang="sv-SE" sz="2400" dirty="0" smtClean="0">
                <a:solidFill>
                  <a:srgbClr val="4C4946"/>
                </a:solidFill>
              </a:rPr>
              <a:t>Inkapsling</a:t>
            </a:r>
          </a:p>
          <a:p>
            <a:pPr marL="800100" lvl="1" indent="-342900">
              <a:spcBef>
                <a:spcPct val="50000"/>
              </a:spcBef>
              <a:buFontTx/>
              <a:buChar char="•"/>
            </a:pPr>
            <a:r>
              <a:rPr lang="sv-SE" sz="2200" dirty="0" smtClean="0">
                <a:solidFill>
                  <a:srgbClr val="4C4946"/>
                </a:solidFill>
              </a:rPr>
              <a:t>Igen ett ämne vi redan har täckt. Boken förklarar dess samspel med abstraktion mycket bra. </a:t>
            </a:r>
          </a:p>
          <a:p>
            <a:pPr marL="800100" lvl="1" indent="-342900">
              <a:spcBef>
                <a:spcPct val="50000"/>
              </a:spcBef>
              <a:buNone/>
            </a:pPr>
            <a:endParaRPr lang="sv-SE" sz="2000" dirty="0" smtClean="0">
              <a:solidFill>
                <a:srgbClr val="4C4946"/>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solidFill>
                  <a:srgbClr val="4C4946"/>
                </a:solidFill>
              </a:rPr>
              <a:t>Modularitet</a:t>
            </a:r>
            <a:endParaRPr lang="sv-SE" dirty="0"/>
          </a:p>
        </p:txBody>
      </p:sp>
      <p:sp>
        <p:nvSpPr>
          <p:cNvPr id="3" name="Platshållare för innehåll 2"/>
          <p:cNvSpPr>
            <a:spLocks noGrp="1"/>
          </p:cNvSpPr>
          <p:nvPr>
            <p:ph idx="1"/>
          </p:nvPr>
        </p:nvSpPr>
        <p:spPr/>
        <p:txBody>
          <a:bodyPr>
            <a:noAutofit/>
          </a:bodyPr>
          <a:lstStyle/>
          <a:p>
            <a:pPr>
              <a:spcBef>
                <a:spcPct val="50000"/>
              </a:spcBef>
              <a:buFontTx/>
              <a:buChar char="•"/>
            </a:pPr>
            <a:r>
              <a:rPr lang="sv-SE" sz="2200" dirty="0" smtClean="0">
                <a:solidFill>
                  <a:srgbClr val="4C4946"/>
                </a:solidFill>
              </a:rPr>
              <a:t>Detta har vi inte gått igenom även om vi använt oss av det hela.</a:t>
            </a:r>
          </a:p>
          <a:p>
            <a:pPr>
              <a:spcBef>
                <a:spcPct val="50000"/>
              </a:spcBef>
              <a:buFontTx/>
              <a:buChar char="•"/>
            </a:pPr>
            <a:r>
              <a:rPr lang="sv-SE" sz="2200" dirty="0" smtClean="0">
                <a:solidFill>
                  <a:srgbClr val="4C4946"/>
                </a:solidFill>
              </a:rPr>
              <a:t>I C++ språk blir en modul ett projekt.</a:t>
            </a:r>
          </a:p>
          <a:p>
            <a:pPr lvl="1">
              <a:spcBef>
                <a:spcPct val="50000"/>
              </a:spcBef>
              <a:buFontTx/>
              <a:buChar char="•"/>
            </a:pPr>
            <a:r>
              <a:rPr lang="sv-SE" sz="2200" dirty="0" smtClean="0">
                <a:solidFill>
                  <a:srgbClr val="4C4946"/>
                </a:solidFill>
              </a:rPr>
              <a:t>Den blir helt oberoende av andra delar eller kommunicerar genom väldigt tomma interface.</a:t>
            </a:r>
          </a:p>
          <a:p>
            <a:pPr lvl="1">
              <a:spcBef>
                <a:spcPct val="50000"/>
              </a:spcBef>
              <a:buFontTx/>
              <a:buChar char="•"/>
            </a:pPr>
            <a:r>
              <a:rPr lang="sv-SE" sz="2200" dirty="0" smtClean="0">
                <a:solidFill>
                  <a:srgbClr val="4C4946"/>
                </a:solidFill>
              </a:rPr>
              <a:t>Exempel är ju debug, timing-systemet etc. som också är fristående moduler som har hand om att göra en enskild sak var utan att behöva påverkas av huvudkoden.</a:t>
            </a:r>
          </a:p>
          <a:p>
            <a:pPr lvl="1">
              <a:spcBef>
                <a:spcPct val="50000"/>
              </a:spcBef>
              <a:buFontTx/>
              <a:buChar char="•"/>
            </a:pPr>
            <a:r>
              <a:rPr lang="sv-SE" sz="2200" dirty="0" smtClean="0">
                <a:solidFill>
                  <a:srgbClr val="4C4946"/>
                </a:solidFill>
              </a:rPr>
              <a:t>Samma gäller så klart common utilities.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a:bodyPr>
          <a:lstStyle/>
          <a:p>
            <a:r>
              <a:rPr lang="sv-SE" dirty="0" smtClean="0">
                <a:solidFill>
                  <a:srgbClr val="4C4946"/>
                </a:solidFill>
              </a:rPr>
              <a:t>Om komplexitet</a:t>
            </a:r>
            <a:endParaRPr lang="sv-SE" dirty="0"/>
          </a:p>
        </p:txBody>
      </p:sp>
      <p:sp>
        <p:nvSpPr>
          <p:cNvPr id="3" name="Platshållare för innehåll 2"/>
          <p:cNvSpPr>
            <a:spLocks noGrp="1"/>
          </p:cNvSpPr>
          <p:nvPr>
            <p:ph idx="1"/>
          </p:nvPr>
        </p:nvSpPr>
        <p:spPr/>
        <p:txBody>
          <a:bodyPr>
            <a:normAutofit/>
          </a:bodyPr>
          <a:lstStyle/>
          <a:p>
            <a:pPr lvl="0" fontAlgn="base">
              <a:spcBef>
                <a:spcPct val="50000"/>
              </a:spcBef>
              <a:spcAft>
                <a:spcPct val="0"/>
              </a:spcAft>
              <a:buFontTx/>
              <a:buChar char="•"/>
            </a:pPr>
            <a:r>
              <a:rPr lang="sv-SE" sz="2400" dirty="0" smtClean="0">
                <a:solidFill>
                  <a:srgbClr val="4C4946"/>
                </a:solidFill>
                <a:cs typeface="Arial" pitchFamily="34" charset="0"/>
              </a:rPr>
              <a:t>Mycket med programmering handlar om att hantera komplexitet.</a:t>
            </a:r>
          </a:p>
          <a:p>
            <a:pPr lvl="0" fontAlgn="base">
              <a:spcBef>
                <a:spcPct val="50000"/>
              </a:spcBef>
              <a:spcAft>
                <a:spcPct val="0"/>
              </a:spcAft>
              <a:buFontTx/>
              <a:buChar char="•"/>
            </a:pPr>
            <a:r>
              <a:rPr lang="sv-SE" sz="2400" dirty="0" smtClean="0">
                <a:solidFill>
                  <a:srgbClr val="4C4946"/>
                </a:solidFill>
                <a:cs typeface="Arial" pitchFamily="34" charset="0"/>
              </a:rPr>
              <a:t>Ta ett problem och bryta ner det till beståndsdelar som vi människor klara av att hantera och behandla.</a:t>
            </a:r>
          </a:p>
          <a:p>
            <a:pPr lvl="0" fontAlgn="base">
              <a:spcBef>
                <a:spcPct val="50000"/>
              </a:spcBef>
              <a:spcAft>
                <a:spcPct val="0"/>
              </a:spcAft>
              <a:buFontTx/>
              <a:buChar char="•"/>
            </a:pPr>
            <a:r>
              <a:rPr lang="sv-SE" sz="2400" dirty="0" smtClean="0">
                <a:solidFill>
                  <a:srgbClr val="4C4946"/>
                </a:solidFill>
                <a:cs typeface="Arial" pitchFamily="34" charset="0"/>
              </a:rPr>
              <a:t>Detta är den del av programmering som skalar mest mellan hobbyprogrammering och att arbeta på ett spelföretag.</a:t>
            </a:r>
          </a:p>
          <a:p>
            <a:pPr lvl="0" fontAlgn="base">
              <a:spcBef>
                <a:spcPct val="50000"/>
              </a:spcBef>
              <a:spcAft>
                <a:spcPct val="0"/>
              </a:spcAft>
              <a:buFontTx/>
              <a:buChar char="•"/>
            </a:pPr>
            <a:r>
              <a:rPr lang="sv-SE" sz="2400" dirty="0" smtClean="0">
                <a:solidFill>
                  <a:srgbClr val="4C4946"/>
                </a:solidFill>
                <a:cs typeface="Arial" pitchFamily="34" charset="0"/>
              </a:rPr>
              <a:t>Hobbyprojekten är ofta rätt enkla och banala i jämförelse med den enorma komplexitet som krävs för att skeppa en AAA-titel idag.</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solidFill>
                  <a:srgbClr val="4C4946"/>
                </a:solidFill>
              </a:rPr>
              <a:t>Modularitet</a:t>
            </a:r>
            <a:endParaRPr lang="sv-SE" dirty="0"/>
          </a:p>
        </p:txBody>
      </p:sp>
      <p:sp>
        <p:nvSpPr>
          <p:cNvPr id="3" name="Platshållare för innehåll 2"/>
          <p:cNvSpPr>
            <a:spLocks noGrp="1"/>
          </p:cNvSpPr>
          <p:nvPr>
            <p:ph idx="1"/>
          </p:nvPr>
        </p:nvSpPr>
        <p:spPr/>
        <p:txBody>
          <a:bodyPr>
            <a:noAutofit/>
          </a:bodyPr>
          <a:lstStyle/>
          <a:p>
            <a:pPr>
              <a:spcBef>
                <a:spcPct val="50000"/>
              </a:spcBef>
              <a:buFontTx/>
              <a:buChar char="•"/>
            </a:pPr>
            <a:r>
              <a:rPr lang="sv-SE" sz="2400" dirty="0" smtClean="0">
                <a:solidFill>
                  <a:srgbClr val="4C4946"/>
                </a:solidFill>
              </a:rPr>
              <a:t>En tanke med moduler är att man bygger upp ett bibliotek av dem så man har färdiga vältestade lösningar för en mängd problem.</a:t>
            </a:r>
          </a:p>
          <a:p>
            <a:pPr>
              <a:spcBef>
                <a:spcPct val="50000"/>
              </a:spcBef>
              <a:buFontTx/>
              <a:buChar char="•"/>
            </a:pPr>
            <a:r>
              <a:rPr lang="sv-SE" sz="2400" dirty="0" smtClean="0">
                <a:solidFill>
                  <a:srgbClr val="4C4946"/>
                </a:solidFill>
              </a:rPr>
              <a:t>Detta skapar ert ramverk.</a:t>
            </a:r>
          </a:p>
          <a:p>
            <a:pPr>
              <a:spcBef>
                <a:spcPct val="50000"/>
              </a:spcBef>
              <a:buFontTx/>
              <a:buChar char="•"/>
            </a:pPr>
            <a:r>
              <a:rPr lang="sv-SE" sz="2400" dirty="0" smtClean="0">
                <a:solidFill>
                  <a:srgbClr val="4C4946"/>
                </a:solidFill>
              </a:rPr>
              <a:t>Att ha ett ständigt ökande ramverk är grunden bakom att kunna bygga större projekt.</a:t>
            </a:r>
          </a:p>
          <a:p>
            <a:pPr>
              <a:spcBef>
                <a:spcPct val="50000"/>
              </a:spcBef>
              <a:buFontTx/>
              <a:buChar char="•"/>
            </a:pPr>
            <a:r>
              <a:rPr lang="sv-SE" sz="2400" dirty="0" smtClean="0">
                <a:solidFill>
                  <a:srgbClr val="4C4946"/>
                </a:solidFill>
              </a:rPr>
              <a:t>Och något ni vill bygga upp kontinuerligt under denna utbildningen.</a:t>
            </a:r>
          </a:p>
          <a:p>
            <a:pPr>
              <a:spcBef>
                <a:spcPct val="50000"/>
              </a:spcBef>
              <a:buFontTx/>
              <a:buChar char="•"/>
            </a:pPr>
            <a:r>
              <a:rPr lang="sv-SE" sz="2400" dirty="0" smtClean="0">
                <a:solidFill>
                  <a:srgbClr val="4C4946"/>
                </a:solidFill>
              </a:rPr>
              <a:t>Detta är det som kommer möjliggöra snabbare spelproduktion mot slutet.</a:t>
            </a:r>
          </a:p>
          <a:p>
            <a:pPr>
              <a:spcBef>
                <a:spcPct val="50000"/>
              </a:spcBef>
              <a:buFontTx/>
              <a:buChar char="•"/>
            </a:pPr>
            <a:r>
              <a:rPr lang="sv-SE" sz="2400" dirty="0" smtClean="0">
                <a:solidFill>
                  <a:srgbClr val="4C4946"/>
                </a:solidFill>
              </a:rPr>
              <a:t>Se alltid till att ni har ert ramverk lätt tillgängligt separerat från eventuell spelspecifik kod.</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solidFill>
                  <a:srgbClr val="4C4946"/>
                </a:solidFill>
              </a:rPr>
              <a:t>Modularitet</a:t>
            </a:r>
            <a:endParaRPr lang="sv-SE" dirty="0"/>
          </a:p>
        </p:txBody>
      </p:sp>
      <p:sp>
        <p:nvSpPr>
          <p:cNvPr id="3" name="Platshållare för innehåll 2"/>
          <p:cNvSpPr>
            <a:spLocks noGrp="1"/>
          </p:cNvSpPr>
          <p:nvPr>
            <p:ph idx="1"/>
          </p:nvPr>
        </p:nvSpPr>
        <p:spPr/>
        <p:txBody>
          <a:bodyPr>
            <a:noAutofit/>
          </a:bodyPr>
          <a:lstStyle/>
          <a:p>
            <a:pPr>
              <a:spcBef>
                <a:spcPct val="50000"/>
              </a:spcBef>
              <a:buFontTx/>
              <a:buChar char="•"/>
            </a:pPr>
            <a:r>
              <a:rPr lang="sv-SE" sz="2400" dirty="0" smtClean="0">
                <a:solidFill>
                  <a:srgbClr val="4C4946"/>
                </a:solidFill>
              </a:rPr>
              <a:t>Med moduler är alltid frågan var ska man dela upp dem.</a:t>
            </a:r>
          </a:p>
          <a:p>
            <a:pPr>
              <a:spcBef>
                <a:spcPct val="50000"/>
              </a:spcBef>
              <a:buFontTx/>
              <a:buChar char="•"/>
            </a:pPr>
            <a:r>
              <a:rPr lang="sv-SE" sz="2400" dirty="0" smtClean="0">
                <a:solidFill>
                  <a:srgbClr val="4C4946"/>
                </a:solidFill>
              </a:rPr>
              <a:t>Det är inte en fråga som är 100% tydlig.</a:t>
            </a:r>
          </a:p>
          <a:p>
            <a:pPr>
              <a:spcBef>
                <a:spcPct val="50000"/>
              </a:spcBef>
              <a:buFontTx/>
              <a:buChar char="•"/>
            </a:pPr>
            <a:r>
              <a:rPr lang="sv-SE" sz="2400" dirty="0" smtClean="0">
                <a:solidFill>
                  <a:srgbClr val="4C4946"/>
                </a:solidFill>
              </a:rPr>
              <a:t>Det man kan kolla på är hur starka är förbindelserna mellan de olika objekten och placera i moduler objekt som har starka förbindelser med varandra men svaga med alla andra.</a:t>
            </a:r>
          </a:p>
          <a:p>
            <a:pPr>
              <a:spcBef>
                <a:spcPct val="50000"/>
              </a:spcBef>
              <a:buFontTx/>
              <a:buChar char="•"/>
            </a:pPr>
            <a:r>
              <a:rPr lang="sv-SE" sz="2400" dirty="0" smtClean="0">
                <a:solidFill>
                  <a:srgbClr val="4C4946"/>
                </a:solidFill>
              </a:rPr>
              <a:t>På det här sättet ser du till att modulerna inte har för starka kopplingar till varandra.</a:t>
            </a:r>
          </a:p>
          <a:p>
            <a:pPr>
              <a:spcBef>
                <a:spcPct val="50000"/>
              </a:spcBef>
              <a:buFontTx/>
              <a:buChar char="•"/>
            </a:pPr>
            <a:r>
              <a:rPr lang="sv-SE" sz="2400" dirty="0" smtClean="0">
                <a:solidFill>
                  <a:srgbClr val="4C4946"/>
                </a:solidFill>
              </a:rPr>
              <a:t>Du vill hålla modulkopplingarna så lösa som möjligt.</a:t>
            </a:r>
          </a:p>
          <a:p>
            <a:pPr>
              <a:spcBef>
                <a:spcPct val="50000"/>
              </a:spcBef>
              <a:buFontTx/>
              <a:buChar char="•"/>
            </a:pPr>
            <a:r>
              <a:rPr lang="sv-SE" sz="2400" dirty="0" smtClean="0">
                <a:solidFill>
                  <a:srgbClr val="4C4946"/>
                </a:solidFill>
              </a:rPr>
              <a:t>Att bestämma mängden moduler är inte helt enkelt:</a:t>
            </a:r>
          </a:p>
          <a:p>
            <a:pPr lvl="1">
              <a:spcBef>
                <a:spcPct val="50000"/>
              </a:spcBef>
              <a:buFontTx/>
              <a:buChar char="•"/>
            </a:pPr>
            <a:r>
              <a:rPr lang="sv-SE" sz="2000" dirty="0" smtClean="0">
                <a:solidFill>
                  <a:srgbClr val="4C4946"/>
                </a:solidFill>
              </a:rPr>
              <a:t>Du vill ha många nog att du inte ska störa kod i onödan.</a:t>
            </a:r>
          </a:p>
          <a:p>
            <a:pPr lvl="1">
              <a:spcBef>
                <a:spcPct val="50000"/>
              </a:spcBef>
              <a:buFontTx/>
              <a:buChar char="•"/>
            </a:pPr>
            <a:r>
              <a:rPr lang="sv-SE" sz="2000" dirty="0" smtClean="0">
                <a:solidFill>
                  <a:srgbClr val="4C4946"/>
                </a:solidFill>
              </a:rPr>
              <a:t>Samtidigt stora nog att du inte behöver sitta och pilla med 100 moduler varje gång du ska göra ett projekt.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solidFill>
                  <a:srgbClr val="4C4946"/>
                </a:solidFill>
              </a:rPr>
              <a:t>Modularitet</a:t>
            </a:r>
            <a:endParaRPr lang="sv-SE" dirty="0"/>
          </a:p>
        </p:txBody>
      </p:sp>
      <p:sp>
        <p:nvSpPr>
          <p:cNvPr id="3" name="Platshållare för innehåll 2"/>
          <p:cNvSpPr>
            <a:spLocks noGrp="1"/>
          </p:cNvSpPr>
          <p:nvPr>
            <p:ph idx="1"/>
          </p:nvPr>
        </p:nvSpPr>
        <p:spPr/>
        <p:txBody>
          <a:bodyPr>
            <a:noAutofit/>
          </a:bodyPr>
          <a:lstStyle/>
          <a:p>
            <a:pPr>
              <a:spcBef>
                <a:spcPct val="50000"/>
              </a:spcBef>
              <a:buFontTx/>
              <a:buChar char="•"/>
            </a:pPr>
            <a:endParaRPr lang="sv-SE" sz="2400" dirty="0" smtClean="0">
              <a:solidFill>
                <a:srgbClr val="4C4946"/>
              </a:solidFill>
            </a:endParaRPr>
          </a:p>
          <a:p>
            <a:pPr>
              <a:spcBef>
                <a:spcPct val="50000"/>
              </a:spcBef>
              <a:buFontTx/>
              <a:buChar char="•"/>
            </a:pPr>
            <a:r>
              <a:rPr lang="sv-SE" sz="2400" dirty="0" smtClean="0">
                <a:solidFill>
                  <a:srgbClr val="4C4946"/>
                </a:solidFill>
              </a:rPr>
              <a:t>Boken har många valida punkter. </a:t>
            </a:r>
          </a:p>
          <a:p>
            <a:pPr>
              <a:spcBef>
                <a:spcPct val="50000"/>
              </a:spcBef>
              <a:buFontTx/>
              <a:buChar char="•"/>
            </a:pPr>
            <a:r>
              <a:rPr lang="sv-SE" sz="2400" dirty="0" smtClean="0">
                <a:solidFill>
                  <a:srgbClr val="4C4946"/>
                </a:solidFill>
              </a:rPr>
              <a:t>Jag måste trycka på detta.</a:t>
            </a:r>
          </a:p>
          <a:p>
            <a:pPr>
              <a:spcBef>
                <a:spcPct val="50000"/>
              </a:spcBef>
              <a:buFontTx/>
              <a:buChar char="•"/>
            </a:pPr>
            <a:r>
              <a:rPr lang="sv-SE" sz="2400" dirty="0" smtClean="0">
                <a:solidFill>
                  <a:srgbClr val="4C4946"/>
                </a:solidFill>
              </a:rPr>
              <a:t>En hel del av det ni läser ni kan kännas som flummigt och abstrakt.</a:t>
            </a:r>
          </a:p>
          <a:p>
            <a:pPr>
              <a:spcBef>
                <a:spcPct val="50000"/>
              </a:spcBef>
              <a:buFontTx/>
              <a:buChar char="•"/>
            </a:pPr>
            <a:r>
              <a:rPr lang="sv-SE" sz="2400" dirty="0" smtClean="0">
                <a:solidFill>
                  <a:srgbClr val="4C4946"/>
                </a:solidFill>
              </a:rPr>
              <a:t>Men läs det noggrant.</a:t>
            </a:r>
          </a:p>
          <a:p>
            <a:pPr>
              <a:spcBef>
                <a:spcPct val="50000"/>
              </a:spcBef>
              <a:buFontTx/>
              <a:buChar char="•"/>
            </a:pPr>
            <a:r>
              <a:rPr lang="sv-SE" sz="2400" dirty="0" smtClean="0">
                <a:solidFill>
                  <a:srgbClr val="4C4946"/>
                </a:solidFill>
              </a:rPr>
              <a:t>Fundera på vad där står.</a:t>
            </a:r>
          </a:p>
          <a:p>
            <a:pPr>
              <a:spcBef>
                <a:spcPct val="50000"/>
              </a:spcBef>
              <a:buFontTx/>
              <a:buChar char="•"/>
            </a:pPr>
            <a:r>
              <a:rPr lang="sv-SE" sz="2400" dirty="0" smtClean="0">
                <a:solidFill>
                  <a:srgbClr val="4C4946"/>
                </a:solidFill>
              </a:rPr>
              <a:t>Jämför med exempel på vad ni har gjort.</a:t>
            </a:r>
          </a:p>
          <a:p>
            <a:pPr>
              <a:spcBef>
                <a:spcPct val="50000"/>
              </a:spcBef>
              <a:buFontTx/>
              <a:buChar char="•"/>
            </a:pPr>
            <a:r>
              <a:rPr lang="sv-SE" sz="2400" dirty="0" smtClean="0">
                <a:solidFill>
                  <a:srgbClr val="4C4946"/>
                </a:solidFill>
              </a:rPr>
              <a:t>Då kommer ni bli bättre programmerare.</a:t>
            </a:r>
          </a:p>
          <a:p>
            <a:pPr>
              <a:spcBef>
                <a:spcPct val="50000"/>
              </a:spcBef>
              <a:buFontTx/>
              <a:buChar char="•"/>
            </a:pPr>
            <a:r>
              <a:rPr lang="sv-SE" sz="2400" dirty="0" smtClean="0">
                <a:solidFill>
                  <a:srgbClr val="4C4946"/>
                </a:solidFill>
              </a:rPr>
              <a:t>Jag garanterar detta.</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solidFill>
                  <a:srgbClr val="4C4946"/>
                </a:solidFill>
              </a:rPr>
              <a:t>Hierakier</a:t>
            </a:r>
            <a:endParaRPr lang="sv-SE" dirty="0"/>
          </a:p>
        </p:txBody>
      </p:sp>
      <p:sp>
        <p:nvSpPr>
          <p:cNvPr id="3" name="Platshållare för innehåll 2"/>
          <p:cNvSpPr>
            <a:spLocks noGrp="1"/>
          </p:cNvSpPr>
          <p:nvPr>
            <p:ph idx="1"/>
          </p:nvPr>
        </p:nvSpPr>
        <p:spPr/>
        <p:txBody>
          <a:bodyPr>
            <a:normAutofit/>
          </a:bodyPr>
          <a:lstStyle/>
          <a:p>
            <a:pPr>
              <a:spcBef>
                <a:spcPct val="50000"/>
              </a:spcBef>
              <a:buFontTx/>
              <a:buChar char="•"/>
            </a:pPr>
            <a:r>
              <a:rPr lang="sv-SE" sz="2400" dirty="0" smtClean="0">
                <a:solidFill>
                  <a:srgbClr val="4C4946"/>
                </a:solidFill>
              </a:rPr>
              <a:t>Igen är bokens exempel utmärkta och jag tar gärna frågor på dem.</a:t>
            </a:r>
          </a:p>
          <a:p>
            <a:pPr>
              <a:spcBef>
                <a:spcPct val="50000"/>
              </a:spcBef>
              <a:buFontTx/>
              <a:buChar char="•"/>
            </a:pPr>
            <a:r>
              <a:rPr lang="sv-SE" sz="2400" dirty="0" smtClean="0">
                <a:solidFill>
                  <a:srgbClr val="4C4946"/>
                </a:solidFill>
              </a:rPr>
              <a:t>Dock måste jag peka ut detta multipelt arv är i princip alltid dåligt och bör undvikas på alla sätt annars riskerar man problem med namnkollisioner.</a:t>
            </a:r>
          </a:p>
          <a:p>
            <a:pPr>
              <a:spcBef>
                <a:spcPct val="50000"/>
              </a:spcBef>
              <a:buFontTx/>
              <a:buChar char="•"/>
            </a:pPr>
            <a:r>
              <a:rPr lang="sv-SE" sz="2400" dirty="0" smtClean="0">
                <a:solidFill>
                  <a:srgbClr val="4C4946"/>
                </a:solidFill>
              </a:rPr>
              <a:t>Och mönstret på sida 63 mer känd som ”The </a:t>
            </a:r>
            <a:r>
              <a:rPr lang="sv-SE" sz="2400" dirty="0" err="1" smtClean="0">
                <a:solidFill>
                  <a:srgbClr val="4C4946"/>
                </a:solidFill>
              </a:rPr>
              <a:t>dreaded</a:t>
            </a:r>
            <a:r>
              <a:rPr lang="sv-SE" sz="2400" dirty="0" smtClean="0">
                <a:solidFill>
                  <a:srgbClr val="4C4946"/>
                </a:solidFill>
              </a:rPr>
              <a:t> </a:t>
            </a:r>
            <a:r>
              <a:rPr lang="sv-SE" sz="2400" dirty="0" err="1" smtClean="0">
                <a:solidFill>
                  <a:srgbClr val="4C4946"/>
                </a:solidFill>
              </a:rPr>
              <a:t>diamond</a:t>
            </a:r>
            <a:r>
              <a:rPr lang="sv-SE" sz="2400" dirty="0" smtClean="0">
                <a:solidFill>
                  <a:srgbClr val="4C4946"/>
                </a:solidFill>
              </a:rPr>
              <a:t>” är en perfekt kiss of death till valfritt projekt.</a:t>
            </a:r>
          </a:p>
          <a:p>
            <a:pPr>
              <a:spcBef>
                <a:spcPct val="50000"/>
              </a:spcBef>
              <a:buFontTx/>
              <a:buChar char="•"/>
            </a:pPr>
            <a:r>
              <a:rPr lang="sv-SE" sz="2400" dirty="0" smtClean="0">
                <a:solidFill>
                  <a:srgbClr val="4C4946"/>
                </a:solidFill>
              </a:rPr>
              <a:t>Aggregatdelen </a:t>
            </a:r>
            <a:r>
              <a:rPr lang="sv-SE" sz="2400" dirty="0" smtClean="0">
                <a:solidFill>
                  <a:srgbClr val="4C4946"/>
                </a:solidFill>
              </a:rPr>
              <a:t>som de går igenom är det som brukar refereras till som komponentbaserade lösningar.</a:t>
            </a:r>
            <a:endParaRPr lang="sv-SE" sz="2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fontScale="90000"/>
          </a:bodyPr>
          <a:lstStyle/>
          <a:p>
            <a:r>
              <a:rPr lang="sv-SE" dirty="0" smtClean="0">
                <a:solidFill>
                  <a:srgbClr val="4C4946"/>
                </a:solidFill>
                <a:latin typeface="Bliss 2 Regular" pitchFamily="50" charset="0"/>
              </a:rPr>
              <a:t/>
            </a:r>
            <a:br>
              <a:rPr lang="sv-SE" dirty="0" smtClean="0">
                <a:solidFill>
                  <a:srgbClr val="4C4946"/>
                </a:solidFill>
                <a:latin typeface="Bliss 2 Regular" pitchFamily="50" charset="0"/>
              </a:rPr>
            </a:br>
            <a:r>
              <a:rPr lang="sv-SE" dirty="0" smtClean="0"/>
              <a:t>Frågor?</a:t>
            </a:r>
            <a:r>
              <a:rPr lang="sv-SE" dirty="0" smtClean="0">
                <a:solidFill>
                  <a:srgbClr val="4C4946"/>
                </a:solidFill>
                <a:latin typeface="Bliss 2 Regular" pitchFamily="50" charset="0"/>
              </a:rPr>
              <a:t/>
            </a:r>
            <a:br>
              <a:rPr lang="sv-SE" dirty="0" smtClean="0">
                <a:solidFill>
                  <a:srgbClr val="4C4946"/>
                </a:solidFill>
                <a:latin typeface="Bliss 2 Regular" pitchFamily="50" charset="0"/>
              </a:rPr>
            </a:br>
            <a:endParaRPr lang="sv-SE" dirty="0"/>
          </a:p>
        </p:txBody>
      </p:sp>
      <p:sp>
        <p:nvSpPr>
          <p:cNvPr id="3" name="Platshållare för innehåll 2"/>
          <p:cNvSpPr>
            <a:spLocks noGrp="1"/>
          </p:cNvSpPr>
          <p:nvPr>
            <p:ph idx="1"/>
          </p:nvPr>
        </p:nvSpPr>
        <p:spPr/>
        <p:txBody>
          <a:bodyPr/>
          <a:lstStyle/>
          <a:p>
            <a:pPr>
              <a:buNone/>
            </a:pPr>
            <a:r>
              <a:rPr lang="sv-SE" sz="2400" dirty="0" smtClean="0">
                <a:solidFill>
                  <a:srgbClr val="4C4946"/>
                </a:solidFill>
              </a:rPr>
              <a:t>Läxa:</a:t>
            </a:r>
          </a:p>
          <a:p>
            <a:pPr>
              <a:buNone/>
            </a:pPr>
            <a:r>
              <a:rPr lang="sv-SE" sz="2400" dirty="0" err="1" smtClean="0"/>
              <a:t>Object</a:t>
            </a:r>
            <a:r>
              <a:rPr lang="sv-SE" sz="2400" dirty="0" smtClean="0"/>
              <a:t> </a:t>
            </a:r>
            <a:r>
              <a:rPr lang="sv-SE" sz="2400" dirty="0" err="1" smtClean="0"/>
              <a:t>Oriented</a:t>
            </a:r>
            <a:r>
              <a:rPr lang="sv-SE" sz="2400" dirty="0" smtClean="0"/>
              <a:t> </a:t>
            </a:r>
            <a:r>
              <a:rPr lang="sv-SE" sz="2400" dirty="0" err="1" smtClean="0"/>
              <a:t>Analysis</a:t>
            </a:r>
            <a:r>
              <a:rPr lang="sv-SE" sz="2400" dirty="0" smtClean="0"/>
              <a:t> and Design</a:t>
            </a:r>
          </a:p>
          <a:p>
            <a:pPr>
              <a:buNone/>
            </a:pPr>
            <a:r>
              <a:rPr lang="sv-SE" sz="2400" dirty="0" smtClean="0"/>
              <a:t>Sida	 75-119</a:t>
            </a:r>
          </a:p>
          <a:p>
            <a:pPr>
              <a:buNone/>
            </a:pPr>
            <a:r>
              <a:rPr lang="sv-SE" sz="2400" smtClean="0"/>
              <a:t/>
            </a:r>
            <a:br>
              <a:rPr lang="sv-SE" sz="2400" smtClean="0"/>
            </a:br>
            <a:r>
              <a:rPr lang="sv-SE" sz="2400" smtClean="0">
                <a:solidFill>
                  <a:srgbClr val="4C4946"/>
                </a:solidFill>
                <a:hlinkClick r:id="rId3"/>
              </a:rPr>
              <a:t>magnus@thegameassembly.com</a:t>
            </a:r>
            <a:endParaRPr lang="sv-SE" sz="2400" dirty="0" smtClean="0">
              <a:solidFill>
                <a:srgbClr val="4C4946"/>
              </a:solidFill>
            </a:endParaRPr>
          </a:p>
          <a:p>
            <a:pPr>
              <a:spcBef>
                <a:spcPct val="50000"/>
              </a:spcBef>
              <a:buFontTx/>
              <a:buChar char="•"/>
            </a:pPr>
            <a:endParaRPr lang="sv-SE" sz="2400" dirty="0" smtClean="0">
              <a:solidFill>
                <a:srgbClr val="4C4946"/>
              </a:solidFill>
            </a:endParaRPr>
          </a:p>
          <a:p>
            <a:pPr>
              <a:buNone/>
            </a:pPr>
            <a:endParaRPr lang="sv-SE"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solidFill>
                  <a:srgbClr val="4C4946"/>
                </a:solidFill>
              </a:rPr>
              <a:t>Om komplexitet</a:t>
            </a:r>
            <a:endParaRPr lang="sv-SE" dirty="0"/>
          </a:p>
        </p:txBody>
      </p:sp>
      <p:sp>
        <p:nvSpPr>
          <p:cNvPr id="3" name="Platshållare för innehåll 2"/>
          <p:cNvSpPr>
            <a:spLocks noGrp="1"/>
          </p:cNvSpPr>
          <p:nvPr>
            <p:ph idx="1"/>
          </p:nvPr>
        </p:nvSpPr>
        <p:spPr/>
        <p:txBody>
          <a:bodyPr>
            <a:normAutofit/>
          </a:bodyPr>
          <a:lstStyle/>
          <a:p>
            <a:pPr>
              <a:spcBef>
                <a:spcPct val="50000"/>
              </a:spcBef>
              <a:buFontTx/>
              <a:buChar char="•"/>
            </a:pPr>
            <a:endParaRPr lang="sv-SE" sz="2400" dirty="0" smtClean="0">
              <a:solidFill>
                <a:srgbClr val="4C4946"/>
              </a:solidFill>
            </a:endParaRPr>
          </a:p>
          <a:p>
            <a:pPr>
              <a:spcBef>
                <a:spcPct val="50000"/>
              </a:spcBef>
              <a:buFontTx/>
              <a:buChar char="•"/>
            </a:pPr>
            <a:r>
              <a:rPr lang="sv-SE" sz="2400" dirty="0" smtClean="0">
                <a:solidFill>
                  <a:srgbClr val="4C4946"/>
                </a:solidFill>
              </a:rPr>
              <a:t>Detta är också det första man måste ta hand om då man får ut en ny programmerare.</a:t>
            </a:r>
          </a:p>
          <a:p>
            <a:pPr lvl="1">
              <a:spcBef>
                <a:spcPct val="50000"/>
              </a:spcBef>
              <a:buFontTx/>
              <a:buChar char="•"/>
            </a:pPr>
            <a:r>
              <a:rPr lang="sv-SE" sz="2200" dirty="0" smtClean="0">
                <a:solidFill>
                  <a:srgbClr val="4C4946"/>
                </a:solidFill>
              </a:rPr>
              <a:t>Visa dem hur man bryter ner komplexiteten och visa dem hur vi har gjort det i ”vårt” system. Dvs. hur ”vår” arkitektur fungerar.</a:t>
            </a:r>
            <a:endParaRPr lang="sv-SE" sz="2200" dirty="0" smtClean="0"/>
          </a:p>
          <a:p>
            <a:pPr lvl="0" fontAlgn="base">
              <a:spcBef>
                <a:spcPct val="50000"/>
              </a:spcBef>
              <a:spcAft>
                <a:spcPct val="0"/>
              </a:spcAft>
              <a:buFontTx/>
              <a:buChar char="•"/>
            </a:pPr>
            <a:r>
              <a:rPr lang="sv-SE" sz="2400" dirty="0" smtClean="0">
                <a:solidFill>
                  <a:srgbClr val="4C4946"/>
                </a:solidFill>
                <a:cs typeface="Arial" pitchFamily="34" charset="0"/>
              </a:rPr>
              <a:t>Detta är också en del där traditionell skolning misslyckas fatalt. Eleverna har ett fåtal projekt oftast av väldigt låg komplexitet som de får öva på. </a:t>
            </a:r>
          </a:p>
          <a:p>
            <a:pPr>
              <a:spcBef>
                <a:spcPct val="50000"/>
              </a:spcBef>
              <a:buFontTx/>
              <a:buChar char="•"/>
            </a:pPr>
            <a:endParaRPr lang="sv-SE" sz="2400" dirty="0" smtClean="0">
              <a:solidFill>
                <a:srgbClr val="4C4946"/>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solidFill>
                  <a:srgbClr val="4C4946"/>
                </a:solidFill>
              </a:rPr>
              <a:t>Om komplexitet</a:t>
            </a:r>
            <a:endParaRPr lang="sv-SE" dirty="0"/>
          </a:p>
        </p:txBody>
      </p:sp>
      <p:sp>
        <p:nvSpPr>
          <p:cNvPr id="3" name="Platshållare för innehåll 2"/>
          <p:cNvSpPr>
            <a:spLocks noGrp="1"/>
          </p:cNvSpPr>
          <p:nvPr>
            <p:ph idx="1"/>
          </p:nvPr>
        </p:nvSpPr>
        <p:spPr/>
        <p:txBody>
          <a:bodyPr>
            <a:normAutofit/>
          </a:bodyPr>
          <a:lstStyle/>
          <a:p>
            <a:pPr>
              <a:spcBef>
                <a:spcPct val="50000"/>
              </a:spcBef>
              <a:buFontTx/>
              <a:buChar char="•"/>
            </a:pPr>
            <a:endParaRPr lang="sv-SE" sz="2400" dirty="0" smtClean="0">
              <a:solidFill>
                <a:srgbClr val="4C4946"/>
              </a:solidFill>
            </a:endParaRPr>
          </a:p>
          <a:p>
            <a:pPr>
              <a:spcBef>
                <a:spcPct val="50000"/>
              </a:spcBef>
              <a:buFontTx/>
              <a:buChar char="•"/>
            </a:pPr>
            <a:r>
              <a:rPr lang="sv-SE" sz="2400" dirty="0" smtClean="0">
                <a:solidFill>
                  <a:srgbClr val="4C4946"/>
                </a:solidFill>
              </a:rPr>
              <a:t>Sen när de möter verkligheten ser de hur litet det de lärt sig stämmer.</a:t>
            </a:r>
          </a:p>
          <a:p>
            <a:pPr marL="800100" lvl="1" indent="-342900">
              <a:spcBef>
                <a:spcPct val="50000"/>
              </a:spcBef>
              <a:buFontTx/>
              <a:buChar char="•"/>
            </a:pPr>
            <a:r>
              <a:rPr lang="sv-SE" sz="2200" dirty="0" smtClean="0">
                <a:solidFill>
                  <a:srgbClr val="4C4946"/>
                </a:solidFill>
              </a:rPr>
              <a:t>På mindre projekt kan man komma undan med en massa slarv som skulle vara dödligt på ett större projekt.</a:t>
            </a:r>
          </a:p>
          <a:p>
            <a:pPr marL="800100" lvl="1" indent="-342900">
              <a:spcBef>
                <a:spcPct val="50000"/>
              </a:spcBef>
              <a:buFontTx/>
              <a:buChar char="•"/>
            </a:pPr>
            <a:r>
              <a:rPr lang="sv-SE" sz="2200" dirty="0" smtClean="0">
                <a:solidFill>
                  <a:srgbClr val="4C4946"/>
                </a:solidFill>
              </a:rPr>
              <a:t>Men man märker inte att det är ett problem för det är det inte förrän skalan växer.</a:t>
            </a:r>
          </a:p>
          <a:p>
            <a:pPr marL="800100" lvl="1" indent="-342900">
              <a:spcBef>
                <a:spcPct val="50000"/>
              </a:spcBef>
              <a:buFontTx/>
              <a:buChar char="•"/>
            </a:pPr>
            <a:r>
              <a:rPr lang="sv-SE" sz="2200" dirty="0" smtClean="0">
                <a:solidFill>
                  <a:srgbClr val="4C4946"/>
                </a:solidFill>
              </a:rPr>
              <a:t>Detta är en orsak till att vi har så många projekt här.</a:t>
            </a:r>
          </a:p>
          <a:p>
            <a:pPr>
              <a:spcBef>
                <a:spcPct val="50000"/>
              </a:spcBef>
              <a:buFontTx/>
              <a:buChar char="•"/>
            </a:pPr>
            <a:endParaRPr lang="sv-SE" sz="2400" dirty="0" smtClean="0">
              <a:solidFill>
                <a:srgbClr val="4C4946"/>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solidFill>
                  <a:srgbClr val="4C4946"/>
                </a:solidFill>
              </a:rPr>
              <a:t>Om komplexitet</a:t>
            </a:r>
            <a:endParaRPr lang="sv-SE" dirty="0"/>
          </a:p>
        </p:txBody>
      </p:sp>
      <p:sp>
        <p:nvSpPr>
          <p:cNvPr id="3" name="Platshållare för innehåll 2"/>
          <p:cNvSpPr>
            <a:spLocks noGrp="1"/>
          </p:cNvSpPr>
          <p:nvPr>
            <p:ph idx="1"/>
          </p:nvPr>
        </p:nvSpPr>
        <p:spPr/>
        <p:txBody>
          <a:bodyPr>
            <a:normAutofit/>
          </a:bodyPr>
          <a:lstStyle/>
          <a:p>
            <a:pPr lvl="1">
              <a:spcBef>
                <a:spcPct val="50000"/>
              </a:spcBef>
              <a:buFontTx/>
              <a:buChar char="•"/>
            </a:pPr>
            <a:endParaRPr lang="sv-SE" sz="2600" dirty="0" smtClean="0">
              <a:solidFill>
                <a:srgbClr val="4C4946"/>
              </a:solidFill>
            </a:endParaRPr>
          </a:p>
          <a:p>
            <a:pPr lvl="1">
              <a:spcBef>
                <a:spcPct val="50000"/>
              </a:spcBef>
              <a:buFontTx/>
              <a:buChar char="•"/>
            </a:pPr>
            <a:r>
              <a:rPr lang="sv-SE" sz="2600" dirty="0" smtClean="0">
                <a:solidFill>
                  <a:srgbClr val="4C4946"/>
                </a:solidFill>
              </a:rPr>
              <a:t>Men även detta skulle inte räcka till för även med 10+ pers i 8 veckor är våra projekt rätt små komplexitetsmässigt.</a:t>
            </a:r>
          </a:p>
          <a:p>
            <a:pPr lvl="1">
              <a:spcBef>
                <a:spcPct val="50000"/>
              </a:spcBef>
              <a:buFontTx/>
              <a:buChar char="•"/>
            </a:pPr>
            <a:r>
              <a:rPr lang="sv-SE" sz="2600" dirty="0" smtClean="0">
                <a:solidFill>
                  <a:srgbClr val="4C4946"/>
                </a:solidFill>
              </a:rPr>
              <a:t>Det är därför som varje projekt bygger vidare på projektet innan det och lägger till ständigt nya lager av komplexitet.</a:t>
            </a:r>
          </a:p>
          <a:p>
            <a:pPr lvl="1">
              <a:spcBef>
                <a:spcPct val="50000"/>
              </a:spcBef>
              <a:buFontTx/>
              <a:buChar char="•"/>
            </a:pPr>
            <a:r>
              <a:rPr lang="sv-SE" sz="2600" dirty="0" smtClean="0">
                <a:solidFill>
                  <a:srgbClr val="4C4946"/>
                </a:solidFill>
              </a:rPr>
              <a:t>Även detta är egentligen otillräckligt för att ge er en känsla av komplexiteten på ett riktigt projekt.</a:t>
            </a:r>
          </a:p>
          <a:p>
            <a:pPr lvl="1">
              <a:spcBef>
                <a:spcPct val="50000"/>
              </a:spcBef>
              <a:buFontTx/>
              <a:buChar char="•"/>
            </a:pPr>
            <a:r>
              <a:rPr lang="sv-SE" sz="2600" dirty="0" smtClean="0">
                <a:solidFill>
                  <a:srgbClr val="4C4946"/>
                </a:solidFill>
              </a:rPr>
              <a:t>Men det är det bästa vi kan göra.</a:t>
            </a:r>
          </a:p>
          <a:p>
            <a:pPr>
              <a:spcBef>
                <a:spcPct val="50000"/>
              </a:spcBef>
              <a:buFontTx/>
              <a:buChar char="•"/>
            </a:pPr>
            <a:endParaRPr lang="sv-SE" sz="2400" dirty="0" smtClean="0">
              <a:solidFill>
                <a:srgbClr val="4C4946"/>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solidFill>
                  <a:srgbClr val="4C4946"/>
                </a:solidFill>
              </a:rPr>
              <a:t>Om komplexitet</a:t>
            </a:r>
            <a:endParaRPr lang="sv-SE" dirty="0"/>
          </a:p>
        </p:txBody>
      </p:sp>
      <p:sp>
        <p:nvSpPr>
          <p:cNvPr id="3" name="Platshållare för innehåll 2"/>
          <p:cNvSpPr>
            <a:spLocks noGrp="1"/>
          </p:cNvSpPr>
          <p:nvPr>
            <p:ph idx="1"/>
          </p:nvPr>
        </p:nvSpPr>
        <p:spPr/>
        <p:txBody>
          <a:bodyPr>
            <a:normAutofit/>
          </a:bodyPr>
          <a:lstStyle/>
          <a:p>
            <a:pPr>
              <a:spcBef>
                <a:spcPct val="50000"/>
              </a:spcBef>
              <a:buFontTx/>
              <a:buChar char="•"/>
            </a:pPr>
            <a:r>
              <a:rPr lang="sv-SE" sz="2400" dirty="0" smtClean="0">
                <a:solidFill>
                  <a:srgbClr val="4C4946"/>
                </a:solidFill>
              </a:rPr>
              <a:t>Mycket forskning har gjorts runt komplexitet och man har hittat en hel del intressanta grunder.</a:t>
            </a:r>
          </a:p>
          <a:p>
            <a:pPr>
              <a:spcBef>
                <a:spcPct val="50000"/>
              </a:spcBef>
              <a:buFontTx/>
              <a:buChar char="•"/>
            </a:pPr>
            <a:r>
              <a:rPr lang="sv-SE" sz="2400" dirty="0" smtClean="0">
                <a:solidFill>
                  <a:srgbClr val="4C4946"/>
                </a:solidFill>
              </a:rPr>
              <a:t>En av de intressantaste är </a:t>
            </a:r>
            <a:r>
              <a:rPr lang="sv-SE" sz="2400" dirty="0" err="1" smtClean="0">
                <a:solidFill>
                  <a:srgbClr val="4C4946"/>
                </a:solidFill>
              </a:rPr>
              <a:t>fibonaccisekvensen</a:t>
            </a:r>
            <a:r>
              <a:rPr lang="sv-SE" sz="2400" dirty="0" smtClean="0">
                <a:solidFill>
                  <a:srgbClr val="4C4946"/>
                </a:solidFill>
              </a:rPr>
              <a:t> som är en sekvens av nummer vars relation återspeglas överallt i naturen: 0, 1, 1, 2, 3, 5, 8, 13, 21, …</a:t>
            </a:r>
          </a:p>
          <a:p>
            <a:pPr>
              <a:spcBef>
                <a:spcPct val="50000"/>
              </a:spcBef>
              <a:buFontTx/>
              <a:buChar char="•"/>
            </a:pPr>
            <a:r>
              <a:rPr lang="sv-SE" sz="2400" dirty="0" smtClean="0">
                <a:solidFill>
                  <a:srgbClr val="4C4946"/>
                </a:solidFill>
              </a:rPr>
              <a:t>Fyrkanter vars förhållande mellan sidorna är två efter varandra följande fibonaccital uppfattas naturligt vackrare än andra.</a:t>
            </a:r>
          </a:p>
          <a:p>
            <a:pPr>
              <a:spcBef>
                <a:spcPct val="50000"/>
              </a:spcBef>
              <a:buFontTx/>
              <a:buChar char="•"/>
            </a:pPr>
            <a:r>
              <a:rPr lang="sv-SE" sz="2400" dirty="0" smtClean="0">
                <a:solidFill>
                  <a:srgbClr val="4C4946"/>
                </a:solidFill>
              </a:rPr>
              <a:t>Många plantors och växters naturliga utveckling och symmetrier följer </a:t>
            </a:r>
            <a:r>
              <a:rPr lang="sv-SE" sz="2400" dirty="0" err="1" smtClean="0">
                <a:solidFill>
                  <a:srgbClr val="4C4946"/>
                </a:solidFill>
              </a:rPr>
              <a:t>fibonaccisekvenser</a:t>
            </a:r>
            <a:r>
              <a:rPr lang="sv-SE" sz="2400" dirty="0" smtClean="0">
                <a:solidFill>
                  <a:srgbClr val="4C4946"/>
                </a:solidFill>
              </a:rPr>
              <a:t>.</a:t>
            </a:r>
          </a:p>
          <a:p>
            <a:pPr>
              <a:spcBef>
                <a:spcPct val="50000"/>
              </a:spcBef>
              <a:buFontTx/>
              <a:buChar char="•"/>
            </a:pPr>
            <a:r>
              <a:rPr lang="sv-SE" sz="2400" dirty="0" smtClean="0">
                <a:solidFill>
                  <a:srgbClr val="4C4946"/>
                </a:solidFill>
              </a:rPr>
              <a:t>Noter från instrument ligger också på </a:t>
            </a:r>
            <a:r>
              <a:rPr lang="sv-SE" sz="2400" dirty="0" err="1" smtClean="0">
                <a:solidFill>
                  <a:srgbClr val="4C4946"/>
                </a:solidFill>
              </a:rPr>
              <a:t>fibonnacisekvenser</a:t>
            </a:r>
            <a:r>
              <a:rPr lang="sv-SE" sz="2400" dirty="0" smtClean="0">
                <a:solidFill>
                  <a:srgbClr val="4C4946"/>
                </a:solidFill>
              </a:rPr>
              <a:t>.</a:t>
            </a:r>
          </a:p>
          <a:p>
            <a:pPr>
              <a:spcBef>
                <a:spcPct val="50000"/>
              </a:spcBef>
              <a:buFontTx/>
              <a:buChar char="•"/>
            </a:pPr>
            <a:endParaRPr lang="sv-SE" sz="2400" dirty="0">
              <a:solidFill>
                <a:srgbClr val="4C4946"/>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solidFill>
                  <a:srgbClr val="4C4946"/>
                </a:solidFill>
              </a:rPr>
              <a:t>Om komplexitet</a:t>
            </a:r>
            <a:endParaRPr lang="sv-SE" dirty="0"/>
          </a:p>
        </p:txBody>
      </p:sp>
      <p:sp>
        <p:nvSpPr>
          <p:cNvPr id="3" name="Platshållare för innehåll 2"/>
          <p:cNvSpPr>
            <a:spLocks noGrp="1"/>
          </p:cNvSpPr>
          <p:nvPr>
            <p:ph idx="1"/>
          </p:nvPr>
        </p:nvSpPr>
        <p:spPr/>
        <p:txBody>
          <a:bodyPr>
            <a:normAutofit/>
          </a:bodyPr>
          <a:lstStyle/>
          <a:p>
            <a:pPr>
              <a:spcBef>
                <a:spcPct val="50000"/>
              </a:spcBef>
              <a:buFontTx/>
              <a:buChar char="•"/>
            </a:pPr>
            <a:r>
              <a:rPr lang="sv-SE" sz="2400" dirty="0" smtClean="0">
                <a:solidFill>
                  <a:srgbClr val="4C4946"/>
                </a:solidFill>
              </a:rPr>
              <a:t>Låt oss kolla på det hela från ett annat håll: fysikerns.</a:t>
            </a:r>
          </a:p>
          <a:p>
            <a:pPr>
              <a:spcBef>
                <a:spcPct val="50000"/>
              </a:spcBef>
              <a:buFontTx/>
              <a:buChar char="•"/>
            </a:pPr>
            <a:r>
              <a:rPr lang="sv-SE" sz="2400" dirty="0" smtClean="0">
                <a:solidFill>
                  <a:srgbClr val="4C4946"/>
                </a:solidFill>
              </a:rPr>
              <a:t>Allting är uppbyggt av molekyler. Detta är grundbeståndsdelarna för allt du ser och rör.</a:t>
            </a:r>
          </a:p>
          <a:p>
            <a:pPr>
              <a:spcBef>
                <a:spcPct val="50000"/>
              </a:spcBef>
              <a:buFontTx/>
              <a:buChar char="•"/>
            </a:pPr>
            <a:r>
              <a:rPr lang="sv-SE" sz="2400" dirty="0" smtClean="0">
                <a:solidFill>
                  <a:srgbClr val="4C4946"/>
                </a:solidFill>
              </a:rPr>
              <a:t>Molekylerna i sin tur är uppbyggda av atomer...</a:t>
            </a:r>
          </a:p>
          <a:p>
            <a:pPr>
              <a:spcBef>
                <a:spcPct val="50000"/>
              </a:spcBef>
              <a:buFontTx/>
              <a:buChar char="•"/>
            </a:pPr>
            <a:r>
              <a:rPr lang="sv-SE" sz="2400" dirty="0" smtClean="0">
                <a:solidFill>
                  <a:srgbClr val="4C4946"/>
                </a:solidFill>
              </a:rPr>
              <a:t>som är uppbyggda av elektroner, neutroner och protoner...</a:t>
            </a:r>
          </a:p>
          <a:p>
            <a:pPr>
              <a:spcBef>
                <a:spcPct val="50000"/>
              </a:spcBef>
              <a:buFontTx/>
              <a:buChar char="•"/>
            </a:pPr>
            <a:r>
              <a:rPr lang="sv-SE" sz="2400" dirty="0" smtClean="0">
                <a:solidFill>
                  <a:srgbClr val="4C4946"/>
                </a:solidFill>
              </a:rPr>
              <a:t>som är uppbyggda av kvarkar.</a:t>
            </a:r>
          </a:p>
          <a:p>
            <a:pPr>
              <a:spcBef>
                <a:spcPct val="50000"/>
              </a:spcBef>
              <a:buFontTx/>
              <a:buChar char="•"/>
            </a:pPr>
            <a:r>
              <a:rPr lang="sv-SE" sz="2400" dirty="0" smtClean="0">
                <a:solidFill>
                  <a:srgbClr val="4C4946"/>
                </a:solidFill>
              </a:rPr>
              <a:t>Sen om vad de är uppbyggda av diskuteras fortfarande men tydligt är att varje beståndsdel byggs av en underliggande bas.</a:t>
            </a:r>
          </a:p>
          <a:p>
            <a:pPr>
              <a:spcBef>
                <a:spcPct val="50000"/>
              </a:spcBef>
              <a:buFontTx/>
              <a:buChar char="•"/>
            </a:pPr>
            <a:endParaRPr lang="sv-SE" sz="2400" dirty="0">
              <a:solidFill>
                <a:srgbClr val="4C4946"/>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solidFill>
                  <a:srgbClr val="4C4946"/>
                </a:solidFill>
              </a:rPr>
              <a:t>Om komplexitet</a:t>
            </a:r>
            <a:endParaRPr lang="sv-SE" dirty="0"/>
          </a:p>
        </p:txBody>
      </p:sp>
      <p:sp>
        <p:nvSpPr>
          <p:cNvPr id="3" name="Platshållare för innehåll 2"/>
          <p:cNvSpPr>
            <a:spLocks noGrp="1"/>
          </p:cNvSpPr>
          <p:nvPr>
            <p:ph idx="1"/>
          </p:nvPr>
        </p:nvSpPr>
        <p:spPr/>
        <p:txBody>
          <a:bodyPr>
            <a:normAutofit/>
          </a:bodyPr>
          <a:lstStyle/>
          <a:p>
            <a:pPr>
              <a:spcBef>
                <a:spcPct val="50000"/>
              </a:spcBef>
              <a:buFontTx/>
              <a:buChar char="•"/>
            </a:pPr>
            <a:r>
              <a:rPr lang="sv-SE" sz="2400" dirty="0" smtClean="0">
                <a:solidFill>
                  <a:srgbClr val="4C4946"/>
                </a:solidFill>
              </a:rPr>
              <a:t>Om vi låtsas att vi glömt kvarkar och att allting på jorden består av neutroner, elektroner och protoner så är det rätt märkligt.</a:t>
            </a:r>
          </a:p>
          <a:p>
            <a:pPr>
              <a:spcBef>
                <a:spcPct val="50000"/>
              </a:spcBef>
              <a:buFontTx/>
              <a:buChar char="•"/>
            </a:pPr>
            <a:r>
              <a:rPr lang="sv-SE" sz="2400" dirty="0" smtClean="0">
                <a:solidFill>
                  <a:srgbClr val="4C4946"/>
                </a:solidFill>
              </a:rPr>
              <a:t>Allting på denna jord är alltså byggt från dessa tre beståndsdelar i ett oändligt antal kombinationer.</a:t>
            </a:r>
          </a:p>
          <a:p>
            <a:pPr>
              <a:spcBef>
                <a:spcPct val="50000"/>
              </a:spcBef>
              <a:buFontTx/>
              <a:buChar char="•"/>
            </a:pPr>
            <a:r>
              <a:rPr lang="sv-SE" sz="2400" dirty="0" smtClean="0">
                <a:solidFill>
                  <a:srgbClr val="4C4946"/>
                </a:solidFill>
              </a:rPr>
              <a:t>Detta är rätt fantastiskt att man kan bygga så mycket av så få beståndsdelar.</a:t>
            </a:r>
          </a:p>
          <a:p>
            <a:pPr>
              <a:spcBef>
                <a:spcPct val="50000"/>
              </a:spcBef>
              <a:buFontTx/>
              <a:buChar char="•"/>
            </a:pPr>
            <a:r>
              <a:rPr lang="sv-SE" sz="2400" dirty="0" smtClean="0">
                <a:solidFill>
                  <a:srgbClr val="4C4946"/>
                </a:solidFill>
              </a:rPr>
              <a:t>Byggena är också indelade i tydliga nivåer där varje nivå bygger på nästa:</a:t>
            </a:r>
          </a:p>
          <a:p>
            <a:pPr>
              <a:spcBef>
                <a:spcPct val="50000"/>
              </a:spcBef>
              <a:buFontTx/>
              <a:buChar char="•"/>
            </a:pPr>
            <a:r>
              <a:rPr lang="sv-SE" sz="2400" dirty="0" smtClean="0">
                <a:solidFill>
                  <a:srgbClr val="4C4946"/>
                </a:solidFill>
              </a:rPr>
              <a:t>Partiklar -&gt; Atomer -&gt; Molekyler</a:t>
            </a:r>
          </a:p>
          <a:p>
            <a:pPr>
              <a:spcBef>
                <a:spcPct val="50000"/>
              </a:spcBef>
              <a:buFontTx/>
              <a:buChar char="•"/>
            </a:pPr>
            <a:r>
              <a:rPr lang="sv-SE" sz="2400" dirty="0" smtClean="0">
                <a:solidFill>
                  <a:srgbClr val="4C4946"/>
                </a:solidFill>
              </a:rPr>
              <a:t>Programmering bygger mycket på samma sätt.</a:t>
            </a:r>
          </a:p>
          <a:p>
            <a:pPr>
              <a:spcBef>
                <a:spcPct val="50000"/>
              </a:spcBef>
              <a:buFontTx/>
              <a:buChar char="•"/>
            </a:pPr>
            <a:endParaRPr lang="sv-SE" sz="2400" dirty="0">
              <a:solidFill>
                <a:srgbClr val="4C4946"/>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10271</TotalTime>
  <Words>2999</Words>
  <Application>Microsoft Office PowerPoint</Application>
  <PresentationFormat>Bildspel på skärmen (4:3)</PresentationFormat>
  <Paragraphs>231</Paragraphs>
  <Slides>34</Slides>
  <Notes>3</Notes>
  <HiddenSlides>0</HiddenSlides>
  <MMClips>0</MMClips>
  <ScaleCrop>false</ScaleCrop>
  <HeadingPairs>
    <vt:vector size="4" baseType="variant">
      <vt:variant>
        <vt:lpstr>Tema</vt:lpstr>
      </vt:variant>
      <vt:variant>
        <vt:i4>1</vt:i4>
      </vt:variant>
      <vt:variant>
        <vt:lpstr>Bildrubriker</vt:lpstr>
      </vt:variant>
      <vt:variant>
        <vt:i4>34</vt:i4>
      </vt:variant>
    </vt:vector>
  </HeadingPairs>
  <TitlesOfParts>
    <vt:vector size="35" baseType="lpstr">
      <vt:lpstr>Office-tema</vt:lpstr>
      <vt:lpstr>Objektorienterad Programmering och Design  Lektion 4  </vt:lpstr>
      <vt:lpstr>Om boken</vt:lpstr>
      <vt:lpstr>Om komplexitet</vt:lpstr>
      <vt:lpstr>Om komplexitet</vt:lpstr>
      <vt:lpstr>Om komplexitet</vt:lpstr>
      <vt:lpstr>Om komplexitet</vt:lpstr>
      <vt:lpstr>Om komplexitet</vt:lpstr>
      <vt:lpstr>Om komplexitet</vt:lpstr>
      <vt:lpstr>Om komplexitet</vt:lpstr>
      <vt:lpstr>Om komplexitet</vt:lpstr>
      <vt:lpstr>Om komplexitet</vt:lpstr>
      <vt:lpstr>Så varför är mjukvara så komplex?</vt:lpstr>
      <vt:lpstr>Så varför är mjukvara så komplex?</vt:lpstr>
      <vt:lpstr>Så varför är mjukvara så komplex?</vt:lpstr>
      <vt:lpstr>Damage Control</vt:lpstr>
      <vt:lpstr>Damage Control</vt:lpstr>
      <vt:lpstr>En representation av ett system</vt:lpstr>
      <vt:lpstr>En representation av ett system</vt:lpstr>
      <vt:lpstr>En representation av ett system</vt:lpstr>
      <vt:lpstr>Människans begränsningar och OO-modellen</vt:lpstr>
      <vt:lpstr>Algoritmisk nedbrytning</vt:lpstr>
      <vt:lpstr>Objektmodellen</vt:lpstr>
      <vt:lpstr>Objektmodellen</vt:lpstr>
      <vt:lpstr>Objektmodellen</vt:lpstr>
      <vt:lpstr>Objektmodellen</vt:lpstr>
      <vt:lpstr>Objektmodellen</vt:lpstr>
      <vt:lpstr>Objektmodellen</vt:lpstr>
      <vt:lpstr>Objektmodellen</vt:lpstr>
      <vt:lpstr>Modularitet</vt:lpstr>
      <vt:lpstr>Modularitet</vt:lpstr>
      <vt:lpstr>Modularitet</vt:lpstr>
      <vt:lpstr>Modularitet</vt:lpstr>
      <vt:lpstr>Hierakier</vt:lpstr>
      <vt:lpstr> Frågor?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OOPD</dc:title>
  <dc:creator>Niklas Hansson/Lars-Ove Dahlin</dc:creator>
  <cp:lastModifiedBy>Magnus Jönsson</cp:lastModifiedBy>
  <cp:revision>716</cp:revision>
  <dcterms:created xsi:type="dcterms:W3CDTF">2009-06-24T07:23:26Z</dcterms:created>
  <dcterms:modified xsi:type="dcterms:W3CDTF">2016-01-25T08:34:44Z</dcterms:modified>
</cp:coreProperties>
</file>