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489" r:id="rId2"/>
    <p:sldId id="363" r:id="rId3"/>
    <p:sldId id="463" r:id="rId4"/>
    <p:sldId id="464" r:id="rId5"/>
    <p:sldId id="465" r:id="rId6"/>
    <p:sldId id="466" r:id="rId7"/>
    <p:sldId id="467" r:id="rId8"/>
    <p:sldId id="468" r:id="rId9"/>
    <p:sldId id="471" r:id="rId10"/>
    <p:sldId id="472" r:id="rId11"/>
    <p:sldId id="469" r:id="rId12"/>
    <p:sldId id="473" r:id="rId13"/>
    <p:sldId id="470" r:id="rId14"/>
    <p:sldId id="475" r:id="rId15"/>
    <p:sldId id="474" r:id="rId16"/>
    <p:sldId id="418" r:id="rId17"/>
    <p:sldId id="477" r:id="rId18"/>
    <p:sldId id="478" r:id="rId19"/>
    <p:sldId id="479" r:id="rId20"/>
    <p:sldId id="480" r:id="rId21"/>
    <p:sldId id="481" r:id="rId22"/>
    <p:sldId id="482" r:id="rId23"/>
    <p:sldId id="459" r:id="rId24"/>
    <p:sldId id="483" r:id="rId25"/>
    <p:sldId id="484" r:id="rId26"/>
    <p:sldId id="460" r:id="rId27"/>
    <p:sldId id="485" r:id="rId28"/>
    <p:sldId id="486" r:id="rId29"/>
    <p:sldId id="487" r:id="rId30"/>
    <p:sldId id="458" r:id="rId31"/>
    <p:sldId id="488" r:id="rId32"/>
    <p:sldId id="490"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94976" autoAdjust="0"/>
  </p:normalViewPr>
  <p:slideViewPr>
    <p:cSldViewPr>
      <p:cViewPr varScale="1">
        <p:scale>
          <a:sx n="74" d="100"/>
          <a:sy n="74" d="100"/>
        </p:scale>
        <p:origin x="1190" y="72"/>
      </p:cViewPr>
      <p:guideLst>
        <p:guide orient="horz" pos="2160"/>
        <p:guide pos="2880"/>
      </p:guideLst>
    </p:cSldViewPr>
  </p:slideViewPr>
  <p:outlineViewPr>
    <p:cViewPr>
      <p:scale>
        <a:sx n="33" d="100"/>
        <a:sy n="33" d="100"/>
      </p:scale>
      <p:origin x="0" y="2154"/>
    </p:cViewPr>
  </p:outlineViewPr>
  <p:notesTextViewPr>
    <p:cViewPr>
      <p:scale>
        <a:sx n="100" d="100"/>
        <a:sy n="100" d="100"/>
      </p:scale>
      <p:origin x="0" y="0"/>
    </p:cViewPr>
  </p:notesTextViewPr>
  <p:notesViewPr>
    <p:cSldViewPr>
      <p:cViewPr varScale="1">
        <p:scale>
          <a:sx n="81" d="100"/>
          <a:sy n="81" d="100"/>
        </p:scale>
        <p:origin x="-19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781BC9-7697-4289-BC21-233A7C24043E}" type="datetimeFigureOut">
              <a:rPr lang="sv-SE" smtClean="0"/>
              <a:pPr/>
              <a:t>2016-01-27</a:t>
            </a:fld>
            <a:endParaRPr lang="sv-SE"/>
          </a:p>
        </p:txBody>
      </p:sp>
      <p:sp>
        <p:nvSpPr>
          <p:cNvPr id="4" name="Platshållare för sidfo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5" name="Platshållare för bild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9F7A63-4FB1-4BA5-AD32-1B1FA49418ED}" type="slidenum">
              <a:rPr lang="sv-SE" smtClean="0"/>
              <a:pPr/>
              <a:t>‹#›</a:t>
            </a:fld>
            <a:endParaRPr lang="sv-SE"/>
          </a:p>
        </p:txBody>
      </p:sp>
    </p:spTree>
    <p:extLst>
      <p:ext uri="{BB962C8B-B14F-4D97-AF65-F5344CB8AC3E}">
        <p14:creationId xmlns:p14="http://schemas.microsoft.com/office/powerpoint/2010/main" val="785848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8A47F-9883-4717-9C84-1F2CE89AB725}" type="datetimeFigureOut">
              <a:rPr lang="sv-SE" smtClean="0"/>
              <a:pPr/>
              <a:t>2016-01-27</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A4460B-7751-427C-A5D8-5CC9CFB6EC19}" type="slidenum">
              <a:rPr lang="sv-SE" smtClean="0"/>
              <a:pPr/>
              <a:t>‹#›</a:t>
            </a:fld>
            <a:endParaRPr lang="sv-SE"/>
          </a:p>
        </p:txBody>
      </p:sp>
    </p:spTree>
    <p:extLst>
      <p:ext uri="{BB962C8B-B14F-4D97-AF65-F5344CB8AC3E}">
        <p14:creationId xmlns:p14="http://schemas.microsoft.com/office/powerpoint/2010/main" val="3444325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dirty="0"/>
          </a:p>
        </p:txBody>
      </p:sp>
      <p:sp>
        <p:nvSpPr>
          <p:cNvPr id="4" name="Platshållare för bildnummer 3"/>
          <p:cNvSpPr>
            <a:spLocks noGrp="1"/>
          </p:cNvSpPr>
          <p:nvPr>
            <p:ph type="sldNum" sz="quarter" idx="10"/>
          </p:nvPr>
        </p:nvSpPr>
        <p:spPr/>
        <p:txBody>
          <a:bodyPr/>
          <a:lstStyle/>
          <a:p>
            <a:fld id="{91CC8571-8E3E-421A-AE44-3CDADE9DEB9F}" type="slidenum">
              <a:rPr lang="sv-SE" smtClean="0"/>
              <a:pPr/>
              <a:t>1</a:t>
            </a:fld>
            <a:endParaRPr lang="sv-SE" dirty="0"/>
          </a:p>
        </p:txBody>
      </p:sp>
    </p:spTree>
    <p:extLst>
      <p:ext uri="{BB962C8B-B14F-4D97-AF65-F5344CB8AC3E}">
        <p14:creationId xmlns:p14="http://schemas.microsoft.com/office/powerpoint/2010/main" val="2270181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dirty="0"/>
          </a:p>
        </p:txBody>
      </p:sp>
      <p:sp>
        <p:nvSpPr>
          <p:cNvPr id="4" name="Platshållare för bildnummer 3"/>
          <p:cNvSpPr>
            <a:spLocks noGrp="1"/>
          </p:cNvSpPr>
          <p:nvPr>
            <p:ph type="sldNum" sz="quarter" idx="10"/>
          </p:nvPr>
        </p:nvSpPr>
        <p:spPr/>
        <p:txBody>
          <a:bodyPr/>
          <a:lstStyle/>
          <a:p>
            <a:fld id="{A8A4460B-7751-427C-A5D8-5CC9CFB6EC19}" type="slidenum">
              <a:rPr lang="sv-SE" smtClean="0"/>
              <a:pPr/>
              <a:t>8</a:t>
            </a:fld>
            <a:endParaRPr lang="sv-SE"/>
          </a:p>
        </p:txBody>
      </p:sp>
    </p:spTree>
    <p:extLst>
      <p:ext uri="{BB962C8B-B14F-4D97-AF65-F5344CB8AC3E}">
        <p14:creationId xmlns:p14="http://schemas.microsoft.com/office/powerpoint/2010/main" val="3566448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91CC8571-8E3E-421A-AE44-3CDADE9DEB9F}" type="slidenum">
              <a:rPr lang="sv-SE" smtClean="0"/>
              <a:pPr/>
              <a:t>32</a:t>
            </a:fld>
            <a:endParaRPr lang="sv-SE"/>
          </a:p>
        </p:txBody>
      </p:sp>
    </p:spTree>
    <p:extLst>
      <p:ext uri="{BB962C8B-B14F-4D97-AF65-F5344CB8AC3E}">
        <p14:creationId xmlns:p14="http://schemas.microsoft.com/office/powerpoint/2010/main" val="3518810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dirty="0" smtClean="0"/>
              <a:t>Klicka här för att ändra format</a:t>
            </a:r>
            <a:endParaRPr lang="sv-SE" dirty="0"/>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Klicka här för att ändra format på underrubrik i bakgrunden</a:t>
            </a:r>
            <a:endParaRPr lang="sv-SE" dirty="0"/>
          </a:p>
        </p:txBody>
      </p:sp>
      <p:sp>
        <p:nvSpPr>
          <p:cNvPr id="4" name="Platshållare för datum 3"/>
          <p:cNvSpPr>
            <a:spLocks noGrp="1"/>
          </p:cNvSpPr>
          <p:nvPr>
            <p:ph type="dt" sz="half" idx="10"/>
          </p:nvPr>
        </p:nvSpPr>
        <p:spPr/>
        <p:txBody>
          <a:bodyPr/>
          <a:lstStyle/>
          <a:p>
            <a:pPr>
              <a:defRPr/>
            </a:pPr>
            <a:endParaRPr lang="en-US"/>
          </a:p>
        </p:txBody>
      </p:sp>
      <p:sp>
        <p:nvSpPr>
          <p:cNvPr id="5" name="Platshållare för sidfot 4"/>
          <p:cNvSpPr>
            <a:spLocks noGrp="1"/>
          </p:cNvSpPr>
          <p:nvPr>
            <p:ph type="ftr" sz="quarter" idx="11"/>
          </p:nvPr>
        </p:nvSpPr>
        <p:spPr/>
        <p:txBody>
          <a:bodyPr/>
          <a:lstStyle/>
          <a:p>
            <a:pPr>
              <a:defRPr/>
            </a:pPr>
            <a:endParaRPr lang="en-US"/>
          </a:p>
        </p:txBody>
      </p:sp>
      <p:sp>
        <p:nvSpPr>
          <p:cNvPr id="6" name="Platshållare för bildnummer 5"/>
          <p:cNvSpPr>
            <a:spLocks noGrp="1"/>
          </p:cNvSpPr>
          <p:nvPr>
            <p:ph type="sldNum" sz="quarter" idx="12"/>
          </p:nvPr>
        </p:nvSpPr>
        <p:spPr/>
        <p:txBody>
          <a:bodyPr/>
          <a:lstStyle/>
          <a:p>
            <a:pPr>
              <a:defRPr/>
            </a:pPr>
            <a:fld id="{1638C3E5-3512-4711-8433-B0A90C16EBA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pPr>
              <a:defRPr/>
            </a:pPr>
            <a:endParaRPr lang="en-US"/>
          </a:p>
        </p:txBody>
      </p:sp>
      <p:sp>
        <p:nvSpPr>
          <p:cNvPr id="5" name="Platshållare för sidfot 4"/>
          <p:cNvSpPr>
            <a:spLocks noGrp="1"/>
          </p:cNvSpPr>
          <p:nvPr>
            <p:ph type="ftr" sz="quarter" idx="11"/>
          </p:nvPr>
        </p:nvSpPr>
        <p:spPr/>
        <p:txBody>
          <a:bodyPr/>
          <a:lstStyle/>
          <a:p>
            <a:pPr>
              <a:defRPr/>
            </a:pPr>
            <a:endParaRPr lang="en-US"/>
          </a:p>
        </p:txBody>
      </p:sp>
      <p:sp>
        <p:nvSpPr>
          <p:cNvPr id="6" name="Platshållare för bildnummer 5"/>
          <p:cNvSpPr>
            <a:spLocks noGrp="1"/>
          </p:cNvSpPr>
          <p:nvPr>
            <p:ph type="sldNum" sz="quarter" idx="12"/>
          </p:nvPr>
        </p:nvSpPr>
        <p:spPr/>
        <p:txBody>
          <a:bodyPr/>
          <a:lstStyle/>
          <a:p>
            <a:pPr>
              <a:defRPr/>
            </a:pPr>
            <a:fld id="{3FA3FC91-55F8-4E07-BEC4-58FE88AC8B03}"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pPr>
              <a:defRPr/>
            </a:pPr>
            <a:endParaRPr lang="en-US"/>
          </a:p>
        </p:txBody>
      </p:sp>
      <p:sp>
        <p:nvSpPr>
          <p:cNvPr id="5" name="Platshållare för sidfot 4"/>
          <p:cNvSpPr>
            <a:spLocks noGrp="1"/>
          </p:cNvSpPr>
          <p:nvPr>
            <p:ph type="ftr" sz="quarter" idx="11"/>
          </p:nvPr>
        </p:nvSpPr>
        <p:spPr/>
        <p:txBody>
          <a:bodyPr/>
          <a:lstStyle/>
          <a:p>
            <a:pPr>
              <a:defRPr/>
            </a:pPr>
            <a:endParaRPr lang="en-US"/>
          </a:p>
        </p:txBody>
      </p:sp>
      <p:sp>
        <p:nvSpPr>
          <p:cNvPr id="6" name="Platshållare för bildnummer 5"/>
          <p:cNvSpPr>
            <a:spLocks noGrp="1"/>
          </p:cNvSpPr>
          <p:nvPr>
            <p:ph type="sldNum" sz="quarter" idx="12"/>
          </p:nvPr>
        </p:nvSpPr>
        <p:spPr/>
        <p:txBody>
          <a:bodyPr/>
          <a:lstStyle/>
          <a:p>
            <a:pPr>
              <a:defRPr/>
            </a:pPr>
            <a:fld id="{6B352C9F-5325-43B0-B99E-B347DDBF1F2C}"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pPr>
              <a:defRPr/>
            </a:pPr>
            <a:endParaRPr lang="en-US"/>
          </a:p>
        </p:txBody>
      </p:sp>
      <p:sp>
        <p:nvSpPr>
          <p:cNvPr id="5" name="Platshållare för sidfot 4"/>
          <p:cNvSpPr>
            <a:spLocks noGrp="1"/>
          </p:cNvSpPr>
          <p:nvPr>
            <p:ph type="ftr" sz="quarter" idx="11"/>
          </p:nvPr>
        </p:nvSpPr>
        <p:spPr/>
        <p:txBody>
          <a:bodyPr/>
          <a:lstStyle/>
          <a:p>
            <a:pPr>
              <a:defRPr/>
            </a:pPr>
            <a:endParaRPr lang="en-US"/>
          </a:p>
        </p:txBody>
      </p:sp>
      <p:sp>
        <p:nvSpPr>
          <p:cNvPr id="6" name="Platshållare för bildnummer 5"/>
          <p:cNvSpPr>
            <a:spLocks noGrp="1"/>
          </p:cNvSpPr>
          <p:nvPr>
            <p:ph type="sldNum" sz="quarter" idx="12"/>
          </p:nvPr>
        </p:nvSpPr>
        <p:spPr/>
        <p:txBody>
          <a:bodyPr/>
          <a:lstStyle/>
          <a:p>
            <a:pPr>
              <a:defRPr/>
            </a:pPr>
            <a:fld id="{B91CC3BD-A1A2-4202-B387-5B488C42FD9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pPr>
              <a:defRPr/>
            </a:pPr>
            <a:endParaRPr lang="en-US"/>
          </a:p>
        </p:txBody>
      </p:sp>
      <p:sp>
        <p:nvSpPr>
          <p:cNvPr id="5" name="Platshållare för sidfot 4"/>
          <p:cNvSpPr>
            <a:spLocks noGrp="1"/>
          </p:cNvSpPr>
          <p:nvPr>
            <p:ph type="ftr" sz="quarter" idx="11"/>
          </p:nvPr>
        </p:nvSpPr>
        <p:spPr/>
        <p:txBody>
          <a:bodyPr/>
          <a:lstStyle/>
          <a:p>
            <a:pPr>
              <a:defRPr/>
            </a:pPr>
            <a:endParaRPr lang="en-US"/>
          </a:p>
        </p:txBody>
      </p:sp>
      <p:sp>
        <p:nvSpPr>
          <p:cNvPr id="6" name="Platshållare för bildnummer 5"/>
          <p:cNvSpPr>
            <a:spLocks noGrp="1"/>
          </p:cNvSpPr>
          <p:nvPr>
            <p:ph type="sldNum" sz="quarter" idx="12"/>
          </p:nvPr>
        </p:nvSpPr>
        <p:spPr/>
        <p:txBody>
          <a:bodyPr/>
          <a:lstStyle/>
          <a:p>
            <a:pPr>
              <a:defRPr/>
            </a:pPr>
            <a:fld id="{B933557B-C9A3-41CD-951E-DCF22F27738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pPr>
              <a:defRPr/>
            </a:pPr>
            <a:endParaRPr lang="en-US"/>
          </a:p>
        </p:txBody>
      </p:sp>
      <p:sp>
        <p:nvSpPr>
          <p:cNvPr id="6" name="Platshållare för sidfot 5"/>
          <p:cNvSpPr>
            <a:spLocks noGrp="1"/>
          </p:cNvSpPr>
          <p:nvPr>
            <p:ph type="ftr" sz="quarter" idx="11"/>
          </p:nvPr>
        </p:nvSpPr>
        <p:spPr/>
        <p:txBody>
          <a:bodyPr/>
          <a:lstStyle/>
          <a:p>
            <a:pPr>
              <a:defRPr/>
            </a:pPr>
            <a:endParaRPr lang="en-US"/>
          </a:p>
        </p:txBody>
      </p:sp>
      <p:sp>
        <p:nvSpPr>
          <p:cNvPr id="7" name="Platshållare för bildnummer 6"/>
          <p:cNvSpPr>
            <a:spLocks noGrp="1"/>
          </p:cNvSpPr>
          <p:nvPr>
            <p:ph type="sldNum" sz="quarter" idx="12"/>
          </p:nvPr>
        </p:nvSpPr>
        <p:spPr/>
        <p:txBody>
          <a:bodyPr/>
          <a:lstStyle/>
          <a:p>
            <a:pPr>
              <a:defRPr/>
            </a:pPr>
            <a:fld id="{EF136021-6647-4489-9858-4B20A0F396D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pPr>
              <a:defRPr/>
            </a:pPr>
            <a:endParaRPr lang="en-US"/>
          </a:p>
        </p:txBody>
      </p:sp>
      <p:sp>
        <p:nvSpPr>
          <p:cNvPr id="8" name="Platshållare för sidfot 7"/>
          <p:cNvSpPr>
            <a:spLocks noGrp="1"/>
          </p:cNvSpPr>
          <p:nvPr>
            <p:ph type="ftr" sz="quarter" idx="11"/>
          </p:nvPr>
        </p:nvSpPr>
        <p:spPr/>
        <p:txBody>
          <a:bodyPr/>
          <a:lstStyle/>
          <a:p>
            <a:pPr>
              <a:defRPr/>
            </a:pPr>
            <a:endParaRPr lang="en-US"/>
          </a:p>
        </p:txBody>
      </p:sp>
      <p:sp>
        <p:nvSpPr>
          <p:cNvPr id="9" name="Platshållare för bildnummer 8"/>
          <p:cNvSpPr>
            <a:spLocks noGrp="1"/>
          </p:cNvSpPr>
          <p:nvPr>
            <p:ph type="sldNum" sz="quarter" idx="12"/>
          </p:nvPr>
        </p:nvSpPr>
        <p:spPr/>
        <p:txBody>
          <a:bodyPr/>
          <a:lstStyle/>
          <a:p>
            <a:pPr>
              <a:defRPr/>
            </a:pPr>
            <a:fld id="{D7ABFC2B-0A1C-4303-8D35-906EBF209CF7}"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pPr>
              <a:defRPr/>
            </a:pPr>
            <a:endParaRPr lang="en-US"/>
          </a:p>
        </p:txBody>
      </p:sp>
      <p:sp>
        <p:nvSpPr>
          <p:cNvPr id="4" name="Platshållare för sidfot 3"/>
          <p:cNvSpPr>
            <a:spLocks noGrp="1"/>
          </p:cNvSpPr>
          <p:nvPr>
            <p:ph type="ftr" sz="quarter" idx="11"/>
          </p:nvPr>
        </p:nvSpPr>
        <p:spPr/>
        <p:txBody>
          <a:bodyPr/>
          <a:lstStyle/>
          <a:p>
            <a:pPr>
              <a:defRPr/>
            </a:pPr>
            <a:endParaRPr lang="en-US"/>
          </a:p>
        </p:txBody>
      </p:sp>
      <p:sp>
        <p:nvSpPr>
          <p:cNvPr id="5" name="Platshållare för bildnummer 4"/>
          <p:cNvSpPr>
            <a:spLocks noGrp="1"/>
          </p:cNvSpPr>
          <p:nvPr>
            <p:ph type="sldNum" sz="quarter" idx="12"/>
          </p:nvPr>
        </p:nvSpPr>
        <p:spPr/>
        <p:txBody>
          <a:bodyPr/>
          <a:lstStyle/>
          <a:p>
            <a:pPr>
              <a:defRPr/>
            </a:pPr>
            <a:fld id="{FC77B352-CF0C-4B72-BDEC-707814F02F8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pPr>
              <a:defRPr/>
            </a:pPr>
            <a:endParaRPr lang="en-US"/>
          </a:p>
        </p:txBody>
      </p:sp>
      <p:sp>
        <p:nvSpPr>
          <p:cNvPr id="3" name="Platshållare för sidfot 2"/>
          <p:cNvSpPr>
            <a:spLocks noGrp="1"/>
          </p:cNvSpPr>
          <p:nvPr>
            <p:ph type="ftr" sz="quarter" idx="11"/>
          </p:nvPr>
        </p:nvSpPr>
        <p:spPr/>
        <p:txBody>
          <a:bodyPr/>
          <a:lstStyle/>
          <a:p>
            <a:pPr>
              <a:defRPr/>
            </a:pPr>
            <a:endParaRPr lang="en-US"/>
          </a:p>
        </p:txBody>
      </p:sp>
      <p:sp>
        <p:nvSpPr>
          <p:cNvPr id="4" name="Platshållare för bildnummer 3"/>
          <p:cNvSpPr>
            <a:spLocks noGrp="1"/>
          </p:cNvSpPr>
          <p:nvPr>
            <p:ph type="sldNum" sz="quarter" idx="12"/>
          </p:nvPr>
        </p:nvSpPr>
        <p:spPr/>
        <p:txBody>
          <a:bodyPr/>
          <a:lstStyle/>
          <a:p>
            <a:pPr>
              <a:defRPr/>
            </a:pPr>
            <a:fld id="{F93DCD01-FBAD-4E18-BE1B-7E0349830DB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pPr>
              <a:defRPr/>
            </a:pPr>
            <a:endParaRPr lang="en-US"/>
          </a:p>
        </p:txBody>
      </p:sp>
      <p:sp>
        <p:nvSpPr>
          <p:cNvPr id="6" name="Platshållare för sidfot 5"/>
          <p:cNvSpPr>
            <a:spLocks noGrp="1"/>
          </p:cNvSpPr>
          <p:nvPr>
            <p:ph type="ftr" sz="quarter" idx="11"/>
          </p:nvPr>
        </p:nvSpPr>
        <p:spPr/>
        <p:txBody>
          <a:bodyPr/>
          <a:lstStyle/>
          <a:p>
            <a:pPr>
              <a:defRPr/>
            </a:pPr>
            <a:endParaRPr lang="en-US"/>
          </a:p>
        </p:txBody>
      </p:sp>
      <p:sp>
        <p:nvSpPr>
          <p:cNvPr id="7" name="Platshållare för bildnummer 6"/>
          <p:cNvSpPr>
            <a:spLocks noGrp="1"/>
          </p:cNvSpPr>
          <p:nvPr>
            <p:ph type="sldNum" sz="quarter" idx="12"/>
          </p:nvPr>
        </p:nvSpPr>
        <p:spPr/>
        <p:txBody>
          <a:bodyPr/>
          <a:lstStyle/>
          <a:p>
            <a:pPr>
              <a:defRPr/>
            </a:pPr>
            <a:fld id="{0B8A6F5E-B681-40D0-8543-AA8EDAFBD033}"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mtClean="0"/>
              <a:t>Klicka på ikonen för att lägga till en bild</a:t>
            </a:r>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pPr>
              <a:defRPr/>
            </a:pPr>
            <a:endParaRPr lang="en-US"/>
          </a:p>
        </p:txBody>
      </p:sp>
      <p:sp>
        <p:nvSpPr>
          <p:cNvPr id="6" name="Platshållare för sidfot 5"/>
          <p:cNvSpPr>
            <a:spLocks noGrp="1"/>
          </p:cNvSpPr>
          <p:nvPr>
            <p:ph type="ftr" sz="quarter" idx="11"/>
          </p:nvPr>
        </p:nvSpPr>
        <p:spPr/>
        <p:txBody>
          <a:bodyPr/>
          <a:lstStyle/>
          <a:p>
            <a:pPr>
              <a:defRPr/>
            </a:pPr>
            <a:endParaRPr lang="en-US"/>
          </a:p>
        </p:txBody>
      </p:sp>
      <p:sp>
        <p:nvSpPr>
          <p:cNvPr id="7" name="Platshållare för bildnummer 6"/>
          <p:cNvSpPr>
            <a:spLocks noGrp="1"/>
          </p:cNvSpPr>
          <p:nvPr>
            <p:ph type="sldNum" sz="quarter" idx="12"/>
          </p:nvPr>
        </p:nvSpPr>
        <p:spPr/>
        <p:txBody>
          <a:bodyPr/>
          <a:lstStyle/>
          <a:p>
            <a:pPr>
              <a:defRPr/>
            </a:pPr>
            <a:fld id="{B098EDA3-A929-4B92-BCEB-E0C70778C306}"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0995E9-B46B-4695-A89F-0F2CE57C9DE9}"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mailto:magnus@thegameassembly.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a:lstStyle/>
          <a:p>
            <a:r>
              <a:rPr lang="en-US" dirty="0" err="1" smtClean="0"/>
              <a:t>Klasser</a:t>
            </a:r>
            <a:r>
              <a:rPr lang="en-US" dirty="0" smtClean="0"/>
              <a:t> </a:t>
            </a:r>
            <a:r>
              <a:rPr lang="en-US" dirty="0" err="1" smtClean="0"/>
              <a:t>och</a:t>
            </a:r>
            <a:r>
              <a:rPr lang="en-US" dirty="0" smtClean="0"/>
              <a:t> </a:t>
            </a:r>
            <a:r>
              <a:rPr lang="en-US" dirty="0" err="1" smtClean="0"/>
              <a:t>Objekt</a:t>
            </a:r>
            <a:endParaRPr lang="sv-SE" dirty="0"/>
          </a:p>
        </p:txBody>
      </p:sp>
      <p:sp>
        <p:nvSpPr>
          <p:cNvPr id="8" name="Rectangle 13"/>
          <p:cNvSpPr>
            <a:spLocks noGrp="1" noChangeArrowheads="1"/>
          </p:cNvSpPr>
          <p:nvPr>
            <p:ph type="ctrTitle"/>
          </p:nvPr>
        </p:nvSpPr>
        <p:spPr bwMode="auto">
          <a:xfrm>
            <a:off x="685800" y="1500188"/>
            <a:ext cx="7772400" cy="2100262"/>
          </a:xfrm>
          <a:prstGeom prst="rect">
            <a:avLst/>
          </a:prstGeom>
          <a:solidFill>
            <a:srgbClr val="4C4946">
              <a:alpha val="67842"/>
            </a:srgbClr>
          </a:solidFill>
          <a:ln w="9525">
            <a:noFill/>
            <a:miter lim="800000"/>
            <a:headEnd/>
            <a:tailEnd/>
          </a:ln>
        </p:spPr>
        <p:txBody>
          <a:bodyPr wrap="none" anchor="ctr">
            <a:normAutofit/>
          </a:bodyPr>
          <a:lstStyle/>
          <a:p>
            <a:pPr algn="ctr"/>
            <a:r>
              <a:rPr lang="sv-SE" dirty="0" smtClean="0">
                <a:solidFill>
                  <a:srgbClr val="1C1C1C"/>
                </a:solidFill>
              </a:rPr>
              <a:t>Objektorienterad Programmering och Design </a:t>
            </a:r>
            <a:br>
              <a:rPr lang="sv-SE" dirty="0" smtClean="0">
                <a:solidFill>
                  <a:srgbClr val="1C1C1C"/>
                </a:solidFill>
              </a:rPr>
            </a:br>
            <a:r>
              <a:rPr lang="sv-SE" sz="2400" dirty="0" smtClean="0">
                <a:solidFill>
                  <a:srgbClr val="1C1C1C"/>
                </a:solidFill>
              </a:rPr>
              <a:t>Lektion 5</a:t>
            </a:r>
            <a:r>
              <a:rPr lang="sv-SE" dirty="0" smtClean="0">
                <a:solidFill>
                  <a:srgbClr val="1C1C1C"/>
                </a:solidFill>
              </a:rPr>
              <a:t>	</a:t>
            </a:r>
            <a:br>
              <a:rPr lang="sv-SE" dirty="0" smtClean="0">
                <a:solidFill>
                  <a:srgbClr val="1C1C1C"/>
                </a:solidFill>
              </a:rPr>
            </a:br>
            <a:endParaRPr lang="sv-S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900113" y="1268413"/>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11267"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n-lt"/>
              </a:rPr>
              <a:t>Status</a:t>
            </a:r>
          </a:p>
        </p:txBody>
      </p:sp>
      <p:sp>
        <p:nvSpPr>
          <p:cNvPr id="11268" name="Text Box 7"/>
          <p:cNvSpPr txBox="1">
            <a:spLocks noChangeArrowheads="1"/>
          </p:cNvSpPr>
          <p:nvPr/>
        </p:nvSpPr>
        <p:spPr bwMode="auto">
          <a:xfrm>
            <a:off x="1187450" y="908720"/>
            <a:ext cx="6983413" cy="5740033"/>
          </a:xfrm>
          <a:prstGeom prst="rect">
            <a:avLst/>
          </a:prstGeom>
          <a:noFill/>
          <a:ln w="9525">
            <a:noFill/>
            <a:miter lim="800000"/>
            <a:headEnd/>
            <a:tailEnd/>
          </a:ln>
        </p:spPr>
        <p:txBody>
          <a:bodyPr>
            <a:spAutoFit/>
          </a:bodyPr>
          <a:lstStyle/>
          <a:p>
            <a:pPr marL="800100" lvl="1" indent="-342900">
              <a:spcBef>
                <a:spcPct val="50000"/>
              </a:spcBef>
              <a:buFontTx/>
              <a:buChar char="•"/>
            </a:pPr>
            <a:r>
              <a:rPr lang="sv-SE" sz="2000" dirty="0">
                <a:solidFill>
                  <a:srgbClr val="4C4946"/>
                </a:solidFill>
                <a:latin typeface="+mn-lt"/>
              </a:rPr>
              <a:t>Egenskaper är därför för det mesta statiska eftersom denna </a:t>
            </a:r>
            <a:r>
              <a:rPr lang="sv-SE" sz="2000" dirty="0" smtClean="0">
                <a:solidFill>
                  <a:srgbClr val="4C4946"/>
                </a:solidFill>
                <a:latin typeface="+mn-lt"/>
              </a:rPr>
              <a:t>sorts </a:t>
            </a:r>
            <a:r>
              <a:rPr lang="sv-SE" sz="2000" dirty="0">
                <a:solidFill>
                  <a:srgbClr val="4C4946"/>
                </a:solidFill>
                <a:latin typeface="+mn-lt"/>
              </a:rPr>
              <a:t>attribut sällan ändras under objektets livslängd.</a:t>
            </a:r>
          </a:p>
          <a:p>
            <a:pPr marL="800100" lvl="1" indent="-342900">
              <a:spcBef>
                <a:spcPct val="50000"/>
              </a:spcBef>
              <a:buFontTx/>
              <a:buChar char="•"/>
            </a:pPr>
            <a:r>
              <a:rPr lang="sv-SE" sz="2000" dirty="0" smtClean="0">
                <a:solidFill>
                  <a:srgbClr val="4C4946"/>
                </a:solidFill>
                <a:latin typeface="+mn-lt"/>
              </a:rPr>
              <a:t>T.ex. </a:t>
            </a:r>
            <a:r>
              <a:rPr lang="sv-SE" sz="2000" dirty="0">
                <a:solidFill>
                  <a:srgbClr val="4C4946"/>
                </a:solidFill>
                <a:latin typeface="+mn-lt"/>
              </a:rPr>
              <a:t>trycker man sällan om bilden på utsidan av en </a:t>
            </a:r>
            <a:r>
              <a:rPr lang="sv-SE" sz="2000" dirty="0" smtClean="0">
                <a:solidFill>
                  <a:srgbClr val="4C4946"/>
                </a:solidFill>
                <a:latin typeface="+mn-lt"/>
              </a:rPr>
              <a:t>ask utan </a:t>
            </a:r>
            <a:r>
              <a:rPr lang="sv-SE" sz="2000" dirty="0">
                <a:solidFill>
                  <a:srgbClr val="4C4946"/>
                </a:solidFill>
                <a:latin typeface="+mn-lt"/>
              </a:rPr>
              <a:t>man slänger den och köper en ny.</a:t>
            </a:r>
          </a:p>
          <a:p>
            <a:pPr marL="1257300" lvl="2" indent="-342900">
              <a:spcBef>
                <a:spcPct val="50000"/>
              </a:spcBef>
              <a:buFontTx/>
              <a:buChar char="•"/>
            </a:pPr>
            <a:r>
              <a:rPr lang="sv-SE" dirty="0">
                <a:solidFill>
                  <a:srgbClr val="4C4946"/>
                </a:solidFill>
                <a:latin typeface="+mn-lt"/>
              </a:rPr>
              <a:t>Länge leve det västerländska </a:t>
            </a:r>
            <a:r>
              <a:rPr lang="sv-SE" dirty="0" smtClean="0">
                <a:solidFill>
                  <a:srgbClr val="4C4946"/>
                </a:solidFill>
                <a:latin typeface="+mn-lt"/>
              </a:rPr>
              <a:t>konsumtionssamhället</a:t>
            </a:r>
            <a:endParaRPr lang="sv-SE" dirty="0">
              <a:solidFill>
                <a:srgbClr val="4C4946"/>
              </a:solidFill>
              <a:latin typeface="+mn-lt"/>
            </a:endParaRPr>
          </a:p>
          <a:p>
            <a:pPr marL="800100" lvl="1" indent="-342900">
              <a:spcBef>
                <a:spcPct val="50000"/>
              </a:spcBef>
              <a:buFontTx/>
              <a:buChar char="•"/>
            </a:pPr>
            <a:r>
              <a:rPr lang="sv-SE" sz="2000" dirty="0">
                <a:solidFill>
                  <a:srgbClr val="4C4946"/>
                </a:solidFill>
                <a:latin typeface="+mn-lt"/>
              </a:rPr>
              <a:t>Jag säger vanligtvis för asken kan ju bli doppad i en färgburk etc.</a:t>
            </a:r>
          </a:p>
          <a:p>
            <a:pPr marL="800100" lvl="1" indent="-342900">
              <a:spcBef>
                <a:spcPct val="50000"/>
              </a:spcBef>
              <a:buFontTx/>
              <a:buChar char="•"/>
            </a:pPr>
            <a:r>
              <a:rPr lang="sv-SE" sz="2000" dirty="0">
                <a:solidFill>
                  <a:srgbClr val="4C4946"/>
                </a:solidFill>
                <a:latin typeface="+mn-lt"/>
              </a:rPr>
              <a:t>Alla egenskaper har någon sorts värde. Det kan vara en enkel sak som hur många liter den </a:t>
            </a:r>
            <a:r>
              <a:rPr lang="sv-SE" sz="2000" dirty="0" smtClean="0">
                <a:solidFill>
                  <a:srgbClr val="4C4946"/>
                </a:solidFill>
                <a:latin typeface="+mn-lt"/>
              </a:rPr>
              <a:t>innehåller </a:t>
            </a:r>
            <a:r>
              <a:rPr lang="sv-SE" sz="2000" dirty="0">
                <a:solidFill>
                  <a:srgbClr val="4C4946"/>
                </a:solidFill>
                <a:latin typeface="+mn-lt"/>
              </a:rPr>
              <a:t>till en komplex grafisk bild som visas på utsidan av en ask.</a:t>
            </a:r>
          </a:p>
          <a:p>
            <a:pPr marL="800100" lvl="1" indent="-342900">
              <a:spcBef>
                <a:spcPct val="50000"/>
              </a:spcBef>
              <a:buFontTx/>
              <a:buChar char="•"/>
            </a:pPr>
            <a:r>
              <a:rPr lang="sv-SE" sz="2000" dirty="0">
                <a:solidFill>
                  <a:srgbClr val="4C4946"/>
                </a:solidFill>
                <a:latin typeface="+mn-lt"/>
              </a:rPr>
              <a:t>Asken vet hur många tabletter den </a:t>
            </a:r>
            <a:r>
              <a:rPr lang="sv-SE" sz="2000" dirty="0" smtClean="0">
                <a:solidFill>
                  <a:srgbClr val="4C4946"/>
                </a:solidFill>
                <a:latin typeface="+mn-lt"/>
              </a:rPr>
              <a:t>innehåller.</a:t>
            </a:r>
            <a:endParaRPr lang="sv-SE" sz="2000" dirty="0">
              <a:solidFill>
                <a:srgbClr val="4C4946"/>
              </a:solidFill>
              <a:latin typeface="+mn-lt"/>
            </a:endParaRPr>
          </a:p>
          <a:p>
            <a:pPr marL="1257300" lvl="2" indent="-342900">
              <a:spcBef>
                <a:spcPct val="50000"/>
              </a:spcBef>
              <a:buFontTx/>
              <a:buChar char="•"/>
            </a:pPr>
            <a:r>
              <a:rPr lang="sv-SE" sz="2000" dirty="0">
                <a:solidFill>
                  <a:srgbClr val="4C4946"/>
                </a:solidFill>
                <a:latin typeface="+mn-lt"/>
              </a:rPr>
              <a:t>Trots att tabletterna i sig själv är egna unika objekt så är mängden av dem ett värde i </a:t>
            </a:r>
            <a:r>
              <a:rPr lang="sv-SE" sz="2000" dirty="0" smtClean="0">
                <a:solidFill>
                  <a:srgbClr val="4C4946"/>
                </a:solidFill>
                <a:latin typeface="+mn-lt"/>
              </a:rPr>
              <a:t>asken.</a:t>
            </a:r>
            <a:endParaRPr lang="sv-SE" sz="2000" dirty="0">
              <a:solidFill>
                <a:srgbClr val="4C4946"/>
              </a:solidFill>
              <a:latin typeface="+mn-lt"/>
            </a:endParaRPr>
          </a:p>
          <a:p>
            <a:pPr marL="800100" lvl="1" indent="-342900">
              <a:spcBef>
                <a:spcPct val="50000"/>
              </a:spcBef>
            </a:pPr>
            <a:endParaRPr lang="sv-SE" sz="2000" dirty="0">
              <a:solidFill>
                <a:srgbClr val="4C4946"/>
              </a:solidFill>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900113" y="908348"/>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12291"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Beteende</a:t>
            </a:r>
          </a:p>
        </p:txBody>
      </p:sp>
      <p:sp>
        <p:nvSpPr>
          <p:cNvPr id="12292" name="Text Box 7"/>
          <p:cNvSpPr txBox="1">
            <a:spLocks noChangeArrowheads="1"/>
          </p:cNvSpPr>
          <p:nvPr/>
        </p:nvSpPr>
        <p:spPr bwMode="auto">
          <a:xfrm>
            <a:off x="1187450" y="908348"/>
            <a:ext cx="6983413" cy="4862870"/>
          </a:xfrm>
          <a:prstGeom prst="rect">
            <a:avLst/>
          </a:prstGeom>
          <a:noFill/>
          <a:ln w="9525">
            <a:noFill/>
            <a:miter lim="800000"/>
            <a:headEnd/>
            <a:tailEnd/>
          </a:ln>
        </p:spPr>
        <p:txBody>
          <a:bodyPr>
            <a:spAutoFit/>
          </a:bodyPr>
          <a:lstStyle/>
          <a:p>
            <a:pPr marL="342900" indent="-342900">
              <a:spcBef>
                <a:spcPct val="50000"/>
              </a:spcBef>
              <a:buFontTx/>
              <a:buChar char="•"/>
            </a:pPr>
            <a:r>
              <a:rPr lang="sv-SE" sz="2000" dirty="0">
                <a:solidFill>
                  <a:srgbClr val="4C4946"/>
                </a:solidFill>
                <a:latin typeface="+mn-lt"/>
              </a:rPr>
              <a:t>Ett objekt för sig själv har ingen nytta. Det får mening först då andra objekt interagerar med det.</a:t>
            </a:r>
          </a:p>
          <a:p>
            <a:pPr marL="342900" indent="-342900">
              <a:spcBef>
                <a:spcPct val="50000"/>
              </a:spcBef>
              <a:buFontTx/>
              <a:buChar char="•"/>
            </a:pPr>
            <a:r>
              <a:rPr lang="sv-SE" sz="2000" dirty="0">
                <a:solidFill>
                  <a:srgbClr val="4C4946"/>
                </a:solidFill>
                <a:latin typeface="+mn-lt"/>
              </a:rPr>
              <a:t>Dessa objekt blir då beroende på hur de andra objekten reagerar i samband med dem. Detta brukar kallas ett objekts beteende.</a:t>
            </a:r>
          </a:p>
          <a:p>
            <a:pPr marL="342900" indent="-342900">
              <a:spcBef>
                <a:spcPct val="50000"/>
              </a:spcBef>
              <a:buFontTx/>
              <a:buChar char="•"/>
            </a:pPr>
            <a:r>
              <a:rPr lang="sv-SE" sz="2000" dirty="0" smtClean="0">
                <a:solidFill>
                  <a:srgbClr val="4C4946"/>
                </a:solidFill>
                <a:latin typeface="+mn-lt"/>
              </a:rPr>
              <a:t>Dvs. </a:t>
            </a:r>
            <a:r>
              <a:rPr lang="sv-SE" sz="2000" dirty="0">
                <a:solidFill>
                  <a:srgbClr val="4C4946"/>
                </a:solidFill>
                <a:latin typeface="+mn-lt"/>
              </a:rPr>
              <a:t>ett beteende är det av objektets </a:t>
            </a:r>
            <a:r>
              <a:rPr lang="sv-SE" sz="2000" dirty="0" smtClean="0">
                <a:solidFill>
                  <a:srgbClr val="4C4946"/>
                </a:solidFill>
                <a:latin typeface="+mn-lt"/>
              </a:rPr>
              <a:t>aktivitet </a:t>
            </a:r>
            <a:r>
              <a:rPr lang="sv-SE" sz="2000" dirty="0">
                <a:solidFill>
                  <a:srgbClr val="4C4946"/>
                </a:solidFill>
                <a:latin typeface="+mn-lt"/>
              </a:rPr>
              <a:t>som syns utåt.</a:t>
            </a:r>
          </a:p>
          <a:p>
            <a:pPr marL="342900" indent="-342900">
              <a:spcBef>
                <a:spcPct val="50000"/>
              </a:spcBef>
              <a:buFontTx/>
              <a:buChar char="•"/>
            </a:pPr>
            <a:r>
              <a:rPr lang="sv-SE" sz="2000" dirty="0">
                <a:solidFill>
                  <a:srgbClr val="4C4946"/>
                </a:solidFill>
                <a:latin typeface="+mn-lt"/>
              </a:rPr>
              <a:t>Om vi försöker hälla ut en tablett ur </a:t>
            </a:r>
            <a:r>
              <a:rPr lang="sv-SE" sz="2000" dirty="0" smtClean="0">
                <a:solidFill>
                  <a:srgbClr val="4C4946"/>
                </a:solidFill>
                <a:latin typeface="+mn-lt"/>
              </a:rPr>
              <a:t>vår </a:t>
            </a:r>
            <a:r>
              <a:rPr lang="sv-SE" sz="2000" dirty="0">
                <a:solidFill>
                  <a:srgbClr val="4C4946"/>
                </a:solidFill>
                <a:latin typeface="+mn-lt"/>
              </a:rPr>
              <a:t>ask utan att öppna den så skulle inget komma ut </a:t>
            </a:r>
            <a:r>
              <a:rPr lang="sv-SE" sz="2000" dirty="0" smtClean="0">
                <a:solidFill>
                  <a:srgbClr val="4C4946"/>
                </a:solidFill>
                <a:latin typeface="+mn-lt"/>
              </a:rPr>
              <a:t>t.ex. </a:t>
            </a:r>
            <a:r>
              <a:rPr lang="sv-SE" sz="2000" dirty="0">
                <a:solidFill>
                  <a:srgbClr val="4C4946"/>
                </a:solidFill>
                <a:latin typeface="+mn-lt"/>
              </a:rPr>
              <a:t>men om vi gjorde det med dem i ett glas så hade allt trillat </a:t>
            </a:r>
            <a:r>
              <a:rPr lang="sv-SE" sz="2000" dirty="0" smtClean="0">
                <a:solidFill>
                  <a:srgbClr val="4C4946"/>
                </a:solidFill>
                <a:latin typeface="+mn-lt"/>
              </a:rPr>
              <a:t>ut.</a:t>
            </a:r>
            <a:endParaRPr lang="sv-SE" sz="2000" dirty="0">
              <a:solidFill>
                <a:srgbClr val="4C4946"/>
              </a:solidFill>
              <a:latin typeface="+mn-lt"/>
            </a:endParaRPr>
          </a:p>
          <a:p>
            <a:pPr marL="342900" indent="-342900">
              <a:spcBef>
                <a:spcPct val="50000"/>
              </a:spcBef>
              <a:buFontTx/>
              <a:buChar char="•"/>
            </a:pPr>
            <a:r>
              <a:rPr lang="sv-SE" sz="2000" dirty="0">
                <a:solidFill>
                  <a:srgbClr val="4C4946"/>
                </a:solidFill>
                <a:latin typeface="+mn-lt"/>
              </a:rPr>
              <a:t>På så sätt så har de </a:t>
            </a:r>
            <a:r>
              <a:rPr lang="sv-SE" sz="2000" dirty="0" smtClean="0">
                <a:solidFill>
                  <a:srgbClr val="4C4946"/>
                </a:solidFill>
                <a:latin typeface="+mn-lt"/>
              </a:rPr>
              <a:t>två </a:t>
            </a:r>
            <a:r>
              <a:rPr lang="sv-SE" sz="2000" dirty="0">
                <a:solidFill>
                  <a:srgbClr val="4C4946"/>
                </a:solidFill>
                <a:latin typeface="+mn-lt"/>
              </a:rPr>
              <a:t>behållarna olika beteenden trots att de har samma status när det gäller att innehålla </a:t>
            </a:r>
            <a:r>
              <a:rPr lang="sv-SE" sz="2000" dirty="0" smtClean="0">
                <a:solidFill>
                  <a:srgbClr val="4C4946"/>
                </a:solidFill>
                <a:latin typeface="+mn-lt"/>
              </a:rPr>
              <a:t>tabletter.</a:t>
            </a:r>
            <a:endParaRPr lang="sv-SE" sz="2000" dirty="0">
              <a:solidFill>
                <a:srgbClr val="4C4946"/>
              </a:solidFill>
              <a:latin typeface="+mn-lt"/>
            </a:endParaRPr>
          </a:p>
          <a:p>
            <a:pPr marL="342900" indent="-342900">
              <a:spcBef>
                <a:spcPct val="50000"/>
              </a:spcBef>
              <a:buFontTx/>
              <a:buChar char="•"/>
            </a:pPr>
            <a:r>
              <a:rPr lang="sv-SE" sz="2000" dirty="0">
                <a:solidFill>
                  <a:srgbClr val="4C4946"/>
                </a:solidFill>
                <a:latin typeface="+mn-lt"/>
              </a:rPr>
              <a:t>Viktigt att notera dock är att det som beteenden oftast ändrar är objektets interna </a:t>
            </a:r>
            <a:r>
              <a:rPr lang="sv-SE" sz="2000" dirty="0" smtClean="0">
                <a:solidFill>
                  <a:srgbClr val="4C4946"/>
                </a:solidFill>
                <a:latin typeface="+mn-lt"/>
              </a:rPr>
              <a:t>status.</a:t>
            </a:r>
            <a:endParaRPr lang="sv-SE" sz="2000" dirty="0">
              <a:solidFill>
                <a:srgbClr val="4C4946"/>
              </a:solidFill>
              <a:latin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900113" y="1268413"/>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13315" name="Text Box 6"/>
          <p:cNvSpPr txBox="1">
            <a:spLocks noChangeArrowheads="1"/>
          </p:cNvSpPr>
          <p:nvPr/>
        </p:nvSpPr>
        <p:spPr bwMode="auto">
          <a:xfrm>
            <a:off x="1214438" y="44624"/>
            <a:ext cx="6910387"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Beteende</a:t>
            </a:r>
          </a:p>
        </p:txBody>
      </p:sp>
      <p:sp>
        <p:nvSpPr>
          <p:cNvPr id="13316" name="Text Box 7"/>
          <p:cNvSpPr txBox="1">
            <a:spLocks noChangeArrowheads="1"/>
          </p:cNvSpPr>
          <p:nvPr/>
        </p:nvSpPr>
        <p:spPr bwMode="auto">
          <a:xfrm>
            <a:off x="1214438" y="763588"/>
            <a:ext cx="6983412" cy="6094412"/>
          </a:xfrm>
          <a:prstGeom prst="rect">
            <a:avLst/>
          </a:prstGeom>
          <a:noFill/>
          <a:ln w="9525">
            <a:noFill/>
            <a:miter lim="800000"/>
            <a:headEnd/>
            <a:tailEnd/>
          </a:ln>
        </p:spPr>
        <p:txBody>
          <a:bodyPr>
            <a:spAutoFit/>
          </a:bodyPr>
          <a:lstStyle/>
          <a:p>
            <a:pPr marL="342900" indent="-342900">
              <a:spcBef>
                <a:spcPct val="50000"/>
              </a:spcBef>
              <a:buFontTx/>
              <a:buChar char="•"/>
            </a:pPr>
            <a:r>
              <a:rPr lang="sv-SE" sz="2000" dirty="0">
                <a:solidFill>
                  <a:srgbClr val="4C4946"/>
                </a:solidFill>
                <a:latin typeface="+mn-lt"/>
              </a:rPr>
              <a:t>Detta betyder att objektets status är en samlad effekt av dess </a:t>
            </a:r>
            <a:r>
              <a:rPr lang="sv-SE" sz="2000" dirty="0" smtClean="0">
                <a:solidFill>
                  <a:srgbClr val="4C4946"/>
                </a:solidFill>
                <a:latin typeface="+mn-lt"/>
              </a:rPr>
              <a:t>beteenden.</a:t>
            </a:r>
            <a:endParaRPr lang="sv-SE" sz="2000" dirty="0">
              <a:solidFill>
                <a:srgbClr val="4C4946"/>
              </a:solidFill>
              <a:latin typeface="+mn-lt"/>
            </a:endParaRPr>
          </a:p>
          <a:p>
            <a:pPr marL="342900" indent="-342900">
              <a:spcBef>
                <a:spcPct val="50000"/>
              </a:spcBef>
              <a:buFontTx/>
              <a:buChar char="•"/>
            </a:pPr>
            <a:r>
              <a:rPr lang="sv-SE" sz="2000" dirty="0">
                <a:solidFill>
                  <a:srgbClr val="4C4946"/>
                </a:solidFill>
                <a:latin typeface="+mn-lt"/>
              </a:rPr>
              <a:t>Ett objekt för sig själv har ingen nytta. Det får mening först då andra objekt interagerar med det.</a:t>
            </a:r>
          </a:p>
          <a:p>
            <a:pPr marL="342900" indent="-342900">
              <a:spcBef>
                <a:spcPct val="50000"/>
              </a:spcBef>
              <a:buFontTx/>
              <a:buChar char="•"/>
            </a:pPr>
            <a:r>
              <a:rPr lang="sv-SE" sz="2000" dirty="0">
                <a:solidFill>
                  <a:srgbClr val="4C4946"/>
                </a:solidFill>
                <a:latin typeface="+mn-lt"/>
              </a:rPr>
              <a:t>Beteenden exemplifieras i OOP med operationer </a:t>
            </a:r>
            <a:r>
              <a:rPr lang="sv-SE" sz="2000" dirty="0" smtClean="0">
                <a:solidFill>
                  <a:srgbClr val="4C4946"/>
                </a:solidFill>
                <a:latin typeface="+mn-lt"/>
              </a:rPr>
              <a:t>(kallat medlemsfunktioner </a:t>
            </a:r>
            <a:r>
              <a:rPr lang="sv-SE" sz="2000" dirty="0">
                <a:solidFill>
                  <a:srgbClr val="4C4946"/>
                </a:solidFill>
                <a:latin typeface="+mn-lt"/>
              </a:rPr>
              <a:t>i C</a:t>
            </a:r>
            <a:r>
              <a:rPr lang="sv-SE" sz="2000" dirty="0" smtClean="0">
                <a:solidFill>
                  <a:srgbClr val="4C4946"/>
                </a:solidFill>
                <a:latin typeface="+mn-lt"/>
              </a:rPr>
              <a:t>++). </a:t>
            </a:r>
            <a:r>
              <a:rPr lang="sv-SE" sz="2000" dirty="0">
                <a:solidFill>
                  <a:srgbClr val="4C4946"/>
                </a:solidFill>
                <a:latin typeface="+mn-lt"/>
              </a:rPr>
              <a:t>En </a:t>
            </a:r>
            <a:r>
              <a:rPr lang="sv-SE" sz="2000" dirty="0" smtClean="0">
                <a:solidFill>
                  <a:srgbClr val="4C4946"/>
                </a:solidFill>
                <a:latin typeface="+mn-lt"/>
              </a:rPr>
              <a:t>medlemsfunktion </a:t>
            </a:r>
            <a:r>
              <a:rPr lang="sv-SE" sz="2000" dirty="0">
                <a:solidFill>
                  <a:srgbClr val="4C4946"/>
                </a:solidFill>
                <a:latin typeface="+mn-lt"/>
              </a:rPr>
              <a:t>är en tjänst en klass tillhandahåller till sina användare.</a:t>
            </a:r>
          </a:p>
          <a:p>
            <a:pPr marL="342900" indent="-342900">
              <a:spcBef>
                <a:spcPct val="50000"/>
              </a:spcBef>
              <a:buFontTx/>
              <a:buChar char="•"/>
            </a:pPr>
            <a:r>
              <a:rPr lang="sv-SE" sz="2000" dirty="0">
                <a:solidFill>
                  <a:srgbClr val="4C4946"/>
                </a:solidFill>
                <a:latin typeface="+mn-lt"/>
              </a:rPr>
              <a:t>Det finns </a:t>
            </a:r>
            <a:r>
              <a:rPr lang="sv-SE" sz="2000" dirty="0" smtClean="0">
                <a:solidFill>
                  <a:srgbClr val="4C4946"/>
                </a:solidFill>
                <a:latin typeface="+mn-lt"/>
              </a:rPr>
              <a:t>tre </a:t>
            </a:r>
            <a:r>
              <a:rPr lang="sv-SE" sz="2000" dirty="0">
                <a:solidFill>
                  <a:srgbClr val="4C4946"/>
                </a:solidFill>
                <a:latin typeface="+mn-lt"/>
              </a:rPr>
              <a:t>sorters operatorer som står för merparten av interaktionen mellan objekt</a:t>
            </a:r>
          </a:p>
          <a:p>
            <a:pPr marL="800100" lvl="1" indent="-342900">
              <a:spcBef>
                <a:spcPct val="50000"/>
              </a:spcBef>
              <a:buFontTx/>
              <a:buChar char="•"/>
            </a:pPr>
            <a:r>
              <a:rPr lang="sv-SE" dirty="0">
                <a:solidFill>
                  <a:srgbClr val="4C4946"/>
                </a:solidFill>
                <a:latin typeface="+mn-lt"/>
              </a:rPr>
              <a:t>Modifierare</a:t>
            </a:r>
          </a:p>
          <a:p>
            <a:pPr marL="1257300" lvl="2" indent="-342900">
              <a:spcBef>
                <a:spcPct val="50000"/>
              </a:spcBef>
              <a:buFontTx/>
              <a:buChar char="•"/>
            </a:pPr>
            <a:r>
              <a:rPr lang="sv-SE" sz="1600" dirty="0">
                <a:solidFill>
                  <a:srgbClr val="4C4946"/>
                </a:solidFill>
                <a:latin typeface="+mn-lt"/>
              </a:rPr>
              <a:t>Förändrar data i objektet</a:t>
            </a:r>
          </a:p>
          <a:p>
            <a:pPr marL="800100" lvl="1" indent="-342900">
              <a:spcBef>
                <a:spcPct val="50000"/>
              </a:spcBef>
              <a:buFontTx/>
              <a:buChar char="•"/>
            </a:pPr>
            <a:r>
              <a:rPr lang="sv-SE" dirty="0">
                <a:solidFill>
                  <a:srgbClr val="4C4946"/>
                </a:solidFill>
                <a:latin typeface="+mn-lt"/>
              </a:rPr>
              <a:t>Avläsare</a:t>
            </a:r>
          </a:p>
          <a:p>
            <a:pPr marL="1257300" lvl="2" indent="-342900">
              <a:spcBef>
                <a:spcPct val="50000"/>
              </a:spcBef>
              <a:buFontTx/>
              <a:buChar char="•"/>
            </a:pPr>
            <a:r>
              <a:rPr lang="sv-SE" sz="1600" dirty="0">
                <a:solidFill>
                  <a:srgbClr val="4C4946"/>
                </a:solidFill>
                <a:latin typeface="+mn-lt"/>
              </a:rPr>
              <a:t>Ger access till data i objektet</a:t>
            </a:r>
          </a:p>
          <a:p>
            <a:pPr marL="800100" lvl="1" indent="-342900">
              <a:spcBef>
                <a:spcPct val="50000"/>
              </a:spcBef>
              <a:buFontTx/>
              <a:buChar char="•"/>
            </a:pPr>
            <a:r>
              <a:rPr lang="sv-SE" dirty="0" err="1">
                <a:solidFill>
                  <a:srgbClr val="4C4946"/>
                </a:solidFill>
                <a:latin typeface="+mn-lt"/>
              </a:rPr>
              <a:t>Iteratorer</a:t>
            </a:r>
            <a:endParaRPr lang="sv-SE" dirty="0">
              <a:solidFill>
                <a:srgbClr val="4C4946"/>
              </a:solidFill>
              <a:latin typeface="+mn-lt"/>
            </a:endParaRPr>
          </a:p>
          <a:p>
            <a:pPr marL="1257300" lvl="2" indent="-342900">
              <a:spcBef>
                <a:spcPct val="50000"/>
              </a:spcBef>
              <a:buFontTx/>
              <a:buChar char="•"/>
            </a:pPr>
            <a:r>
              <a:rPr lang="sv-SE" sz="1600" dirty="0">
                <a:solidFill>
                  <a:srgbClr val="4C4946"/>
                </a:solidFill>
                <a:latin typeface="+mn-lt"/>
              </a:rPr>
              <a:t>En operation som tillåter dig </a:t>
            </a:r>
            <a:r>
              <a:rPr lang="sv-SE" sz="1600" dirty="0" smtClean="0">
                <a:solidFill>
                  <a:srgbClr val="4C4946"/>
                </a:solidFill>
                <a:latin typeface="+mn-lt"/>
              </a:rPr>
              <a:t>accessa </a:t>
            </a:r>
            <a:r>
              <a:rPr lang="sv-SE" sz="1600" dirty="0">
                <a:solidFill>
                  <a:srgbClr val="4C4946"/>
                </a:solidFill>
                <a:latin typeface="+mn-lt"/>
              </a:rPr>
              <a:t>alla delar av </a:t>
            </a:r>
            <a:r>
              <a:rPr lang="sv-SE" sz="1600" dirty="0" smtClean="0">
                <a:solidFill>
                  <a:srgbClr val="4C4946"/>
                </a:solidFill>
                <a:latin typeface="+mn-lt"/>
              </a:rPr>
              <a:t>objektet </a:t>
            </a:r>
            <a:r>
              <a:rPr lang="sv-SE" sz="1600" dirty="0">
                <a:solidFill>
                  <a:srgbClr val="4C4946"/>
                </a:solidFill>
                <a:latin typeface="+mn-lt"/>
              </a:rPr>
              <a:t>i en väl definierad </a:t>
            </a:r>
            <a:r>
              <a:rPr lang="sv-SE" sz="1600" dirty="0" smtClean="0">
                <a:solidFill>
                  <a:srgbClr val="4C4946"/>
                </a:solidFill>
                <a:latin typeface="+mn-lt"/>
              </a:rPr>
              <a:t>ordning.</a:t>
            </a:r>
            <a:endParaRPr lang="sv-SE" sz="1600" dirty="0">
              <a:solidFill>
                <a:srgbClr val="4C4946"/>
              </a:solidFill>
              <a:latin typeface="+mn-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900113" y="1268413"/>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14339"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Beteende</a:t>
            </a:r>
          </a:p>
        </p:txBody>
      </p:sp>
      <p:sp>
        <p:nvSpPr>
          <p:cNvPr id="14340" name="Text Box 7"/>
          <p:cNvSpPr txBox="1">
            <a:spLocks noChangeArrowheads="1"/>
          </p:cNvSpPr>
          <p:nvPr/>
        </p:nvSpPr>
        <p:spPr bwMode="auto">
          <a:xfrm>
            <a:off x="1187450" y="836712"/>
            <a:ext cx="6983413" cy="5139869"/>
          </a:xfrm>
          <a:prstGeom prst="rect">
            <a:avLst/>
          </a:prstGeom>
          <a:noFill/>
          <a:ln w="9525">
            <a:noFill/>
            <a:miter lim="800000"/>
            <a:headEnd/>
            <a:tailEnd/>
          </a:ln>
        </p:spPr>
        <p:txBody>
          <a:bodyPr>
            <a:spAutoFit/>
          </a:bodyPr>
          <a:lstStyle/>
          <a:p>
            <a:pPr marL="342900" indent="-342900">
              <a:spcBef>
                <a:spcPct val="50000"/>
              </a:spcBef>
              <a:buFontTx/>
              <a:buChar char="•"/>
            </a:pPr>
            <a:r>
              <a:rPr lang="sv-SE" sz="2000" dirty="0">
                <a:solidFill>
                  <a:srgbClr val="4C4946"/>
                </a:solidFill>
                <a:latin typeface="+mn-lt"/>
              </a:rPr>
              <a:t>Förutom dessa finns så klart de </a:t>
            </a:r>
            <a:r>
              <a:rPr lang="sv-SE" sz="2000" dirty="0" smtClean="0">
                <a:solidFill>
                  <a:srgbClr val="4C4946"/>
                </a:solidFill>
                <a:latin typeface="+mn-lt"/>
              </a:rPr>
              <a:t>två standardoperationerna:</a:t>
            </a:r>
            <a:endParaRPr lang="sv-SE" sz="2000" dirty="0">
              <a:solidFill>
                <a:srgbClr val="4C4946"/>
              </a:solidFill>
              <a:latin typeface="+mn-lt"/>
            </a:endParaRPr>
          </a:p>
          <a:p>
            <a:pPr marL="800100" lvl="1" indent="-342900">
              <a:spcBef>
                <a:spcPct val="50000"/>
              </a:spcBef>
              <a:buFontTx/>
              <a:buChar char="•"/>
            </a:pPr>
            <a:r>
              <a:rPr lang="sv-SE" sz="2000" dirty="0" err="1" smtClean="0">
                <a:solidFill>
                  <a:srgbClr val="4C4946"/>
                </a:solidFill>
                <a:latin typeface="+mn-lt"/>
              </a:rPr>
              <a:t>Konstruktor</a:t>
            </a:r>
            <a:endParaRPr lang="sv-SE" sz="2000" dirty="0">
              <a:solidFill>
                <a:srgbClr val="4C4946"/>
              </a:solidFill>
              <a:latin typeface="+mn-lt"/>
            </a:endParaRPr>
          </a:p>
          <a:p>
            <a:pPr marL="1257300" lvl="2" indent="-342900">
              <a:spcBef>
                <a:spcPct val="50000"/>
              </a:spcBef>
              <a:buFontTx/>
              <a:buChar char="•"/>
            </a:pPr>
            <a:r>
              <a:rPr lang="sv-SE" sz="1600" dirty="0">
                <a:solidFill>
                  <a:srgbClr val="4C4946"/>
                </a:solidFill>
                <a:latin typeface="+mn-lt"/>
              </a:rPr>
              <a:t>Skapar objekt och </a:t>
            </a:r>
            <a:r>
              <a:rPr lang="sv-SE" sz="1600" dirty="0" smtClean="0">
                <a:solidFill>
                  <a:srgbClr val="4C4946"/>
                </a:solidFill>
                <a:latin typeface="+mn-lt"/>
              </a:rPr>
              <a:t>initialiserar status.</a:t>
            </a:r>
            <a:endParaRPr lang="sv-SE" sz="1600" dirty="0">
              <a:solidFill>
                <a:srgbClr val="4C4946"/>
              </a:solidFill>
              <a:latin typeface="+mn-lt"/>
            </a:endParaRPr>
          </a:p>
          <a:p>
            <a:pPr marL="800100" lvl="1" indent="-342900">
              <a:spcBef>
                <a:spcPct val="50000"/>
              </a:spcBef>
              <a:buFontTx/>
              <a:buChar char="•"/>
            </a:pPr>
            <a:r>
              <a:rPr lang="sv-SE" sz="2000" dirty="0" err="1">
                <a:solidFill>
                  <a:srgbClr val="4C4946"/>
                </a:solidFill>
                <a:latin typeface="+mn-lt"/>
              </a:rPr>
              <a:t>Destruktor</a:t>
            </a:r>
            <a:endParaRPr lang="sv-SE" sz="2000" dirty="0">
              <a:solidFill>
                <a:srgbClr val="4C4946"/>
              </a:solidFill>
              <a:latin typeface="+mn-lt"/>
            </a:endParaRPr>
          </a:p>
          <a:p>
            <a:pPr marL="1257300" lvl="2" indent="-342900">
              <a:spcBef>
                <a:spcPct val="50000"/>
              </a:spcBef>
              <a:buFontTx/>
              <a:buChar char="•"/>
            </a:pPr>
            <a:r>
              <a:rPr lang="sv-SE" sz="1600" dirty="0">
                <a:solidFill>
                  <a:srgbClr val="4C4946"/>
                </a:solidFill>
                <a:latin typeface="+mn-lt"/>
              </a:rPr>
              <a:t>Frigör status för objektet och förstör </a:t>
            </a:r>
            <a:r>
              <a:rPr lang="sv-SE" sz="1600" dirty="0" smtClean="0">
                <a:solidFill>
                  <a:srgbClr val="4C4946"/>
                </a:solidFill>
                <a:latin typeface="+mn-lt"/>
              </a:rPr>
              <a:t>objektet.</a:t>
            </a:r>
            <a:endParaRPr lang="sv-SE" sz="1600" dirty="0">
              <a:solidFill>
                <a:srgbClr val="4C4946"/>
              </a:solidFill>
              <a:latin typeface="+mn-lt"/>
            </a:endParaRPr>
          </a:p>
          <a:p>
            <a:pPr marL="342900" indent="-342900">
              <a:spcBef>
                <a:spcPct val="50000"/>
              </a:spcBef>
              <a:buFontTx/>
              <a:buChar char="•"/>
            </a:pPr>
            <a:r>
              <a:rPr lang="sv-SE" sz="2000" dirty="0">
                <a:solidFill>
                  <a:srgbClr val="4C4946"/>
                </a:solidFill>
                <a:latin typeface="+mn-lt"/>
              </a:rPr>
              <a:t>Man kan se att om man samlar alla objektets metoder så står det för klassens </a:t>
            </a:r>
            <a:r>
              <a:rPr lang="sv-SE" sz="2000" dirty="0" smtClean="0">
                <a:solidFill>
                  <a:srgbClr val="4C4946"/>
                </a:solidFill>
                <a:latin typeface="+mn-lt"/>
              </a:rPr>
              <a:t>interface.</a:t>
            </a:r>
            <a:endParaRPr lang="sv-SE" sz="2000" dirty="0">
              <a:solidFill>
                <a:srgbClr val="4C4946"/>
              </a:solidFill>
              <a:latin typeface="+mn-lt"/>
            </a:endParaRPr>
          </a:p>
          <a:p>
            <a:pPr marL="800100" lvl="1" indent="-342900">
              <a:spcBef>
                <a:spcPct val="50000"/>
              </a:spcBef>
              <a:buFontTx/>
              <a:buChar char="•"/>
            </a:pPr>
            <a:r>
              <a:rPr lang="sv-SE" sz="2000" dirty="0">
                <a:solidFill>
                  <a:srgbClr val="4C4946"/>
                </a:solidFill>
                <a:latin typeface="+mn-lt"/>
              </a:rPr>
              <a:t>Detta kallas ibland </a:t>
            </a:r>
            <a:r>
              <a:rPr lang="sv-SE" sz="2000" dirty="0" smtClean="0">
                <a:solidFill>
                  <a:srgbClr val="4C4946"/>
                </a:solidFill>
                <a:latin typeface="+mn-lt"/>
              </a:rPr>
              <a:t>protokoll </a:t>
            </a:r>
            <a:r>
              <a:rPr lang="sv-SE" sz="2000" dirty="0">
                <a:solidFill>
                  <a:srgbClr val="4C4946"/>
                </a:solidFill>
                <a:latin typeface="+mn-lt"/>
              </a:rPr>
              <a:t>och även </a:t>
            </a:r>
            <a:r>
              <a:rPr lang="sv-SE" sz="2000" dirty="0" smtClean="0">
                <a:solidFill>
                  <a:srgbClr val="4C4946"/>
                </a:solidFill>
                <a:latin typeface="+mn-lt"/>
              </a:rPr>
              <a:t>kontrakt. </a:t>
            </a:r>
            <a:endParaRPr lang="sv-SE" sz="2000" dirty="0">
              <a:solidFill>
                <a:srgbClr val="4C4946"/>
              </a:solidFill>
              <a:latin typeface="+mn-lt"/>
            </a:endParaRPr>
          </a:p>
          <a:p>
            <a:pPr marL="342900" indent="-342900">
              <a:spcBef>
                <a:spcPct val="50000"/>
              </a:spcBef>
              <a:buFontTx/>
              <a:buChar char="•"/>
            </a:pPr>
            <a:r>
              <a:rPr lang="sv-SE" sz="2000" dirty="0">
                <a:solidFill>
                  <a:srgbClr val="4C4946"/>
                </a:solidFill>
                <a:latin typeface="+mn-lt"/>
              </a:rPr>
              <a:t>Interfaces abstraherar bort hela objektets beteenden och status och </a:t>
            </a:r>
            <a:r>
              <a:rPr lang="sv-SE" sz="2000" dirty="0" smtClean="0">
                <a:solidFill>
                  <a:srgbClr val="4C4946"/>
                </a:solidFill>
                <a:latin typeface="+mn-lt"/>
              </a:rPr>
              <a:t>ger </a:t>
            </a:r>
            <a:r>
              <a:rPr lang="sv-SE" sz="2000" dirty="0">
                <a:solidFill>
                  <a:srgbClr val="4C4946"/>
                </a:solidFill>
                <a:latin typeface="+mn-lt"/>
              </a:rPr>
              <a:t>dig istället den </a:t>
            </a:r>
            <a:r>
              <a:rPr lang="sv-SE" sz="2000" dirty="0" smtClean="0">
                <a:solidFill>
                  <a:srgbClr val="4C4946"/>
                </a:solidFill>
                <a:latin typeface="+mn-lt"/>
              </a:rPr>
              <a:t>del </a:t>
            </a:r>
            <a:r>
              <a:rPr lang="sv-SE" sz="2000" dirty="0">
                <a:solidFill>
                  <a:srgbClr val="4C4946"/>
                </a:solidFill>
                <a:latin typeface="+mn-lt"/>
              </a:rPr>
              <a:t>av objektet </a:t>
            </a:r>
            <a:r>
              <a:rPr lang="sv-SE" sz="2000" dirty="0" smtClean="0">
                <a:solidFill>
                  <a:srgbClr val="4C4946"/>
                </a:solidFill>
                <a:latin typeface="+mn-lt"/>
              </a:rPr>
              <a:t>som du </a:t>
            </a:r>
            <a:r>
              <a:rPr lang="sv-SE" sz="2000" dirty="0">
                <a:solidFill>
                  <a:srgbClr val="4C4946"/>
                </a:solidFill>
                <a:latin typeface="+mn-lt"/>
              </a:rPr>
              <a:t>interagerar med.</a:t>
            </a:r>
          </a:p>
          <a:p>
            <a:pPr marL="342900" indent="-342900">
              <a:spcBef>
                <a:spcPct val="50000"/>
              </a:spcBef>
              <a:buFontTx/>
              <a:buChar char="•"/>
            </a:pPr>
            <a:r>
              <a:rPr lang="sv-SE" sz="2000" dirty="0">
                <a:solidFill>
                  <a:srgbClr val="4C4946"/>
                </a:solidFill>
                <a:latin typeface="+mn-lt"/>
              </a:rPr>
              <a:t>Om interfacet blir för stort är det ofta en ide att dela upp det i subgrupper som definierar de olika roller ett objekt kan spela.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900113" y="1268413"/>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15363"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Beteende</a:t>
            </a:r>
          </a:p>
        </p:txBody>
      </p:sp>
      <p:sp>
        <p:nvSpPr>
          <p:cNvPr id="15364" name="Text Box 7"/>
          <p:cNvSpPr txBox="1">
            <a:spLocks noChangeArrowheads="1"/>
          </p:cNvSpPr>
          <p:nvPr/>
        </p:nvSpPr>
        <p:spPr bwMode="auto">
          <a:xfrm>
            <a:off x="1187450" y="1268413"/>
            <a:ext cx="6983413" cy="4862512"/>
          </a:xfrm>
          <a:prstGeom prst="rect">
            <a:avLst/>
          </a:prstGeom>
          <a:noFill/>
          <a:ln w="9525">
            <a:noFill/>
            <a:miter lim="800000"/>
            <a:headEnd/>
            <a:tailEnd/>
          </a:ln>
        </p:spPr>
        <p:txBody>
          <a:bodyPr>
            <a:spAutoFit/>
          </a:bodyPr>
          <a:lstStyle/>
          <a:p>
            <a:pPr marL="342900" indent="-342900">
              <a:spcBef>
                <a:spcPct val="50000"/>
              </a:spcBef>
              <a:buFontTx/>
              <a:buChar char="•"/>
            </a:pPr>
            <a:r>
              <a:rPr lang="sv-SE" sz="2000" dirty="0">
                <a:solidFill>
                  <a:srgbClr val="4C4946"/>
                </a:solidFill>
                <a:latin typeface="+mn-lt"/>
              </a:rPr>
              <a:t>Ett objekts roll skiljer sig ofta markant beroende på var i systemet man behöver använda det.</a:t>
            </a:r>
          </a:p>
          <a:p>
            <a:pPr marL="342900" indent="-342900">
              <a:spcBef>
                <a:spcPct val="50000"/>
              </a:spcBef>
              <a:buFontTx/>
              <a:buChar char="•"/>
            </a:pPr>
            <a:r>
              <a:rPr lang="sv-SE" sz="2000" dirty="0">
                <a:solidFill>
                  <a:srgbClr val="4C4946"/>
                </a:solidFill>
                <a:latin typeface="+mn-lt"/>
              </a:rPr>
              <a:t>Detta kan gå så långt att det kan vara som att det är </a:t>
            </a:r>
            <a:r>
              <a:rPr lang="sv-SE" sz="2000" dirty="0" smtClean="0">
                <a:solidFill>
                  <a:srgbClr val="4C4946"/>
                </a:solidFill>
                <a:latin typeface="+mn-lt"/>
              </a:rPr>
              <a:t>två separata </a:t>
            </a:r>
            <a:r>
              <a:rPr lang="sv-SE" sz="2000" dirty="0">
                <a:solidFill>
                  <a:srgbClr val="4C4946"/>
                </a:solidFill>
                <a:latin typeface="+mn-lt"/>
              </a:rPr>
              <a:t>objekt.</a:t>
            </a:r>
          </a:p>
          <a:p>
            <a:pPr marL="342900" indent="-342900">
              <a:spcBef>
                <a:spcPct val="50000"/>
              </a:spcBef>
              <a:buFontTx/>
              <a:buChar char="•"/>
            </a:pPr>
            <a:r>
              <a:rPr lang="sv-SE" sz="2000" dirty="0">
                <a:solidFill>
                  <a:srgbClr val="4C4946"/>
                </a:solidFill>
                <a:latin typeface="+mn-lt"/>
              </a:rPr>
              <a:t>I dessa lägen får man fundera på om det är bäst att bibehålla det som ett objekt eller skapa </a:t>
            </a:r>
            <a:r>
              <a:rPr lang="sv-SE" sz="2000" dirty="0" smtClean="0">
                <a:solidFill>
                  <a:srgbClr val="4C4946"/>
                </a:solidFill>
                <a:latin typeface="+mn-lt"/>
              </a:rPr>
              <a:t>interfaceklasser</a:t>
            </a:r>
            <a:r>
              <a:rPr lang="sv-SE" sz="2000" dirty="0">
                <a:solidFill>
                  <a:srgbClr val="4C4946"/>
                </a:solidFill>
                <a:latin typeface="+mn-lt"/>
              </a:rPr>
              <a:t>.</a:t>
            </a:r>
          </a:p>
          <a:p>
            <a:pPr marL="342900" indent="-342900">
              <a:spcBef>
                <a:spcPct val="50000"/>
              </a:spcBef>
              <a:buFontTx/>
              <a:buChar char="•"/>
            </a:pPr>
            <a:r>
              <a:rPr lang="sv-SE" sz="2000" dirty="0">
                <a:solidFill>
                  <a:srgbClr val="4C4946"/>
                </a:solidFill>
                <a:latin typeface="+mn-lt"/>
              </a:rPr>
              <a:t>Detta </a:t>
            </a:r>
            <a:r>
              <a:rPr lang="sv-SE" sz="2000" dirty="0" smtClean="0">
                <a:solidFill>
                  <a:srgbClr val="4C4946"/>
                </a:solidFill>
                <a:latin typeface="+mn-lt"/>
              </a:rPr>
              <a:t>kallas formellt </a:t>
            </a:r>
            <a:r>
              <a:rPr lang="sv-SE" sz="2000" dirty="0">
                <a:solidFill>
                  <a:srgbClr val="4C4946"/>
                </a:solidFill>
                <a:latin typeface="+mn-lt"/>
              </a:rPr>
              <a:t>för en roll även i </a:t>
            </a:r>
            <a:r>
              <a:rPr lang="sv-SE" sz="2000" dirty="0" smtClean="0">
                <a:solidFill>
                  <a:srgbClr val="4C4946"/>
                </a:solidFill>
                <a:latin typeface="+mn-lt"/>
              </a:rPr>
              <a:t>OOP. </a:t>
            </a:r>
            <a:r>
              <a:rPr lang="sv-SE" sz="2000" dirty="0">
                <a:solidFill>
                  <a:srgbClr val="4C4946"/>
                </a:solidFill>
                <a:latin typeface="+mn-lt"/>
              </a:rPr>
              <a:t>En roll är ett kontrakt som ett objekt har på sitt </a:t>
            </a:r>
            <a:r>
              <a:rPr lang="sv-SE" sz="2000" dirty="0" smtClean="0">
                <a:solidFill>
                  <a:srgbClr val="4C4946"/>
                </a:solidFill>
                <a:latin typeface="+mn-lt"/>
              </a:rPr>
              <a:t>beteenden under </a:t>
            </a:r>
            <a:r>
              <a:rPr lang="sv-SE" sz="2000" dirty="0">
                <a:solidFill>
                  <a:srgbClr val="4C4946"/>
                </a:solidFill>
                <a:latin typeface="+mn-lt"/>
              </a:rPr>
              <a:t>vissa omständigheter.</a:t>
            </a:r>
          </a:p>
          <a:p>
            <a:pPr marL="342900" indent="-342900">
              <a:spcBef>
                <a:spcPct val="50000"/>
              </a:spcBef>
              <a:buFontTx/>
              <a:buChar char="•"/>
            </a:pPr>
            <a:r>
              <a:rPr lang="sv-SE" sz="2000" dirty="0">
                <a:solidFill>
                  <a:srgbClr val="4C4946"/>
                </a:solidFill>
                <a:latin typeface="+mn-lt"/>
              </a:rPr>
              <a:t>Eftersom det blir ett eget kontrakt så kan man nästan se det som en egen klass.</a:t>
            </a:r>
          </a:p>
          <a:p>
            <a:pPr marL="342900" indent="-342900">
              <a:spcBef>
                <a:spcPct val="50000"/>
              </a:spcBef>
              <a:buFontTx/>
              <a:buChar char="•"/>
            </a:pPr>
            <a:r>
              <a:rPr lang="sv-SE" sz="2000" dirty="0">
                <a:solidFill>
                  <a:srgbClr val="4C4946"/>
                </a:solidFill>
                <a:latin typeface="+mn-lt"/>
              </a:rPr>
              <a:t>Att utforska dessa roller är ofta ett bra sätt att börja sin analys av ett system.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900113" y="1268413"/>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16387"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Identitet</a:t>
            </a:r>
          </a:p>
        </p:txBody>
      </p:sp>
      <p:sp>
        <p:nvSpPr>
          <p:cNvPr id="16388" name="Text Box 7"/>
          <p:cNvSpPr txBox="1">
            <a:spLocks noChangeArrowheads="1"/>
          </p:cNvSpPr>
          <p:nvPr/>
        </p:nvSpPr>
        <p:spPr bwMode="auto">
          <a:xfrm>
            <a:off x="1187450" y="994817"/>
            <a:ext cx="6983413" cy="5170487"/>
          </a:xfrm>
          <a:prstGeom prst="rect">
            <a:avLst/>
          </a:prstGeom>
          <a:noFill/>
          <a:ln w="9525">
            <a:noFill/>
            <a:miter lim="800000"/>
            <a:headEnd/>
            <a:tailEnd/>
          </a:ln>
        </p:spPr>
        <p:txBody>
          <a:bodyPr>
            <a:spAutoFit/>
          </a:bodyPr>
          <a:lstStyle/>
          <a:p>
            <a:pPr marL="342900" indent="-342900">
              <a:spcBef>
                <a:spcPct val="50000"/>
              </a:spcBef>
              <a:buFontTx/>
              <a:buChar char="•"/>
            </a:pPr>
            <a:r>
              <a:rPr lang="sv-SE" sz="2000" dirty="0">
                <a:solidFill>
                  <a:srgbClr val="4C4946"/>
                </a:solidFill>
                <a:latin typeface="+mn-lt"/>
              </a:rPr>
              <a:t>Identitet är den delen av detta objektet som skiljer det från alla andra objekt.</a:t>
            </a:r>
          </a:p>
          <a:p>
            <a:pPr marL="342900" indent="-342900">
              <a:spcBef>
                <a:spcPct val="50000"/>
              </a:spcBef>
              <a:buFontTx/>
              <a:buChar char="•"/>
            </a:pPr>
            <a:r>
              <a:rPr lang="sv-SE" sz="2000" dirty="0">
                <a:solidFill>
                  <a:srgbClr val="4C4946"/>
                </a:solidFill>
                <a:latin typeface="+mn-lt"/>
              </a:rPr>
              <a:t>Så det blir </a:t>
            </a:r>
            <a:r>
              <a:rPr lang="sv-SE" sz="2000" dirty="0" smtClean="0">
                <a:solidFill>
                  <a:srgbClr val="4C4946"/>
                </a:solidFill>
                <a:latin typeface="+mn-lt"/>
              </a:rPr>
              <a:t>den här </a:t>
            </a:r>
            <a:r>
              <a:rPr lang="sv-SE" sz="2000" dirty="0">
                <a:solidFill>
                  <a:srgbClr val="4C4946"/>
                </a:solidFill>
                <a:latin typeface="+mn-lt"/>
              </a:rPr>
              <a:t>asken och ingen av alla andra askar med samma medicin.</a:t>
            </a:r>
          </a:p>
          <a:p>
            <a:pPr marL="342900" indent="-342900">
              <a:spcBef>
                <a:spcPct val="50000"/>
              </a:spcBef>
              <a:buFontTx/>
              <a:buChar char="•"/>
            </a:pPr>
            <a:r>
              <a:rPr lang="sv-SE" sz="2000" dirty="0">
                <a:solidFill>
                  <a:srgbClr val="4C4946"/>
                </a:solidFill>
                <a:latin typeface="+mn-lt"/>
              </a:rPr>
              <a:t>I C++ är det helt enkelt </a:t>
            </a:r>
            <a:r>
              <a:rPr lang="sv-SE" sz="2000" dirty="0" smtClean="0">
                <a:solidFill>
                  <a:srgbClr val="4C4946"/>
                </a:solidFill>
                <a:latin typeface="+mn-lt"/>
              </a:rPr>
              <a:t>variabelnamnet.</a:t>
            </a:r>
            <a:endParaRPr lang="sv-SE" sz="2000" dirty="0">
              <a:solidFill>
                <a:srgbClr val="4C4946"/>
              </a:solidFill>
              <a:latin typeface="+mn-lt"/>
            </a:endParaRPr>
          </a:p>
          <a:p>
            <a:pPr marL="342900" indent="-342900">
              <a:spcBef>
                <a:spcPct val="50000"/>
              </a:spcBef>
              <a:buFontTx/>
              <a:buChar char="•"/>
            </a:pPr>
            <a:r>
              <a:rPr lang="sv-SE" sz="2000" dirty="0">
                <a:solidFill>
                  <a:srgbClr val="4C4946"/>
                </a:solidFill>
                <a:latin typeface="+mn-lt"/>
              </a:rPr>
              <a:t>Det är ju vad vi använder oss av för att särskilja objektet från </a:t>
            </a:r>
            <a:r>
              <a:rPr lang="sv-SE" sz="2000" dirty="0" smtClean="0">
                <a:solidFill>
                  <a:srgbClr val="4C4946"/>
                </a:solidFill>
                <a:latin typeface="+mn-lt"/>
              </a:rPr>
              <a:t>de </a:t>
            </a:r>
            <a:r>
              <a:rPr lang="sv-SE" sz="2000" dirty="0">
                <a:solidFill>
                  <a:srgbClr val="4C4946"/>
                </a:solidFill>
                <a:latin typeface="+mn-lt"/>
              </a:rPr>
              <a:t>andra som kan vara likadana.</a:t>
            </a:r>
          </a:p>
          <a:p>
            <a:pPr marL="342900" indent="-342900">
              <a:spcBef>
                <a:spcPct val="50000"/>
              </a:spcBef>
              <a:buFontTx/>
              <a:buChar char="•"/>
            </a:pPr>
            <a:r>
              <a:rPr lang="sv-SE" sz="2000" dirty="0">
                <a:solidFill>
                  <a:srgbClr val="4C4946"/>
                </a:solidFill>
                <a:latin typeface="+mn-lt"/>
              </a:rPr>
              <a:t>Pekare kan skapa stor förvirring med detta så det är viktigt att komma ihåg att en pekare är bara en referens till ett </a:t>
            </a:r>
            <a:r>
              <a:rPr lang="sv-SE" sz="2000" dirty="0" smtClean="0">
                <a:solidFill>
                  <a:srgbClr val="4C4946"/>
                </a:solidFill>
                <a:latin typeface="+mn-lt"/>
              </a:rPr>
              <a:t>objekt - </a:t>
            </a:r>
            <a:r>
              <a:rPr lang="sv-SE" sz="2000" dirty="0">
                <a:solidFill>
                  <a:srgbClr val="4C4946"/>
                </a:solidFill>
                <a:latin typeface="+mn-lt"/>
              </a:rPr>
              <a:t>inte det fysiska objektet. Däremot om du tappar bort din pekare till objektet och du inte har en annan variabel som </a:t>
            </a:r>
            <a:r>
              <a:rPr lang="sv-SE" sz="2000" dirty="0" smtClean="0">
                <a:solidFill>
                  <a:srgbClr val="4C4946"/>
                </a:solidFill>
                <a:latin typeface="+mn-lt"/>
              </a:rPr>
              <a:t>accessar det,</a:t>
            </a:r>
            <a:endParaRPr lang="sv-SE" sz="2000" dirty="0">
              <a:solidFill>
                <a:srgbClr val="4C4946"/>
              </a:solidFill>
              <a:latin typeface="+mn-lt"/>
            </a:endParaRPr>
          </a:p>
          <a:p>
            <a:pPr marL="800100" lvl="1" indent="-342900">
              <a:spcBef>
                <a:spcPct val="50000"/>
              </a:spcBef>
              <a:buFontTx/>
              <a:buChar char="•"/>
            </a:pPr>
            <a:r>
              <a:rPr lang="sv-SE" sz="2000" dirty="0" smtClean="0">
                <a:solidFill>
                  <a:srgbClr val="4C4946"/>
                </a:solidFill>
                <a:latin typeface="+mn-lt"/>
              </a:rPr>
              <a:t>då </a:t>
            </a:r>
            <a:r>
              <a:rPr lang="sv-SE" sz="2000" dirty="0">
                <a:solidFill>
                  <a:srgbClr val="4C4946"/>
                </a:solidFill>
                <a:latin typeface="+mn-lt"/>
              </a:rPr>
              <a:t>har du tappat bort detta unika </a:t>
            </a:r>
            <a:r>
              <a:rPr lang="sv-SE" sz="2000" dirty="0" smtClean="0">
                <a:solidFill>
                  <a:srgbClr val="4C4946"/>
                </a:solidFill>
                <a:latin typeface="+mn-lt"/>
              </a:rPr>
              <a:t>objekt </a:t>
            </a:r>
            <a:r>
              <a:rPr lang="sv-SE" sz="2000" dirty="0">
                <a:solidFill>
                  <a:srgbClr val="4C4946"/>
                </a:solidFill>
                <a:latin typeface="+mn-lt"/>
              </a:rPr>
              <a:t>för evigt. Du kan inte längre identifiera det.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900113" y="1268413"/>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17411"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Relationer mellan objekt</a:t>
            </a:r>
          </a:p>
        </p:txBody>
      </p:sp>
      <p:sp>
        <p:nvSpPr>
          <p:cNvPr id="17412" name="Text Box 7"/>
          <p:cNvSpPr txBox="1">
            <a:spLocks noChangeArrowheads="1"/>
          </p:cNvSpPr>
          <p:nvPr/>
        </p:nvSpPr>
        <p:spPr bwMode="auto">
          <a:xfrm>
            <a:off x="1187450" y="1268413"/>
            <a:ext cx="6983413" cy="4093428"/>
          </a:xfrm>
          <a:prstGeom prst="rect">
            <a:avLst/>
          </a:prstGeom>
          <a:noFill/>
          <a:ln w="9525">
            <a:noFill/>
            <a:miter lim="800000"/>
            <a:headEnd/>
            <a:tailEnd/>
          </a:ln>
        </p:spPr>
        <p:txBody>
          <a:bodyPr>
            <a:spAutoFit/>
          </a:bodyPr>
          <a:lstStyle/>
          <a:p>
            <a:pPr marL="342900" indent="-342900">
              <a:spcBef>
                <a:spcPct val="50000"/>
              </a:spcBef>
              <a:buFontTx/>
              <a:buChar char="•"/>
            </a:pPr>
            <a:r>
              <a:rPr lang="sv-SE" sz="2000" dirty="0">
                <a:solidFill>
                  <a:srgbClr val="4C4946"/>
                </a:solidFill>
                <a:latin typeface="+mn-lt"/>
              </a:rPr>
              <a:t>Så </a:t>
            </a:r>
            <a:r>
              <a:rPr lang="sv-SE" sz="2000" dirty="0" smtClean="0">
                <a:solidFill>
                  <a:srgbClr val="4C4946"/>
                </a:solidFill>
                <a:latin typeface="+mn-lt"/>
              </a:rPr>
              <a:t>medan </a:t>
            </a:r>
            <a:r>
              <a:rPr lang="sv-SE" sz="2000" dirty="0">
                <a:solidFill>
                  <a:srgbClr val="4C4946"/>
                </a:solidFill>
                <a:latin typeface="+mn-lt"/>
              </a:rPr>
              <a:t>objekt i sig själv är intressant </a:t>
            </a:r>
            <a:r>
              <a:rPr lang="sv-SE" sz="2000" dirty="0" smtClean="0">
                <a:solidFill>
                  <a:srgbClr val="4C4946"/>
                </a:solidFill>
                <a:latin typeface="+mn-lt"/>
              </a:rPr>
              <a:t>så är </a:t>
            </a:r>
            <a:r>
              <a:rPr lang="sv-SE" sz="2000" dirty="0">
                <a:solidFill>
                  <a:srgbClr val="4C4946"/>
                </a:solidFill>
                <a:latin typeface="+mn-lt"/>
              </a:rPr>
              <a:t>det först i deras relationer mellan varandra som magin händer.</a:t>
            </a:r>
          </a:p>
          <a:p>
            <a:pPr marL="342900" indent="-342900">
              <a:spcBef>
                <a:spcPct val="50000"/>
              </a:spcBef>
              <a:buFontTx/>
              <a:buChar char="•"/>
            </a:pPr>
            <a:r>
              <a:rPr lang="sv-SE" sz="2000" dirty="0">
                <a:solidFill>
                  <a:srgbClr val="4C4946"/>
                </a:solidFill>
                <a:latin typeface="+mn-lt"/>
              </a:rPr>
              <a:t>Vi har redan sett flera exempel av fall där flera enkla system skapar ett komplext beteende då </a:t>
            </a:r>
            <a:r>
              <a:rPr lang="sv-SE" sz="2000" dirty="0" smtClean="0">
                <a:solidFill>
                  <a:srgbClr val="4C4946"/>
                </a:solidFill>
                <a:latin typeface="+mn-lt"/>
              </a:rPr>
              <a:t>de </a:t>
            </a:r>
            <a:r>
              <a:rPr lang="sv-SE" sz="2000" dirty="0">
                <a:solidFill>
                  <a:srgbClr val="4C4946"/>
                </a:solidFill>
                <a:latin typeface="+mn-lt"/>
              </a:rPr>
              <a:t>arbetar tillsammans</a:t>
            </a:r>
          </a:p>
          <a:p>
            <a:pPr marL="342900" indent="-342900">
              <a:spcBef>
                <a:spcPct val="50000"/>
              </a:spcBef>
              <a:buFontTx/>
              <a:buChar char="•"/>
            </a:pPr>
            <a:r>
              <a:rPr lang="sv-SE" sz="2000" dirty="0">
                <a:solidFill>
                  <a:srgbClr val="4C4946"/>
                </a:solidFill>
                <a:latin typeface="+mn-lt"/>
              </a:rPr>
              <a:t>Jag skulle tom gå så långt </a:t>
            </a:r>
            <a:r>
              <a:rPr lang="sv-SE" sz="2000" dirty="0" smtClean="0">
                <a:solidFill>
                  <a:srgbClr val="4C4946"/>
                </a:solidFill>
                <a:latin typeface="+mn-lt"/>
              </a:rPr>
              <a:t>som att </a:t>
            </a:r>
            <a:r>
              <a:rPr lang="sv-SE" sz="2000" dirty="0">
                <a:solidFill>
                  <a:srgbClr val="4C4946"/>
                </a:solidFill>
                <a:latin typeface="+mn-lt"/>
              </a:rPr>
              <a:t>säga att det är en av de viktigaste </a:t>
            </a:r>
            <a:r>
              <a:rPr lang="sv-SE" sz="2000" dirty="0" smtClean="0">
                <a:solidFill>
                  <a:srgbClr val="4C4946"/>
                </a:solidFill>
                <a:latin typeface="+mn-lt"/>
              </a:rPr>
              <a:t>grundpelarna </a:t>
            </a:r>
            <a:r>
              <a:rPr lang="sv-SE" sz="2000" dirty="0">
                <a:solidFill>
                  <a:srgbClr val="4C4946"/>
                </a:solidFill>
                <a:latin typeface="+mn-lt"/>
              </a:rPr>
              <a:t>i o</a:t>
            </a:r>
            <a:r>
              <a:rPr lang="sv-SE" sz="2000" dirty="0" smtClean="0">
                <a:solidFill>
                  <a:srgbClr val="4C4946"/>
                </a:solidFill>
                <a:latin typeface="+mn-lt"/>
              </a:rPr>
              <a:t>bjektorientering </a:t>
            </a:r>
            <a:r>
              <a:rPr lang="sv-SE" sz="2000" dirty="0">
                <a:solidFill>
                  <a:srgbClr val="4C4946"/>
                </a:solidFill>
                <a:latin typeface="+mn-lt"/>
              </a:rPr>
              <a:t>att flera komponenter samspelar för att skapa </a:t>
            </a:r>
            <a:r>
              <a:rPr lang="sv-SE" sz="2000" dirty="0" err="1">
                <a:solidFill>
                  <a:srgbClr val="4C4946"/>
                </a:solidFill>
                <a:latin typeface="+mn-lt"/>
              </a:rPr>
              <a:t>emergent</a:t>
            </a:r>
            <a:r>
              <a:rPr lang="sv-SE" sz="2000" dirty="0">
                <a:solidFill>
                  <a:srgbClr val="4C4946"/>
                </a:solidFill>
                <a:latin typeface="+mn-lt"/>
              </a:rPr>
              <a:t> </a:t>
            </a:r>
            <a:r>
              <a:rPr lang="sv-SE" sz="2000" dirty="0" err="1">
                <a:solidFill>
                  <a:srgbClr val="4C4946"/>
                </a:solidFill>
                <a:latin typeface="+mn-lt"/>
              </a:rPr>
              <a:t>behaviours</a:t>
            </a:r>
            <a:r>
              <a:rPr lang="sv-SE" sz="2000" dirty="0">
                <a:solidFill>
                  <a:srgbClr val="4C4946"/>
                </a:solidFill>
                <a:latin typeface="+mn-lt"/>
              </a:rPr>
              <a:t>.</a:t>
            </a:r>
          </a:p>
          <a:p>
            <a:pPr marL="342900" indent="-342900">
              <a:spcBef>
                <a:spcPct val="50000"/>
              </a:spcBef>
              <a:buFontTx/>
              <a:buChar char="•"/>
            </a:pPr>
            <a:r>
              <a:rPr lang="sv-SE" sz="2000" dirty="0">
                <a:solidFill>
                  <a:srgbClr val="4C4946"/>
                </a:solidFill>
                <a:latin typeface="+mn-lt"/>
              </a:rPr>
              <a:t>Och dessa beteenden styrs helt av relationerna mellan objekten i spelet.</a:t>
            </a:r>
          </a:p>
          <a:p>
            <a:pPr marL="342900" indent="-342900">
              <a:spcBef>
                <a:spcPct val="50000"/>
              </a:spcBef>
              <a:buFontTx/>
              <a:buChar char="•"/>
            </a:pPr>
            <a:r>
              <a:rPr lang="sv-SE" sz="2000" dirty="0" smtClean="0">
                <a:solidFill>
                  <a:srgbClr val="4C4946"/>
                </a:solidFill>
                <a:latin typeface="+mn-lt"/>
              </a:rPr>
              <a:t>Medan </a:t>
            </a:r>
            <a:r>
              <a:rPr lang="sv-SE" sz="2000" dirty="0">
                <a:solidFill>
                  <a:srgbClr val="4C4946"/>
                </a:solidFill>
                <a:latin typeface="+mn-lt"/>
              </a:rPr>
              <a:t>dessa relationer kan vara väldigt komplexa så kan man </a:t>
            </a:r>
            <a:r>
              <a:rPr lang="sv-SE" sz="2000" dirty="0" smtClean="0">
                <a:solidFill>
                  <a:srgbClr val="4C4946"/>
                </a:solidFill>
                <a:latin typeface="+mn-lt"/>
              </a:rPr>
              <a:t>simplifiera </a:t>
            </a:r>
            <a:r>
              <a:rPr lang="sv-SE" sz="2000" dirty="0">
                <a:solidFill>
                  <a:srgbClr val="4C4946"/>
                </a:solidFill>
                <a:latin typeface="+mn-lt"/>
              </a:rPr>
              <a:t>sorterna som finns ner till ett fåtal steg.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900113" y="1268413"/>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19459"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Relationer mellan objekt</a:t>
            </a:r>
          </a:p>
        </p:txBody>
      </p:sp>
      <p:sp>
        <p:nvSpPr>
          <p:cNvPr id="19460" name="Text Box 7"/>
          <p:cNvSpPr txBox="1">
            <a:spLocks noChangeArrowheads="1"/>
          </p:cNvSpPr>
          <p:nvPr/>
        </p:nvSpPr>
        <p:spPr bwMode="auto">
          <a:xfrm>
            <a:off x="1187450" y="908720"/>
            <a:ext cx="6983413" cy="5555367"/>
          </a:xfrm>
          <a:prstGeom prst="rect">
            <a:avLst/>
          </a:prstGeom>
          <a:noFill/>
          <a:ln w="9525">
            <a:noFill/>
            <a:miter lim="800000"/>
            <a:headEnd/>
            <a:tailEnd/>
          </a:ln>
        </p:spPr>
        <p:txBody>
          <a:bodyPr>
            <a:spAutoFit/>
          </a:bodyPr>
          <a:lstStyle/>
          <a:p>
            <a:pPr marL="342900" indent="-342900">
              <a:spcBef>
                <a:spcPct val="50000"/>
              </a:spcBef>
              <a:buFont typeface="Arial" pitchFamily="34" charset="0"/>
              <a:buChar char="•"/>
            </a:pPr>
            <a:r>
              <a:rPr lang="sv-SE" sz="2000" dirty="0">
                <a:solidFill>
                  <a:srgbClr val="4C4946"/>
                </a:solidFill>
                <a:latin typeface="+mn-lt"/>
              </a:rPr>
              <a:t>Länkar</a:t>
            </a:r>
          </a:p>
          <a:p>
            <a:pPr marL="800100" lvl="1" indent="-342900">
              <a:spcBef>
                <a:spcPct val="50000"/>
              </a:spcBef>
              <a:buFont typeface="Arial" pitchFamily="34" charset="0"/>
              <a:buChar char="•"/>
            </a:pPr>
            <a:r>
              <a:rPr lang="sv-SE" sz="2000" dirty="0">
                <a:solidFill>
                  <a:srgbClr val="4C4946"/>
                </a:solidFill>
                <a:latin typeface="+mn-lt"/>
              </a:rPr>
              <a:t>Detta kan kännas lite </a:t>
            </a:r>
            <a:r>
              <a:rPr lang="sv-SE" sz="2000" dirty="0" smtClean="0">
                <a:solidFill>
                  <a:srgbClr val="4C4946"/>
                </a:solidFill>
                <a:latin typeface="+mn-lt"/>
              </a:rPr>
              <a:t>skumt: vad </a:t>
            </a:r>
            <a:r>
              <a:rPr lang="sv-SE" sz="2000" dirty="0">
                <a:solidFill>
                  <a:srgbClr val="4C4946"/>
                </a:solidFill>
                <a:latin typeface="+mn-lt"/>
              </a:rPr>
              <a:t>är en </a:t>
            </a:r>
            <a:r>
              <a:rPr lang="sv-SE" sz="2000" dirty="0" smtClean="0">
                <a:solidFill>
                  <a:srgbClr val="4C4946"/>
                </a:solidFill>
                <a:latin typeface="+mn-lt"/>
              </a:rPr>
              <a:t>länk?</a:t>
            </a:r>
            <a:endParaRPr lang="sv-SE" sz="2000" dirty="0">
              <a:solidFill>
                <a:srgbClr val="4C4946"/>
              </a:solidFill>
              <a:latin typeface="+mn-lt"/>
            </a:endParaRPr>
          </a:p>
          <a:p>
            <a:pPr marL="800100" lvl="1" indent="-342900">
              <a:spcBef>
                <a:spcPct val="50000"/>
              </a:spcBef>
              <a:buFont typeface="Arial" pitchFamily="34" charset="0"/>
              <a:buChar char="•"/>
            </a:pPr>
            <a:r>
              <a:rPr lang="sv-SE" sz="2000" dirty="0">
                <a:solidFill>
                  <a:srgbClr val="4C4946"/>
                </a:solidFill>
                <a:latin typeface="+mn-lt"/>
              </a:rPr>
              <a:t>Boken definierar det som en fysisk eller </a:t>
            </a:r>
            <a:r>
              <a:rPr lang="sv-SE" sz="2000" dirty="0" smtClean="0">
                <a:solidFill>
                  <a:srgbClr val="4C4946"/>
                </a:solidFill>
                <a:latin typeface="+mn-lt"/>
              </a:rPr>
              <a:t>konceptuell </a:t>
            </a:r>
            <a:r>
              <a:rPr lang="sv-SE" sz="2000" dirty="0">
                <a:solidFill>
                  <a:srgbClr val="4C4946"/>
                </a:solidFill>
                <a:latin typeface="+mn-lt"/>
              </a:rPr>
              <a:t>koppling mellan </a:t>
            </a:r>
            <a:r>
              <a:rPr lang="sv-SE" sz="2000" dirty="0" smtClean="0">
                <a:solidFill>
                  <a:srgbClr val="4C4946"/>
                </a:solidFill>
                <a:latin typeface="+mn-lt"/>
              </a:rPr>
              <a:t>objekt.</a:t>
            </a:r>
            <a:endParaRPr lang="sv-SE" sz="2000" dirty="0">
              <a:solidFill>
                <a:srgbClr val="4C4946"/>
              </a:solidFill>
              <a:latin typeface="+mn-lt"/>
            </a:endParaRPr>
          </a:p>
          <a:p>
            <a:pPr marL="800100" lvl="1" indent="-342900">
              <a:spcBef>
                <a:spcPct val="50000"/>
              </a:spcBef>
              <a:buFont typeface="Arial" pitchFamily="34" charset="0"/>
              <a:buChar char="•"/>
            </a:pPr>
            <a:r>
              <a:rPr lang="sv-SE" sz="2000" dirty="0">
                <a:solidFill>
                  <a:srgbClr val="4C4946"/>
                </a:solidFill>
                <a:latin typeface="+mn-lt"/>
              </a:rPr>
              <a:t>Jag föreslår en lite enklare </a:t>
            </a:r>
            <a:r>
              <a:rPr lang="sv-SE" sz="2000" dirty="0" smtClean="0">
                <a:solidFill>
                  <a:srgbClr val="4C4946"/>
                </a:solidFill>
                <a:latin typeface="+mn-lt"/>
              </a:rPr>
              <a:t>definition:</a:t>
            </a:r>
            <a:endParaRPr lang="sv-SE" sz="2000" dirty="0">
              <a:solidFill>
                <a:srgbClr val="4C4946"/>
              </a:solidFill>
              <a:latin typeface="+mn-lt"/>
            </a:endParaRPr>
          </a:p>
          <a:p>
            <a:pPr marL="1257300" lvl="2" indent="-342900">
              <a:spcBef>
                <a:spcPct val="50000"/>
              </a:spcBef>
              <a:buFont typeface="Arial" pitchFamily="34" charset="0"/>
              <a:buChar char="•"/>
            </a:pPr>
            <a:r>
              <a:rPr lang="sv-SE" dirty="0">
                <a:solidFill>
                  <a:srgbClr val="4C4946"/>
                </a:solidFill>
                <a:latin typeface="+mn-lt"/>
              </a:rPr>
              <a:t>Objekt som anropar funktioner eller </a:t>
            </a:r>
            <a:r>
              <a:rPr lang="sv-SE" dirty="0" err="1" smtClean="0">
                <a:solidFill>
                  <a:srgbClr val="4C4946"/>
                </a:solidFill>
                <a:latin typeface="+mn-lt"/>
              </a:rPr>
              <a:t>accessar</a:t>
            </a:r>
            <a:r>
              <a:rPr lang="sv-SE" dirty="0" smtClean="0">
                <a:solidFill>
                  <a:srgbClr val="4C4946"/>
                </a:solidFill>
                <a:latin typeface="+mn-lt"/>
              </a:rPr>
              <a:t> </a:t>
            </a:r>
            <a:r>
              <a:rPr lang="sv-SE" dirty="0">
                <a:solidFill>
                  <a:srgbClr val="4C4946"/>
                </a:solidFill>
                <a:latin typeface="+mn-lt"/>
              </a:rPr>
              <a:t>variabler på ett annat objekt har en länk till det.</a:t>
            </a:r>
          </a:p>
          <a:p>
            <a:pPr marL="1257300" lvl="2" indent="-342900">
              <a:spcBef>
                <a:spcPct val="50000"/>
              </a:spcBef>
              <a:buFont typeface="Arial" pitchFamily="34" charset="0"/>
              <a:buChar char="•"/>
            </a:pPr>
            <a:r>
              <a:rPr lang="sv-SE" dirty="0">
                <a:solidFill>
                  <a:srgbClr val="4C4946"/>
                </a:solidFill>
                <a:latin typeface="+mn-lt"/>
              </a:rPr>
              <a:t>Detta är vad det egentligen innebär.</a:t>
            </a:r>
          </a:p>
          <a:p>
            <a:pPr marL="1257300" lvl="2" indent="-342900">
              <a:spcBef>
                <a:spcPct val="50000"/>
              </a:spcBef>
              <a:buFont typeface="Arial" pitchFamily="34" charset="0"/>
              <a:buChar char="•"/>
            </a:pPr>
            <a:r>
              <a:rPr lang="sv-SE" dirty="0">
                <a:solidFill>
                  <a:srgbClr val="4C4946"/>
                </a:solidFill>
                <a:latin typeface="+mn-lt"/>
              </a:rPr>
              <a:t>Om du inte anropar något </a:t>
            </a:r>
            <a:r>
              <a:rPr lang="sv-SE" dirty="0" smtClean="0">
                <a:solidFill>
                  <a:srgbClr val="4C4946"/>
                </a:solidFill>
                <a:latin typeface="+mn-lt"/>
              </a:rPr>
              <a:t>i ett objekt så </a:t>
            </a:r>
            <a:r>
              <a:rPr lang="sv-SE" dirty="0">
                <a:solidFill>
                  <a:srgbClr val="4C4946"/>
                </a:solidFill>
                <a:latin typeface="+mn-lt"/>
              </a:rPr>
              <a:t>har du ingen länk till den. </a:t>
            </a:r>
          </a:p>
          <a:p>
            <a:pPr marL="1257300" lvl="2" indent="-342900">
              <a:spcBef>
                <a:spcPct val="50000"/>
              </a:spcBef>
              <a:buFont typeface="Arial" pitchFamily="34" charset="0"/>
              <a:buChar char="•"/>
            </a:pPr>
            <a:r>
              <a:rPr lang="sv-SE" dirty="0">
                <a:solidFill>
                  <a:srgbClr val="4C4946"/>
                </a:solidFill>
                <a:latin typeface="+mn-lt"/>
              </a:rPr>
              <a:t>Du kan ha en indirekt länk men då går du genom en annan klass och då är det </a:t>
            </a:r>
            <a:r>
              <a:rPr lang="sv-SE" dirty="0" smtClean="0">
                <a:solidFill>
                  <a:srgbClr val="4C4946"/>
                </a:solidFill>
                <a:latin typeface="+mn-lt"/>
              </a:rPr>
              <a:t>detta </a:t>
            </a:r>
            <a:r>
              <a:rPr lang="sv-SE" dirty="0">
                <a:solidFill>
                  <a:srgbClr val="4C4946"/>
                </a:solidFill>
                <a:latin typeface="+mn-lt"/>
              </a:rPr>
              <a:t>objektet som har länken och inte du.</a:t>
            </a:r>
          </a:p>
          <a:p>
            <a:pPr marL="1714500" lvl="3" indent="-342900">
              <a:spcBef>
                <a:spcPct val="50000"/>
              </a:spcBef>
              <a:buFont typeface="Arial" pitchFamily="34" charset="0"/>
              <a:buChar char="•"/>
            </a:pPr>
            <a:r>
              <a:rPr lang="sv-SE" dirty="0" smtClean="0">
                <a:solidFill>
                  <a:srgbClr val="4C4946"/>
                </a:solidFill>
                <a:latin typeface="+mn-lt"/>
              </a:rPr>
              <a:t>Ett </a:t>
            </a:r>
            <a:r>
              <a:rPr lang="sv-SE" dirty="0">
                <a:solidFill>
                  <a:srgbClr val="4C4946"/>
                </a:solidFill>
                <a:latin typeface="+mn-lt"/>
              </a:rPr>
              <a:t>sådan objekt kallas för en wrapper eller en adaptor. Inte en </a:t>
            </a:r>
            <a:r>
              <a:rPr lang="sv-SE" dirty="0" smtClean="0">
                <a:solidFill>
                  <a:srgbClr val="4C4946"/>
                </a:solidFill>
                <a:latin typeface="+mn-lt"/>
              </a:rPr>
              <a:t>link </a:t>
            </a:r>
            <a:r>
              <a:rPr lang="sv-SE" dirty="0">
                <a:solidFill>
                  <a:srgbClr val="4C4946"/>
                </a:solidFill>
                <a:latin typeface="+mn-lt"/>
                <a:sym typeface="Wingdings" pitchFamily="2" charset="2"/>
              </a:rPr>
              <a:t>:)</a:t>
            </a:r>
            <a:endParaRPr lang="sv-SE" dirty="0">
              <a:solidFill>
                <a:srgbClr val="4C4946"/>
              </a:solidFill>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900113" y="1268413"/>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20483"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Relationer mellan objekt</a:t>
            </a:r>
          </a:p>
        </p:txBody>
      </p:sp>
      <p:sp>
        <p:nvSpPr>
          <p:cNvPr id="20484" name="Text Box 7"/>
          <p:cNvSpPr txBox="1">
            <a:spLocks noChangeArrowheads="1"/>
          </p:cNvSpPr>
          <p:nvPr/>
        </p:nvSpPr>
        <p:spPr bwMode="auto">
          <a:xfrm>
            <a:off x="1187450" y="1268413"/>
            <a:ext cx="6983413" cy="3786187"/>
          </a:xfrm>
          <a:prstGeom prst="rect">
            <a:avLst/>
          </a:prstGeom>
          <a:noFill/>
          <a:ln w="9525">
            <a:noFill/>
            <a:miter lim="800000"/>
            <a:headEnd/>
            <a:tailEnd/>
          </a:ln>
        </p:spPr>
        <p:txBody>
          <a:bodyPr>
            <a:spAutoFit/>
          </a:bodyPr>
          <a:lstStyle/>
          <a:p>
            <a:pPr marL="342900" indent="-342900">
              <a:spcBef>
                <a:spcPct val="50000"/>
              </a:spcBef>
              <a:buFont typeface="Arial" pitchFamily="34" charset="0"/>
              <a:buChar char="•"/>
            </a:pPr>
            <a:r>
              <a:rPr lang="sv-SE" sz="2000" dirty="0">
                <a:solidFill>
                  <a:srgbClr val="4C4946"/>
                </a:solidFill>
                <a:latin typeface="+mn-lt"/>
              </a:rPr>
              <a:t>Länkar kan därför tänkas som en form av </a:t>
            </a:r>
            <a:r>
              <a:rPr lang="sv-SE" sz="2000" dirty="0" smtClean="0">
                <a:solidFill>
                  <a:srgbClr val="4C4946"/>
                </a:solidFill>
                <a:latin typeface="+mn-lt"/>
              </a:rPr>
              <a:t>meddelandeskickande</a:t>
            </a:r>
            <a:r>
              <a:rPr lang="sv-SE" sz="2000" dirty="0">
                <a:solidFill>
                  <a:srgbClr val="4C4946"/>
                </a:solidFill>
                <a:latin typeface="+mn-lt"/>
              </a:rPr>
              <a:t>.</a:t>
            </a:r>
          </a:p>
          <a:p>
            <a:pPr marL="800100" lvl="1" indent="-342900">
              <a:spcBef>
                <a:spcPct val="50000"/>
              </a:spcBef>
              <a:buFont typeface="Arial" pitchFamily="34" charset="0"/>
              <a:buChar char="•"/>
            </a:pPr>
            <a:r>
              <a:rPr lang="sv-SE" sz="2000" dirty="0">
                <a:solidFill>
                  <a:srgbClr val="4C4946"/>
                </a:solidFill>
                <a:latin typeface="+mn-lt"/>
              </a:rPr>
              <a:t>Eftersom det är vad ett </a:t>
            </a:r>
            <a:r>
              <a:rPr lang="sv-SE" sz="2000" dirty="0" smtClean="0">
                <a:solidFill>
                  <a:srgbClr val="4C4946"/>
                </a:solidFill>
                <a:latin typeface="+mn-lt"/>
              </a:rPr>
              <a:t>funktionsanrop </a:t>
            </a:r>
            <a:r>
              <a:rPr lang="sv-SE" sz="2000" dirty="0">
                <a:solidFill>
                  <a:srgbClr val="4C4946"/>
                </a:solidFill>
                <a:latin typeface="+mn-lt"/>
              </a:rPr>
              <a:t>egentligen </a:t>
            </a:r>
            <a:r>
              <a:rPr lang="sv-SE" sz="2000" dirty="0" smtClean="0">
                <a:solidFill>
                  <a:srgbClr val="4C4946"/>
                </a:solidFill>
                <a:latin typeface="+mn-lt"/>
              </a:rPr>
              <a:t>är: ett meddelande.</a:t>
            </a:r>
            <a:endParaRPr lang="sv-SE" sz="2000" dirty="0">
              <a:solidFill>
                <a:srgbClr val="4C4946"/>
              </a:solidFill>
              <a:latin typeface="+mn-lt"/>
            </a:endParaRPr>
          </a:p>
          <a:p>
            <a:pPr marL="800100" lvl="1" indent="-342900">
              <a:spcBef>
                <a:spcPct val="50000"/>
              </a:spcBef>
              <a:buFont typeface="Arial" pitchFamily="34" charset="0"/>
              <a:buChar char="•"/>
            </a:pPr>
            <a:r>
              <a:rPr lang="sv-SE" sz="2000" dirty="0">
                <a:solidFill>
                  <a:srgbClr val="4C4946"/>
                </a:solidFill>
                <a:latin typeface="+mn-lt"/>
              </a:rPr>
              <a:t>Termen länk kommer vi använda eftersom det är en del i nya UML </a:t>
            </a:r>
            <a:r>
              <a:rPr lang="sv-SE" sz="2000" dirty="0" smtClean="0">
                <a:solidFill>
                  <a:srgbClr val="4C4946"/>
                </a:solidFill>
                <a:latin typeface="+mn-lt"/>
              </a:rPr>
              <a:t>standarden.</a:t>
            </a:r>
            <a:endParaRPr lang="sv-SE" sz="2000" dirty="0">
              <a:solidFill>
                <a:srgbClr val="4C4946"/>
              </a:solidFill>
              <a:latin typeface="+mn-lt"/>
            </a:endParaRPr>
          </a:p>
          <a:p>
            <a:pPr marL="800100" lvl="1" indent="-342900">
              <a:spcBef>
                <a:spcPct val="50000"/>
              </a:spcBef>
              <a:buFont typeface="Arial" pitchFamily="34" charset="0"/>
              <a:buChar char="•"/>
            </a:pPr>
            <a:r>
              <a:rPr lang="sv-SE" sz="2000" dirty="0">
                <a:solidFill>
                  <a:srgbClr val="4C4946"/>
                </a:solidFill>
                <a:latin typeface="+mn-lt"/>
              </a:rPr>
              <a:t>Om </a:t>
            </a:r>
            <a:r>
              <a:rPr lang="sv-SE" sz="2000" dirty="0" smtClean="0">
                <a:solidFill>
                  <a:srgbClr val="4C4946"/>
                </a:solidFill>
                <a:latin typeface="+mn-lt"/>
              </a:rPr>
              <a:t>två </a:t>
            </a:r>
            <a:r>
              <a:rPr lang="sv-SE" sz="2000" dirty="0">
                <a:solidFill>
                  <a:srgbClr val="4C4946"/>
                </a:solidFill>
                <a:latin typeface="+mn-lt"/>
              </a:rPr>
              <a:t>objekt båda kan anropa funktioner </a:t>
            </a:r>
            <a:r>
              <a:rPr lang="sv-SE" sz="2000" dirty="0" smtClean="0">
                <a:solidFill>
                  <a:srgbClr val="4C4946"/>
                </a:solidFill>
                <a:latin typeface="+mn-lt"/>
              </a:rPr>
              <a:t>i ett annat </a:t>
            </a:r>
            <a:r>
              <a:rPr lang="sv-SE" sz="2000" dirty="0">
                <a:solidFill>
                  <a:srgbClr val="4C4946"/>
                </a:solidFill>
                <a:latin typeface="+mn-lt"/>
              </a:rPr>
              <a:t>så blir det </a:t>
            </a:r>
            <a:r>
              <a:rPr lang="sv-SE" sz="2000" dirty="0" smtClean="0">
                <a:solidFill>
                  <a:srgbClr val="4C4946"/>
                </a:solidFill>
                <a:latin typeface="+mn-lt"/>
              </a:rPr>
              <a:t>två </a:t>
            </a:r>
            <a:r>
              <a:rPr lang="sv-SE" sz="2000" dirty="0">
                <a:solidFill>
                  <a:srgbClr val="4C4946"/>
                </a:solidFill>
                <a:latin typeface="+mn-lt"/>
              </a:rPr>
              <a:t>länkar en åt varje håll.</a:t>
            </a:r>
          </a:p>
          <a:p>
            <a:pPr marL="800100" lvl="1" indent="-342900">
              <a:spcBef>
                <a:spcPct val="50000"/>
              </a:spcBef>
              <a:buFont typeface="Arial" pitchFamily="34" charset="0"/>
              <a:buChar char="•"/>
            </a:pPr>
            <a:r>
              <a:rPr lang="sv-SE" sz="2000" dirty="0">
                <a:solidFill>
                  <a:srgbClr val="4C4946"/>
                </a:solidFill>
                <a:latin typeface="+mn-lt"/>
              </a:rPr>
              <a:t>Som en medlem i en länk kan du ha en av </a:t>
            </a:r>
            <a:r>
              <a:rPr lang="sv-SE" sz="2000" dirty="0" smtClean="0">
                <a:solidFill>
                  <a:srgbClr val="4C4946"/>
                </a:solidFill>
                <a:latin typeface="+mn-lt"/>
              </a:rPr>
              <a:t>tre </a:t>
            </a:r>
            <a:r>
              <a:rPr lang="sv-SE" sz="2000" dirty="0">
                <a:solidFill>
                  <a:srgbClr val="4C4946"/>
                </a:solidFill>
                <a:latin typeface="+mn-lt"/>
              </a:rPr>
              <a:t>formaliserade roller.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900113" y="1268413"/>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21507"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Relationer mellan objekt</a:t>
            </a:r>
          </a:p>
        </p:txBody>
      </p:sp>
      <p:sp>
        <p:nvSpPr>
          <p:cNvPr id="21508" name="Text Box 7"/>
          <p:cNvSpPr txBox="1">
            <a:spLocks noChangeArrowheads="1"/>
          </p:cNvSpPr>
          <p:nvPr/>
        </p:nvSpPr>
        <p:spPr bwMode="auto">
          <a:xfrm>
            <a:off x="1187450" y="1268413"/>
            <a:ext cx="6983413" cy="5062537"/>
          </a:xfrm>
          <a:prstGeom prst="rect">
            <a:avLst/>
          </a:prstGeom>
          <a:noFill/>
          <a:ln w="9525">
            <a:noFill/>
            <a:miter lim="800000"/>
            <a:headEnd/>
            <a:tailEnd/>
          </a:ln>
        </p:spPr>
        <p:txBody>
          <a:bodyPr>
            <a:spAutoFit/>
          </a:bodyPr>
          <a:lstStyle/>
          <a:p>
            <a:pPr marL="342900" indent="-342900">
              <a:spcBef>
                <a:spcPct val="50000"/>
              </a:spcBef>
              <a:buFont typeface="Arial" pitchFamily="34" charset="0"/>
              <a:buChar char="•"/>
            </a:pPr>
            <a:r>
              <a:rPr lang="sv-SE" sz="2000" dirty="0">
                <a:solidFill>
                  <a:srgbClr val="4C4946"/>
                </a:solidFill>
                <a:latin typeface="+mn-lt"/>
              </a:rPr>
              <a:t>Controller</a:t>
            </a:r>
          </a:p>
          <a:p>
            <a:pPr marL="800100" lvl="1" indent="-342900">
              <a:spcBef>
                <a:spcPct val="50000"/>
              </a:spcBef>
              <a:buFont typeface="Arial" pitchFamily="34" charset="0"/>
              <a:buChar char="•"/>
            </a:pPr>
            <a:r>
              <a:rPr lang="sv-SE" dirty="0">
                <a:solidFill>
                  <a:srgbClr val="4C4946"/>
                </a:solidFill>
                <a:latin typeface="+mn-lt"/>
              </a:rPr>
              <a:t>Detta objektet kan operera på andra objekt men andra objekt </a:t>
            </a:r>
            <a:r>
              <a:rPr lang="sv-SE" dirty="0" smtClean="0">
                <a:solidFill>
                  <a:srgbClr val="4C4946"/>
                </a:solidFill>
                <a:latin typeface="+mn-lt"/>
              </a:rPr>
              <a:t>opererar inte på </a:t>
            </a:r>
            <a:r>
              <a:rPr lang="sv-SE" dirty="0">
                <a:solidFill>
                  <a:srgbClr val="4C4946"/>
                </a:solidFill>
                <a:latin typeface="+mn-lt"/>
              </a:rPr>
              <a:t>det. Kallas även </a:t>
            </a:r>
            <a:r>
              <a:rPr lang="sv-SE" dirty="0" smtClean="0">
                <a:solidFill>
                  <a:srgbClr val="4C4946"/>
                </a:solidFill>
                <a:latin typeface="+mn-lt"/>
              </a:rPr>
              <a:t>aktivt </a:t>
            </a:r>
            <a:r>
              <a:rPr lang="sv-SE" dirty="0">
                <a:solidFill>
                  <a:srgbClr val="4C4946"/>
                </a:solidFill>
                <a:latin typeface="+mn-lt"/>
              </a:rPr>
              <a:t>objekt ibland.</a:t>
            </a:r>
          </a:p>
          <a:p>
            <a:pPr marL="342900" indent="-342900">
              <a:spcBef>
                <a:spcPct val="50000"/>
              </a:spcBef>
              <a:buFont typeface="Arial" pitchFamily="34" charset="0"/>
              <a:buChar char="•"/>
            </a:pPr>
            <a:r>
              <a:rPr lang="sv-SE" sz="2000" dirty="0">
                <a:solidFill>
                  <a:srgbClr val="4C4946"/>
                </a:solidFill>
                <a:latin typeface="+mn-lt"/>
              </a:rPr>
              <a:t>Server</a:t>
            </a:r>
          </a:p>
          <a:p>
            <a:pPr marL="800100" lvl="1" indent="-342900">
              <a:spcBef>
                <a:spcPct val="50000"/>
              </a:spcBef>
              <a:buFont typeface="Arial" pitchFamily="34" charset="0"/>
              <a:buChar char="•"/>
            </a:pPr>
            <a:r>
              <a:rPr lang="sv-SE" dirty="0" smtClean="0">
                <a:solidFill>
                  <a:srgbClr val="4C4946"/>
                </a:solidFill>
                <a:latin typeface="+mn-lt"/>
              </a:rPr>
              <a:t>Detta </a:t>
            </a:r>
            <a:r>
              <a:rPr lang="sv-SE" dirty="0">
                <a:solidFill>
                  <a:srgbClr val="4C4946"/>
                </a:solidFill>
                <a:latin typeface="+mn-lt"/>
              </a:rPr>
              <a:t>objekt opererar inte på andra objekt utan är bara opererat på av andra objekt.</a:t>
            </a:r>
          </a:p>
          <a:p>
            <a:pPr marL="800100" lvl="1" indent="-342900">
              <a:spcBef>
                <a:spcPct val="50000"/>
              </a:spcBef>
              <a:buFont typeface="Arial" pitchFamily="34" charset="0"/>
              <a:buChar char="•"/>
            </a:pPr>
            <a:r>
              <a:rPr lang="sv-SE" dirty="0">
                <a:solidFill>
                  <a:srgbClr val="4C4946"/>
                </a:solidFill>
                <a:latin typeface="+mn-lt"/>
              </a:rPr>
              <a:t>Man får vrida huvudet lite runt detta. De tänker sig servern i form av en filserver. </a:t>
            </a:r>
            <a:r>
              <a:rPr lang="sv-SE" dirty="0" smtClean="0">
                <a:solidFill>
                  <a:srgbClr val="4C4946"/>
                </a:solidFill>
                <a:latin typeface="+mn-lt"/>
              </a:rPr>
              <a:t>Medan </a:t>
            </a:r>
            <a:r>
              <a:rPr lang="sv-SE" dirty="0">
                <a:solidFill>
                  <a:srgbClr val="4C4946"/>
                </a:solidFill>
                <a:latin typeface="+mn-lt"/>
              </a:rPr>
              <a:t>i fallet av en </a:t>
            </a:r>
            <a:r>
              <a:rPr lang="sv-SE" dirty="0" smtClean="0">
                <a:solidFill>
                  <a:srgbClr val="4C4946"/>
                </a:solidFill>
                <a:latin typeface="+mn-lt"/>
              </a:rPr>
              <a:t>spelserver </a:t>
            </a:r>
            <a:r>
              <a:rPr lang="sv-SE" dirty="0">
                <a:solidFill>
                  <a:srgbClr val="4C4946"/>
                </a:solidFill>
                <a:latin typeface="+mn-lt"/>
              </a:rPr>
              <a:t>är fallet rätt </a:t>
            </a:r>
            <a:r>
              <a:rPr lang="sv-SE" dirty="0" smtClean="0">
                <a:solidFill>
                  <a:srgbClr val="4C4946"/>
                </a:solidFill>
                <a:latin typeface="+mn-lt"/>
              </a:rPr>
              <a:t>annorlunda. Eller en fönsterserver i X Windows.</a:t>
            </a:r>
            <a:endParaRPr lang="sv-SE" dirty="0">
              <a:solidFill>
                <a:srgbClr val="4C4946"/>
              </a:solidFill>
              <a:latin typeface="+mn-lt"/>
            </a:endParaRPr>
          </a:p>
          <a:p>
            <a:pPr marL="342900" indent="-342900">
              <a:spcBef>
                <a:spcPct val="50000"/>
              </a:spcBef>
              <a:buFont typeface="Arial" pitchFamily="34" charset="0"/>
              <a:buChar char="•"/>
            </a:pPr>
            <a:r>
              <a:rPr lang="sv-SE" sz="2000" dirty="0">
                <a:solidFill>
                  <a:srgbClr val="4C4946"/>
                </a:solidFill>
                <a:latin typeface="+mn-lt"/>
              </a:rPr>
              <a:t>Proxy</a:t>
            </a:r>
          </a:p>
          <a:p>
            <a:pPr marL="800100" lvl="1" indent="-342900">
              <a:spcBef>
                <a:spcPct val="50000"/>
              </a:spcBef>
              <a:buFont typeface="Arial" pitchFamily="34" charset="0"/>
              <a:buChar char="•"/>
            </a:pPr>
            <a:r>
              <a:rPr lang="sv-SE" dirty="0">
                <a:solidFill>
                  <a:srgbClr val="4C4946"/>
                </a:solidFill>
                <a:latin typeface="+mn-lt"/>
              </a:rPr>
              <a:t>Detta objektet kan både operera på andra objekt och bli opererat på.</a:t>
            </a:r>
          </a:p>
          <a:p>
            <a:pPr marL="800100" lvl="1" indent="-342900">
              <a:spcBef>
                <a:spcPct val="50000"/>
              </a:spcBef>
              <a:buFont typeface="Arial" pitchFamily="34" charset="0"/>
              <a:buChar char="•"/>
            </a:pPr>
            <a:r>
              <a:rPr lang="sv-SE" dirty="0">
                <a:solidFill>
                  <a:srgbClr val="4C4946"/>
                </a:solidFill>
                <a:latin typeface="+mn-lt"/>
              </a:rPr>
              <a:t>Detta är nog den enskilt vanligast </a:t>
            </a:r>
            <a:r>
              <a:rPr lang="sv-SE" dirty="0" smtClean="0">
                <a:solidFill>
                  <a:srgbClr val="4C4946"/>
                </a:solidFill>
                <a:latin typeface="+mn-lt"/>
              </a:rPr>
              <a:t>förekommande </a:t>
            </a:r>
            <a:r>
              <a:rPr lang="sv-SE" dirty="0">
                <a:solidFill>
                  <a:srgbClr val="4C4946"/>
                </a:solidFill>
                <a:latin typeface="+mn-lt"/>
              </a:rPr>
              <a:t>rollen i en </a:t>
            </a:r>
            <a:r>
              <a:rPr lang="sv-SE" dirty="0" smtClean="0">
                <a:solidFill>
                  <a:srgbClr val="4C4946"/>
                </a:solidFill>
                <a:latin typeface="+mn-lt"/>
              </a:rPr>
              <a:t>spelmotor</a:t>
            </a:r>
            <a:r>
              <a:rPr lang="sv-SE" dirty="0">
                <a:solidFill>
                  <a:srgbClr val="4C4946"/>
                </a:solidFill>
                <a:latin typeface="+mn-lt"/>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idx="1"/>
          </p:nvPr>
        </p:nvSpPr>
        <p:spPr>
          <a:xfrm>
            <a:off x="900113" y="1268413"/>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3075" name="Text Box 6"/>
          <p:cNvSpPr txBox="1">
            <a:spLocks noChangeArrowheads="1"/>
          </p:cNvSpPr>
          <p:nvPr/>
        </p:nvSpPr>
        <p:spPr bwMode="auto">
          <a:xfrm>
            <a:off x="1115616" y="116632"/>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Vad är ett Objekt</a:t>
            </a:r>
          </a:p>
        </p:txBody>
      </p:sp>
      <p:sp>
        <p:nvSpPr>
          <p:cNvPr id="3076" name="Text Box 7"/>
          <p:cNvSpPr txBox="1">
            <a:spLocks noChangeArrowheads="1"/>
          </p:cNvSpPr>
          <p:nvPr/>
        </p:nvSpPr>
        <p:spPr bwMode="auto">
          <a:xfrm>
            <a:off x="1187450" y="1268413"/>
            <a:ext cx="6983413" cy="4247317"/>
          </a:xfrm>
          <a:prstGeom prst="rect">
            <a:avLst/>
          </a:prstGeom>
          <a:noFill/>
          <a:ln w="9525">
            <a:noFill/>
            <a:miter lim="800000"/>
            <a:headEnd/>
            <a:tailEnd/>
          </a:ln>
        </p:spPr>
        <p:txBody>
          <a:bodyPr wrap="square">
            <a:spAutoFit/>
          </a:bodyPr>
          <a:lstStyle/>
          <a:p>
            <a:pPr marL="342900" indent="-342900">
              <a:spcBef>
                <a:spcPct val="50000"/>
              </a:spcBef>
              <a:buFontTx/>
              <a:buChar char="•"/>
            </a:pPr>
            <a:r>
              <a:rPr lang="sv-SE" sz="2000" dirty="0">
                <a:solidFill>
                  <a:srgbClr val="4C4946"/>
                </a:solidFill>
                <a:latin typeface="+mn-lt"/>
              </a:rPr>
              <a:t>Kan tyckas en konstig fråga</a:t>
            </a:r>
          </a:p>
          <a:p>
            <a:pPr marL="342900" indent="-342900">
              <a:spcBef>
                <a:spcPct val="50000"/>
              </a:spcBef>
              <a:buFontTx/>
              <a:buChar char="•"/>
            </a:pPr>
            <a:r>
              <a:rPr lang="sv-SE" sz="2000" dirty="0">
                <a:solidFill>
                  <a:srgbClr val="4C4946"/>
                </a:solidFill>
                <a:latin typeface="+mn-lt"/>
              </a:rPr>
              <a:t>Men </a:t>
            </a:r>
            <a:r>
              <a:rPr lang="sv-SE" sz="2000" dirty="0" smtClean="0">
                <a:solidFill>
                  <a:srgbClr val="4C4946"/>
                </a:solidFill>
                <a:latin typeface="+mn-lt"/>
              </a:rPr>
              <a:t>också </a:t>
            </a:r>
            <a:r>
              <a:rPr lang="sv-SE" sz="2000" dirty="0">
                <a:solidFill>
                  <a:srgbClr val="4C4946"/>
                </a:solidFill>
                <a:latin typeface="+mn-lt"/>
              </a:rPr>
              <a:t>en väldigt grundläggande </a:t>
            </a:r>
            <a:r>
              <a:rPr lang="sv-SE" sz="2000" dirty="0" smtClean="0">
                <a:solidFill>
                  <a:srgbClr val="4C4946"/>
                </a:solidFill>
                <a:latin typeface="+mn-lt"/>
              </a:rPr>
              <a:t>del </a:t>
            </a:r>
            <a:r>
              <a:rPr lang="sv-SE" sz="2000" dirty="0">
                <a:solidFill>
                  <a:srgbClr val="4C4946"/>
                </a:solidFill>
                <a:latin typeface="+mn-lt"/>
              </a:rPr>
              <a:t>av vad vi sysslar med.</a:t>
            </a:r>
          </a:p>
          <a:p>
            <a:pPr marL="342900" indent="-342900">
              <a:spcBef>
                <a:spcPct val="50000"/>
              </a:spcBef>
              <a:buFontTx/>
              <a:buChar char="•"/>
            </a:pPr>
            <a:r>
              <a:rPr lang="sv-SE" sz="2000" dirty="0">
                <a:solidFill>
                  <a:srgbClr val="4C4946"/>
                </a:solidFill>
                <a:latin typeface="+mn-lt"/>
              </a:rPr>
              <a:t>Om vi inte känner till våra fundamentala verktyg så hjälper det inte så mycket hur mycket vi bygger ovanpå.</a:t>
            </a:r>
          </a:p>
          <a:p>
            <a:pPr marL="342900" indent="-342900">
              <a:spcBef>
                <a:spcPct val="50000"/>
              </a:spcBef>
              <a:buFontTx/>
              <a:buChar char="•"/>
            </a:pPr>
            <a:r>
              <a:rPr lang="sv-SE" sz="2000" dirty="0">
                <a:solidFill>
                  <a:srgbClr val="4C4946"/>
                </a:solidFill>
                <a:latin typeface="+mn-lt"/>
              </a:rPr>
              <a:t>Utan grunden klar så finns ingen förståelse för </a:t>
            </a:r>
            <a:r>
              <a:rPr lang="sv-SE" sz="2000" dirty="0" smtClean="0">
                <a:solidFill>
                  <a:srgbClr val="4C4946"/>
                </a:solidFill>
                <a:latin typeface="+mn-lt"/>
              </a:rPr>
              <a:t>högnivåkoncepten</a:t>
            </a:r>
            <a:r>
              <a:rPr lang="sv-SE" sz="2000" dirty="0">
                <a:solidFill>
                  <a:srgbClr val="4C4946"/>
                </a:solidFill>
                <a:latin typeface="+mn-lt"/>
              </a:rPr>
              <a:t>.</a:t>
            </a:r>
          </a:p>
          <a:p>
            <a:pPr marL="342900" indent="-342900">
              <a:spcBef>
                <a:spcPct val="50000"/>
              </a:spcBef>
              <a:buFontTx/>
              <a:buChar char="•"/>
            </a:pPr>
            <a:r>
              <a:rPr lang="sv-SE" sz="2000" dirty="0">
                <a:solidFill>
                  <a:srgbClr val="4C4946"/>
                </a:solidFill>
                <a:latin typeface="+mn-lt"/>
              </a:rPr>
              <a:t>Vid </a:t>
            </a:r>
            <a:r>
              <a:rPr lang="sv-SE" sz="2000" dirty="0" smtClean="0">
                <a:solidFill>
                  <a:srgbClr val="4C4946"/>
                </a:solidFill>
                <a:latin typeface="+mn-lt"/>
              </a:rPr>
              <a:t>objektorienterad </a:t>
            </a:r>
            <a:r>
              <a:rPr lang="sv-SE" sz="2000" dirty="0">
                <a:solidFill>
                  <a:srgbClr val="4C4946"/>
                </a:solidFill>
                <a:latin typeface="+mn-lt"/>
              </a:rPr>
              <a:t>programmering är klasser och objekt våra </a:t>
            </a:r>
            <a:r>
              <a:rPr lang="sv-SE" sz="2000" dirty="0" smtClean="0">
                <a:solidFill>
                  <a:srgbClr val="4C4946"/>
                </a:solidFill>
                <a:latin typeface="+mn-lt"/>
              </a:rPr>
              <a:t>byggstenar, </a:t>
            </a:r>
            <a:r>
              <a:rPr lang="sv-SE" sz="2000" dirty="0">
                <a:solidFill>
                  <a:srgbClr val="4C4946"/>
                </a:solidFill>
                <a:latin typeface="+mn-lt"/>
              </a:rPr>
              <a:t>så att korrekt kunna klassificera dem är A och O.</a:t>
            </a:r>
          </a:p>
          <a:p>
            <a:pPr marL="342900" indent="-342900">
              <a:spcBef>
                <a:spcPct val="50000"/>
              </a:spcBef>
              <a:buFontTx/>
              <a:buChar char="•"/>
            </a:pPr>
            <a:r>
              <a:rPr lang="sv-SE" sz="2000" dirty="0">
                <a:solidFill>
                  <a:srgbClr val="4C4946"/>
                </a:solidFill>
                <a:latin typeface="+mn-lt"/>
              </a:rPr>
              <a:t>Så låt oss etablera </a:t>
            </a:r>
            <a:r>
              <a:rPr lang="sv-SE" sz="2000" dirty="0" smtClean="0">
                <a:solidFill>
                  <a:srgbClr val="4C4946"/>
                </a:solidFill>
                <a:latin typeface="+mn-lt"/>
              </a:rPr>
              <a:t>vad </a:t>
            </a:r>
            <a:r>
              <a:rPr lang="sv-SE" sz="2000" dirty="0">
                <a:solidFill>
                  <a:srgbClr val="4C4946"/>
                </a:solidFill>
                <a:latin typeface="+mn-lt"/>
              </a:rPr>
              <a:t>som gäller från en </a:t>
            </a:r>
            <a:r>
              <a:rPr lang="sv-SE" sz="2000" dirty="0" smtClean="0">
                <a:solidFill>
                  <a:srgbClr val="4C4946"/>
                </a:solidFill>
                <a:latin typeface="+mn-lt"/>
              </a:rPr>
              <a:t>mänsklig </a:t>
            </a:r>
            <a:r>
              <a:rPr lang="sv-SE" sz="2000" dirty="0">
                <a:solidFill>
                  <a:srgbClr val="4C4946"/>
                </a:solidFill>
                <a:latin typeface="+mn-lt"/>
              </a:rPr>
              <a:t>synpunkt först.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900113" y="1268413"/>
            <a:ext cx="7786687" cy="4857750"/>
          </a:xfrm>
        </p:spPr>
        <p:txBody>
          <a:bodyPr/>
          <a:lstStyle/>
          <a:p>
            <a:pPr eaLnBrk="1" hangingPunct="1">
              <a:lnSpc>
                <a:spcPct val="80000"/>
              </a:lnSpc>
              <a:buFontTx/>
              <a:buNone/>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000" dirty="0" smtClean="0"/>
          </a:p>
        </p:txBody>
      </p:sp>
      <p:sp>
        <p:nvSpPr>
          <p:cNvPr id="22531"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Relationer mellan Klasser</a:t>
            </a:r>
          </a:p>
        </p:txBody>
      </p:sp>
      <p:sp>
        <p:nvSpPr>
          <p:cNvPr id="22532" name="Text Box 7"/>
          <p:cNvSpPr txBox="1">
            <a:spLocks noChangeArrowheads="1"/>
          </p:cNvSpPr>
          <p:nvPr/>
        </p:nvSpPr>
        <p:spPr bwMode="auto">
          <a:xfrm>
            <a:off x="1214438" y="836712"/>
            <a:ext cx="6983412" cy="5139869"/>
          </a:xfrm>
          <a:prstGeom prst="rect">
            <a:avLst/>
          </a:prstGeom>
          <a:noFill/>
          <a:ln w="9525">
            <a:noFill/>
            <a:miter lim="800000"/>
            <a:headEnd/>
            <a:tailEnd/>
          </a:ln>
        </p:spPr>
        <p:txBody>
          <a:bodyPr wrap="square">
            <a:spAutoFit/>
          </a:bodyPr>
          <a:lstStyle/>
          <a:p>
            <a:pPr marL="342900" indent="-342900">
              <a:spcBef>
                <a:spcPct val="50000"/>
              </a:spcBef>
              <a:buFontTx/>
              <a:buChar char="•"/>
            </a:pPr>
            <a:r>
              <a:rPr lang="sv-SE" sz="2000" dirty="0">
                <a:solidFill>
                  <a:srgbClr val="4C4946"/>
                </a:solidFill>
                <a:latin typeface="+mn-lt"/>
              </a:rPr>
              <a:t>Tidigare </a:t>
            </a:r>
            <a:r>
              <a:rPr lang="sv-SE" sz="2000" dirty="0" smtClean="0">
                <a:solidFill>
                  <a:srgbClr val="4C4946"/>
                </a:solidFill>
                <a:latin typeface="+mn-lt"/>
              </a:rPr>
              <a:t>disskuterade </a:t>
            </a:r>
            <a:r>
              <a:rPr lang="sv-SE" sz="2000" dirty="0">
                <a:solidFill>
                  <a:srgbClr val="4C4946"/>
                </a:solidFill>
                <a:latin typeface="+mn-lt"/>
              </a:rPr>
              <a:t>vi relationer mellan objekt men nu är det dags att vi kollar också på klassnivå eftersom det är här ni kommer utföra det mesta </a:t>
            </a:r>
            <a:r>
              <a:rPr lang="sv-SE" sz="2000" dirty="0" smtClean="0">
                <a:solidFill>
                  <a:srgbClr val="4C4946"/>
                </a:solidFill>
                <a:latin typeface="+mn-lt"/>
              </a:rPr>
              <a:t>designarbetet</a:t>
            </a:r>
            <a:r>
              <a:rPr lang="sv-SE" sz="2000" dirty="0">
                <a:solidFill>
                  <a:srgbClr val="4C4946"/>
                </a:solidFill>
                <a:latin typeface="+mn-lt"/>
              </a:rPr>
              <a:t>.</a:t>
            </a:r>
          </a:p>
          <a:p>
            <a:pPr marL="342900" indent="-342900">
              <a:spcBef>
                <a:spcPct val="50000"/>
              </a:spcBef>
              <a:buFontTx/>
              <a:buChar char="•"/>
            </a:pPr>
            <a:r>
              <a:rPr lang="sv-SE" sz="2000" dirty="0">
                <a:solidFill>
                  <a:srgbClr val="4C4946"/>
                </a:solidFill>
                <a:latin typeface="+mn-lt"/>
              </a:rPr>
              <a:t>Mellan klasser finns det </a:t>
            </a:r>
            <a:r>
              <a:rPr lang="sv-SE" sz="2000" dirty="0" smtClean="0">
                <a:solidFill>
                  <a:srgbClr val="4C4946"/>
                </a:solidFill>
                <a:latin typeface="+mn-lt"/>
              </a:rPr>
              <a:t>fyra </a:t>
            </a:r>
            <a:r>
              <a:rPr lang="sv-SE" sz="2000" dirty="0">
                <a:solidFill>
                  <a:srgbClr val="4C4946"/>
                </a:solidFill>
                <a:latin typeface="+mn-lt"/>
              </a:rPr>
              <a:t>sorters relationer</a:t>
            </a:r>
          </a:p>
          <a:p>
            <a:pPr marL="800100" lvl="1" indent="-342900">
              <a:spcBef>
                <a:spcPct val="50000"/>
              </a:spcBef>
              <a:buFontTx/>
              <a:buChar char="•"/>
            </a:pPr>
            <a:r>
              <a:rPr lang="sv-SE" dirty="0">
                <a:solidFill>
                  <a:srgbClr val="4C4946"/>
                </a:solidFill>
                <a:latin typeface="+mn-lt"/>
              </a:rPr>
              <a:t>Arv</a:t>
            </a:r>
          </a:p>
          <a:p>
            <a:pPr marL="800100" lvl="1" indent="-342900">
              <a:spcBef>
                <a:spcPct val="50000"/>
              </a:spcBef>
              <a:buFontTx/>
              <a:buChar char="•"/>
            </a:pPr>
            <a:r>
              <a:rPr lang="sv-SE" dirty="0">
                <a:solidFill>
                  <a:srgbClr val="4C4946"/>
                </a:solidFill>
                <a:latin typeface="+mn-lt"/>
              </a:rPr>
              <a:t>Aggregation</a:t>
            </a:r>
          </a:p>
          <a:p>
            <a:pPr marL="800100" lvl="1" indent="-342900">
              <a:spcBef>
                <a:spcPct val="50000"/>
              </a:spcBef>
              <a:buFontTx/>
              <a:buChar char="•"/>
            </a:pPr>
            <a:r>
              <a:rPr lang="sv-SE" dirty="0">
                <a:solidFill>
                  <a:srgbClr val="4C4946"/>
                </a:solidFill>
                <a:latin typeface="+mn-lt"/>
              </a:rPr>
              <a:t>Associeringar</a:t>
            </a:r>
          </a:p>
          <a:p>
            <a:pPr marL="800100" lvl="1" indent="-342900">
              <a:spcBef>
                <a:spcPct val="50000"/>
              </a:spcBef>
              <a:buFontTx/>
              <a:buChar char="•"/>
            </a:pPr>
            <a:r>
              <a:rPr lang="sv-SE" dirty="0">
                <a:solidFill>
                  <a:srgbClr val="4C4946"/>
                </a:solidFill>
                <a:latin typeface="+mn-lt"/>
              </a:rPr>
              <a:t>Beroenden</a:t>
            </a:r>
          </a:p>
          <a:p>
            <a:pPr marL="342900" indent="-342900">
              <a:spcBef>
                <a:spcPct val="50000"/>
              </a:spcBef>
              <a:buFont typeface="Arial" pitchFamily="34" charset="0"/>
              <a:buChar char="•"/>
            </a:pPr>
            <a:r>
              <a:rPr lang="sv-SE" sz="2000" dirty="0">
                <a:solidFill>
                  <a:srgbClr val="4C4946"/>
                </a:solidFill>
                <a:latin typeface="+mn-lt"/>
              </a:rPr>
              <a:t>Vi kommer </a:t>
            </a:r>
            <a:r>
              <a:rPr lang="sv-SE" sz="2000">
                <a:solidFill>
                  <a:srgbClr val="4C4946"/>
                </a:solidFill>
                <a:latin typeface="+mn-lt"/>
              </a:rPr>
              <a:t>diskutera </a:t>
            </a:r>
            <a:r>
              <a:rPr lang="sv-SE" sz="2000" smtClean="0">
                <a:solidFill>
                  <a:srgbClr val="4C4946"/>
                </a:solidFill>
                <a:latin typeface="+mn-lt"/>
              </a:rPr>
              <a:t>några av dessa </a:t>
            </a:r>
            <a:r>
              <a:rPr lang="sv-SE" sz="2000" dirty="0">
                <a:solidFill>
                  <a:srgbClr val="4C4946"/>
                </a:solidFill>
                <a:latin typeface="+mn-lt"/>
              </a:rPr>
              <a:t>under resten av dagens föreläsning.</a:t>
            </a:r>
          </a:p>
          <a:p>
            <a:pPr marL="342900" indent="-342900">
              <a:spcBef>
                <a:spcPct val="50000"/>
              </a:spcBef>
              <a:buFont typeface="Arial" pitchFamily="34" charset="0"/>
              <a:buChar char="•"/>
            </a:pPr>
            <a:r>
              <a:rPr lang="sv-SE" sz="2000" dirty="0">
                <a:solidFill>
                  <a:srgbClr val="4C4946"/>
                </a:solidFill>
                <a:latin typeface="+mn-lt"/>
              </a:rPr>
              <a:t>Med ett fokus på arv som är den mest komplexa </a:t>
            </a:r>
            <a:r>
              <a:rPr lang="sv-SE" sz="2000" dirty="0" smtClean="0">
                <a:solidFill>
                  <a:srgbClr val="4C4946"/>
                </a:solidFill>
                <a:latin typeface="+mn-lt"/>
              </a:rPr>
              <a:t>relationen.</a:t>
            </a:r>
            <a:endParaRPr lang="sv-SE" sz="2000" dirty="0">
              <a:solidFill>
                <a:srgbClr val="4C4946"/>
              </a:solidFill>
              <a:latin typeface="+mn-lt"/>
            </a:endParaRPr>
          </a:p>
          <a:p>
            <a:pPr marL="342900" indent="-342900">
              <a:spcBef>
                <a:spcPct val="50000"/>
              </a:spcBef>
              <a:buFont typeface="Arial" pitchFamily="34" charset="0"/>
              <a:buChar char="•"/>
            </a:pPr>
            <a:r>
              <a:rPr lang="sv-SE" sz="2000" dirty="0">
                <a:solidFill>
                  <a:srgbClr val="4C4946"/>
                </a:solidFill>
                <a:latin typeface="+mn-lt"/>
              </a:rPr>
              <a:t>Bokens information här är verkligen värd att läsa ett par gånger då den går in på djupare detalj än jag kan hinna med</a:t>
            </a:r>
            <a:r>
              <a:rPr lang="sv-SE" sz="2000" dirty="0" smtClean="0">
                <a:solidFill>
                  <a:srgbClr val="4C4946"/>
                </a:solidFill>
                <a:latin typeface="+mn-lt"/>
              </a:rPr>
              <a:t>.</a:t>
            </a:r>
            <a:endParaRPr lang="sv-SE" sz="2000" dirty="0">
              <a:solidFill>
                <a:srgbClr val="4C4946"/>
              </a:solidFill>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900113" y="1268413"/>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23555"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Association</a:t>
            </a:r>
          </a:p>
        </p:txBody>
      </p:sp>
      <p:sp>
        <p:nvSpPr>
          <p:cNvPr id="23556" name="Text Box 7"/>
          <p:cNvSpPr txBox="1">
            <a:spLocks noChangeArrowheads="1"/>
          </p:cNvSpPr>
          <p:nvPr/>
        </p:nvSpPr>
        <p:spPr bwMode="auto">
          <a:xfrm>
            <a:off x="1187450" y="1268413"/>
            <a:ext cx="6983413" cy="4401205"/>
          </a:xfrm>
          <a:prstGeom prst="rect">
            <a:avLst/>
          </a:prstGeom>
          <a:noFill/>
          <a:ln w="9525">
            <a:noFill/>
            <a:miter lim="800000"/>
            <a:headEnd/>
            <a:tailEnd/>
          </a:ln>
        </p:spPr>
        <p:txBody>
          <a:bodyPr>
            <a:spAutoFit/>
          </a:bodyPr>
          <a:lstStyle/>
          <a:p>
            <a:pPr marL="342900" indent="-342900">
              <a:spcBef>
                <a:spcPct val="50000"/>
              </a:spcBef>
              <a:buFont typeface="Arial" pitchFamily="34" charset="0"/>
              <a:buChar char="•"/>
            </a:pPr>
            <a:r>
              <a:rPr lang="sv-SE" sz="2000" dirty="0" smtClean="0">
                <a:solidFill>
                  <a:srgbClr val="4C4946"/>
                </a:solidFill>
                <a:latin typeface="+mn-lt"/>
              </a:rPr>
              <a:t>Associationer </a:t>
            </a:r>
            <a:r>
              <a:rPr lang="sv-SE" sz="2000" dirty="0">
                <a:solidFill>
                  <a:srgbClr val="4C4946"/>
                </a:solidFill>
                <a:latin typeface="+mn-lt"/>
              </a:rPr>
              <a:t>kan tänkas som att de är ungefär som länkar fast för klasser.</a:t>
            </a:r>
          </a:p>
          <a:p>
            <a:pPr marL="342900" indent="-342900">
              <a:spcBef>
                <a:spcPct val="50000"/>
              </a:spcBef>
              <a:buFont typeface="Arial" pitchFamily="34" charset="0"/>
              <a:buChar char="•"/>
            </a:pPr>
            <a:r>
              <a:rPr lang="sv-SE" sz="2000" dirty="0" smtClean="0">
                <a:solidFill>
                  <a:srgbClr val="4C4946"/>
                </a:solidFill>
                <a:latin typeface="+mn-lt"/>
              </a:rPr>
              <a:t>Egentligen </a:t>
            </a:r>
            <a:r>
              <a:rPr lang="sv-SE" sz="2000" dirty="0">
                <a:solidFill>
                  <a:srgbClr val="4C4946"/>
                </a:solidFill>
                <a:latin typeface="+mn-lt"/>
              </a:rPr>
              <a:t>är associationer den mest generella relationen mellan </a:t>
            </a:r>
            <a:r>
              <a:rPr lang="sv-SE" sz="2000" dirty="0" smtClean="0">
                <a:solidFill>
                  <a:srgbClr val="4C4946"/>
                </a:solidFill>
                <a:latin typeface="+mn-lt"/>
              </a:rPr>
              <a:t>två </a:t>
            </a:r>
            <a:r>
              <a:rPr lang="sv-SE" sz="2000" dirty="0">
                <a:solidFill>
                  <a:srgbClr val="4C4946"/>
                </a:solidFill>
                <a:latin typeface="+mn-lt"/>
              </a:rPr>
              <a:t>klasser men också den otydligaste. En association kan vara vilken av de andra relationerna som helst.</a:t>
            </a:r>
          </a:p>
          <a:p>
            <a:pPr marL="800100" lvl="1" indent="-342900">
              <a:spcBef>
                <a:spcPct val="50000"/>
              </a:spcBef>
              <a:buFont typeface="Arial" pitchFamily="34" charset="0"/>
              <a:buChar char="•"/>
            </a:pPr>
            <a:r>
              <a:rPr lang="sv-SE" sz="2000" dirty="0">
                <a:solidFill>
                  <a:srgbClr val="4C4946"/>
                </a:solidFill>
                <a:latin typeface="+mn-lt"/>
              </a:rPr>
              <a:t>Detta är naturligtvis rätt kluddigt vilket är orsaken till att många bara använder associationer då ingen av de andra fungerar. </a:t>
            </a:r>
            <a:r>
              <a:rPr lang="sv-SE" sz="2000" dirty="0" smtClean="0">
                <a:solidFill>
                  <a:srgbClr val="4C4946"/>
                </a:solidFill>
                <a:latin typeface="+mn-lt"/>
              </a:rPr>
              <a:t>dvs. </a:t>
            </a:r>
            <a:r>
              <a:rPr lang="sv-SE" sz="2000" dirty="0">
                <a:solidFill>
                  <a:srgbClr val="4C4946"/>
                </a:solidFill>
                <a:latin typeface="+mn-lt"/>
              </a:rPr>
              <a:t>de blir som länkar.</a:t>
            </a:r>
          </a:p>
          <a:p>
            <a:pPr marL="342900" indent="-342900">
              <a:spcBef>
                <a:spcPct val="50000"/>
              </a:spcBef>
              <a:buFont typeface="Arial" pitchFamily="34" charset="0"/>
              <a:buChar char="•"/>
            </a:pPr>
            <a:r>
              <a:rPr lang="sv-SE" sz="2000" dirty="0">
                <a:solidFill>
                  <a:srgbClr val="4C4946"/>
                </a:solidFill>
                <a:latin typeface="+mn-lt"/>
              </a:rPr>
              <a:t>En association antyder bara ett samröre den säger inget om riktning eller om hur samröret går till</a:t>
            </a:r>
            <a:r>
              <a:rPr lang="sv-SE" sz="2000" dirty="0" smtClean="0">
                <a:solidFill>
                  <a:srgbClr val="4C4946"/>
                </a:solidFill>
                <a:latin typeface="+mn-lt"/>
              </a:rPr>
              <a:t>.</a:t>
            </a:r>
          </a:p>
          <a:p>
            <a:pPr marL="342900" indent="-342900">
              <a:spcBef>
                <a:spcPct val="50000"/>
              </a:spcBef>
              <a:buFont typeface="Arial" pitchFamily="34" charset="0"/>
              <a:buChar char="•"/>
            </a:pPr>
            <a:r>
              <a:rPr lang="sv-SE" sz="2000" dirty="0" smtClean="0">
                <a:solidFill>
                  <a:srgbClr val="4C4946"/>
                </a:solidFill>
                <a:latin typeface="+mn-lt"/>
              </a:rPr>
              <a:t>Associationen sätts oftast upp tidigt i planeringsstadiet, för att sedan konkretiseras med en annan, tydligare relation.</a:t>
            </a:r>
            <a:endParaRPr lang="sv-SE" sz="2000" dirty="0">
              <a:solidFill>
                <a:srgbClr val="4C4946"/>
              </a:solidFill>
              <a:latin typeface="+mn-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900113" y="1268413"/>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24579"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err="1">
                <a:solidFill>
                  <a:srgbClr val="4C4946"/>
                </a:solidFill>
                <a:latin typeface="+mj-lt"/>
              </a:rPr>
              <a:t>Multiplicitet</a:t>
            </a:r>
            <a:endParaRPr lang="sv-SE" sz="3600" dirty="0">
              <a:solidFill>
                <a:srgbClr val="4C4946"/>
              </a:solidFill>
              <a:latin typeface="+mj-lt"/>
            </a:endParaRPr>
          </a:p>
        </p:txBody>
      </p:sp>
      <p:sp>
        <p:nvSpPr>
          <p:cNvPr id="24580" name="Text Box 7"/>
          <p:cNvSpPr txBox="1">
            <a:spLocks noChangeArrowheads="1"/>
          </p:cNvSpPr>
          <p:nvPr/>
        </p:nvSpPr>
        <p:spPr bwMode="auto">
          <a:xfrm>
            <a:off x="1187450" y="980728"/>
            <a:ext cx="6983413" cy="4878259"/>
          </a:xfrm>
          <a:prstGeom prst="rect">
            <a:avLst/>
          </a:prstGeom>
          <a:noFill/>
          <a:ln w="9525">
            <a:noFill/>
            <a:miter lim="800000"/>
            <a:headEnd/>
            <a:tailEnd/>
          </a:ln>
        </p:spPr>
        <p:txBody>
          <a:bodyPr>
            <a:spAutoFit/>
          </a:bodyPr>
          <a:lstStyle/>
          <a:p>
            <a:pPr marL="342900" indent="-342900">
              <a:spcBef>
                <a:spcPct val="50000"/>
              </a:spcBef>
              <a:buFont typeface="Arial" pitchFamily="34" charset="0"/>
              <a:buChar char="•"/>
            </a:pPr>
            <a:r>
              <a:rPr lang="sv-SE" sz="2000" dirty="0">
                <a:solidFill>
                  <a:srgbClr val="4C4946"/>
                </a:solidFill>
                <a:latin typeface="+mn-lt"/>
              </a:rPr>
              <a:t>Alla relationer </a:t>
            </a:r>
            <a:r>
              <a:rPr lang="sv-SE" sz="2000" dirty="0" smtClean="0">
                <a:solidFill>
                  <a:srgbClr val="4C4946"/>
                </a:solidFill>
                <a:latin typeface="+mn-lt"/>
              </a:rPr>
              <a:t>oavsett </a:t>
            </a:r>
            <a:r>
              <a:rPr lang="sv-SE" sz="2000" dirty="0">
                <a:solidFill>
                  <a:srgbClr val="4C4946"/>
                </a:solidFill>
                <a:latin typeface="+mn-lt"/>
              </a:rPr>
              <a:t>typ (förutom arv) </a:t>
            </a:r>
            <a:r>
              <a:rPr lang="sv-SE" sz="2000" dirty="0" smtClean="0">
                <a:solidFill>
                  <a:srgbClr val="4C4946"/>
                </a:solidFill>
                <a:latin typeface="+mn-lt"/>
              </a:rPr>
              <a:t>supportar </a:t>
            </a:r>
            <a:r>
              <a:rPr lang="sv-SE" sz="2000" dirty="0" err="1" smtClean="0">
                <a:solidFill>
                  <a:srgbClr val="4C4946"/>
                </a:solidFill>
                <a:latin typeface="+mn-lt"/>
              </a:rPr>
              <a:t>multiplicitet</a:t>
            </a:r>
            <a:r>
              <a:rPr lang="sv-SE" sz="2000" dirty="0" smtClean="0">
                <a:solidFill>
                  <a:srgbClr val="4C4946"/>
                </a:solidFill>
                <a:latin typeface="+mn-lt"/>
              </a:rPr>
              <a:t>, dvs. </a:t>
            </a:r>
            <a:r>
              <a:rPr lang="sv-SE" sz="2000" dirty="0">
                <a:solidFill>
                  <a:srgbClr val="4C4946"/>
                </a:solidFill>
                <a:latin typeface="+mn-lt"/>
              </a:rPr>
              <a:t>att man kan ange i relationen hur många som är på varje sida.</a:t>
            </a:r>
          </a:p>
          <a:p>
            <a:pPr marL="342900" indent="-342900">
              <a:spcBef>
                <a:spcPct val="50000"/>
              </a:spcBef>
              <a:buFont typeface="Arial" pitchFamily="34" charset="0"/>
              <a:buChar char="•"/>
            </a:pPr>
            <a:r>
              <a:rPr lang="sv-SE" sz="2000" dirty="0" smtClean="0">
                <a:solidFill>
                  <a:srgbClr val="4C4946"/>
                </a:solidFill>
                <a:latin typeface="+mn-lt"/>
              </a:rPr>
              <a:t>T.ex. </a:t>
            </a:r>
            <a:r>
              <a:rPr lang="sv-SE" sz="2000" dirty="0">
                <a:solidFill>
                  <a:srgbClr val="4C4946"/>
                </a:solidFill>
                <a:latin typeface="+mn-lt"/>
              </a:rPr>
              <a:t>en bil har 1 till 4 multiplicitet till sina </a:t>
            </a:r>
            <a:r>
              <a:rPr lang="sv-SE" sz="2000" dirty="0" smtClean="0">
                <a:solidFill>
                  <a:srgbClr val="4C4946"/>
                </a:solidFill>
                <a:latin typeface="+mn-lt"/>
              </a:rPr>
              <a:t>däck.</a:t>
            </a:r>
            <a:endParaRPr lang="sv-SE" sz="2000" dirty="0">
              <a:solidFill>
                <a:srgbClr val="4C4946"/>
              </a:solidFill>
              <a:latin typeface="+mn-lt"/>
            </a:endParaRPr>
          </a:p>
          <a:p>
            <a:pPr marL="342900" indent="-342900">
              <a:spcBef>
                <a:spcPct val="50000"/>
              </a:spcBef>
              <a:buFont typeface="Arial" pitchFamily="34" charset="0"/>
              <a:buChar char="•"/>
            </a:pPr>
            <a:r>
              <a:rPr lang="sv-SE" sz="2000" dirty="0">
                <a:solidFill>
                  <a:srgbClr val="4C4946"/>
                </a:solidFill>
                <a:latin typeface="+mn-lt"/>
              </a:rPr>
              <a:t>En människa har 1 till N </a:t>
            </a:r>
            <a:r>
              <a:rPr lang="sv-SE" sz="2000" dirty="0" err="1">
                <a:solidFill>
                  <a:srgbClr val="4C4946"/>
                </a:solidFill>
                <a:latin typeface="+mn-lt"/>
              </a:rPr>
              <a:t>multiplictet</a:t>
            </a:r>
            <a:r>
              <a:rPr lang="sv-SE" sz="2000" dirty="0">
                <a:solidFill>
                  <a:srgbClr val="4C4946"/>
                </a:solidFill>
                <a:latin typeface="+mn-lt"/>
              </a:rPr>
              <a:t> till andra människor.</a:t>
            </a:r>
          </a:p>
          <a:p>
            <a:pPr marL="342900" indent="-342900">
              <a:spcBef>
                <a:spcPct val="50000"/>
              </a:spcBef>
              <a:buFont typeface="Arial" pitchFamily="34" charset="0"/>
              <a:buChar char="•"/>
            </a:pPr>
            <a:r>
              <a:rPr lang="sv-SE" sz="2000" dirty="0">
                <a:solidFill>
                  <a:srgbClr val="4C4946"/>
                </a:solidFill>
                <a:latin typeface="+mn-lt"/>
              </a:rPr>
              <a:t>Och svenskar har N till N </a:t>
            </a:r>
            <a:r>
              <a:rPr lang="sv-SE" sz="2000" dirty="0" err="1">
                <a:solidFill>
                  <a:srgbClr val="4C4946"/>
                </a:solidFill>
                <a:latin typeface="+mn-lt"/>
              </a:rPr>
              <a:t>multiplicitet</a:t>
            </a:r>
            <a:r>
              <a:rPr lang="sv-SE" sz="2000" dirty="0">
                <a:solidFill>
                  <a:srgbClr val="4C4946"/>
                </a:solidFill>
                <a:latin typeface="+mn-lt"/>
              </a:rPr>
              <a:t> till danskar.</a:t>
            </a:r>
          </a:p>
          <a:p>
            <a:pPr marL="342900" indent="-342900">
              <a:spcBef>
                <a:spcPct val="50000"/>
              </a:spcBef>
              <a:buFont typeface="Arial" pitchFamily="34" charset="0"/>
              <a:buChar char="•"/>
            </a:pPr>
            <a:r>
              <a:rPr lang="sv-SE" sz="2000" dirty="0">
                <a:solidFill>
                  <a:srgbClr val="4C4946"/>
                </a:solidFill>
                <a:latin typeface="+mn-lt"/>
              </a:rPr>
              <a:t>Medans gifta par har 1 till 1 multiplicitet till </a:t>
            </a:r>
            <a:r>
              <a:rPr lang="sv-SE" sz="2000" dirty="0" smtClean="0">
                <a:solidFill>
                  <a:srgbClr val="4C4946"/>
                </a:solidFill>
                <a:latin typeface="+mn-lt"/>
              </a:rPr>
              <a:t>varandra.</a:t>
            </a:r>
            <a:endParaRPr lang="sv-SE" sz="2000" dirty="0">
              <a:solidFill>
                <a:srgbClr val="4C4946"/>
              </a:solidFill>
              <a:latin typeface="+mn-lt"/>
            </a:endParaRPr>
          </a:p>
          <a:p>
            <a:pPr marL="342900" indent="-342900">
              <a:spcBef>
                <a:spcPct val="50000"/>
              </a:spcBef>
              <a:buFont typeface="Arial" pitchFamily="34" charset="0"/>
              <a:buChar char="•"/>
            </a:pPr>
            <a:r>
              <a:rPr lang="sv-SE" sz="2000" dirty="0" smtClean="0">
                <a:solidFill>
                  <a:srgbClr val="4C4946"/>
                </a:solidFill>
                <a:latin typeface="+mn-lt"/>
              </a:rPr>
              <a:t>Man </a:t>
            </a:r>
            <a:r>
              <a:rPr lang="sv-SE" sz="2000" dirty="0">
                <a:solidFill>
                  <a:srgbClr val="4C4946"/>
                </a:solidFill>
                <a:latin typeface="+mn-lt"/>
              </a:rPr>
              <a:t>brukar säga att det finns </a:t>
            </a:r>
            <a:r>
              <a:rPr lang="sv-SE" sz="2000" dirty="0" smtClean="0">
                <a:solidFill>
                  <a:srgbClr val="4C4946"/>
                </a:solidFill>
                <a:latin typeface="+mn-lt"/>
              </a:rPr>
              <a:t>tre grundtyper </a:t>
            </a:r>
            <a:r>
              <a:rPr lang="sv-SE" sz="2000" dirty="0">
                <a:solidFill>
                  <a:srgbClr val="4C4946"/>
                </a:solidFill>
                <a:latin typeface="+mn-lt"/>
              </a:rPr>
              <a:t>för multiplicitet i </a:t>
            </a:r>
            <a:r>
              <a:rPr lang="sv-SE" sz="2000" dirty="0" smtClean="0">
                <a:solidFill>
                  <a:srgbClr val="4C4946"/>
                </a:solidFill>
                <a:latin typeface="+mn-lt"/>
              </a:rPr>
              <a:t>relationen:</a:t>
            </a:r>
            <a:endParaRPr lang="sv-SE" sz="2000" dirty="0">
              <a:solidFill>
                <a:srgbClr val="4C4946"/>
              </a:solidFill>
              <a:latin typeface="+mn-lt"/>
            </a:endParaRPr>
          </a:p>
          <a:p>
            <a:pPr marL="800100" lvl="1" indent="-342900">
              <a:spcBef>
                <a:spcPct val="50000"/>
              </a:spcBef>
              <a:buFont typeface="Arial" pitchFamily="34" charset="0"/>
              <a:buChar char="•"/>
            </a:pPr>
            <a:r>
              <a:rPr lang="sv-SE" dirty="0">
                <a:solidFill>
                  <a:srgbClr val="4C4946"/>
                </a:solidFill>
                <a:latin typeface="+mn-lt"/>
              </a:rPr>
              <a:t>Ett till Ett</a:t>
            </a:r>
          </a:p>
          <a:p>
            <a:pPr marL="800100" lvl="1" indent="-342900">
              <a:spcBef>
                <a:spcPct val="50000"/>
              </a:spcBef>
              <a:buFont typeface="Arial" pitchFamily="34" charset="0"/>
              <a:buChar char="•"/>
            </a:pPr>
            <a:r>
              <a:rPr lang="sv-SE" dirty="0">
                <a:solidFill>
                  <a:srgbClr val="4C4946"/>
                </a:solidFill>
                <a:latin typeface="+mn-lt"/>
              </a:rPr>
              <a:t>Ett till många</a:t>
            </a:r>
          </a:p>
          <a:p>
            <a:pPr marL="800100" lvl="1" indent="-342900">
              <a:spcBef>
                <a:spcPct val="50000"/>
              </a:spcBef>
              <a:buFont typeface="Arial" pitchFamily="34" charset="0"/>
              <a:buChar char="•"/>
            </a:pPr>
            <a:r>
              <a:rPr lang="sv-SE" dirty="0">
                <a:solidFill>
                  <a:srgbClr val="4C4946"/>
                </a:solidFill>
                <a:latin typeface="+mn-lt"/>
              </a:rPr>
              <a:t>Många till Många</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1357313" y="1268413"/>
            <a:ext cx="7786687" cy="4857750"/>
          </a:xfrm>
        </p:spPr>
        <p:txBody>
          <a:bodyPr/>
          <a:lstStyle/>
          <a:p>
            <a:pPr eaLnBrk="1" hangingPunct="1">
              <a:lnSpc>
                <a:spcPct val="80000"/>
              </a:lnSpc>
              <a:buFontTx/>
              <a:buNone/>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000" dirty="0" smtClean="0"/>
          </a:p>
        </p:txBody>
      </p:sp>
      <p:sp>
        <p:nvSpPr>
          <p:cNvPr id="25603"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Arv</a:t>
            </a:r>
          </a:p>
        </p:txBody>
      </p:sp>
      <p:sp>
        <p:nvSpPr>
          <p:cNvPr id="25604" name="Text Box 7"/>
          <p:cNvSpPr txBox="1">
            <a:spLocks noChangeArrowheads="1"/>
          </p:cNvSpPr>
          <p:nvPr/>
        </p:nvSpPr>
        <p:spPr bwMode="auto">
          <a:xfrm>
            <a:off x="1187450" y="980728"/>
            <a:ext cx="6983413" cy="5508625"/>
          </a:xfrm>
          <a:prstGeom prst="rect">
            <a:avLst/>
          </a:prstGeom>
          <a:noFill/>
          <a:ln w="9525">
            <a:noFill/>
            <a:miter lim="800000"/>
            <a:headEnd/>
            <a:tailEnd/>
          </a:ln>
        </p:spPr>
        <p:txBody>
          <a:bodyPr>
            <a:spAutoFit/>
          </a:bodyPr>
          <a:lstStyle/>
          <a:p>
            <a:pPr marL="228600" indent="-228600">
              <a:spcBef>
                <a:spcPct val="50000"/>
              </a:spcBef>
              <a:buFontTx/>
              <a:buChar char="•"/>
            </a:pPr>
            <a:r>
              <a:rPr lang="sv-SE" sz="2000" dirty="0">
                <a:solidFill>
                  <a:srgbClr val="4C4946"/>
                </a:solidFill>
                <a:latin typeface="+mn-lt"/>
              </a:rPr>
              <a:t>Arv är ju utan tvekan den intressantaste av relationerna då den skapar oerhörda möjligheter. </a:t>
            </a:r>
          </a:p>
          <a:p>
            <a:pPr marL="685800" lvl="1" indent="-228600">
              <a:spcBef>
                <a:spcPct val="50000"/>
              </a:spcBef>
              <a:buFontTx/>
              <a:buChar char="•"/>
            </a:pPr>
            <a:r>
              <a:rPr lang="sv-SE" dirty="0">
                <a:solidFill>
                  <a:srgbClr val="4C4946"/>
                </a:solidFill>
                <a:latin typeface="+mn-lt"/>
              </a:rPr>
              <a:t>Den är också den mest komplexa att använda korrekt.</a:t>
            </a:r>
          </a:p>
          <a:p>
            <a:pPr marL="228600" indent="-228600">
              <a:spcBef>
                <a:spcPct val="50000"/>
              </a:spcBef>
              <a:buFontTx/>
              <a:buChar char="•"/>
            </a:pPr>
            <a:r>
              <a:rPr lang="sv-SE" sz="2000" dirty="0" smtClean="0">
                <a:solidFill>
                  <a:srgbClr val="4C4946"/>
                </a:solidFill>
                <a:latin typeface="+mn-lt"/>
              </a:rPr>
              <a:t>Grundidén </a:t>
            </a:r>
            <a:r>
              <a:rPr lang="sv-SE" sz="2000" dirty="0">
                <a:solidFill>
                  <a:srgbClr val="4C4946"/>
                </a:solidFill>
                <a:latin typeface="+mn-lt"/>
              </a:rPr>
              <a:t>är dock enkel.</a:t>
            </a:r>
          </a:p>
          <a:p>
            <a:pPr marL="685800" lvl="1" indent="-228600">
              <a:spcBef>
                <a:spcPct val="50000"/>
              </a:spcBef>
              <a:buFontTx/>
              <a:buChar char="•"/>
            </a:pPr>
            <a:r>
              <a:rPr lang="sv-SE" dirty="0">
                <a:solidFill>
                  <a:srgbClr val="4C4946"/>
                </a:solidFill>
                <a:latin typeface="+mn-lt"/>
              </a:rPr>
              <a:t>Man isolerar ut gemensamma </a:t>
            </a:r>
            <a:r>
              <a:rPr lang="sv-SE" dirty="0" smtClean="0">
                <a:solidFill>
                  <a:srgbClr val="4C4946"/>
                </a:solidFill>
                <a:latin typeface="+mn-lt"/>
              </a:rPr>
              <a:t>beståndsdelar </a:t>
            </a:r>
            <a:r>
              <a:rPr lang="sv-SE" dirty="0">
                <a:solidFill>
                  <a:srgbClr val="4C4946"/>
                </a:solidFill>
                <a:latin typeface="+mn-lt"/>
              </a:rPr>
              <a:t>som är identiska för alla objekt av denna typen.</a:t>
            </a:r>
          </a:p>
          <a:p>
            <a:pPr marL="685800" lvl="1" indent="-228600">
              <a:spcBef>
                <a:spcPct val="50000"/>
              </a:spcBef>
              <a:buFontTx/>
              <a:buChar char="•"/>
            </a:pPr>
            <a:r>
              <a:rPr lang="sv-SE" dirty="0" smtClean="0">
                <a:solidFill>
                  <a:srgbClr val="4C4946"/>
                </a:solidFill>
                <a:latin typeface="+mn-lt"/>
              </a:rPr>
              <a:t>T.ex. </a:t>
            </a:r>
            <a:r>
              <a:rPr lang="sv-SE" dirty="0">
                <a:solidFill>
                  <a:srgbClr val="4C4946"/>
                </a:solidFill>
                <a:latin typeface="+mn-lt"/>
              </a:rPr>
              <a:t>har alla bilar en hög gemensamma egenskaper oavsett märke och </a:t>
            </a:r>
            <a:r>
              <a:rPr lang="sv-SE" dirty="0" smtClean="0">
                <a:solidFill>
                  <a:srgbClr val="4C4946"/>
                </a:solidFill>
                <a:latin typeface="+mn-lt"/>
              </a:rPr>
              <a:t>modell.</a:t>
            </a:r>
            <a:endParaRPr lang="sv-SE" dirty="0">
              <a:solidFill>
                <a:srgbClr val="4C4946"/>
              </a:solidFill>
              <a:latin typeface="+mn-lt"/>
            </a:endParaRPr>
          </a:p>
          <a:p>
            <a:pPr marL="685800" lvl="1" indent="-228600">
              <a:spcBef>
                <a:spcPct val="50000"/>
              </a:spcBef>
              <a:buFontTx/>
              <a:buChar char="•"/>
            </a:pPr>
            <a:r>
              <a:rPr lang="sv-SE" dirty="0">
                <a:solidFill>
                  <a:srgbClr val="4C4946"/>
                </a:solidFill>
                <a:latin typeface="+mn-lt"/>
              </a:rPr>
              <a:t>Och det är dessa man separerar ut.</a:t>
            </a:r>
          </a:p>
          <a:p>
            <a:pPr marL="685800" lvl="1" indent="-228600">
              <a:spcBef>
                <a:spcPct val="50000"/>
              </a:spcBef>
              <a:buFontTx/>
              <a:buChar char="•"/>
            </a:pPr>
            <a:r>
              <a:rPr lang="sv-SE" dirty="0">
                <a:solidFill>
                  <a:srgbClr val="4C4946"/>
                </a:solidFill>
                <a:latin typeface="+mn-lt"/>
              </a:rPr>
              <a:t>Målet är att skapa delar som man kan dela via kod utan att behöva skriva om den</a:t>
            </a:r>
          </a:p>
          <a:p>
            <a:pPr marL="685800" lvl="1" indent="-228600">
              <a:spcBef>
                <a:spcPct val="50000"/>
              </a:spcBef>
              <a:buFontTx/>
              <a:buChar char="•"/>
            </a:pPr>
            <a:r>
              <a:rPr lang="sv-SE" dirty="0">
                <a:solidFill>
                  <a:srgbClr val="4C4946"/>
                </a:solidFill>
                <a:latin typeface="+mn-lt"/>
              </a:rPr>
              <a:t>Vissa moderna språk använder ett koncept som bygger vidare på arv som kallas för </a:t>
            </a:r>
            <a:r>
              <a:rPr lang="sv-SE" dirty="0" smtClean="0">
                <a:solidFill>
                  <a:srgbClr val="4C4946"/>
                </a:solidFill>
                <a:latin typeface="+mn-lt"/>
              </a:rPr>
              <a:t>delegation.</a:t>
            </a:r>
            <a:endParaRPr lang="sv-SE" dirty="0">
              <a:solidFill>
                <a:srgbClr val="4C4946"/>
              </a:solidFill>
              <a:latin typeface="+mn-lt"/>
            </a:endParaRPr>
          </a:p>
          <a:p>
            <a:pPr marL="685800" lvl="1" indent="-228600">
              <a:spcBef>
                <a:spcPct val="50000"/>
              </a:spcBef>
              <a:buFontTx/>
              <a:buChar char="•"/>
            </a:pPr>
            <a:r>
              <a:rPr lang="sv-SE" dirty="0">
                <a:solidFill>
                  <a:srgbClr val="4C4946"/>
                </a:solidFill>
                <a:latin typeface="+mn-lt"/>
              </a:rPr>
              <a:t>Detta går ut på att man inte tar hela delen av klassen man ärver ifrån utan att den istället lånar ut delar av sig </a:t>
            </a:r>
            <a:r>
              <a:rPr lang="sv-SE" dirty="0" smtClean="0">
                <a:solidFill>
                  <a:srgbClr val="4C4946"/>
                </a:solidFill>
                <a:latin typeface="+mn-lt"/>
              </a:rPr>
              <a:t>själv.</a:t>
            </a:r>
            <a:endParaRPr lang="sv-SE" dirty="0">
              <a:solidFill>
                <a:srgbClr val="4C4946"/>
              </a:solidFill>
              <a:latin typeface="+mn-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1357313" y="1268413"/>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26627"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Arv</a:t>
            </a:r>
          </a:p>
        </p:txBody>
      </p:sp>
      <p:sp>
        <p:nvSpPr>
          <p:cNvPr id="26628" name="Text Box 7"/>
          <p:cNvSpPr txBox="1">
            <a:spLocks noChangeArrowheads="1"/>
          </p:cNvSpPr>
          <p:nvPr/>
        </p:nvSpPr>
        <p:spPr bwMode="auto">
          <a:xfrm>
            <a:off x="1187450" y="980728"/>
            <a:ext cx="6983413" cy="5170646"/>
          </a:xfrm>
          <a:prstGeom prst="rect">
            <a:avLst/>
          </a:prstGeom>
          <a:noFill/>
          <a:ln w="9525">
            <a:noFill/>
            <a:miter lim="800000"/>
            <a:headEnd/>
            <a:tailEnd/>
          </a:ln>
        </p:spPr>
        <p:txBody>
          <a:bodyPr>
            <a:spAutoFit/>
          </a:bodyPr>
          <a:lstStyle/>
          <a:p>
            <a:pPr marL="228600" indent="-228600">
              <a:spcBef>
                <a:spcPct val="50000"/>
              </a:spcBef>
              <a:buFontTx/>
              <a:buChar char="•"/>
            </a:pPr>
            <a:r>
              <a:rPr lang="sv-SE" sz="2000" dirty="0">
                <a:solidFill>
                  <a:srgbClr val="4C4946"/>
                </a:solidFill>
                <a:latin typeface="+mn-lt"/>
              </a:rPr>
              <a:t>Nu har jag aldrig använt delegation så jag ska inte prata en massa strunt här. Men samma beteende går att uppnå </a:t>
            </a:r>
            <a:r>
              <a:rPr lang="sv-SE" sz="2000" dirty="0" smtClean="0">
                <a:solidFill>
                  <a:srgbClr val="4C4946"/>
                </a:solidFill>
                <a:latin typeface="+mn-lt"/>
              </a:rPr>
              <a:t>om </a:t>
            </a:r>
            <a:r>
              <a:rPr lang="sv-SE" sz="2000" dirty="0">
                <a:solidFill>
                  <a:srgbClr val="4C4946"/>
                </a:solidFill>
                <a:latin typeface="+mn-lt"/>
              </a:rPr>
              <a:t>man bara </a:t>
            </a:r>
            <a:r>
              <a:rPr lang="sv-SE" sz="2000" dirty="0" smtClean="0">
                <a:solidFill>
                  <a:srgbClr val="4C4946"/>
                </a:solidFill>
                <a:latin typeface="+mn-lt"/>
              </a:rPr>
              <a:t>separerar </a:t>
            </a:r>
            <a:r>
              <a:rPr lang="sv-SE" sz="2000" dirty="0">
                <a:solidFill>
                  <a:srgbClr val="4C4946"/>
                </a:solidFill>
                <a:latin typeface="+mn-lt"/>
              </a:rPr>
              <a:t>ut </a:t>
            </a:r>
            <a:r>
              <a:rPr lang="sv-SE" sz="2000" dirty="0" smtClean="0">
                <a:solidFill>
                  <a:srgbClr val="4C4946"/>
                </a:solidFill>
                <a:latin typeface="+mn-lt"/>
              </a:rPr>
              <a:t>sina </a:t>
            </a:r>
            <a:r>
              <a:rPr lang="sv-SE" sz="2000" dirty="0">
                <a:solidFill>
                  <a:srgbClr val="4C4946"/>
                </a:solidFill>
                <a:latin typeface="+mn-lt"/>
              </a:rPr>
              <a:t>objekt till atomiserade klasser.</a:t>
            </a:r>
          </a:p>
          <a:p>
            <a:pPr marL="228600" indent="-228600">
              <a:spcBef>
                <a:spcPct val="50000"/>
              </a:spcBef>
              <a:buFontTx/>
              <a:buChar char="•"/>
            </a:pPr>
            <a:r>
              <a:rPr lang="sv-SE" sz="2000" dirty="0">
                <a:solidFill>
                  <a:srgbClr val="4C4946"/>
                </a:solidFill>
                <a:latin typeface="+mn-lt"/>
              </a:rPr>
              <a:t>Då finns det inga multipla delar man vill kunna ta.</a:t>
            </a:r>
          </a:p>
          <a:p>
            <a:pPr marL="228600" indent="-228600">
              <a:spcBef>
                <a:spcPct val="50000"/>
              </a:spcBef>
              <a:buFontTx/>
              <a:buChar char="•"/>
            </a:pPr>
            <a:r>
              <a:rPr lang="sv-SE" sz="2000" dirty="0">
                <a:solidFill>
                  <a:srgbClr val="4C4946"/>
                </a:solidFill>
                <a:latin typeface="+mn-lt"/>
              </a:rPr>
              <a:t>Detta är ofta att bra sätt att märka ut om detta är ett lämplig klass.</a:t>
            </a:r>
          </a:p>
          <a:p>
            <a:pPr marL="685800" lvl="1" indent="-228600">
              <a:spcBef>
                <a:spcPct val="50000"/>
              </a:spcBef>
              <a:buFontTx/>
              <a:buChar char="•"/>
            </a:pPr>
            <a:r>
              <a:rPr lang="sv-SE" sz="2000" dirty="0">
                <a:solidFill>
                  <a:srgbClr val="4C4946"/>
                </a:solidFill>
                <a:latin typeface="+mn-lt"/>
              </a:rPr>
              <a:t>Jag tillför bara en sak till hierarkin. Och bara den saken. Om du kommer på dig med en klass som lägger till multipla saker kan du fråga dig själv är detta verkligen rätt eller borde jag inte dela upp detta.</a:t>
            </a:r>
          </a:p>
          <a:p>
            <a:pPr marL="685800" lvl="1" indent="-228600">
              <a:spcBef>
                <a:spcPct val="50000"/>
              </a:spcBef>
              <a:buFontTx/>
              <a:buChar char="•"/>
            </a:pPr>
            <a:r>
              <a:rPr lang="sv-SE" sz="2000" dirty="0">
                <a:solidFill>
                  <a:srgbClr val="4C4946"/>
                </a:solidFill>
                <a:latin typeface="+mn-lt"/>
              </a:rPr>
              <a:t>Atomisering är så viktigt för att man lätt ska kunna underhålla sina klasser och </a:t>
            </a:r>
            <a:r>
              <a:rPr lang="sv-SE" sz="2000" dirty="0" smtClean="0">
                <a:solidFill>
                  <a:srgbClr val="4C4946"/>
                </a:solidFill>
                <a:latin typeface="+mn-lt"/>
              </a:rPr>
              <a:t>omstrukturera </a:t>
            </a:r>
            <a:r>
              <a:rPr lang="sv-SE" sz="2000" dirty="0">
                <a:solidFill>
                  <a:srgbClr val="4C4946"/>
                </a:solidFill>
                <a:latin typeface="+mn-lt"/>
              </a:rPr>
              <a:t>dem.</a:t>
            </a:r>
          </a:p>
          <a:p>
            <a:pPr marL="685800" lvl="1" indent="-228600">
              <a:spcBef>
                <a:spcPct val="50000"/>
              </a:spcBef>
              <a:buFontTx/>
              <a:buChar char="•"/>
            </a:pPr>
            <a:r>
              <a:rPr lang="sv-SE" sz="2000" dirty="0">
                <a:solidFill>
                  <a:srgbClr val="4C4946"/>
                </a:solidFill>
                <a:latin typeface="+mn-lt"/>
              </a:rPr>
              <a:t>Detta är tätt sammanhängande med </a:t>
            </a:r>
            <a:r>
              <a:rPr lang="sv-SE" sz="2000" dirty="0" smtClean="0">
                <a:solidFill>
                  <a:srgbClr val="4C4946"/>
                </a:solidFill>
                <a:latin typeface="+mn-lt"/>
              </a:rPr>
              <a:t>inkapsling och </a:t>
            </a:r>
            <a:r>
              <a:rPr lang="sv-SE" sz="2000" dirty="0">
                <a:solidFill>
                  <a:srgbClr val="4C4946"/>
                </a:solidFill>
                <a:latin typeface="+mn-lt"/>
              </a:rPr>
              <a:t>abstraktion.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4294967295"/>
          </p:nvPr>
        </p:nvSpPr>
        <p:spPr>
          <a:xfrm>
            <a:off x="1357313" y="1268413"/>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27651"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Arv</a:t>
            </a:r>
          </a:p>
        </p:txBody>
      </p:sp>
      <p:sp>
        <p:nvSpPr>
          <p:cNvPr id="27652" name="Text Box 7"/>
          <p:cNvSpPr txBox="1">
            <a:spLocks noChangeArrowheads="1"/>
          </p:cNvSpPr>
          <p:nvPr/>
        </p:nvSpPr>
        <p:spPr bwMode="auto">
          <a:xfrm>
            <a:off x="1187450" y="877064"/>
            <a:ext cx="6983413" cy="5432256"/>
          </a:xfrm>
          <a:prstGeom prst="rect">
            <a:avLst/>
          </a:prstGeom>
          <a:noFill/>
          <a:ln w="9525">
            <a:noFill/>
            <a:miter lim="800000"/>
            <a:headEnd/>
            <a:tailEnd/>
          </a:ln>
        </p:spPr>
        <p:txBody>
          <a:bodyPr>
            <a:spAutoFit/>
          </a:bodyPr>
          <a:lstStyle/>
          <a:p>
            <a:pPr marL="228600" indent="-228600">
              <a:spcBef>
                <a:spcPct val="50000"/>
              </a:spcBef>
              <a:buFontTx/>
              <a:buChar char="•"/>
            </a:pPr>
            <a:r>
              <a:rPr lang="sv-SE" sz="2000" dirty="0" smtClean="0">
                <a:solidFill>
                  <a:srgbClr val="4C4946"/>
                </a:solidFill>
                <a:latin typeface="+mn-lt"/>
              </a:rPr>
              <a:t>Grundformen </a:t>
            </a:r>
            <a:r>
              <a:rPr lang="sv-SE" sz="2000" dirty="0">
                <a:solidFill>
                  <a:srgbClr val="4C4946"/>
                </a:solidFill>
                <a:latin typeface="+mn-lt"/>
              </a:rPr>
              <a:t>för arv är det som vi använt oss av tills nu enkelt arv.</a:t>
            </a:r>
          </a:p>
          <a:p>
            <a:pPr marL="228600" indent="-228600">
              <a:spcBef>
                <a:spcPct val="50000"/>
              </a:spcBef>
              <a:buFontTx/>
              <a:buChar char="•"/>
            </a:pPr>
            <a:r>
              <a:rPr lang="sv-SE" sz="2000" dirty="0">
                <a:solidFill>
                  <a:srgbClr val="4C4946"/>
                </a:solidFill>
                <a:latin typeface="+mn-lt"/>
              </a:rPr>
              <a:t>Man har en subklass och en </a:t>
            </a:r>
            <a:r>
              <a:rPr lang="sv-SE" sz="2000" dirty="0" smtClean="0">
                <a:solidFill>
                  <a:srgbClr val="4C4946"/>
                </a:solidFill>
                <a:latin typeface="+mn-lt"/>
              </a:rPr>
              <a:t>basklass </a:t>
            </a:r>
            <a:r>
              <a:rPr lang="sv-SE" sz="2000" dirty="0">
                <a:solidFill>
                  <a:srgbClr val="4C4946"/>
                </a:solidFill>
                <a:latin typeface="+mn-lt"/>
              </a:rPr>
              <a:t>och subklassen ärver från basklassen</a:t>
            </a:r>
          </a:p>
          <a:p>
            <a:pPr marL="228600" indent="-228600">
              <a:spcBef>
                <a:spcPct val="50000"/>
              </a:spcBef>
              <a:buFontTx/>
              <a:buChar char="•"/>
            </a:pPr>
            <a:r>
              <a:rPr lang="sv-SE" sz="2000" dirty="0">
                <a:solidFill>
                  <a:srgbClr val="4C4946"/>
                </a:solidFill>
                <a:latin typeface="+mn-lt"/>
              </a:rPr>
              <a:t>Observera bokens ”is a” test vilket är det enskilt enklaste sättet att se om något ska ärva av något.</a:t>
            </a:r>
          </a:p>
          <a:p>
            <a:pPr marL="685800" lvl="1" indent="-228600">
              <a:spcBef>
                <a:spcPct val="50000"/>
              </a:spcBef>
              <a:buFontTx/>
              <a:buChar char="•"/>
            </a:pPr>
            <a:r>
              <a:rPr lang="sv-SE" dirty="0">
                <a:solidFill>
                  <a:srgbClr val="4C4946"/>
                </a:solidFill>
                <a:latin typeface="+mn-lt"/>
              </a:rPr>
              <a:t>Dock är det inte utan </a:t>
            </a:r>
            <a:r>
              <a:rPr lang="sv-SE" dirty="0" smtClean="0">
                <a:solidFill>
                  <a:srgbClr val="4C4946"/>
                </a:solidFill>
                <a:latin typeface="+mn-lt"/>
              </a:rPr>
              <a:t>flaws.</a:t>
            </a:r>
            <a:endParaRPr lang="sv-SE" dirty="0">
              <a:solidFill>
                <a:srgbClr val="4C4946"/>
              </a:solidFill>
              <a:latin typeface="+mn-lt"/>
            </a:endParaRPr>
          </a:p>
          <a:p>
            <a:pPr marL="685800" lvl="1" indent="-228600">
              <a:spcBef>
                <a:spcPct val="50000"/>
              </a:spcBef>
              <a:buFontTx/>
              <a:buChar char="•"/>
            </a:pPr>
            <a:r>
              <a:rPr lang="sv-SE" dirty="0">
                <a:solidFill>
                  <a:srgbClr val="4C4946"/>
                </a:solidFill>
                <a:latin typeface="+mn-lt"/>
              </a:rPr>
              <a:t>En tank med </a:t>
            </a:r>
            <a:r>
              <a:rPr lang="sv-SE" dirty="0" smtClean="0">
                <a:solidFill>
                  <a:srgbClr val="4C4946"/>
                </a:solidFill>
                <a:latin typeface="+mn-lt"/>
              </a:rPr>
              <a:t>två kanoner </a:t>
            </a:r>
            <a:r>
              <a:rPr lang="sv-SE" dirty="0">
                <a:solidFill>
                  <a:srgbClr val="4C4946"/>
                </a:solidFill>
                <a:latin typeface="+mn-lt"/>
              </a:rPr>
              <a:t>Är en </a:t>
            </a:r>
            <a:r>
              <a:rPr lang="sv-SE" dirty="0" smtClean="0">
                <a:solidFill>
                  <a:srgbClr val="4C4946"/>
                </a:solidFill>
                <a:latin typeface="+mn-lt"/>
              </a:rPr>
              <a:t>tank.</a:t>
            </a:r>
            <a:endParaRPr lang="sv-SE" dirty="0">
              <a:solidFill>
                <a:srgbClr val="4C4946"/>
              </a:solidFill>
              <a:latin typeface="+mn-lt"/>
            </a:endParaRPr>
          </a:p>
          <a:p>
            <a:pPr marL="1143000" lvl="2" indent="-228600">
              <a:spcBef>
                <a:spcPct val="50000"/>
              </a:spcBef>
              <a:buFontTx/>
              <a:buChar char="•"/>
            </a:pPr>
            <a:r>
              <a:rPr lang="sv-SE" dirty="0">
                <a:solidFill>
                  <a:srgbClr val="4C4946"/>
                </a:solidFill>
                <a:latin typeface="+mn-lt"/>
              </a:rPr>
              <a:t>Men då måste tank vara definierad utan kanoner och att en tank med en kanon också ärver från tank</a:t>
            </a:r>
          </a:p>
          <a:p>
            <a:pPr marL="685800" lvl="1" indent="-228600">
              <a:spcBef>
                <a:spcPct val="50000"/>
              </a:spcBef>
              <a:buFontTx/>
              <a:buChar char="•"/>
            </a:pPr>
            <a:r>
              <a:rPr lang="sv-SE" dirty="0">
                <a:solidFill>
                  <a:srgbClr val="4C4946"/>
                </a:solidFill>
                <a:latin typeface="+mn-lt"/>
              </a:rPr>
              <a:t>I såna här fall finns det oftast lösningar som är mycket mer praktiska än </a:t>
            </a:r>
            <a:r>
              <a:rPr lang="sv-SE" dirty="0" smtClean="0">
                <a:solidFill>
                  <a:srgbClr val="4C4946"/>
                </a:solidFill>
                <a:latin typeface="+mn-lt"/>
              </a:rPr>
              <a:t>arv.</a:t>
            </a:r>
            <a:endParaRPr lang="sv-SE" dirty="0">
              <a:solidFill>
                <a:srgbClr val="4C4946"/>
              </a:solidFill>
              <a:latin typeface="+mn-lt"/>
            </a:endParaRPr>
          </a:p>
          <a:p>
            <a:pPr marL="685800" lvl="1" indent="-228600">
              <a:spcBef>
                <a:spcPct val="50000"/>
              </a:spcBef>
              <a:buFontTx/>
              <a:buChar char="•"/>
            </a:pPr>
            <a:r>
              <a:rPr lang="sv-SE" dirty="0">
                <a:solidFill>
                  <a:srgbClr val="4C4946"/>
                </a:solidFill>
                <a:latin typeface="+mn-lt"/>
              </a:rPr>
              <a:t>Jag kan tom gå så långt att säga att arv är något ni ska ta i först efter att ha kollat om det inte bara går att skilja på </a:t>
            </a:r>
            <a:r>
              <a:rPr lang="sv-SE" dirty="0" smtClean="0">
                <a:solidFill>
                  <a:srgbClr val="4C4946"/>
                </a:solidFill>
                <a:latin typeface="+mn-lt"/>
              </a:rPr>
              <a:t>medlemsdatan.</a:t>
            </a:r>
            <a:endParaRPr lang="sv-SE" dirty="0">
              <a:solidFill>
                <a:srgbClr val="4C4946"/>
              </a:solidFill>
              <a:latin typeface="+mn-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4294967295"/>
          </p:nvPr>
        </p:nvSpPr>
        <p:spPr>
          <a:xfrm>
            <a:off x="1357313" y="1268413"/>
            <a:ext cx="7786687" cy="4857750"/>
          </a:xfrm>
        </p:spPr>
        <p:txBody>
          <a:bodyPr/>
          <a:lstStyle/>
          <a:p>
            <a:pPr eaLnBrk="1" hangingPunct="1">
              <a:lnSpc>
                <a:spcPct val="80000"/>
              </a:lnSpc>
              <a:buFontTx/>
              <a:buNone/>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000" dirty="0" smtClean="0"/>
          </a:p>
        </p:txBody>
      </p:sp>
      <p:sp>
        <p:nvSpPr>
          <p:cNvPr id="28675"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err="1" smtClean="0">
                <a:solidFill>
                  <a:srgbClr val="4C4946"/>
                </a:solidFill>
                <a:latin typeface="+mj-lt"/>
              </a:rPr>
              <a:t>Polymorfism</a:t>
            </a:r>
            <a:endParaRPr lang="sv-SE" sz="3600" dirty="0">
              <a:solidFill>
                <a:srgbClr val="4C4946"/>
              </a:solidFill>
              <a:latin typeface="+mj-lt"/>
            </a:endParaRPr>
          </a:p>
        </p:txBody>
      </p:sp>
      <p:sp>
        <p:nvSpPr>
          <p:cNvPr id="28676" name="Text Box 7"/>
          <p:cNvSpPr txBox="1">
            <a:spLocks noChangeArrowheads="1"/>
          </p:cNvSpPr>
          <p:nvPr/>
        </p:nvSpPr>
        <p:spPr bwMode="auto">
          <a:xfrm>
            <a:off x="1187450" y="1268413"/>
            <a:ext cx="6983413" cy="4401205"/>
          </a:xfrm>
          <a:prstGeom prst="rect">
            <a:avLst/>
          </a:prstGeom>
          <a:noFill/>
          <a:ln w="9525">
            <a:noFill/>
            <a:miter lim="800000"/>
            <a:headEnd/>
            <a:tailEnd/>
          </a:ln>
        </p:spPr>
        <p:txBody>
          <a:bodyPr>
            <a:spAutoFit/>
          </a:bodyPr>
          <a:lstStyle/>
          <a:p>
            <a:pPr marL="342900" indent="-342900">
              <a:spcBef>
                <a:spcPct val="50000"/>
              </a:spcBef>
              <a:buFontTx/>
              <a:buChar char="•"/>
            </a:pPr>
            <a:r>
              <a:rPr lang="sv-SE" sz="2000" dirty="0">
                <a:solidFill>
                  <a:srgbClr val="4C4946"/>
                </a:solidFill>
                <a:latin typeface="+mn-lt"/>
              </a:rPr>
              <a:t>Vi har redan täckt </a:t>
            </a:r>
            <a:r>
              <a:rPr lang="sv-SE" sz="2000" dirty="0" smtClean="0">
                <a:solidFill>
                  <a:srgbClr val="4C4946"/>
                </a:solidFill>
                <a:latin typeface="+mn-lt"/>
              </a:rPr>
              <a:t>upp </a:t>
            </a:r>
            <a:r>
              <a:rPr lang="sv-SE" sz="2000" dirty="0">
                <a:solidFill>
                  <a:srgbClr val="4C4946"/>
                </a:solidFill>
                <a:latin typeface="+mn-lt"/>
              </a:rPr>
              <a:t>detta en </a:t>
            </a:r>
            <a:r>
              <a:rPr lang="sv-SE" sz="2000" dirty="0" smtClean="0">
                <a:solidFill>
                  <a:srgbClr val="4C4946"/>
                </a:solidFill>
                <a:latin typeface="+mn-lt"/>
              </a:rPr>
              <a:t>gång, </a:t>
            </a:r>
            <a:r>
              <a:rPr lang="sv-SE" sz="2000" dirty="0">
                <a:solidFill>
                  <a:srgbClr val="4C4946"/>
                </a:solidFill>
                <a:latin typeface="+mn-lt"/>
              </a:rPr>
              <a:t>men för er som är osäkra på det kan jag rekommendera sida 104-106 i boken som en </a:t>
            </a:r>
            <a:r>
              <a:rPr lang="sv-SE" sz="2000" dirty="0" smtClean="0">
                <a:solidFill>
                  <a:srgbClr val="4C4946"/>
                </a:solidFill>
                <a:latin typeface="+mn-lt"/>
              </a:rPr>
              <a:t>recap.</a:t>
            </a:r>
            <a:endParaRPr lang="sv-SE" sz="2000" dirty="0">
              <a:solidFill>
                <a:srgbClr val="4C4946"/>
              </a:solidFill>
              <a:latin typeface="+mn-lt"/>
            </a:endParaRPr>
          </a:p>
          <a:p>
            <a:pPr marL="800100" lvl="1" indent="-342900">
              <a:spcBef>
                <a:spcPct val="50000"/>
              </a:spcBef>
              <a:buFontTx/>
              <a:buChar char="•"/>
            </a:pPr>
            <a:r>
              <a:rPr lang="sv-SE" sz="2000" dirty="0" smtClean="0">
                <a:solidFill>
                  <a:srgbClr val="4C4946"/>
                </a:solidFill>
                <a:latin typeface="+mn-lt"/>
              </a:rPr>
              <a:t>De </a:t>
            </a:r>
            <a:r>
              <a:rPr lang="sv-SE" sz="2000" dirty="0">
                <a:solidFill>
                  <a:srgbClr val="4C4946"/>
                </a:solidFill>
                <a:latin typeface="+mn-lt"/>
              </a:rPr>
              <a:t>går igenom en väldigt detaljerat fall av hur </a:t>
            </a:r>
            <a:r>
              <a:rPr lang="sv-SE" sz="2000" dirty="0" smtClean="0">
                <a:solidFill>
                  <a:srgbClr val="4C4946"/>
                </a:solidFill>
                <a:latin typeface="+mn-lt"/>
              </a:rPr>
              <a:t>polymorfism </a:t>
            </a:r>
            <a:r>
              <a:rPr lang="sv-SE" sz="2000" dirty="0">
                <a:solidFill>
                  <a:srgbClr val="4C4946"/>
                </a:solidFill>
                <a:latin typeface="+mn-lt"/>
              </a:rPr>
              <a:t>och arv fungerar i praktiken med en kompless </a:t>
            </a:r>
            <a:r>
              <a:rPr lang="sv-SE" sz="2000" dirty="0" smtClean="0">
                <a:solidFill>
                  <a:srgbClr val="4C4946"/>
                </a:solidFill>
                <a:latin typeface="+mn-lt"/>
              </a:rPr>
              <a:t>walkthrough </a:t>
            </a:r>
            <a:r>
              <a:rPr lang="sv-SE" sz="2000" dirty="0">
                <a:solidFill>
                  <a:srgbClr val="4C4946"/>
                </a:solidFill>
                <a:latin typeface="+mn-lt"/>
              </a:rPr>
              <a:t>av vad som händer </a:t>
            </a:r>
            <a:r>
              <a:rPr lang="sv-SE" sz="2000" dirty="0" smtClean="0">
                <a:solidFill>
                  <a:srgbClr val="4C4946"/>
                </a:solidFill>
                <a:latin typeface="+mn-lt"/>
              </a:rPr>
              <a:t>under huven.</a:t>
            </a:r>
            <a:endParaRPr lang="sv-SE" sz="2000" dirty="0">
              <a:solidFill>
                <a:srgbClr val="4C4946"/>
              </a:solidFill>
              <a:latin typeface="+mn-lt"/>
            </a:endParaRPr>
          </a:p>
          <a:p>
            <a:pPr marL="342900" indent="-342900">
              <a:spcBef>
                <a:spcPct val="50000"/>
              </a:spcBef>
              <a:buFontTx/>
              <a:buChar char="•"/>
            </a:pPr>
            <a:r>
              <a:rPr lang="sv-SE" sz="2000" dirty="0">
                <a:solidFill>
                  <a:srgbClr val="4C4946"/>
                </a:solidFill>
                <a:latin typeface="+mn-lt"/>
              </a:rPr>
              <a:t>Annars kan jag bara hålla med boken. Utan </a:t>
            </a:r>
            <a:r>
              <a:rPr lang="sv-SE" sz="2000" dirty="0" err="1" smtClean="0">
                <a:solidFill>
                  <a:srgbClr val="4C4946"/>
                </a:solidFill>
                <a:latin typeface="+mn-lt"/>
              </a:rPr>
              <a:t>polymorfism</a:t>
            </a:r>
            <a:r>
              <a:rPr lang="sv-SE" sz="2000" dirty="0" smtClean="0">
                <a:solidFill>
                  <a:srgbClr val="4C4946"/>
                </a:solidFill>
                <a:latin typeface="+mn-lt"/>
              </a:rPr>
              <a:t> </a:t>
            </a:r>
            <a:r>
              <a:rPr lang="sv-SE" sz="2000" dirty="0">
                <a:solidFill>
                  <a:srgbClr val="4C4946"/>
                </a:solidFill>
                <a:latin typeface="+mn-lt"/>
              </a:rPr>
              <a:t>vore arv meningslöst och man kunde lika gärna dela up det som </a:t>
            </a:r>
            <a:r>
              <a:rPr lang="sv-SE" sz="2000" dirty="0" smtClean="0">
                <a:solidFill>
                  <a:srgbClr val="4C4946"/>
                </a:solidFill>
                <a:latin typeface="+mn-lt"/>
              </a:rPr>
              <a:t>separata </a:t>
            </a:r>
            <a:r>
              <a:rPr lang="sv-SE" sz="2000" dirty="0">
                <a:solidFill>
                  <a:srgbClr val="4C4946"/>
                </a:solidFill>
                <a:latin typeface="+mn-lt"/>
              </a:rPr>
              <a:t>objekt.</a:t>
            </a:r>
          </a:p>
          <a:p>
            <a:pPr marL="342900" indent="-342900">
              <a:spcBef>
                <a:spcPct val="50000"/>
              </a:spcBef>
              <a:buFontTx/>
              <a:buChar char="•"/>
            </a:pPr>
            <a:r>
              <a:rPr lang="sv-SE" sz="2000" dirty="0">
                <a:solidFill>
                  <a:srgbClr val="4C4946"/>
                </a:solidFill>
                <a:latin typeface="+mn-lt"/>
              </a:rPr>
              <a:t>Detta kan också vara en bra måttstock för </a:t>
            </a:r>
            <a:r>
              <a:rPr lang="sv-SE" sz="2000" dirty="0" err="1">
                <a:solidFill>
                  <a:srgbClr val="4C4946"/>
                </a:solidFill>
                <a:latin typeface="+mn-lt"/>
              </a:rPr>
              <a:t>arvbarhet</a:t>
            </a:r>
            <a:r>
              <a:rPr lang="sv-SE" sz="2000" dirty="0">
                <a:solidFill>
                  <a:srgbClr val="4C4946"/>
                </a:solidFill>
                <a:latin typeface="+mn-lt"/>
              </a:rPr>
              <a:t> </a:t>
            </a:r>
            <a:r>
              <a:rPr lang="sv-SE" sz="2000" dirty="0" smtClean="0">
                <a:solidFill>
                  <a:srgbClr val="4C4946"/>
                </a:solidFill>
                <a:latin typeface="+mn-lt"/>
              </a:rPr>
              <a:t>- hur </a:t>
            </a:r>
            <a:r>
              <a:rPr lang="sv-SE" sz="2000" dirty="0">
                <a:solidFill>
                  <a:srgbClr val="4C4946"/>
                </a:solidFill>
                <a:latin typeface="+mn-lt"/>
              </a:rPr>
              <a:t>mycket av mitt beteende finns det ett behov av att överlagra.</a:t>
            </a:r>
          </a:p>
          <a:p>
            <a:pPr marL="800100" lvl="1" indent="-342900">
              <a:spcBef>
                <a:spcPct val="50000"/>
              </a:spcBef>
              <a:buFontTx/>
              <a:buChar char="•"/>
            </a:pPr>
            <a:r>
              <a:rPr lang="sv-SE" sz="2000" dirty="0">
                <a:solidFill>
                  <a:srgbClr val="4C4946"/>
                </a:solidFill>
                <a:latin typeface="+mn-lt"/>
              </a:rPr>
              <a:t>Om svaret är inget är arv nog inte rätt </a:t>
            </a:r>
            <a:r>
              <a:rPr lang="sv-SE" sz="2000" dirty="0" smtClean="0">
                <a:solidFill>
                  <a:srgbClr val="4C4946"/>
                </a:solidFill>
                <a:latin typeface="+mn-lt"/>
              </a:rPr>
              <a:t>lösning.</a:t>
            </a:r>
            <a:endParaRPr lang="sv-SE" sz="2000" dirty="0">
              <a:solidFill>
                <a:srgbClr val="4C4946"/>
              </a:solidFill>
              <a:latin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1357313" y="1268413"/>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29699"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Multipelt Arv</a:t>
            </a:r>
          </a:p>
        </p:txBody>
      </p:sp>
      <p:sp>
        <p:nvSpPr>
          <p:cNvPr id="29700" name="Text Box 7"/>
          <p:cNvSpPr txBox="1">
            <a:spLocks noChangeArrowheads="1"/>
          </p:cNvSpPr>
          <p:nvPr/>
        </p:nvSpPr>
        <p:spPr bwMode="auto">
          <a:xfrm>
            <a:off x="1187450" y="908720"/>
            <a:ext cx="6983413" cy="4708981"/>
          </a:xfrm>
          <a:prstGeom prst="rect">
            <a:avLst/>
          </a:prstGeom>
          <a:noFill/>
          <a:ln w="9525">
            <a:noFill/>
            <a:miter lim="800000"/>
            <a:headEnd/>
            <a:tailEnd/>
          </a:ln>
        </p:spPr>
        <p:txBody>
          <a:bodyPr>
            <a:spAutoFit/>
          </a:bodyPr>
          <a:lstStyle/>
          <a:p>
            <a:pPr marL="228600" indent="-228600">
              <a:spcBef>
                <a:spcPct val="50000"/>
              </a:spcBef>
              <a:buFontTx/>
              <a:buChar char="•"/>
            </a:pPr>
            <a:r>
              <a:rPr lang="sv-SE" sz="2000" dirty="0">
                <a:solidFill>
                  <a:srgbClr val="4C4946"/>
                </a:solidFill>
                <a:latin typeface="+mn-lt"/>
              </a:rPr>
              <a:t>Med enkelt arv har varje subklass precis en basklass och detta är ett väldigt trevligt och tydligt läge.</a:t>
            </a:r>
          </a:p>
          <a:p>
            <a:pPr marL="228600" indent="-228600">
              <a:spcBef>
                <a:spcPct val="50000"/>
              </a:spcBef>
              <a:buFontTx/>
              <a:buChar char="•"/>
            </a:pPr>
            <a:r>
              <a:rPr lang="sv-SE" sz="2000" dirty="0">
                <a:solidFill>
                  <a:srgbClr val="4C4946"/>
                </a:solidFill>
                <a:latin typeface="+mn-lt"/>
              </a:rPr>
              <a:t>Dock så är kanske inte all data enkel nog för att fångas av detta.</a:t>
            </a:r>
          </a:p>
          <a:p>
            <a:pPr marL="228600" indent="-228600">
              <a:spcBef>
                <a:spcPct val="50000"/>
              </a:spcBef>
              <a:buFontTx/>
              <a:buChar char="•"/>
            </a:pPr>
            <a:r>
              <a:rPr lang="sv-SE" sz="2000" dirty="0">
                <a:solidFill>
                  <a:srgbClr val="4C4946"/>
                </a:solidFill>
                <a:latin typeface="+mn-lt"/>
              </a:rPr>
              <a:t>Därför tillåter </a:t>
            </a:r>
            <a:r>
              <a:rPr lang="sv-SE" sz="2000" dirty="0" err="1" smtClean="0">
                <a:solidFill>
                  <a:srgbClr val="4C4946"/>
                </a:solidFill>
                <a:latin typeface="+mn-lt"/>
              </a:rPr>
              <a:t>OOP-konceptet</a:t>
            </a:r>
            <a:r>
              <a:rPr lang="sv-SE" sz="2000" dirty="0" smtClean="0">
                <a:solidFill>
                  <a:srgbClr val="4C4946"/>
                </a:solidFill>
                <a:latin typeface="+mn-lt"/>
              </a:rPr>
              <a:t> </a:t>
            </a:r>
            <a:r>
              <a:rPr lang="sv-SE" sz="2000" dirty="0">
                <a:solidFill>
                  <a:srgbClr val="4C4946"/>
                </a:solidFill>
                <a:latin typeface="+mn-lt"/>
              </a:rPr>
              <a:t>som kallas för multipelt arv. Detta innebär att ni ärver från mer än en klass samtidigt.</a:t>
            </a:r>
          </a:p>
          <a:p>
            <a:pPr marL="685800" lvl="1" indent="-228600">
              <a:spcBef>
                <a:spcPct val="50000"/>
              </a:spcBef>
              <a:buFontTx/>
              <a:buChar char="•"/>
            </a:pPr>
            <a:r>
              <a:rPr lang="sv-SE" dirty="0">
                <a:solidFill>
                  <a:srgbClr val="4C4946"/>
                </a:solidFill>
                <a:latin typeface="+mn-lt"/>
              </a:rPr>
              <a:t>Detta är ett väldigt farligt koncept eftersom det finns många potentiella problem med det. Det första är </a:t>
            </a:r>
            <a:r>
              <a:rPr lang="sv-SE" dirty="0" smtClean="0">
                <a:solidFill>
                  <a:srgbClr val="4C4946"/>
                </a:solidFill>
                <a:latin typeface="+mn-lt"/>
              </a:rPr>
              <a:t>namnkollisioner</a:t>
            </a:r>
            <a:r>
              <a:rPr lang="sv-SE" dirty="0">
                <a:solidFill>
                  <a:srgbClr val="4C4946"/>
                </a:solidFill>
                <a:latin typeface="+mn-lt"/>
              </a:rPr>
              <a:t>. Vad händer om båda klasserna man ärver ifrån har medlemmar med samma </a:t>
            </a:r>
            <a:r>
              <a:rPr lang="sv-SE" dirty="0" smtClean="0">
                <a:solidFill>
                  <a:srgbClr val="4C4946"/>
                </a:solidFill>
                <a:latin typeface="+mn-lt"/>
              </a:rPr>
              <a:t>namn? </a:t>
            </a:r>
            <a:r>
              <a:rPr lang="sv-SE" dirty="0">
                <a:solidFill>
                  <a:srgbClr val="4C4946"/>
                </a:solidFill>
                <a:latin typeface="+mn-lt"/>
              </a:rPr>
              <a:t>Hur vet man vad man ska </a:t>
            </a:r>
            <a:r>
              <a:rPr lang="sv-SE" dirty="0" smtClean="0">
                <a:solidFill>
                  <a:srgbClr val="4C4946"/>
                </a:solidFill>
                <a:latin typeface="+mn-lt"/>
              </a:rPr>
              <a:t>välja?</a:t>
            </a:r>
            <a:endParaRPr lang="sv-SE" dirty="0">
              <a:solidFill>
                <a:srgbClr val="4C4946"/>
              </a:solidFill>
              <a:latin typeface="+mn-lt"/>
            </a:endParaRPr>
          </a:p>
          <a:p>
            <a:pPr marL="1143000" lvl="2" indent="-228600">
              <a:spcBef>
                <a:spcPct val="50000"/>
              </a:spcBef>
              <a:buFontTx/>
              <a:buChar char="•"/>
            </a:pPr>
            <a:r>
              <a:rPr lang="sv-SE" dirty="0">
                <a:solidFill>
                  <a:srgbClr val="4C4946"/>
                </a:solidFill>
                <a:latin typeface="+mn-lt"/>
              </a:rPr>
              <a:t>Enkelt </a:t>
            </a:r>
            <a:r>
              <a:rPr lang="sv-SE" dirty="0" smtClean="0">
                <a:solidFill>
                  <a:srgbClr val="4C4946"/>
                </a:solidFill>
                <a:latin typeface="+mn-lt"/>
              </a:rPr>
              <a:t>sagt: </a:t>
            </a:r>
            <a:r>
              <a:rPr lang="sv-SE" dirty="0">
                <a:solidFill>
                  <a:srgbClr val="4C4946"/>
                </a:solidFill>
                <a:latin typeface="+mn-lt"/>
              </a:rPr>
              <a:t>det vet man inte. Och man är tvungen att ange detta </a:t>
            </a:r>
            <a:r>
              <a:rPr lang="sv-SE" dirty="0" smtClean="0">
                <a:solidFill>
                  <a:srgbClr val="4C4946"/>
                </a:solidFill>
                <a:latin typeface="+mn-lt"/>
              </a:rPr>
              <a:t>explicit</a:t>
            </a:r>
            <a:r>
              <a:rPr lang="sv-SE" dirty="0">
                <a:solidFill>
                  <a:srgbClr val="4C4946"/>
                </a:solidFill>
                <a:latin typeface="+mn-lt"/>
              </a:rPr>
              <a:t>. Detta kan vara okej för interna </a:t>
            </a:r>
            <a:r>
              <a:rPr lang="sv-SE" dirty="0" err="1" smtClean="0">
                <a:solidFill>
                  <a:srgbClr val="4C4946"/>
                </a:solidFill>
                <a:latin typeface="+mn-lt"/>
              </a:rPr>
              <a:t>implementationsdetaljer</a:t>
            </a:r>
            <a:r>
              <a:rPr lang="sv-SE" dirty="0" smtClean="0">
                <a:solidFill>
                  <a:srgbClr val="4C4946"/>
                </a:solidFill>
                <a:latin typeface="+mn-lt"/>
              </a:rPr>
              <a:t>. Dock </a:t>
            </a:r>
            <a:r>
              <a:rPr lang="sv-SE" dirty="0">
                <a:solidFill>
                  <a:srgbClr val="4C4946"/>
                </a:solidFill>
                <a:latin typeface="+mn-lt"/>
              </a:rPr>
              <a:t>är det helt </a:t>
            </a:r>
            <a:r>
              <a:rPr lang="sv-SE" dirty="0" smtClean="0">
                <a:solidFill>
                  <a:srgbClr val="4C4946"/>
                </a:solidFill>
                <a:latin typeface="+mn-lt"/>
              </a:rPr>
              <a:t>oacceptabelt </a:t>
            </a:r>
            <a:r>
              <a:rPr lang="sv-SE" dirty="0">
                <a:solidFill>
                  <a:srgbClr val="4C4946"/>
                </a:solidFill>
                <a:latin typeface="+mn-lt"/>
              </a:rPr>
              <a:t>om det är en del av klassens externa interface. Eftersom </a:t>
            </a:r>
            <a:r>
              <a:rPr lang="sv-SE" dirty="0" smtClean="0">
                <a:solidFill>
                  <a:srgbClr val="4C4946"/>
                </a:solidFill>
                <a:latin typeface="+mn-lt"/>
              </a:rPr>
              <a:t>anroparen inte </a:t>
            </a:r>
            <a:r>
              <a:rPr lang="sv-SE" dirty="0">
                <a:solidFill>
                  <a:srgbClr val="4C4946"/>
                </a:solidFill>
                <a:latin typeface="+mn-lt"/>
              </a:rPr>
              <a:t>ska behöva veta vilken klass det är av.</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1357313" y="1268413"/>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30723"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Multipelt Arv</a:t>
            </a:r>
          </a:p>
        </p:txBody>
      </p:sp>
      <p:sp>
        <p:nvSpPr>
          <p:cNvPr id="30724" name="Text Box 7"/>
          <p:cNvSpPr txBox="1">
            <a:spLocks noChangeArrowheads="1"/>
          </p:cNvSpPr>
          <p:nvPr/>
        </p:nvSpPr>
        <p:spPr bwMode="auto">
          <a:xfrm>
            <a:off x="1187450" y="1076538"/>
            <a:ext cx="6983413" cy="4708981"/>
          </a:xfrm>
          <a:prstGeom prst="rect">
            <a:avLst/>
          </a:prstGeom>
          <a:noFill/>
          <a:ln w="9525">
            <a:noFill/>
            <a:miter lim="800000"/>
            <a:headEnd/>
            <a:tailEnd/>
          </a:ln>
        </p:spPr>
        <p:txBody>
          <a:bodyPr>
            <a:spAutoFit/>
          </a:bodyPr>
          <a:lstStyle/>
          <a:p>
            <a:pPr marL="228600" indent="-228600">
              <a:spcBef>
                <a:spcPct val="50000"/>
              </a:spcBef>
              <a:buFontTx/>
              <a:buChar char="•"/>
            </a:pPr>
            <a:r>
              <a:rPr lang="sv-SE" sz="2000" dirty="0">
                <a:solidFill>
                  <a:srgbClr val="4C4946"/>
                </a:solidFill>
                <a:latin typeface="+mn-lt"/>
              </a:rPr>
              <a:t>Tyvärr finns det dock relationer som inte på enkelt sätt kan representeras med bara enkelt arv </a:t>
            </a:r>
            <a:r>
              <a:rPr lang="sv-SE" sz="2000" dirty="0" smtClean="0">
                <a:solidFill>
                  <a:srgbClr val="4C4946"/>
                </a:solidFill>
                <a:latin typeface="+mn-lt"/>
              </a:rPr>
              <a:t>(även </a:t>
            </a:r>
            <a:r>
              <a:rPr lang="sv-SE" sz="2000" dirty="0">
                <a:solidFill>
                  <a:srgbClr val="4C4946"/>
                </a:solidFill>
                <a:latin typeface="+mn-lt"/>
              </a:rPr>
              <a:t>trots att man kan det i de allra flesta fall folk använder multipelt arv</a:t>
            </a:r>
            <a:r>
              <a:rPr lang="sv-SE" sz="2000" dirty="0" smtClean="0">
                <a:solidFill>
                  <a:srgbClr val="4C4946"/>
                </a:solidFill>
                <a:latin typeface="+mn-lt"/>
              </a:rPr>
              <a:t>).</a:t>
            </a:r>
            <a:endParaRPr lang="sv-SE" sz="2000" dirty="0">
              <a:solidFill>
                <a:srgbClr val="4C4946"/>
              </a:solidFill>
              <a:latin typeface="+mn-lt"/>
            </a:endParaRPr>
          </a:p>
          <a:p>
            <a:pPr marL="228600" indent="-228600">
              <a:spcBef>
                <a:spcPct val="50000"/>
              </a:spcBef>
              <a:buFontTx/>
              <a:buChar char="•"/>
            </a:pPr>
            <a:r>
              <a:rPr lang="sv-SE" sz="2000" dirty="0">
                <a:solidFill>
                  <a:srgbClr val="4C4946"/>
                </a:solidFill>
                <a:latin typeface="+mn-lt"/>
              </a:rPr>
              <a:t>Boken förslår följande test för att avgöra om du behöver multipelt arv. Om du får en klass hierarki där </a:t>
            </a:r>
            <a:r>
              <a:rPr lang="sv-SE" sz="2000" dirty="0" smtClean="0">
                <a:solidFill>
                  <a:srgbClr val="4C4946"/>
                </a:solidFill>
                <a:latin typeface="+mn-lt"/>
              </a:rPr>
              <a:t>lövnoderna </a:t>
            </a:r>
            <a:r>
              <a:rPr lang="sv-SE" sz="2000" dirty="0">
                <a:solidFill>
                  <a:srgbClr val="4C4946"/>
                </a:solidFill>
                <a:latin typeface="+mn-lt"/>
              </a:rPr>
              <a:t>består av avskilda beteenden och de beteenden överlappar varandra.</a:t>
            </a:r>
          </a:p>
          <a:p>
            <a:pPr marL="685800" lvl="1" indent="-228600">
              <a:spcBef>
                <a:spcPct val="50000"/>
              </a:spcBef>
              <a:buFontTx/>
              <a:buChar char="•"/>
            </a:pPr>
            <a:r>
              <a:rPr lang="sv-SE" sz="2000" dirty="0">
                <a:solidFill>
                  <a:srgbClr val="4C4946"/>
                </a:solidFill>
                <a:latin typeface="+mn-lt"/>
              </a:rPr>
              <a:t>Eller på enklare språk</a:t>
            </a:r>
          </a:p>
          <a:p>
            <a:pPr marL="1143000" lvl="2" indent="-228600">
              <a:spcBef>
                <a:spcPct val="50000"/>
              </a:spcBef>
              <a:buFontTx/>
              <a:buChar char="•"/>
            </a:pPr>
            <a:r>
              <a:rPr lang="sv-SE" sz="2000" dirty="0">
                <a:solidFill>
                  <a:srgbClr val="4C4946"/>
                </a:solidFill>
                <a:latin typeface="+mn-lt"/>
              </a:rPr>
              <a:t>Om du inte kan hitta ett sätt att skapa det önskade </a:t>
            </a:r>
            <a:r>
              <a:rPr lang="sv-SE" sz="2000" dirty="0" smtClean="0">
                <a:solidFill>
                  <a:srgbClr val="4C4946"/>
                </a:solidFill>
                <a:latin typeface="+mn-lt"/>
              </a:rPr>
              <a:t>beteendet </a:t>
            </a:r>
            <a:r>
              <a:rPr lang="sv-SE" sz="2000" dirty="0">
                <a:solidFill>
                  <a:srgbClr val="4C4946"/>
                </a:solidFill>
                <a:latin typeface="+mn-lt"/>
              </a:rPr>
              <a:t>utan att antingen ärva mer beteenden du inte har nytta av eller skapa duplicerad kod.</a:t>
            </a:r>
          </a:p>
          <a:p>
            <a:pPr marL="228600" indent="-228600">
              <a:spcBef>
                <a:spcPct val="50000"/>
              </a:spcBef>
              <a:buFontTx/>
              <a:buChar char="•"/>
            </a:pPr>
            <a:r>
              <a:rPr lang="sv-SE" sz="2000" dirty="0">
                <a:solidFill>
                  <a:srgbClr val="4C4946"/>
                </a:solidFill>
                <a:latin typeface="+mn-lt"/>
              </a:rPr>
              <a:t>Nu väljer dock folk i </a:t>
            </a:r>
            <a:r>
              <a:rPr lang="sv-SE" sz="2000" dirty="0" smtClean="0">
                <a:solidFill>
                  <a:srgbClr val="4C4946"/>
                </a:solidFill>
                <a:latin typeface="+mn-lt"/>
              </a:rPr>
              <a:t>branschen kodduplikation </a:t>
            </a:r>
            <a:r>
              <a:rPr lang="sv-SE" sz="2000" dirty="0">
                <a:solidFill>
                  <a:srgbClr val="4C4946"/>
                </a:solidFill>
                <a:latin typeface="+mn-lt"/>
              </a:rPr>
              <a:t>före multipelt arv rätt ofta </a:t>
            </a:r>
            <a:r>
              <a:rPr lang="sv-SE" sz="2000" dirty="0" smtClean="0">
                <a:solidFill>
                  <a:srgbClr val="4C4946"/>
                </a:solidFill>
                <a:latin typeface="+mn-lt"/>
              </a:rPr>
              <a:t>iallafall men </a:t>
            </a:r>
            <a:r>
              <a:rPr lang="sv-SE" sz="2000" dirty="0">
                <a:solidFill>
                  <a:srgbClr val="4C4946"/>
                </a:solidFill>
                <a:latin typeface="+mn-lt"/>
              </a:rPr>
              <a:t>det får stå för den sortens människor vi är</a:t>
            </a:r>
            <a:r>
              <a:rPr lang="sv-SE" sz="2000" dirty="0" smtClean="0">
                <a:solidFill>
                  <a:srgbClr val="4C4946"/>
                </a:solidFill>
                <a:latin typeface="+mn-lt"/>
              </a:rPr>
              <a:t>.</a:t>
            </a:r>
            <a:endParaRPr lang="sv-SE" sz="2000" dirty="0">
              <a:solidFill>
                <a:srgbClr val="4C4946"/>
              </a:solidFill>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a:xfrm>
            <a:off x="827584" y="1285875"/>
            <a:ext cx="7786687" cy="4857750"/>
          </a:xfrm>
        </p:spPr>
        <p:txBody>
          <a:bodyPr/>
          <a:lstStyle/>
          <a:p>
            <a:pPr eaLnBrk="1" hangingPunct="1">
              <a:lnSpc>
                <a:spcPct val="80000"/>
              </a:lnSpc>
            </a:pPr>
            <a:r>
              <a:rPr lang="sv-SE" sz="2400" dirty="0" smtClean="0"/>
              <a:t>Detta är en av de stora orsakerna till att inte använda multipelt arv.</a:t>
            </a:r>
          </a:p>
          <a:p>
            <a:pPr eaLnBrk="1" hangingPunct="1">
              <a:lnSpc>
                <a:spcPct val="80000"/>
              </a:lnSpc>
            </a:pPr>
            <a:r>
              <a:rPr lang="sv-SE" sz="2400" dirty="0" smtClean="0"/>
              <a:t>Om B &amp; C ärver från A och D ärver från B och C hur relaterar då D till A?</a:t>
            </a:r>
          </a:p>
          <a:p>
            <a:pPr eaLnBrk="1" hangingPunct="1">
              <a:lnSpc>
                <a:spcPct val="80000"/>
              </a:lnSpc>
            </a:pPr>
            <a:r>
              <a:rPr lang="sv-SE" sz="2400" dirty="0" smtClean="0"/>
              <a:t>Det finns inget rätt sätt.</a:t>
            </a:r>
          </a:p>
          <a:p>
            <a:pPr eaLnBrk="1" hangingPunct="1">
              <a:lnSpc>
                <a:spcPct val="80000"/>
              </a:lnSpc>
            </a:pPr>
            <a:r>
              <a:rPr lang="sv-SE" sz="2400" dirty="0" smtClean="0"/>
              <a:t>C++ har dock lagt in ett hack för att lösa detta.</a:t>
            </a:r>
          </a:p>
          <a:p>
            <a:pPr eaLnBrk="1" hangingPunct="1">
              <a:lnSpc>
                <a:spcPct val="80000"/>
              </a:lnSpc>
            </a:pPr>
            <a:r>
              <a:rPr lang="sv-SE" sz="2400" dirty="0" smtClean="0"/>
              <a:t>Det går att deklarera arvet som virtuellt</a:t>
            </a:r>
          </a:p>
          <a:p>
            <a:pPr eaLnBrk="1" hangingPunct="1">
              <a:lnSpc>
                <a:spcPct val="80000"/>
              </a:lnSpc>
            </a:pPr>
            <a:r>
              <a:rPr lang="sv-SE" sz="2400" dirty="0" smtClean="0"/>
              <a:t>Class C : </a:t>
            </a:r>
            <a:r>
              <a:rPr lang="sv-SE" sz="2400" dirty="0" err="1" smtClean="0"/>
              <a:t>virtual</a:t>
            </a:r>
            <a:r>
              <a:rPr lang="sv-SE" sz="2400" dirty="0" smtClean="0"/>
              <a:t> public A</a:t>
            </a:r>
          </a:p>
          <a:p>
            <a:pPr eaLnBrk="1" hangingPunct="1">
              <a:lnSpc>
                <a:spcPct val="80000"/>
              </a:lnSpc>
            </a:pPr>
            <a:r>
              <a:rPr lang="sv-SE" sz="2400" dirty="0" smtClean="0"/>
              <a:t>Om man använder detta korrekt på alla ställen inblandade i trädet så funkar det (om din kompilator supportar det).</a:t>
            </a:r>
          </a:p>
          <a:p>
            <a:pPr eaLnBrk="1" hangingPunct="1">
              <a:lnSpc>
                <a:spcPct val="80000"/>
              </a:lnSpc>
            </a:pPr>
            <a:r>
              <a:rPr lang="sv-SE" sz="2400" dirty="0" smtClean="0"/>
              <a:t>Annars kommer du ha två kopior av A i D.</a:t>
            </a:r>
          </a:p>
        </p:txBody>
      </p:sp>
      <p:sp>
        <p:nvSpPr>
          <p:cNvPr id="31747"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err="1">
                <a:solidFill>
                  <a:srgbClr val="4C4946"/>
                </a:solidFill>
                <a:latin typeface="+mj-lt"/>
              </a:rPr>
              <a:t>Dreaded</a:t>
            </a:r>
            <a:r>
              <a:rPr lang="sv-SE" sz="3600" dirty="0">
                <a:solidFill>
                  <a:srgbClr val="4C4946"/>
                </a:solidFill>
                <a:latin typeface="+mj-lt"/>
              </a:rPr>
              <a:t> Diamond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idx="1"/>
          </p:nvPr>
        </p:nvSpPr>
        <p:spPr>
          <a:xfrm>
            <a:off x="900113" y="1268413"/>
            <a:ext cx="7786687" cy="4857750"/>
          </a:xfrm>
        </p:spPr>
        <p:txBody>
          <a:bodyPr/>
          <a:lstStyle/>
          <a:p>
            <a:pPr eaLnBrk="1" hangingPunct="1">
              <a:lnSpc>
                <a:spcPct val="80000"/>
              </a:lnSpc>
              <a:buFontTx/>
              <a:buNone/>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000" dirty="0" smtClean="0"/>
          </a:p>
        </p:txBody>
      </p:sp>
      <p:sp>
        <p:nvSpPr>
          <p:cNvPr id="4099" name="Text Box 6"/>
          <p:cNvSpPr txBox="1">
            <a:spLocks noChangeArrowheads="1"/>
          </p:cNvSpPr>
          <p:nvPr/>
        </p:nvSpPr>
        <p:spPr bwMode="auto">
          <a:xfrm>
            <a:off x="1187624" y="116632"/>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Vad är ett Objekt</a:t>
            </a:r>
          </a:p>
        </p:txBody>
      </p:sp>
      <p:sp>
        <p:nvSpPr>
          <p:cNvPr id="4100" name="Text Box 7"/>
          <p:cNvSpPr txBox="1">
            <a:spLocks noChangeArrowheads="1"/>
          </p:cNvSpPr>
          <p:nvPr/>
        </p:nvSpPr>
        <p:spPr bwMode="auto">
          <a:xfrm>
            <a:off x="1187450" y="1052736"/>
            <a:ext cx="6983413" cy="4862870"/>
          </a:xfrm>
          <a:prstGeom prst="rect">
            <a:avLst/>
          </a:prstGeom>
          <a:noFill/>
          <a:ln w="9525">
            <a:noFill/>
            <a:miter lim="800000"/>
            <a:headEnd/>
            <a:tailEnd/>
          </a:ln>
        </p:spPr>
        <p:txBody>
          <a:bodyPr wrap="square">
            <a:spAutoFit/>
          </a:bodyPr>
          <a:lstStyle/>
          <a:p>
            <a:pPr marL="342900" indent="-342900">
              <a:spcBef>
                <a:spcPct val="50000"/>
              </a:spcBef>
              <a:buFontTx/>
              <a:buChar char="•"/>
            </a:pPr>
            <a:r>
              <a:rPr lang="sv-SE" sz="2000" dirty="0">
                <a:solidFill>
                  <a:srgbClr val="4C4946"/>
                </a:solidFill>
                <a:latin typeface="+mn-lt"/>
              </a:rPr>
              <a:t>Ett objekt </a:t>
            </a:r>
            <a:r>
              <a:rPr lang="sv-SE" sz="2000" dirty="0" smtClean="0">
                <a:solidFill>
                  <a:srgbClr val="4C4946"/>
                </a:solidFill>
                <a:latin typeface="+mn-lt"/>
              </a:rPr>
              <a:t>är </a:t>
            </a:r>
            <a:r>
              <a:rPr lang="sv-SE" sz="2000" dirty="0">
                <a:solidFill>
                  <a:srgbClr val="4C4946"/>
                </a:solidFill>
                <a:latin typeface="+mn-lt"/>
              </a:rPr>
              <a:t>något av de </a:t>
            </a:r>
            <a:r>
              <a:rPr lang="sv-SE" sz="2000" dirty="0" smtClean="0">
                <a:solidFill>
                  <a:srgbClr val="4C4946"/>
                </a:solidFill>
                <a:latin typeface="+mn-lt"/>
              </a:rPr>
              <a:t>tre följande:</a:t>
            </a:r>
            <a:endParaRPr lang="sv-SE" sz="2000" dirty="0">
              <a:solidFill>
                <a:srgbClr val="4C4946"/>
              </a:solidFill>
              <a:latin typeface="+mn-lt"/>
            </a:endParaRPr>
          </a:p>
          <a:p>
            <a:pPr marL="800100" lvl="1" indent="-342900">
              <a:spcBef>
                <a:spcPct val="50000"/>
              </a:spcBef>
              <a:buFontTx/>
              <a:buChar char="•"/>
            </a:pPr>
            <a:r>
              <a:rPr lang="sv-SE" sz="2000" dirty="0">
                <a:solidFill>
                  <a:srgbClr val="4C4946"/>
                </a:solidFill>
                <a:latin typeface="+mn-lt"/>
              </a:rPr>
              <a:t>En </a:t>
            </a:r>
            <a:r>
              <a:rPr lang="sv-SE" sz="2000" dirty="0" smtClean="0">
                <a:solidFill>
                  <a:srgbClr val="4C4946"/>
                </a:solidFill>
                <a:latin typeface="+mn-lt"/>
              </a:rPr>
              <a:t>påtaglig </a:t>
            </a:r>
            <a:r>
              <a:rPr lang="sv-SE" sz="2000" dirty="0">
                <a:solidFill>
                  <a:srgbClr val="4C4946"/>
                </a:solidFill>
                <a:latin typeface="+mn-lt"/>
              </a:rPr>
              <a:t>och/eller synlig sak.</a:t>
            </a:r>
          </a:p>
          <a:p>
            <a:pPr marL="800100" lvl="1" indent="-342900">
              <a:spcBef>
                <a:spcPct val="50000"/>
              </a:spcBef>
              <a:buFontTx/>
              <a:buChar char="•"/>
            </a:pPr>
            <a:r>
              <a:rPr lang="sv-SE" sz="2000" dirty="0">
                <a:solidFill>
                  <a:srgbClr val="4C4946"/>
                </a:solidFill>
                <a:latin typeface="+mn-lt"/>
              </a:rPr>
              <a:t>Något som kan förstås </a:t>
            </a:r>
            <a:r>
              <a:rPr lang="sv-SE" sz="2000" dirty="0" smtClean="0">
                <a:solidFill>
                  <a:srgbClr val="4C4946"/>
                </a:solidFill>
                <a:latin typeface="+mn-lt"/>
              </a:rPr>
              <a:t>intellektuellt</a:t>
            </a:r>
            <a:endParaRPr lang="sv-SE" sz="2000" dirty="0">
              <a:solidFill>
                <a:srgbClr val="4C4946"/>
              </a:solidFill>
              <a:latin typeface="+mn-lt"/>
            </a:endParaRPr>
          </a:p>
          <a:p>
            <a:pPr marL="800100" lvl="1" indent="-342900">
              <a:spcBef>
                <a:spcPct val="50000"/>
              </a:spcBef>
              <a:buFontTx/>
              <a:buChar char="•"/>
            </a:pPr>
            <a:r>
              <a:rPr lang="sv-SE" sz="2000" dirty="0">
                <a:solidFill>
                  <a:srgbClr val="4C4946"/>
                </a:solidFill>
                <a:latin typeface="+mn-lt"/>
              </a:rPr>
              <a:t>Något som handling eller tanke är riktat emot.</a:t>
            </a:r>
          </a:p>
          <a:p>
            <a:pPr marL="342900" indent="-342900">
              <a:spcBef>
                <a:spcPct val="50000"/>
              </a:spcBef>
              <a:buFontTx/>
              <a:buChar char="•"/>
            </a:pPr>
            <a:r>
              <a:rPr lang="sv-SE" sz="2000" dirty="0">
                <a:solidFill>
                  <a:srgbClr val="4C4946"/>
                </a:solidFill>
                <a:latin typeface="+mn-lt"/>
              </a:rPr>
              <a:t>Vi kan lägga till </a:t>
            </a:r>
            <a:r>
              <a:rPr lang="sv-SE" sz="2000" dirty="0" smtClean="0">
                <a:solidFill>
                  <a:srgbClr val="4C4946"/>
                </a:solidFill>
                <a:latin typeface="+mn-lt"/>
              </a:rPr>
              <a:t>att </a:t>
            </a:r>
            <a:r>
              <a:rPr lang="sv-SE" sz="2000" dirty="0">
                <a:solidFill>
                  <a:srgbClr val="4C4946"/>
                </a:solidFill>
                <a:latin typeface="+mn-lt"/>
              </a:rPr>
              <a:t>ett </a:t>
            </a:r>
            <a:r>
              <a:rPr lang="sv-SE" sz="2000" dirty="0" smtClean="0">
                <a:solidFill>
                  <a:srgbClr val="4C4946"/>
                </a:solidFill>
                <a:latin typeface="+mn-lt"/>
              </a:rPr>
              <a:t>objekt modellerar </a:t>
            </a:r>
            <a:r>
              <a:rPr lang="sv-SE" sz="2000" dirty="0">
                <a:solidFill>
                  <a:srgbClr val="4C4946"/>
                </a:solidFill>
                <a:latin typeface="+mn-lt"/>
              </a:rPr>
              <a:t>något som finns i verkligheten och därför är något som </a:t>
            </a:r>
            <a:r>
              <a:rPr lang="sv-SE" sz="2000" dirty="0" smtClean="0">
                <a:solidFill>
                  <a:srgbClr val="4C4946"/>
                </a:solidFill>
                <a:latin typeface="+mn-lt"/>
              </a:rPr>
              <a:t>existerar </a:t>
            </a:r>
            <a:r>
              <a:rPr lang="sv-SE" sz="2000" dirty="0">
                <a:solidFill>
                  <a:srgbClr val="4C4946"/>
                </a:solidFill>
                <a:latin typeface="+mn-lt"/>
              </a:rPr>
              <a:t>i tid och rum.</a:t>
            </a:r>
          </a:p>
          <a:p>
            <a:pPr marL="342900" indent="-342900">
              <a:spcBef>
                <a:spcPct val="50000"/>
              </a:spcBef>
              <a:buFontTx/>
              <a:buChar char="•"/>
            </a:pPr>
            <a:r>
              <a:rPr lang="sv-SE" sz="2000" dirty="0">
                <a:solidFill>
                  <a:srgbClr val="4C4946"/>
                </a:solidFill>
                <a:latin typeface="+mn-lt"/>
              </a:rPr>
              <a:t>Men riktiga objekt från verkliga livet är inte de enda sorts saker som intresserar oss då vi skapar objekt för </a:t>
            </a:r>
            <a:r>
              <a:rPr lang="sv-SE" sz="2000" dirty="0" smtClean="0">
                <a:solidFill>
                  <a:srgbClr val="4C4946"/>
                </a:solidFill>
                <a:latin typeface="+mn-lt"/>
              </a:rPr>
              <a:t>mjukvaruutveckling.</a:t>
            </a:r>
            <a:endParaRPr lang="sv-SE" sz="2000" dirty="0">
              <a:solidFill>
                <a:srgbClr val="4C4946"/>
              </a:solidFill>
              <a:latin typeface="+mn-lt"/>
            </a:endParaRPr>
          </a:p>
          <a:p>
            <a:pPr marL="342900" indent="-342900">
              <a:spcBef>
                <a:spcPct val="50000"/>
              </a:spcBef>
              <a:buFontTx/>
              <a:buChar char="•"/>
            </a:pPr>
            <a:r>
              <a:rPr lang="sv-SE" sz="2000" dirty="0">
                <a:solidFill>
                  <a:srgbClr val="4C4946"/>
                </a:solidFill>
                <a:latin typeface="+mn-lt"/>
              </a:rPr>
              <a:t>Från detta kommer ett par extra </a:t>
            </a:r>
            <a:r>
              <a:rPr lang="sv-SE" sz="2000" dirty="0" smtClean="0">
                <a:solidFill>
                  <a:srgbClr val="4C4946"/>
                </a:solidFill>
                <a:latin typeface="+mn-lt"/>
              </a:rPr>
              <a:t>definitioner:</a:t>
            </a:r>
            <a:endParaRPr lang="sv-SE" sz="2000" dirty="0">
              <a:solidFill>
                <a:srgbClr val="4C4946"/>
              </a:solidFill>
              <a:latin typeface="+mn-lt"/>
            </a:endParaRPr>
          </a:p>
          <a:p>
            <a:pPr marL="800100" lvl="1" indent="-342900">
              <a:spcBef>
                <a:spcPct val="50000"/>
              </a:spcBef>
              <a:buFontTx/>
              <a:buChar char="•"/>
            </a:pPr>
            <a:r>
              <a:rPr lang="sv-SE" sz="2000" dirty="0" smtClean="0">
                <a:solidFill>
                  <a:srgbClr val="4C4946"/>
                </a:solidFill>
                <a:latin typeface="+mn-lt"/>
              </a:rPr>
              <a:t>Objekt </a:t>
            </a:r>
            <a:r>
              <a:rPr lang="sv-SE" sz="2000" dirty="0">
                <a:solidFill>
                  <a:srgbClr val="4C4946"/>
                </a:solidFill>
                <a:latin typeface="+mn-lt"/>
              </a:rPr>
              <a:t>som unifierar flödet av händelser och på så sätt tar hand om k</a:t>
            </a:r>
            <a:r>
              <a:rPr lang="sv-SE" sz="2000" dirty="0" smtClean="0">
                <a:solidFill>
                  <a:srgbClr val="4C4946"/>
                </a:solidFill>
                <a:latin typeface="+mn-lt"/>
              </a:rPr>
              <a:t>ommunikationen mellan </a:t>
            </a:r>
            <a:r>
              <a:rPr lang="sv-SE" sz="2000" dirty="0">
                <a:solidFill>
                  <a:srgbClr val="4C4946"/>
                </a:solidFill>
                <a:latin typeface="+mn-lt"/>
              </a:rPr>
              <a:t>andra </a:t>
            </a:r>
            <a:r>
              <a:rPr lang="sv-SE" sz="2000" dirty="0" smtClean="0">
                <a:solidFill>
                  <a:srgbClr val="4C4946"/>
                </a:solidFill>
                <a:latin typeface="+mn-lt"/>
              </a:rPr>
              <a:t>objekt.</a:t>
            </a:r>
            <a:endParaRPr lang="sv-SE" sz="2000" dirty="0">
              <a:solidFill>
                <a:srgbClr val="4C4946"/>
              </a:solidFill>
              <a:latin typeface="+mn-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4294967295"/>
          </p:nvPr>
        </p:nvSpPr>
        <p:spPr>
          <a:xfrm>
            <a:off x="1357313" y="1268413"/>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32771"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Aggregation</a:t>
            </a:r>
          </a:p>
        </p:txBody>
      </p:sp>
      <p:sp>
        <p:nvSpPr>
          <p:cNvPr id="32772" name="Text Box 7"/>
          <p:cNvSpPr txBox="1">
            <a:spLocks noChangeArrowheads="1"/>
          </p:cNvSpPr>
          <p:nvPr/>
        </p:nvSpPr>
        <p:spPr bwMode="auto">
          <a:xfrm>
            <a:off x="1187450" y="908720"/>
            <a:ext cx="6983413" cy="5170646"/>
          </a:xfrm>
          <a:prstGeom prst="rect">
            <a:avLst/>
          </a:prstGeom>
          <a:noFill/>
          <a:ln w="9525">
            <a:noFill/>
            <a:miter lim="800000"/>
            <a:headEnd/>
            <a:tailEnd/>
          </a:ln>
        </p:spPr>
        <p:txBody>
          <a:bodyPr>
            <a:spAutoFit/>
          </a:bodyPr>
          <a:lstStyle/>
          <a:p>
            <a:pPr marL="342900" indent="-342900">
              <a:spcBef>
                <a:spcPct val="50000"/>
              </a:spcBef>
              <a:buFontTx/>
              <a:buChar char="•"/>
            </a:pPr>
            <a:r>
              <a:rPr lang="sv-SE" sz="2000" dirty="0">
                <a:solidFill>
                  <a:srgbClr val="4C4946"/>
                </a:solidFill>
                <a:latin typeface="+mn-lt"/>
              </a:rPr>
              <a:t>Aggregation på </a:t>
            </a:r>
            <a:r>
              <a:rPr lang="sv-SE" sz="2000" dirty="0" smtClean="0">
                <a:solidFill>
                  <a:srgbClr val="4C4946"/>
                </a:solidFill>
                <a:latin typeface="+mn-lt"/>
              </a:rPr>
              <a:t>klassnivå </a:t>
            </a:r>
            <a:r>
              <a:rPr lang="sv-SE" sz="2000" dirty="0">
                <a:solidFill>
                  <a:srgbClr val="4C4946"/>
                </a:solidFill>
                <a:latin typeface="+mn-lt"/>
              </a:rPr>
              <a:t>skiljer sig inte nämnvärt från aggregation på </a:t>
            </a:r>
            <a:r>
              <a:rPr lang="sv-SE" sz="2000" dirty="0" smtClean="0">
                <a:solidFill>
                  <a:srgbClr val="4C4946"/>
                </a:solidFill>
                <a:latin typeface="+mn-lt"/>
              </a:rPr>
              <a:t>relationsnivå</a:t>
            </a:r>
            <a:r>
              <a:rPr lang="sv-SE" sz="2000" dirty="0">
                <a:solidFill>
                  <a:srgbClr val="4C4946"/>
                </a:solidFill>
                <a:latin typeface="+mn-lt"/>
              </a:rPr>
              <a:t>.</a:t>
            </a:r>
          </a:p>
          <a:p>
            <a:pPr marL="342900" indent="-342900">
              <a:spcBef>
                <a:spcPct val="50000"/>
              </a:spcBef>
              <a:buFontTx/>
              <a:buChar char="•"/>
            </a:pPr>
            <a:r>
              <a:rPr lang="sv-SE" sz="2000" dirty="0">
                <a:solidFill>
                  <a:srgbClr val="4C4946"/>
                </a:solidFill>
                <a:latin typeface="+mn-lt"/>
              </a:rPr>
              <a:t>Detta är </a:t>
            </a:r>
            <a:r>
              <a:rPr lang="sv-SE" sz="2000" dirty="0" smtClean="0">
                <a:solidFill>
                  <a:srgbClr val="4C4946"/>
                </a:solidFill>
                <a:latin typeface="+mn-lt"/>
              </a:rPr>
              <a:t>det </a:t>
            </a:r>
            <a:r>
              <a:rPr lang="sv-SE" sz="2000" dirty="0">
                <a:solidFill>
                  <a:srgbClr val="4C4946"/>
                </a:solidFill>
                <a:latin typeface="+mn-lt"/>
              </a:rPr>
              <a:t>du använder om B är en del av A eller A har en B.</a:t>
            </a:r>
          </a:p>
          <a:p>
            <a:pPr marL="342900" indent="-342900">
              <a:spcBef>
                <a:spcPct val="50000"/>
              </a:spcBef>
              <a:buFontTx/>
              <a:buChar char="•"/>
            </a:pPr>
            <a:r>
              <a:rPr lang="sv-SE" sz="2000" dirty="0">
                <a:solidFill>
                  <a:srgbClr val="4C4946"/>
                </a:solidFill>
                <a:latin typeface="+mn-lt"/>
              </a:rPr>
              <a:t>För det mesta representerar detta ett rent fysiskt </a:t>
            </a:r>
            <a:r>
              <a:rPr lang="sv-SE" sz="2000" dirty="0" smtClean="0">
                <a:solidFill>
                  <a:srgbClr val="4C4946"/>
                </a:solidFill>
                <a:latin typeface="+mn-lt"/>
              </a:rPr>
              <a:t>ägande.</a:t>
            </a:r>
            <a:endParaRPr lang="sv-SE" sz="2000" dirty="0">
              <a:solidFill>
                <a:srgbClr val="4C4946"/>
              </a:solidFill>
              <a:latin typeface="+mn-lt"/>
            </a:endParaRPr>
          </a:p>
          <a:p>
            <a:pPr marL="800100" lvl="1" indent="-342900">
              <a:spcBef>
                <a:spcPct val="50000"/>
              </a:spcBef>
              <a:buFontTx/>
              <a:buChar char="•"/>
            </a:pPr>
            <a:r>
              <a:rPr lang="sv-SE" sz="2000" dirty="0">
                <a:solidFill>
                  <a:srgbClr val="4C4946"/>
                </a:solidFill>
                <a:latin typeface="+mn-lt"/>
              </a:rPr>
              <a:t>Men det kan också användas väldigt kraftfullt om man ser på konceptuellt ägande.</a:t>
            </a:r>
          </a:p>
          <a:p>
            <a:pPr marL="800100" lvl="1" indent="-342900">
              <a:spcBef>
                <a:spcPct val="50000"/>
              </a:spcBef>
              <a:buFontTx/>
              <a:buChar char="•"/>
            </a:pPr>
            <a:r>
              <a:rPr lang="sv-SE" sz="2000" dirty="0">
                <a:solidFill>
                  <a:srgbClr val="4C4946"/>
                </a:solidFill>
                <a:latin typeface="+mn-lt"/>
              </a:rPr>
              <a:t>En </a:t>
            </a:r>
            <a:r>
              <a:rPr lang="sv-SE" sz="2000" dirty="0" smtClean="0">
                <a:solidFill>
                  <a:srgbClr val="4C4946"/>
                </a:solidFill>
                <a:latin typeface="+mn-lt"/>
              </a:rPr>
              <a:t>agent </a:t>
            </a:r>
            <a:r>
              <a:rPr lang="sv-SE" sz="2000" dirty="0">
                <a:solidFill>
                  <a:srgbClr val="4C4946"/>
                </a:solidFill>
                <a:latin typeface="+mn-lt"/>
              </a:rPr>
              <a:t>har ett </a:t>
            </a:r>
            <a:r>
              <a:rPr lang="sv-SE" sz="2000" dirty="0" smtClean="0">
                <a:solidFill>
                  <a:srgbClr val="4C4946"/>
                </a:solidFill>
                <a:latin typeface="+mn-lt"/>
              </a:rPr>
              <a:t>beteende.</a:t>
            </a:r>
            <a:endParaRPr lang="sv-SE" sz="2000" dirty="0">
              <a:solidFill>
                <a:srgbClr val="4C4946"/>
              </a:solidFill>
              <a:latin typeface="+mn-lt"/>
            </a:endParaRPr>
          </a:p>
          <a:p>
            <a:pPr marL="800100" lvl="1" indent="-342900">
              <a:spcBef>
                <a:spcPct val="50000"/>
              </a:spcBef>
              <a:buFontTx/>
              <a:buChar char="•"/>
            </a:pPr>
            <a:r>
              <a:rPr lang="sv-SE" sz="2000" dirty="0">
                <a:solidFill>
                  <a:srgbClr val="4C4946"/>
                </a:solidFill>
                <a:latin typeface="+mn-lt"/>
              </a:rPr>
              <a:t>En person har en viss </a:t>
            </a:r>
            <a:r>
              <a:rPr lang="sv-SE" sz="2000" dirty="0" smtClean="0">
                <a:solidFill>
                  <a:srgbClr val="4C4946"/>
                </a:solidFill>
                <a:latin typeface="+mn-lt"/>
              </a:rPr>
              <a:t>energinivå.</a:t>
            </a:r>
            <a:endParaRPr lang="sv-SE" sz="2000" dirty="0">
              <a:solidFill>
                <a:srgbClr val="4C4946"/>
              </a:solidFill>
              <a:latin typeface="+mn-lt"/>
            </a:endParaRPr>
          </a:p>
          <a:p>
            <a:pPr marL="800100" lvl="1" indent="-342900">
              <a:spcBef>
                <a:spcPct val="50000"/>
              </a:spcBef>
              <a:buFontTx/>
              <a:buChar char="•"/>
            </a:pPr>
            <a:r>
              <a:rPr lang="sv-SE" sz="2000" dirty="0">
                <a:solidFill>
                  <a:srgbClr val="4C4946"/>
                </a:solidFill>
                <a:latin typeface="+mn-lt"/>
              </a:rPr>
              <a:t>Detta är abstrakta koncept men de funkar alldeles utmärkt med aggregat.</a:t>
            </a:r>
          </a:p>
          <a:p>
            <a:pPr marL="342900" indent="-342900">
              <a:spcBef>
                <a:spcPct val="50000"/>
              </a:spcBef>
              <a:buFontTx/>
              <a:buChar char="•"/>
            </a:pPr>
            <a:r>
              <a:rPr lang="sv-SE" sz="2000" dirty="0">
                <a:solidFill>
                  <a:srgbClr val="4C4946"/>
                </a:solidFill>
                <a:latin typeface="+mn-lt"/>
              </a:rPr>
              <a:t>Ofta misstolkar folk lägen som behöver aggregat för lägen som behöver multipelt </a:t>
            </a:r>
            <a:r>
              <a:rPr lang="sv-SE" sz="2000" dirty="0" smtClean="0">
                <a:solidFill>
                  <a:srgbClr val="4C4946"/>
                </a:solidFill>
                <a:latin typeface="+mn-lt"/>
              </a:rPr>
              <a:t>arv. Så </a:t>
            </a:r>
            <a:r>
              <a:rPr lang="sv-SE" sz="2000" dirty="0">
                <a:solidFill>
                  <a:srgbClr val="4C4946"/>
                </a:solidFill>
                <a:latin typeface="+mn-lt"/>
              </a:rPr>
              <a:t>kolla alltid på </a:t>
            </a:r>
            <a:r>
              <a:rPr lang="sv-SE" sz="2000" dirty="0" smtClean="0">
                <a:solidFill>
                  <a:srgbClr val="4C4946"/>
                </a:solidFill>
                <a:latin typeface="+mn-lt"/>
              </a:rPr>
              <a:t>”har en” </a:t>
            </a:r>
            <a:r>
              <a:rPr lang="sv-SE" sz="2000" dirty="0">
                <a:solidFill>
                  <a:srgbClr val="4C4946"/>
                </a:solidFill>
                <a:latin typeface="+mn-lt"/>
              </a:rPr>
              <a:t>egenskapen istället för </a:t>
            </a:r>
            <a:r>
              <a:rPr lang="sv-SE" sz="2000" dirty="0" smtClean="0">
                <a:solidFill>
                  <a:srgbClr val="4C4946"/>
                </a:solidFill>
                <a:latin typeface="+mn-lt"/>
              </a:rPr>
              <a:t>”är en”.</a:t>
            </a:r>
            <a:endParaRPr lang="sv-SE" sz="2000" dirty="0">
              <a:solidFill>
                <a:srgbClr val="4C4946"/>
              </a:solidFill>
              <a:latin typeface="+mn-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4294967295"/>
          </p:nvPr>
        </p:nvSpPr>
        <p:spPr>
          <a:xfrm>
            <a:off x="1357313" y="1268413"/>
            <a:ext cx="7786687" cy="4857750"/>
          </a:xfrm>
        </p:spPr>
        <p:txBody>
          <a:bodyPr/>
          <a:lstStyle/>
          <a:p>
            <a:pPr eaLnBrk="1" hangingPunct="1">
              <a:lnSpc>
                <a:spcPct val="80000"/>
              </a:lnSpc>
              <a:buFontTx/>
              <a:buNone/>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000" dirty="0" smtClean="0"/>
          </a:p>
        </p:txBody>
      </p:sp>
      <p:sp>
        <p:nvSpPr>
          <p:cNvPr id="33795"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Aggregation</a:t>
            </a:r>
          </a:p>
        </p:txBody>
      </p:sp>
      <p:sp>
        <p:nvSpPr>
          <p:cNvPr id="33796" name="Text Box 7"/>
          <p:cNvSpPr txBox="1">
            <a:spLocks noChangeArrowheads="1"/>
          </p:cNvSpPr>
          <p:nvPr/>
        </p:nvSpPr>
        <p:spPr bwMode="auto">
          <a:xfrm>
            <a:off x="1187450" y="1268413"/>
            <a:ext cx="6983413" cy="3170099"/>
          </a:xfrm>
          <a:prstGeom prst="rect">
            <a:avLst/>
          </a:prstGeom>
          <a:noFill/>
          <a:ln w="9525">
            <a:noFill/>
            <a:miter lim="800000"/>
            <a:headEnd/>
            <a:tailEnd/>
          </a:ln>
        </p:spPr>
        <p:txBody>
          <a:bodyPr>
            <a:spAutoFit/>
          </a:bodyPr>
          <a:lstStyle/>
          <a:p>
            <a:pPr marL="342900" indent="-342900">
              <a:spcBef>
                <a:spcPct val="50000"/>
              </a:spcBef>
              <a:buFontTx/>
              <a:buChar char="•"/>
            </a:pPr>
            <a:r>
              <a:rPr lang="sv-SE" sz="2000" dirty="0">
                <a:solidFill>
                  <a:srgbClr val="4C4946"/>
                </a:solidFill>
                <a:latin typeface="+mn-lt"/>
              </a:rPr>
              <a:t>En människa har ett gott </a:t>
            </a:r>
            <a:r>
              <a:rPr lang="sv-SE" sz="2000" dirty="0" smtClean="0">
                <a:solidFill>
                  <a:srgbClr val="4C4946"/>
                </a:solidFill>
                <a:latin typeface="+mn-lt"/>
              </a:rPr>
              <a:t>humör.</a:t>
            </a:r>
            <a:endParaRPr lang="sv-SE" sz="2000" dirty="0">
              <a:solidFill>
                <a:srgbClr val="4C4946"/>
              </a:solidFill>
              <a:latin typeface="+mn-lt"/>
            </a:endParaRPr>
          </a:p>
          <a:p>
            <a:pPr marL="342900" indent="-342900">
              <a:spcBef>
                <a:spcPct val="50000"/>
              </a:spcBef>
              <a:buFontTx/>
              <a:buChar char="•"/>
            </a:pPr>
            <a:r>
              <a:rPr lang="sv-SE" sz="2000" dirty="0">
                <a:solidFill>
                  <a:srgbClr val="4C4946"/>
                </a:solidFill>
                <a:latin typeface="+mn-lt"/>
              </a:rPr>
              <a:t>En människa har snygga </a:t>
            </a:r>
            <a:r>
              <a:rPr lang="sv-SE" sz="2000" dirty="0" smtClean="0">
                <a:solidFill>
                  <a:srgbClr val="4C4946"/>
                </a:solidFill>
                <a:latin typeface="+mn-lt"/>
              </a:rPr>
              <a:t>kläder.</a:t>
            </a:r>
            <a:endParaRPr lang="sv-SE" sz="2000" dirty="0">
              <a:solidFill>
                <a:srgbClr val="4C4946"/>
              </a:solidFill>
              <a:latin typeface="+mn-lt"/>
            </a:endParaRPr>
          </a:p>
          <a:p>
            <a:pPr marL="342900" indent="-342900">
              <a:spcBef>
                <a:spcPct val="50000"/>
              </a:spcBef>
              <a:buFontTx/>
              <a:buChar char="•"/>
            </a:pPr>
            <a:r>
              <a:rPr lang="sv-SE" sz="2000" dirty="0">
                <a:solidFill>
                  <a:srgbClr val="4C4946"/>
                </a:solidFill>
                <a:latin typeface="+mn-lt"/>
              </a:rPr>
              <a:t>Du vill aldrig göra saker som dessa med arv som att glad människa ärver från människa.</a:t>
            </a:r>
          </a:p>
          <a:p>
            <a:pPr marL="342900" indent="-342900">
              <a:spcBef>
                <a:spcPct val="50000"/>
              </a:spcBef>
              <a:buFont typeface="Arial" pitchFamily="34" charset="0"/>
              <a:buChar char="•"/>
            </a:pPr>
            <a:r>
              <a:rPr lang="sv-SE" sz="2000" dirty="0">
                <a:solidFill>
                  <a:srgbClr val="4C4946"/>
                </a:solidFill>
                <a:latin typeface="+mn-lt"/>
              </a:rPr>
              <a:t>Arv ska inte användas för att byta enskilda status eller </a:t>
            </a:r>
            <a:r>
              <a:rPr lang="sv-SE" sz="2000" dirty="0" smtClean="0">
                <a:solidFill>
                  <a:srgbClr val="4C4946"/>
                </a:solidFill>
                <a:latin typeface="+mn-lt"/>
              </a:rPr>
              <a:t>beteenden - </a:t>
            </a:r>
            <a:r>
              <a:rPr lang="sv-SE" sz="2000" dirty="0">
                <a:solidFill>
                  <a:srgbClr val="4C4946"/>
                </a:solidFill>
                <a:latin typeface="+mn-lt"/>
              </a:rPr>
              <a:t>det är vad aggregat är till för.</a:t>
            </a:r>
          </a:p>
          <a:p>
            <a:pPr marL="342900" indent="-342900">
              <a:spcBef>
                <a:spcPct val="50000"/>
              </a:spcBef>
              <a:buFont typeface="Arial" pitchFamily="34" charset="0"/>
              <a:buChar char="•"/>
            </a:pPr>
            <a:r>
              <a:rPr lang="sv-SE" sz="2000" dirty="0">
                <a:solidFill>
                  <a:srgbClr val="4C4946"/>
                </a:solidFill>
                <a:latin typeface="+mn-lt"/>
              </a:rPr>
              <a:t>Detta kan verka </a:t>
            </a:r>
            <a:r>
              <a:rPr lang="sv-SE" sz="2000" dirty="0" err="1">
                <a:solidFill>
                  <a:srgbClr val="4C4946"/>
                </a:solidFill>
                <a:latin typeface="+mn-lt"/>
              </a:rPr>
              <a:t>klyddigt</a:t>
            </a:r>
            <a:r>
              <a:rPr lang="sv-SE" sz="2000" dirty="0">
                <a:solidFill>
                  <a:srgbClr val="4C4946"/>
                </a:solidFill>
                <a:latin typeface="+mn-lt"/>
              </a:rPr>
              <a:t> så </a:t>
            </a:r>
            <a:r>
              <a:rPr lang="sv-SE" sz="2000" dirty="0" smtClean="0">
                <a:solidFill>
                  <a:srgbClr val="4C4946"/>
                </a:solidFill>
                <a:latin typeface="+mn-lt"/>
              </a:rPr>
              <a:t>huvudregeln </a:t>
            </a:r>
            <a:r>
              <a:rPr lang="sv-SE" sz="2000" dirty="0">
                <a:solidFill>
                  <a:srgbClr val="4C4946"/>
                </a:solidFill>
                <a:latin typeface="+mn-lt"/>
              </a:rPr>
              <a:t>är </a:t>
            </a:r>
            <a:r>
              <a:rPr lang="sv-SE" sz="2000" dirty="0" smtClean="0">
                <a:solidFill>
                  <a:srgbClr val="4C4946"/>
                </a:solidFill>
                <a:latin typeface="+mn-lt"/>
              </a:rPr>
              <a:t>att om </a:t>
            </a:r>
            <a:r>
              <a:rPr lang="sv-SE" sz="2000" dirty="0">
                <a:solidFill>
                  <a:srgbClr val="4C4946"/>
                </a:solidFill>
                <a:latin typeface="+mn-lt"/>
              </a:rPr>
              <a:t>du tvekar </a:t>
            </a:r>
            <a:r>
              <a:rPr lang="sv-SE" sz="2000" dirty="0" smtClean="0">
                <a:solidFill>
                  <a:srgbClr val="4C4946"/>
                </a:solidFill>
                <a:latin typeface="+mn-lt"/>
              </a:rPr>
              <a:t>så lös </a:t>
            </a:r>
            <a:r>
              <a:rPr lang="sv-SE" sz="2000" dirty="0">
                <a:solidFill>
                  <a:srgbClr val="4C4946"/>
                </a:solidFill>
                <a:latin typeface="+mn-lt"/>
              </a:rPr>
              <a:t>med aggregat och inte arv</a:t>
            </a:r>
            <a:r>
              <a:rPr lang="sv-SE" sz="2000" dirty="0" smtClean="0">
                <a:solidFill>
                  <a:srgbClr val="4C4946"/>
                </a:solidFill>
                <a:latin typeface="+mn-lt"/>
              </a:rPr>
              <a:t>.</a:t>
            </a:r>
            <a:endParaRPr lang="sv-SE" sz="2000" dirty="0">
              <a:solidFill>
                <a:srgbClr val="4C4946"/>
              </a:solidFill>
              <a:latin typeface="+mn-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solidFill>
                  <a:srgbClr val="4C4946"/>
                </a:solidFill>
                <a:latin typeface="Bliss 2 Regular" pitchFamily="50" charset="0"/>
              </a:rPr>
              <a:t/>
            </a:r>
            <a:br>
              <a:rPr lang="sv-SE" dirty="0" smtClean="0">
                <a:solidFill>
                  <a:srgbClr val="4C4946"/>
                </a:solidFill>
                <a:latin typeface="Bliss 2 Regular" pitchFamily="50" charset="0"/>
              </a:rPr>
            </a:br>
            <a:r>
              <a:rPr lang="sv-SE" dirty="0" smtClean="0"/>
              <a:t>Frågor?</a:t>
            </a:r>
            <a:r>
              <a:rPr lang="sv-SE" dirty="0" smtClean="0">
                <a:solidFill>
                  <a:srgbClr val="4C4946"/>
                </a:solidFill>
                <a:latin typeface="Bliss 2 Regular" pitchFamily="50" charset="0"/>
              </a:rPr>
              <a:t/>
            </a:r>
            <a:br>
              <a:rPr lang="sv-SE" dirty="0" smtClean="0">
                <a:solidFill>
                  <a:srgbClr val="4C4946"/>
                </a:solidFill>
                <a:latin typeface="Bliss 2 Regular" pitchFamily="50" charset="0"/>
              </a:rPr>
            </a:br>
            <a:endParaRPr lang="sv-SE" dirty="0"/>
          </a:p>
        </p:txBody>
      </p:sp>
      <p:sp>
        <p:nvSpPr>
          <p:cNvPr id="3" name="Platshållare för innehåll 2"/>
          <p:cNvSpPr>
            <a:spLocks noGrp="1"/>
          </p:cNvSpPr>
          <p:nvPr>
            <p:ph idx="1"/>
          </p:nvPr>
        </p:nvSpPr>
        <p:spPr/>
        <p:txBody>
          <a:bodyPr/>
          <a:lstStyle/>
          <a:p>
            <a:pPr>
              <a:buNone/>
            </a:pPr>
            <a:r>
              <a:rPr lang="sv-SE" sz="2400" dirty="0" smtClean="0">
                <a:solidFill>
                  <a:srgbClr val="4C4946"/>
                </a:solidFill>
              </a:rPr>
              <a:t>Läxa:</a:t>
            </a:r>
          </a:p>
          <a:p>
            <a:pPr>
              <a:buNone/>
            </a:pPr>
            <a:r>
              <a:rPr lang="sv-SE" sz="2400" dirty="0" err="1" smtClean="0"/>
              <a:t>Object</a:t>
            </a:r>
            <a:r>
              <a:rPr lang="sv-SE" sz="2400" dirty="0" smtClean="0"/>
              <a:t> </a:t>
            </a:r>
            <a:r>
              <a:rPr lang="sv-SE" sz="2400" dirty="0" err="1" smtClean="0"/>
              <a:t>Oriented</a:t>
            </a:r>
            <a:r>
              <a:rPr lang="sv-SE" sz="2400" dirty="0" smtClean="0"/>
              <a:t> </a:t>
            </a:r>
            <a:r>
              <a:rPr lang="sv-SE" sz="2400" dirty="0" err="1" smtClean="0"/>
              <a:t>Analysis</a:t>
            </a:r>
            <a:r>
              <a:rPr lang="sv-SE" sz="2400" dirty="0" smtClean="0"/>
              <a:t> and Design</a:t>
            </a:r>
          </a:p>
          <a:p>
            <a:pPr>
              <a:buNone/>
            </a:pPr>
            <a:r>
              <a:rPr lang="sv-SE" sz="2400" dirty="0" smtClean="0"/>
              <a:t>Sida	 121-144</a:t>
            </a:r>
          </a:p>
          <a:p>
            <a:pPr>
              <a:buNone/>
            </a:pPr>
            <a:endParaRPr lang="sv-SE" sz="2400" dirty="0" smtClean="0">
              <a:hlinkClick r:id="rId3"/>
            </a:endParaRPr>
          </a:p>
          <a:p>
            <a:pPr>
              <a:buNone/>
            </a:pPr>
            <a:r>
              <a:rPr lang="sv-SE" sz="2400" smtClean="0">
                <a:solidFill>
                  <a:srgbClr val="4C4946"/>
                </a:solidFill>
                <a:hlinkClick r:id="rId3"/>
              </a:rPr>
              <a:t>magnus@thegameassembly.com</a:t>
            </a:r>
            <a:endParaRPr lang="sv-SE" sz="2400" dirty="0" smtClean="0">
              <a:solidFill>
                <a:srgbClr val="4C4946"/>
              </a:solidFill>
            </a:endParaRPr>
          </a:p>
          <a:p>
            <a:pPr>
              <a:spcBef>
                <a:spcPct val="50000"/>
              </a:spcBef>
              <a:buFontTx/>
              <a:buChar char="•"/>
            </a:pPr>
            <a:endParaRPr lang="sv-SE" sz="2400" dirty="0" smtClean="0">
              <a:solidFill>
                <a:srgbClr val="4C4946"/>
              </a:solidFill>
            </a:endParaRPr>
          </a:p>
          <a:p>
            <a:pPr>
              <a:buNone/>
            </a:pPr>
            <a:endParaRPr lang="sv-S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a:xfrm>
            <a:off x="900113" y="1268413"/>
            <a:ext cx="7786687" cy="4857750"/>
          </a:xfrm>
        </p:spPr>
        <p:txBody>
          <a:bodyPr/>
          <a:lstStyle/>
          <a:p>
            <a:pPr eaLnBrk="1" hangingPunct="1">
              <a:lnSpc>
                <a:spcPct val="80000"/>
              </a:lnSpc>
              <a:buFontTx/>
              <a:buNone/>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400" dirty="0" smtClean="0"/>
          </a:p>
          <a:p>
            <a:pPr eaLnBrk="1" hangingPunct="1">
              <a:lnSpc>
                <a:spcPct val="80000"/>
              </a:lnSpc>
            </a:pPr>
            <a:endParaRPr lang="sv-SE" sz="2000" dirty="0" smtClean="0"/>
          </a:p>
        </p:txBody>
      </p:sp>
      <p:sp>
        <p:nvSpPr>
          <p:cNvPr id="5123" name="Text Box 6"/>
          <p:cNvSpPr txBox="1">
            <a:spLocks noChangeArrowheads="1"/>
          </p:cNvSpPr>
          <p:nvPr/>
        </p:nvSpPr>
        <p:spPr bwMode="auto">
          <a:xfrm>
            <a:off x="1187624" y="116632"/>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Vad är ett Objekt</a:t>
            </a:r>
          </a:p>
        </p:txBody>
      </p:sp>
      <p:sp>
        <p:nvSpPr>
          <p:cNvPr id="5124" name="Text Box 7"/>
          <p:cNvSpPr txBox="1">
            <a:spLocks noChangeArrowheads="1"/>
          </p:cNvSpPr>
          <p:nvPr/>
        </p:nvSpPr>
        <p:spPr bwMode="auto">
          <a:xfrm>
            <a:off x="1187450" y="1268413"/>
            <a:ext cx="6983413" cy="4262705"/>
          </a:xfrm>
          <a:prstGeom prst="rect">
            <a:avLst/>
          </a:prstGeom>
          <a:noFill/>
          <a:ln w="9525">
            <a:noFill/>
            <a:miter lim="800000"/>
            <a:headEnd/>
            <a:tailEnd/>
          </a:ln>
        </p:spPr>
        <p:txBody>
          <a:bodyPr>
            <a:spAutoFit/>
          </a:bodyPr>
          <a:lstStyle/>
          <a:p>
            <a:pPr marL="342900" indent="-342900">
              <a:spcBef>
                <a:spcPct val="50000"/>
              </a:spcBef>
              <a:buFontTx/>
              <a:buChar char="•"/>
            </a:pPr>
            <a:r>
              <a:rPr lang="sv-SE" sz="2000" dirty="0">
                <a:solidFill>
                  <a:srgbClr val="4C4946"/>
                </a:solidFill>
                <a:latin typeface="+mn-lt"/>
              </a:rPr>
              <a:t>Ett nytt försök till att definiera </a:t>
            </a:r>
            <a:r>
              <a:rPr lang="sv-SE" sz="2000" dirty="0" smtClean="0">
                <a:solidFill>
                  <a:srgbClr val="4C4946"/>
                </a:solidFill>
                <a:latin typeface="+mn-lt"/>
              </a:rPr>
              <a:t>vår </a:t>
            </a:r>
            <a:r>
              <a:rPr lang="sv-SE" sz="2000" dirty="0">
                <a:solidFill>
                  <a:srgbClr val="4C4946"/>
                </a:solidFill>
                <a:latin typeface="+mn-lt"/>
              </a:rPr>
              <a:t>typ av objekt ger då </a:t>
            </a:r>
            <a:r>
              <a:rPr lang="sv-SE" sz="2000" dirty="0" smtClean="0">
                <a:solidFill>
                  <a:srgbClr val="4C4946"/>
                </a:solidFill>
                <a:latin typeface="+mn-lt"/>
              </a:rPr>
              <a:t>följande:</a:t>
            </a:r>
            <a:endParaRPr lang="sv-SE" sz="2000" dirty="0">
              <a:solidFill>
                <a:srgbClr val="4C4946"/>
              </a:solidFill>
              <a:latin typeface="+mn-lt"/>
            </a:endParaRPr>
          </a:p>
          <a:p>
            <a:pPr marL="800100" lvl="1" indent="-342900">
              <a:spcBef>
                <a:spcPct val="50000"/>
              </a:spcBef>
              <a:buFontTx/>
              <a:buChar char="•"/>
            </a:pPr>
            <a:r>
              <a:rPr lang="sv-SE" dirty="0">
                <a:solidFill>
                  <a:srgbClr val="4C4946"/>
                </a:solidFill>
                <a:latin typeface="+mn-lt"/>
              </a:rPr>
              <a:t>Ett objekt representerar en individ</a:t>
            </a:r>
            <a:r>
              <a:rPr lang="sv-SE" dirty="0" smtClean="0">
                <a:solidFill>
                  <a:srgbClr val="4C4946"/>
                </a:solidFill>
                <a:latin typeface="+mn-lt"/>
              </a:rPr>
              <a:t>, igenkännbart </a:t>
            </a:r>
            <a:r>
              <a:rPr lang="sv-SE" dirty="0">
                <a:solidFill>
                  <a:srgbClr val="4C4946"/>
                </a:solidFill>
                <a:latin typeface="+mn-lt"/>
              </a:rPr>
              <a:t>föremål</a:t>
            </a:r>
            <a:r>
              <a:rPr lang="sv-SE" dirty="0" smtClean="0">
                <a:solidFill>
                  <a:srgbClr val="4C4946"/>
                </a:solidFill>
                <a:latin typeface="+mn-lt"/>
              </a:rPr>
              <a:t>, enhet </a:t>
            </a:r>
            <a:r>
              <a:rPr lang="sv-SE" dirty="0">
                <a:solidFill>
                  <a:srgbClr val="4C4946"/>
                </a:solidFill>
                <a:latin typeface="+mn-lt"/>
              </a:rPr>
              <a:t>eller entitet, antingen </a:t>
            </a:r>
            <a:r>
              <a:rPr lang="sv-SE" dirty="0" smtClean="0">
                <a:solidFill>
                  <a:srgbClr val="4C4946"/>
                </a:solidFill>
                <a:latin typeface="+mn-lt"/>
              </a:rPr>
              <a:t>abstrakt </a:t>
            </a:r>
            <a:r>
              <a:rPr lang="sv-SE" dirty="0">
                <a:solidFill>
                  <a:srgbClr val="4C4946"/>
                </a:solidFill>
                <a:latin typeface="+mn-lt"/>
              </a:rPr>
              <a:t>eller verklig, </a:t>
            </a:r>
            <a:r>
              <a:rPr lang="sv-SE" dirty="0" smtClean="0">
                <a:solidFill>
                  <a:srgbClr val="4C4946"/>
                </a:solidFill>
                <a:latin typeface="+mn-lt"/>
              </a:rPr>
              <a:t>med </a:t>
            </a:r>
            <a:r>
              <a:rPr lang="sv-SE" dirty="0">
                <a:solidFill>
                  <a:srgbClr val="4C4946"/>
                </a:solidFill>
                <a:latin typeface="+mn-lt"/>
              </a:rPr>
              <a:t>en väldefinierad roll i </a:t>
            </a:r>
            <a:r>
              <a:rPr lang="sv-SE" dirty="0" smtClean="0">
                <a:solidFill>
                  <a:srgbClr val="4C4946"/>
                </a:solidFill>
                <a:latin typeface="+mn-lt"/>
              </a:rPr>
              <a:t>problemdomänen</a:t>
            </a:r>
            <a:r>
              <a:rPr lang="sv-SE" dirty="0">
                <a:solidFill>
                  <a:srgbClr val="4C4946"/>
                </a:solidFill>
                <a:latin typeface="+mn-lt"/>
              </a:rPr>
              <a:t>.</a:t>
            </a:r>
          </a:p>
          <a:p>
            <a:pPr marL="342900" indent="-342900">
              <a:spcBef>
                <a:spcPct val="50000"/>
              </a:spcBef>
              <a:buFontTx/>
              <a:buChar char="•"/>
            </a:pPr>
            <a:r>
              <a:rPr lang="sv-SE" sz="2000" dirty="0">
                <a:solidFill>
                  <a:srgbClr val="4C4946"/>
                </a:solidFill>
                <a:latin typeface="+mn-lt"/>
              </a:rPr>
              <a:t>Men hur vet man var man ska göra indelningen av ett </a:t>
            </a:r>
            <a:r>
              <a:rPr lang="sv-SE" sz="2000" dirty="0" smtClean="0">
                <a:solidFill>
                  <a:srgbClr val="4C4946"/>
                </a:solidFill>
                <a:latin typeface="+mn-lt"/>
              </a:rPr>
              <a:t>objekt?</a:t>
            </a:r>
            <a:endParaRPr lang="sv-SE" sz="2000" dirty="0">
              <a:solidFill>
                <a:srgbClr val="4C4946"/>
              </a:solidFill>
              <a:latin typeface="+mn-lt"/>
            </a:endParaRPr>
          </a:p>
          <a:p>
            <a:pPr marL="800100" lvl="1" indent="-342900">
              <a:spcBef>
                <a:spcPct val="50000"/>
              </a:spcBef>
              <a:buFontTx/>
              <a:buChar char="•"/>
            </a:pPr>
            <a:r>
              <a:rPr lang="sv-SE" dirty="0">
                <a:solidFill>
                  <a:srgbClr val="4C4946"/>
                </a:solidFill>
                <a:latin typeface="+mn-lt"/>
              </a:rPr>
              <a:t>Om man sätter sig ner och analyserar olika delar av objektet kommer man hitta områden som har väldigt tydliga och skarpa </a:t>
            </a:r>
            <a:r>
              <a:rPr lang="sv-SE" dirty="0" smtClean="0">
                <a:solidFill>
                  <a:srgbClr val="4C4946"/>
                </a:solidFill>
                <a:latin typeface="+mn-lt"/>
              </a:rPr>
              <a:t>konceptuella </a:t>
            </a:r>
            <a:r>
              <a:rPr lang="sv-SE" dirty="0">
                <a:solidFill>
                  <a:srgbClr val="4C4946"/>
                </a:solidFill>
                <a:latin typeface="+mn-lt"/>
              </a:rPr>
              <a:t>avgränsningar mot andra delar av systemet.</a:t>
            </a:r>
          </a:p>
          <a:p>
            <a:pPr marL="800100" lvl="1" indent="-342900">
              <a:spcBef>
                <a:spcPct val="50000"/>
              </a:spcBef>
              <a:buFontTx/>
              <a:buChar char="•"/>
            </a:pPr>
            <a:r>
              <a:rPr lang="sv-SE" dirty="0">
                <a:solidFill>
                  <a:srgbClr val="4C4946"/>
                </a:solidFill>
                <a:latin typeface="+mn-lt"/>
              </a:rPr>
              <a:t>Det är dessa </a:t>
            </a:r>
            <a:r>
              <a:rPr lang="sv-SE" dirty="0" smtClean="0">
                <a:solidFill>
                  <a:srgbClr val="4C4946"/>
                </a:solidFill>
                <a:latin typeface="+mn-lt"/>
              </a:rPr>
              <a:t>avgränsningar </a:t>
            </a:r>
            <a:r>
              <a:rPr lang="sv-SE" dirty="0">
                <a:solidFill>
                  <a:srgbClr val="4C4946"/>
                </a:solidFill>
                <a:latin typeface="+mn-lt"/>
              </a:rPr>
              <a:t>du ska leta efter för att se vilka objekt som behövs i ditt system för att hitta dina objekt.</a:t>
            </a:r>
          </a:p>
          <a:p>
            <a:pPr marL="800100" lvl="1" indent="-342900">
              <a:spcBef>
                <a:spcPct val="50000"/>
              </a:spcBef>
              <a:buFontTx/>
              <a:buChar char="•"/>
            </a:pPr>
            <a:r>
              <a:rPr lang="sv-SE" dirty="0">
                <a:solidFill>
                  <a:srgbClr val="4C4946"/>
                </a:solidFill>
                <a:latin typeface="+mn-lt"/>
              </a:rPr>
              <a:t>I </a:t>
            </a:r>
            <a:r>
              <a:rPr lang="sv-SE" dirty="0" smtClean="0">
                <a:solidFill>
                  <a:srgbClr val="4C4946"/>
                </a:solidFill>
                <a:latin typeface="+mn-lt"/>
              </a:rPr>
              <a:t>space </a:t>
            </a:r>
            <a:r>
              <a:rPr lang="sv-SE" dirty="0">
                <a:solidFill>
                  <a:srgbClr val="4C4946"/>
                </a:solidFill>
                <a:latin typeface="+mn-lt"/>
              </a:rPr>
              <a:t>invanders exempel </a:t>
            </a:r>
            <a:r>
              <a:rPr lang="sv-SE" dirty="0" smtClean="0">
                <a:solidFill>
                  <a:srgbClr val="4C4946"/>
                </a:solidFill>
                <a:latin typeface="+mn-lt"/>
              </a:rPr>
              <a:t>är dom </a:t>
            </a:r>
            <a:r>
              <a:rPr lang="sv-SE" dirty="0">
                <a:solidFill>
                  <a:srgbClr val="4C4946"/>
                </a:solidFill>
                <a:latin typeface="+mn-lt"/>
              </a:rPr>
              <a:t>väldigt tydliga.</a:t>
            </a:r>
            <a:endParaRPr lang="sv-SE" sz="2000" dirty="0">
              <a:solidFill>
                <a:srgbClr val="4C4946"/>
              </a:solidFill>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a:xfrm>
            <a:off x="900113" y="1268413"/>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6147"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Vad är ett Objekt</a:t>
            </a:r>
          </a:p>
        </p:txBody>
      </p:sp>
      <p:sp>
        <p:nvSpPr>
          <p:cNvPr id="6148" name="Text Box 7"/>
          <p:cNvSpPr txBox="1">
            <a:spLocks noChangeArrowheads="1"/>
          </p:cNvSpPr>
          <p:nvPr/>
        </p:nvSpPr>
        <p:spPr bwMode="auto">
          <a:xfrm>
            <a:off x="1187450" y="1268413"/>
            <a:ext cx="6983413" cy="4601260"/>
          </a:xfrm>
          <a:prstGeom prst="rect">
            <a:avLst/>
          </a:prstGeom>
          <a:noFill/>
          <a:ln w="9525">
            <a:noFill/>
            <a:miter lim="800000"/>
            <a:headEnd/>
            <a:tailEnd/>
          </a:ln>
        </p:spPr>
        <p:txBody>
          <a:bodyPr>
            <a:spAutoFit/>
          </a:bodyPr>
          <a:lstStyle/>
          <a:p>
            <a:pPr marL="342900" indent="-342900">
              <a:spcBef>
                <a:spcPct val="50000"/>
              </a:spcBef>
              <a:buFontTx/>
              <a:buChar char="•"/>
            </a:pPr>
            <a:r>
              <a:rPr lang="sv-SE" sz="2000" dirty="0">
                <a:solidFill>
                  <a:srgbClr val="4C4946"/>
                </a:solidFill>
                <a:latin typeface="+mn-lt"/>
              </a:rPr>
              <a:t>En </a:t>
            </a:r>
            <a:r>
              <a:rPr lang="sv-SE" sz="2000" dirty="0" smtClean="0">
                <a:solidFill>
                  <a:srgbClr val="4C4946"/>
                </a:solidFill>
                <a:latin typeface="+mn-lt"/>
              </a:rPr>
              <a:t>fiendeskepp </a:t>
            </a:r>
            <a:r>
              <a:rPr lang="sv-SE" sz="2000" dirty="0">
                <a:solidFill>
                  <a:srgbClr val="4C4946"/>
                </a:solidFill>
                <a:latin typeface="+mn-lt"/>
              </a:rPr>
              <a:t>är tydligt skilt från allt annat konceptuellt sätt.</a:t>
            </a:r>
          </a:p>
          <a:p>
            <a:pPr marL="342900" indent="-342900">
              <a:spcBef>
                <a:spcPct val="50000"/>
              </a:spcBef>
              <a:buFontTx/>
              <a:buChar char="•"/>
            </a:pPr>
            <a:r>
              <a:rPr lang="sv-SE" sz="2000" dirty="0">
                <a:solidFill>
                  <a:srgbClr val="4C4946"/>
                </a:solidFill>
                <a:latin typeface="+mn-lt"/>
              </a:rPr>
              <a:t>Samma sak för </a:t>
            </a:r>
            <a:r>
              <a:rPr lang="sv-SE" sz="2000" dirty="0" smtClean="0">
                <a:solidFill>
                  <a:srgbClr val="4C4946"/>
                </a:solidFill>
                <a:latin typeface="+mn-lt"/>
              </a:rPr>
              <a:t>ett skott.</a:t>
            </a:r>
            <a:endParaRPr lang="sv-SE" sz="2000" dirty="0">
              <a:solidFill>
                <a:srgbClr val="4C4946"/>
              </a:solidFill>
              <a:latin typeface="+mn-lt"/>
            </a:endParaRPr>
          </a:p>
          <a:p>
            <a:pPr marL="342900" indent="-342900">
              <a:spcBef>
                <a:spcPct val="50000"/>
              </a:spcBef>
              <a:buFontTx/>
              <a:buChar char="•"/>
            </a:pPr>
            <a:r>
              <a:rPr lang="sv-SE" sz="2000" dirty="0">
                <a:solidFill>
                  <a:srgbClr val="4C4946"/>
                </a:solidFill>
                <a:latin typeface="+mn-lt"/>
              </a:rPr>
              <a:t>Ett föremål man kan kollidera </a:t>
            </a:r>
            <a:r>
              <a:rPr lang="sv-SE" sz="2000" dirty="0" smtClean="0">
                <a:solidFill>
                  <a:srgbClr val="4C4946"/>
                </a:solidFill>
                <a:latin typeface="+mn-lt"/>
              </a:rPr>
              <a:t>med.</a:t>
            </a:r>
            <a:endParaRPr lang="sv-SE" sz="2000" dirty="0">
              <a:solidFill>
                <a:srgbClr val="4C4946"/>
              </a:solidFill>
              <a:latin typeface="+mn-lt"/>
            </a:endParaRPr>
          </a:p>
          <a:p>
            <a:pPr marL="342900" indent="-342900">
              <a:spcBef>
                <a:spcPct val="50000"/>
              </a:spcBef>
              <a:buFontTx/>
              <a:buChar char="•"/>
            </a:pPr>
            <a:r>
              <a:rPr lang="sv-SE" sz="2000" dirty="0">
                <a:solidFill>
                  <a:srgbClr val="4C4946"/>
                </a:solidFill>
                <a:latin typeface="+mn-lt"/>
              </a:rPr>
              <a:t>Ett </a:t>
            </a:r>
            <a:r>
              <a:rPr lang="sv-SE" sz="2000" dirty="0" smtClean="0">
                <a:solidFill>
                  <a:srgbClr val="4C4946"/>
                </a:solidFill>
                <a:latin typeface="+mn-lt"/>
              </a:rPr>
              <a:t>spelarskepp.</a:t>
            </a:r>
            <a:endParaRPr lang="sv-SE" sz="2000" dirty="0">
              <a:solidFill>
                <a:srgbClr val="4C4946"/>
              </a:solidFill>
              <a:latin typeface="+mn-lt"/>
            </a:endParaRPr>
          </a:p>
          <a:p>
            <a:pPr marL="800100" lvl="1" indent="-342900">
              <a:spcBef>
                <a:spcPct val="50000"/>
              </a:spcBef>
              <a:buFontTx/>
              <a:buChar char="•"/>
            </a:pPr>
            <a:r>
              <a:rPr lang="sv-SE" dirty="0">
                <a:solidFill>
                  <a:srgbClr val="4C4946"/>
                </a:solidFill>
                <a:latin typeface="+mn-lt"/>
              </a:rPr>
              <a:t>Det kan göras argument för att detta är likt ett fiende skepp </a:t>
            </a:r>
            <a:r>
              <a:rPr lang="sv-SE" dirty="0" smtClean="0">
                <a:solidFill>
                  <a:srgbClr val="4C4946"/>
                </a:solidFill>
                <a:latin typeface="+mn-lt"/>
              </a:rPr>
              <a:t>konceptuellt </a:t>
            </a:r>
            <a:r>
              <a:rPr lang="sv-SE" dirty="0">
                <a:solidFill>
                  <a:srgbClr val="4C4946"/>
                </a:solidFill>
                <a:latin typeface="+mn-lt"/>
              </a:rPr>
              <a:t>och de har rätt. Man borde ha en </a:t>
            </a:r>
            <a:r>
              <a:rPr lang="sv-SE" dirty="0" smtClean="0">
                <a:solidFill>
                  <a:srgbClr val="4C4946"/>
                </a:solidFill>
                <a:latin typeface="+mn-lt"/>
              </a:rPr>
              <a:t>skeppklass som </a:t>
            </a:r>
            <a:r>
              <a:rPr lang="sv-SE" dirty="0">
                <a:solidFill>
                  <a:srgbClr val="4C4946"/>
                </a:solidFill>
                <a:latin typeface="+mn-lt"/>
              </a:rPr>
              <a:t>både fiende och </a:t>
            </a:r>
            <a:r>
              <a:rPr lang="sv-SE" dirty="0" smtClean="0">
                <a:solidFill>
                  <a:srgbClr val="4C4946"/>
                </a:solidFill>
                <a:latin typeface="+mn-lt"/>
              </a:rPr>
              <a:t>spelarskepp </a:t>
            </a:r>
            <a:r>
              <a:rPr lang="sv-SE" dirty="0">
                <a:solidFill>
                  <a:srgbClr val="4C4946"/>
                </a:solidFill>
                <a:latin typeface="+mn-lt"/>
              </a:rPr>
              <a:t>ärver ifrån.</a:t>
            </a:r>
          </a:p>
          <a:p>
            <a:pPr marL="342900" indent="-342900">
              <a:spcBef>
                <a:spcPct val="50000"/>
              </a:spcBef>
              <a:buFontTx/>
              <a:buChar char="•"/>
            </a:pPr>
            <a:r>
              <a:rPr lang="sv-SE" sz="2000" dirty="0">
                <a:solidFill>
                  <a:srgbClr val="4C4946"/>
                </a:solidFill>
                <a:latin typeface="+mn-lt"/>
              </a:rPr>
              <a:t>Ett </a:t>
            </a:r>
            <a:r>
              <a:rPr lang="sv-SE" sz="2000" dirty="0" smtClean="0">
                <a:solidFill>
                  <a:srgbClr val="4C4946"/>
                </a:solidFill>
                <a:latin typeface="+mn-lt"/>
              </a:rPr>
              <a:t>hinder.</a:t>
            </a:r>
            <a:endParaRPr lang="sv-SE" sz="2000" dirty="0">
              <a:solidFill>
                <a:srgbClr val="4C4946"/>
              </a:solidFill>
              <a:latin typeface="+mn-lt"/>
            </a:endParaRPr>
          </a:p>
          <a:p>
            <a:pPr marL="342900" indent="-342900">
              <a:spcBef>
                <a:spcPct val="50000"/>
              </a:spcBef>
              <a:buFontTx/>
              <a:buChar char="•"/>
            </a:pPr>
            <a:r>
              <a:rPr lang="sv-SE" sz="2000" dirty="0">
                <a:solidFill>
                  <a:srgbClr val="4C4946"/>
                </a:solidFill>
                <a:latin typeface="+mn-lt"/>
              </a:rPr>
              <a:t>En </a:t>
            </a:r>
            <a:r>
              <a:rPr lang="sv-SE" sz="2000" dirty="0" smtClean="0">
                <a:solidFill>
                  <a:srgbClr val="4C4946"/>
                </a:solidFill>
                <a:latin typeface="+mn-lt"/>
              </a:rPr>
              <a:t>bakgrund.</a:t>
            </a:r>
            <a:endParaRPr lang="sv-SE" sz="2000" dirty="0">
              <a:solidFill>
                <a:srgbClr val="4C4946"/>
              </a:solidFill>
              <a:latin typeface="+mn-lt"/>
            </a:endParaRPr>
          </a:p>
          <a:p>
            <a:pPr marL="342900" indent="-342900">
              <a:spcBef>
                <a:spcPct val="50000"/>
              </a:spcBef>
              <a:buFontTx/>
              <a:buChar char="•"/>
            </a:pPr>
            <a:r>
              <a:rPr lang="sv-SE" sz="2000" dirty="0">
                <a:solidFill>
                  <a:srgbClr val="4C4946"/>
                </a:solidFill>
                <a:latin typeface="+mn-lt"/>
              </a:rPr>
              <a:t>Någon form av grupp </a:t>
            </a:r>
            <a:r>
              <a:rPr lang="sv-SE" sz="2000" dirty="0" smtClean="0">
                <a:solidFill>
                  <a:srgbClr val="4C4946"/>
                </a:solidFill>
                <a:latin typeface="+mn-lt"/>
              </a:rPr>
              <a:t>för attackvågsbeteendet.</a:t>
            </a:r>
            <a:endParaRPr lang="sv-SE" sz="2000" dirty="0">
              <a:solidFill>
                <a:srgbClr val="4C4946"/>
              </a:solidFill>
              <a:latin typeface="+mn-lt"/>
            </a:endParaRPr>
          </a:p>
          <a:p>
            <a:pPr marL="342900" indent="-342900">
              <a:spcBef>
                <a:spcPct val="50000"/>
              </a:spcBef>
              <a:buFontTx/>
              <a:buChar char="•"/>
            </a:pPr>
            <a:r>
              <a:rPr lang="sv-SE" sz="2000" dirty="0">
                <a:solidFill>
                  <a:srgbClr val="4C4946"/>
                </a:solidFill>
                <a:latin typeface="+mn-lt"/>
              </a:rPr>
              <a:t>Dessa var väldigt </a:t>
            </a:r>
            <a:r>
              <a:rPr lang="sv-SE" sz="2000" dirty="0" smtClean="0">
                <a:solidFill>
                  <a:srgbClr val="4C4946"/>
                </a:solidFill>
                <a:latin typeface="+mn-lt"/>
              </a:rPr>
              <a:t>tydliga och konceptuellt </a:t>
            </a:r>
            <a:r>
              <a:rPr lang="sv-SE" sz="2000" dirty="0">
                <a:solidFill>
                  <a:srgbClr val="4C4946"/>
                </a:solidFill>
                <a:latin typeface="+mn-lt"/>
              </a:rPr>
              <a:t>olika objekt.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a:xfrm>
            <a:off x="900113" y="1268413"/>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7171"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Vad är ett Objekt</a:t>
            </a:r>
          </a:p>
        </p:txBody>
      </p:sp>
      <p:sp>
        <p:nvSpPr>
          <p:cNvPr id="7172" name="Text Box 7"/>
          <p:cNvSpPr txBox="1">
            <a:spLocks noChangeArrowheads="1"/>
          </p:cNvSpPr>
          <p:nvPr/>
        </p:nvSpPr>
        <p:spPr bwMode="auto">
          <a:xfrm>
            <a:off x="1187450" y="1268413"/>
            <a:ext cx="6983413" cy="4801314"/>
          </a:xfrm>
          <a:prstGeom prst="rect">
            <a:avLst/>
          </a:prstGeom>
          <a:noFill/>
          <a:ln w="9525">
            <a:noFill/>
            <a:miter lim="800000"/>
            <a:headEnd/>
            <a:tailEnd/>
          </a:ln>
        </p:spPr>
        <p:txBody>
          <a:bodyPr>
            <a:spAutoFit/>
          </a:bodyPr>
          <a:lstStyle/>
          <a:p>
            <a:pPr marL="342900" indent="-342900">
              <a:spcBef>
                <a:spcPct val="50000"/>
              </a:spcBef>
              <a:buFontTx/>
              <a:buChar char="•"/>
            </a:pPr>
            <a:r>
              <a:rPr lang="sv-SE" sz="2000" dirty="0">
                <a:solidFill>
                  <a:srgbClr val="4C4946"/>
                </a:solidFill>
                <a:latin typeface="+mn-lt"/>
              </a:rPr>
              <a:t>Vissa objekt kan dock ha tydliga avgränsningar men ändå representera icke påtagliga händelser och </a:t>
            </a:r>
            <a:r>
              <a:rPr lang="sv-SE" sz="2000" dirty="0" smtClean="0">
                <a:solidFill>
                  <a:srgbClr val="4C4946"/>
                </a:solidFill>
                <a:latin typeface="+mn-lt"/>
              </a:rPr>
              <a:t>processer</a:t>
            </a:r>
            <a:r>
              <a:rPr lang="sv-SE" sz="2000" dirty="0">
                <a:solidFill>
                  <a:srgbClr val="4C4946"/>
                </a:solidFill>
                <a:latin typeface="+mn-lt"/>
              </a:rPr>
              <a:t>.</a:t>
            </a:r>
          </a:p>
          <a:p>
            <a:pPr marL="800100" lvl="1" indent="-342900">
              <a:spcBef>
                <a:spcPct val="50000"/>
              </a:spcBef>
              <a:buFontTx/>
              <a:buChar char="•"/>
            </a:pPr>
            <a:r>
              <a:rPr lang="sv-SE" dirty="0" smtClean="0">
                <a:solidFill>
                  <a:srgbClr val="4C4946"/>
                </a:solidFill>
                <a:latin typeface="+mn-lt"/>
              </a:rPr>
              <a:t>T.ex. om två </a:t>
            </a:r>
            <a:r>
              <a:rPr lang="sv-SE" dirty="0">
                <a:solidFill>
                  <a:srgbClr val="4C4946"/>
                </a:solidFill>
                <a:latin typeface="+mn-lt"/>
              </a:rPr>
              <a:t>enheter av tillfällighet rör sig i en viss formation. </a:t>
            </a:r>
          </a:p>
          <a:p>
            <a:pPr marL="800100" lvl="1" indent="-342900">
              <a:spcBef>
                <a:spcPct val="50000"/>
              </a:spcBef>
              <a:buFontTx/>
              <a:buChar char="•"/>
            </a:pPr>
            <a:r>
              <a:rPr lang="sv-SE" dirty="0">
                <a:solidFill>
                  <a:srgbClr val="4C4946"/>
                </a:solidFill>
                <a:latin typeface="+mn-lt"/>
              </a:rPr>
              <a:t>Formationen finns där och är tydlig och </a:t>
            </a:r>
            <a:r>
              <a:rPr lang="sv-SE" dirty="0" smtClean="0">
                <a:solidFill>
                  <a:srgbClr val="4C4946"/>
                </a:solidFill>
                <a:latin typeface="+mn-lt"/>
              </a:rPr>
              <a:t>skarp.</a:t>
            </a:r>
            <a:endParaRPr lang="sv-SE" dirty="0">
              <a:solidFill>
                <a:srgbClr val="4C4946"/>
              </a:solidFill>
              <a:latin typeface="+mn-lt"/>
            </a:endParaRPr>
          </a:p>
          <a:p>
            <a:pPr marL="800100" lvl="1" indent="-342900">
              <a:spcBef>
                <a:spcPct val="50000"/>
              </a:spcBef>
              <a:buFontTx/>
              <a:buChar char="•"/>
            </a:pPr>
            <a:r>
              <a:rPr lang="sv-SE" dirty="0">
                <a:solidFill>
                  <a:srgbClr val="4C4946"/>
                </a:solidFill>
                <a:latin typeface="+mn-lt"/>
              </a:rPr>
              <a:t>Men den finns inte utan de </a:t>
            </a:r>
            <a:r>
              <a:rPr lang="sv-SE" dirty="0" smtClean="0">
                <a:solidFill>
                  <a:srgbClr val="4C4946"/>
                </a:solidFill>
                <a:latin typeface="+mn-lt"/>
              </a:rPr>
              <a:t>två objekten och </a:t>
            </a:r>
            <a:r>
              <a:rPr lang="sv-SE" dirty="0">
                <a:solidFill>
                  <a:srgbClr val="4C4946"/>
                </a:solidFill>
                <a:latin typeface="+mn-lt"/>
              </a:rPr>
              <a:t>kan lika lätt försvinna igen.</a:t>
            </a:r>
          </a:p>
          <a:p>
            <a:pPr marL="342900" indent="-342900">
              <a:spcBef>
                <a:spcPct val="50000"/>
              </a:spcBef>
              <a:buFontTx/>
              <a:buChar char="•"/>
            </a:pPr>
            <a:r>
              <a:rPr lang="sv-SE" sz="2000" dirty="0">
                <a:solidFill>
                  <a:srgbClr val="4C4946"/>
                </a:solidFill>
                <a:latin typeface="+mn-lt"/>
              </a:rPr>
              <a:t>Andra objekt är inte påtagliga och har </a:t>
            </a:r>
            <a:r>
              <a:rPr lang="sv-SE" sz="2000" dirty="0" smtClean="0">
                <a:solidFill>
                  <a:srgbClr val="4C4946"/>
                </a:solidFill>
                <a:latin typeface="+mn-lt"/>
              </a:rPr>
              <a:t>otydliga </a:t>
            </a:r>
            <a:r>
              <a:rPr lang="sv-SE" sz="2000" dirty="0">
                <a:solidFill>
                  <a:srgbClr val="4C4946"/>
                </a:solidFill>
                <a:latin typeface="+mn-lt"/>
              </a:rPr>
              <a:t>gränser beroende på vilket perspektiv man </a:t>
            </a:r>
            <a:r>
              <a:rPr lang="sv-SE" sz="2000" dirty="0" smtClean="0">
                <a:solidFill>
                  <a:srgbClr val="4C4946"/>
                </a:solidFill>
                <a:latin typeface="+mn-lt"/>
              </a:rPr>
              <a:t>har.</a:t>
            </a:r>
            <a:endParaRPr lang="sv-SE" sz="2000" dirty="0">
              <a:solidFill>
                <a:srgbClr val="4C4946"/>
              </a:solidFill>
              <a:latin typeface="+mn-lt"/>
            </a:endParaRPr>
          </a:p>
          <a:p>
            <a:pPr marL="800100" lvl="1" indent="-342900">
              <a:spcBef>
                <a:spcPct val="50000"/>
              </a:spcBef>
              <a:buFontTx/>
              <a:buChar char="•"/>
            </a:pPr>
            <a:r>
              <a:rPr lang="sv-SE" dirty="0">
                <a:solidFill>
                  <a:srgbClr val="4C4946"/>
                </a:solidFill>
                <a:latin typeface="+mn-lt"/>
              </a:rPr>
              <a:t>Solen är ett tydligt </a:t>
            </a:r>
            <a:r>
              <a:rPr lang="sv-SE" dirty="0" smtClean="0">
                <a:solidFill>
                  <a:srgbClr val="4C4946"/>
                </a:solidFill>
                <a:latin typeface="+mn-lt"/>
              </a:rPr>
              <a:t>klart </a:t>
            </a:r>
            <a:r>
              <a:rPr lang="sv-SE" dirty="0">
                <a:solidFill>
                  <a:srgbClr val="4C4946"/>
                </a:solidFill>
                <a:latin typeface="+mn-lt"/>
              </a:rPr>
              <a:t>objekt för oss </a:t>
            </a:r>
            <a:r>
              <a:rPr lang="sv-SE" dirty="0" smtClean="0">
                <a:solidFill>
                  <a:srgbClr val="4C4946"/>
                </a:solidFill>
                <a:latin typeface="+mn-lt"/>
              </a:rPr>
              <a:t>nu.</a:t>
            </a:r>
            <a:endParaRPr lang="sv-SE" dirty="0">
              <a:solidFill>
                <a:srgbClr val="4C4946"/>
              </a:solidFill>
              <a:latin typeface="+mn-lt"/>
            </a:endParaRPr>
          </a:p>
          <a:p>
            <a:pPr marL="800100" lvl="1" indent="-342900">
              <a:spcBef>
                <a:spcPct val="50000"/>
              </a:spcBef>
              <a:buFontTx/>
              <a:buChar char="•"/>
            </a:pPr>
            <a:r>
              <a:rPr lang="sv-SE" dirty="0">
                <a:solidFill>
                  <a:srgbClr val="4C4946"/>
                </a:solidFill>
                <a:latin typeface="+mn-lt"/>
              </a:rPr>
              <a:t>Men då vi kommer närmare den går </a:t>
            </a:r>
            <a:r>
              <a:rPr lang="sv-SE" dirty="0" smtClean="0">
                <a:solidFill>
                  <a:srgbClr val="4C4946"/>
                </a:solidFill>
                <a:latin typeface="+mn-lt"/>
              </a:rPr>
              <a:t>det inte </a:t>
            </a:r>
            <a:r>
              <a:rPr lang="sv-SE" dirty="0">
                <a:solidFill>
                  <a:srgbClr val="4C4946"/>
                </a:solidFill>
                <a:latin typeface="+mn-lt"/>
              </a:rPr>
              <a:t>tydligt att säga var rymden slutar och solen börjar.</a:t>
            </a:r>
          </a:p>
          <a:p>
            <a:pPr marL="800100" lvl="1" indent="-342900">
              <a:spcBef>
                <a:spcPct val="50000"/>
              </a:spcBef>
              <a:buFontTx/>
              <a:buChar char="•"/>
            </a:pPr>
            <a:r>
              <a:rPr lang="sv-SE" dirty="0">
                <a:solidFill>
                  <a:srgbClr val="4C4946"/>
                </a:solidFill>
                <a:latin typeface="+mn-lt"/>
              </a:rPr>
              <a:t>Så ditt perspektiv avgör vad som är ett objekt för </a:t>
            </a:r>
            <a:r>
              <a:rPr lang="sv-SE" dirty="0" smtClean="0">
                <a:solidFill>
                  <a:srgbClr val="4C4946"/>
                </a:solidFill>
                <a:latin typeface="+mn-lt"/>
              </a:rPr>
              <a:t>dig och </a:t>
            </a:r>
            <a:r>
              <a:rPr lang="sv-SE" dirty="0">
                <a:solidFill>
                  <a:srgbClr val="4C4946"/>
                </a:solidFill>
                <a:latin typeface="+mn-lt"/>
              </a:rPr>
              <a:t>från ett annat perspektiv så gäller helt andra objekt.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900113" y="1268413"/>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8195"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Vad är ett Objekt</a:t>
            </a:r>
          </a:p>
        </p:txBody>
      </p:sp>
      <p:sp>
        <p:nvSpPr>
          <p:cNvPr id="8196" name="Text Box 7"/>
          <p:cNvSpPr txBox="1">
            <a:spLocks noChangeArrowheads="1"/>
          </p:cNvSpPr>
          <p:nvPr/>
        </p:nvSpPr>
        <p:spPr bwMode="auto">
          <a:xfrm>
            <a:off x="1187450" y="1268413"/>
            <a:ext cx="6983413" cy="4401205"/>
          </a:xfrm>
          <a:prstGeom prst="rect">
            <a:avLst/>
          </a:prstGeom>
          <a:noFill/>
          <a:ln w="9525">
            <a:noFill/>
            <a:miter lim="800000"/>
            <a:headEnd/>
            <a:tailEnd/>
          </a:ln>
        </p:spPr>
        <p:txBody>
          <a:bodyPr>
            <a:spAutoFit/>
          </a:bodyPr>
          <a:lstStyle/>
          <a:p>
            <a:pPr marL="342900" indent="-342900">
              <a:spcBef>
                <a:spcPct val="50000"/>
              </a:spcBef>
              <a:buFontTx/>
              <a:buChar char="•"/>
            </a:pPr>
            <a:r>
              <a:rPr lang="sv-SE" sz="2000" dirty="0">
                <a:solidFill>
                  <a:srgbClr val="4C4946"/>
                </a:solidFill>
                <a:latin typeface="+mn-lt"/>
              </a:rPr>
              <a:t>Så </a:t>
            </a:r>
            <a:r>
              <a:rPr lang="sv-SE" sz="2000" dirty="0" smtClean="0">
                <a:solidFill>
                  <a:srgbClr val="4C4946"/>
                </a:solidFill>
                <a:latin typeface="+mn-lt"/>
              </a:rPr>
              <a:t>medan </a:t>
            </a:r>
            <a:r>
              <a:rPr lang="sv-SE" sz="2000" dirty="0">
                <a:solidFill>
                  <a:srgbClr val="4C4946"/>
                </a:solidFill>
                <a:latin typeface="+mn-lt"/>
              </a:rPr>
              <a:t>det vi sagt </a:t>
            </a:r>
            <a:r>
              <a:rPr lang="sv-SE" sz="2000" dirty="0" smtClean="0">
                <a:solidFill>
                  <a:srgbClr val="4C4946"/>
                </a:solidFill>
                <a:latin typeface="+mn-lt"/>
              </a:rPr>
              <a:t>hitintills </a:t>
            </a:r>
            <a:r>
              <a:rPr lang="sv-SE" sz="2000" dirty="0">
                <a:solidFill>
                  <a:srgbClr val="4C4946"/>
                </a:solidFill>
                <a:latin typeface="+mn-lt"/>
              </a:rPr>
              <a:t>är användbart så är det inte hela sanningen.</a:t>
            </a:r>
          </a:p>
          <a:p>
            <a:pPr marL="342900" indent="-342900">
              <a:spcBef>
                <a:spcPct val="50000"/>
              </a:spcBef>
              <a:buFontTx/>
              <a:buChar char="•"/>
            </a:pPr>
            <a:r>
              <a:rPr lang="sv-SE" sz="2000" dirty="0">
                <a:solidFill>
                  <a:srgbClr val="4C4946"/>
                </a:solidFill>
                <a:latin typeface="+mn-lt"/>
              </a:rPr>
              <a:t>Framförallt blir det svårt att tydligt differentiera mellan en bra </a:t>
            </a:r>
            <a:r>
              <a:rPr lang="sv-SE" sz="2000" dirty="0" smtClean="0">
                <a:solidFill>
                  <a:srgbClr val="4C4946"/>
                </a:solidFill>
                <a:latin typeface="+mn-lt"/>
              </a:rPr>
              <a:t>objektmodell </a:t>
            </a:r>
            <a:r>
              <a:rPr lang="sv-SE" sz="2000" dirty="0">
                <a:solidFill>
                  <a:srgbClr val="4C4946"/>
                </a:solidFill>
                <a:latin typeface="+mn-lt"/>
              </a:rPr>
              <a:t>och en dålig med så pass luddiga termer.</a:t>
            </a:r>
          </a:p>
          <a:p>
            <a:pPr marL="342900" indent="-342900">
              <a:spcBef>
                <a:spcPct val="50000"/>
              </a:spcBef>
              <a:buFontTx/>
              <a:buChar char="•"/>
            </a:pPr>
            <a:r>
              <a:rPr lang="sv-SE" sz="2000" dirty="0">
                <a:solidFill>
                  <a:srgbClr val="4C4946"/>
                </a:solidFill>
                <a:latin typeface="+mn-lt"/>
              </a:rPr>
              <a:t>Så därför kör vi </a:t>
            </a:r>
            <a:r>
              <a:rPr lang="sv-SE" sz="2000" dirty="0" smtClean="0">
                <a:solidFill>
                  <a:srgbClr val="4C4946"/>
                </a:solidFill>
                <a:latin typeface="+mn-lt"/>
              </a:rPr>
              <a:t>ytterligare </a:t>
            </a:r>
            <a:r>
              <a:rPr lang="sv-SE" sz="2000" dirty="0">
                <a:solidFill>
                  <a:srgbClr val="4C4946"/>
                </a:solidFill>
                <a:latin typeface="+mn-lt"/>
              </a:rPr>
              <a:t>ett nytt försök till definitionen av ett objekt.</a:t>
            </a:r>
          </a:p>
          <a:p>
            <a:pPr marL="800100" lvl="1" indent="-342900">
              <a:spcBef>
                <a:spcPct val="50000"/>
              </a:spcBef>
              <a:buFontTx/>
              <a:buChar char="•"/>
            </a:pPr>
            <a:r>
              <a:rPr lang="sv-SE" sz="2000" dirty="0">
                <a:solidFill>
                  <a:srgbClr val="4C4946"/>
                </a:solidFill>
                <a:latin typeface="+mn-lt"/>
              </a:rPr>
              <a:t>Ett objekt är en entitet som har </a:t>
            </a:r>
            <a:r>
              <a:rPr lang="sv-SE" sz="2000" dirty="0" smtClean="0">
                <a:solidFill>
                  <a:srgbClr val="4C4946"/>
                </a:solidFill>
                <a:latin typeface="+mn-lt"/>
              </a:rPr>
              <a:t>status, beteende </a:t>
            </a:r>
            <a:r>
              <a:rPr lang="sv-SE" sz="2000" dirty="0">
                <a:solidFill>
                  <a:srgbClr val="4C4946"/>
                </a:solidFill>
                <a:latin typeface="+mn-lt"/>
              </a:rPr>
              <a:t>och identitet. Strukturen och </a:t>
            </a:r>
            <a:r>
              <a:rPr lang="sv-SE" sz="2000" dirty="0" smtClean="0">
                <a:solidFill>
                  <a:srgbClr val="4C4946"/>
                </a:solidFill>
                <a:latin typeface="+mn-lt"/>
              </a:rPr>
              <a:t>beteendet </a:t>
            </a:r>
            <a:r>
              <a:rPr lang="sv-SE" sz="2000" dirty="0">
                <a:solidFill>
                  <a:srgbClr val="4C4946"/>
                </a:solidFill>
                <a:latin typeface="+mn-lt"/>
              </a:rPr>
              <a:t>hos liknande objekt </a:t>
            </a:r>
            <a:r>
              <a:rPr lang="sv-SE" sz="2000" dirty="0" smtClean="0">
                <a:solidFill>
                  <a:srgbClr val="4C4946"/>
                </a:solidFill>
                <a:latin typeface="+mn-lt"/>
              </a:rPr>
              <a:t>definieras </a:t>
            </a:r>
            <a:r>
              <a:rPr lang="sv-SE" sz="2000" dirty="0">
                <a:solidFill>
                  <a:srgbClr val="4C4946"/>
                </a:solidFill>
                <a:latin typeface="+mn-lt"/>
              </a:rPr>
              <a:t>i deras gemensamma klass. Termerna instans och objekt är identiska. </a:t>
            </a:r>
          </a:p>
          <a:p>
            <a:pPr marL="342900" indent="-342900">
              <a:spcBef>
                <a:spcPct val="50000"/>
              </a:spcBef>
              <a:buFontTx/>
              <a:buChar char="•"/>
            </a:pPr>
            <a:r>
              <a:rPr lang="sv-SE" sz="2000" dirty="0">
                <a:solidFill>
                  <a:srgbClr val="4C4946"/>
                </a:solidFill>
                <a:latin typeface="+mn-lt"/>
              </a:rPr>
              <a:t>För att kunna använda denna modellen måste vi kolla närmare på vad vi menar med status</a:t>
            </a:r>
            <a:r>
              <a:rPr lang="sv-SE" sz="2000" dirty="0" smtClean="0">
                <a:solidFill>
                  <a:srgbClr val="4C4946"/>
                </a:solidFill>
                <a:latin typeface="+mn-lt"/>
              </a:rPr>
              <a:t>, beteende </a:t>
            </a:r>
            <a:r>
              <a:rPr lang="sv-SE" sz="2000" dirty="0">
                <a:solidFill>
                  <a:srgbClr val="4C4946"/>
                </a:solidFill>
                <a:latin typeface="+mn-lt"/>
              </a:rPr>
              <a:t>och identitet.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900113" y="1268413"/>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9219"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Status</a:t>
            </a:r>
          </a:p>
        </p:txBody>
      </p:sp>
      <p:sp>
        <p:nvSpPr>
          <p:cNvPr id="9220" name="Text Box 7"/>
          <p:cNvSpPr txBox="1">
            <a:spLocks noChangeArrowheads="1"/>
          </p:cNvSpPr>
          <p:nvPr/>
        </p:nvSpPr>
        <p:spPr bwMode="auto">
          <a:xfrm>
            <a:off x="1187450" y="1052736"/>
            <a:ext cx="6983413" cy="5170646"/>
          </a:xfrm>
          <a:prstGeom prst="rect">
            <a:avLst/>
          </a:prstGeom>
          <a:noFill/>
          <a:ln w="9525">
            <a:noFill/>
            <a:miter lim="800000"/>
            <a:headEnd/>
            <a:tailEnd/>
          </a:ln>
        </p:spPr>
        <p:txBody>
          <a:bodyPr wrap="square">
            <a:spAutoFit/>
          </a:bodyPr>
          <a:lstStyle/>
          <a:p>
            <a:pPr marL="342900" indent="-342900">
              <a:spcBef>
                <a:spcPct val="50000"/>
              </a:spcBef>
              <a:buFontTx/>
              <a:buChar char="•"/>
            </a:pPr>
            <a:r>
              <a:rPr lang="sv-SE" sz="2000" dirty="0">
                <a:solidFill>
                  <a:srgbClr val="4C4946"/>
                </a:solidFill>
                <a:latin typeface="+mn-lt"/>
              </a:rPr>
              <a:t>Status är den data som lagras internt i objektet. </a:t>
            </a:r>
            <a:r>
              <a:rPr lang="sv-SE" sz="2000" dirty="0" smtClean="0">
                <a:solidFill>
                  <a:srgbClr val="4C4946"/>
                </a:solidFill>
                <a:latin typeface="+mn-lt"/>
              </a:rPr>
              <a:t>T.ex. </a:t>
            </a:r>
            <a:r>
              <a:rPr lang="sv-SE" sz="2000" dirty="0">
                <a:solidFill>
                  <a:srgbClr val="4C4946"/>
                </a:solidFill>
                <a:latin typeface="+mn-lt"/>
              </a:rPr>
              <a:t>om du har en ask med tabletter så är status hur många tabletter som finns kvar.</a:t>
            </a:r>
          </a:p>
          <a:p>
            <a:pPr marL="800100" lvl="1" indent="-342900">
              <a:spcBef>
                <a:spcPct val="50000"/>
              </a:spcBef>
              <a:buFontTx/>
              <a:buChar char="•"/>
            </a:pPr>
            <a:r>
              <a:rPr lang="sv-SE" sz="2000" dirty="0">
                <a:solidFill>
                  <a:srgbClr val="4C4946"/>
                </a:solidFill>
                <a:latin typeface="+mn-lt"/>
              </a:rPr>
              <a:t>Detta skiljer denna unika </a:t>
            </a:r>
            <a:r>
              <a:rPr lang="sv-SE" sz="2000" dirty="0" smtClean="0">
                <a:solidFill>
                  <a:srgbClr val="4C4946"/>
                </a:solidFill>
                <a:latin typeface="+mn-lt"/>
              </a:rPr>
              <a:t>tablettasken </a:t>
            </a:r>
            <a:r>
              <a:rPr lang="sv-SE" sz="2000" dirty="0">
                <a:solidFill>
                  <a:srgbClr val="4C4946"/>
                </a:solidFill>
                <a:latin typeface="+mn-lt"/>
              </a:rPr>
              <a:t>från alla andra askar med samma sorts tabletter i.</a:t>
            </a:r>
          </a:p>
          <a:p>
            <a:pPr marL="800100" lvl="1" indent="-342900">
              <a:spcBef>
                <a:spcPct val="50000"/>
              </a:spcBef>
              <a:buFontTx/>
              <a:buChar char="•"/>
            </a:pPr>
            <a:r>
              <a:rPr lang="sv-SE" sz="2000" dirty="0">
                <a:solidFill>
                  <a:srgbClr val="4C4946"/>
                </a:solidFill>
                <a:latin typeface="+mn-lt"/>
              </a:rPr>
              <a:t>Om man istället ser det från en </a:t>
            </a:r>
            <a:r>
              <a:rPr lang="sv-SE" sz="2000" dirty="0" smtClean="0">
                <a:solidFill>
                  <a:srgbClr val="4C4946"/>
                </a:solidFill>
                <a:latin typeface="+mn-lt"/>
              </a:rPr>
              <a:t>asks perspektiv </a:t>
            </a:r>
            <a:r>
              <a:rPr lang="sv-SE" sz="2000" dirty="0">
                <a:solidFill>
                  <a:srgbClr val="4C4946"/>
                </a:solidFill>
                <a:latin typeface="+mn-lt"/>
              </a:rPr>
              <a:t>så blir vilken sort tabletter som finns i asken också en del av </a:t>
            </a:r>
            <a:r>
              <a:rPr lang="sv-SE" sz="2000" dirty="0" smtClean="0">
                <a:solidFill>
                  <a:srgbClr val="4C4946"/>
                </a:solidFill>
                <a:latin typeface="+mn-lt"/>
              </a:rPr>
              <a:t>dess </a:t>
            </a:r>
            <a:r>
              <a:rPr lang="sv-SE" sz="2000" dirty="0">
                <a:solidFill>
                  <a:srgbClr val="4C4946"/>
                </a:solidFill>
                <a:latin typeface="+mn-lt"/>
              </a:rPr>
              <a:t>status.</a:t>
            </a:r>
          </a:p>
          <a:p>
            <a:pPr marL="800100" lvl="1" indent="-342900">
              <a:spcBef>
                <a:spcPct val="50000"/>
              </a:spcBef>
              <a:buFontTx/>
              <a:buChar char="•"/>
            </a:pPr>
            <a:r>
              <a:rPr lang="sv-SE" sz="2000" dirty="0">
                <a:solidFill>
                  <a:srgbClr val="4C4946"/>
                </a:solidFill>
                <a:latin typeface="+mn-lt"/>
              </a:rPr>
              <a:t>Dessa </a:t>
            </a:r>
            <a:r>
              <a:rPr lang="sv-SE" sz="2000" dirty="0" smtClean="0">
                <a:solidFill>
                  <a:srgbClr val="4C4946"/>
                </a:solidFill>
                <a:latin typeface="+mn-lt"/>
              </a:rPr>
              <a:t>två </a:t>
            </a:r>
            <a:r>
              <a:rPr lang="sv-SE" sz="2000" dirty="0">
                <a:solidFill>
                  <a:srgbClr val="4C4946"/>
                </a:solidFill>
                <a:latin typeface="+mn-lt"/>
              </a:rPr>
              <a:t>egenskaper är ju av </a:t>
            </a:r>
            <a:r>
              <a:rPr lang="sv-SE" sz="2000" dirty="0" smtClean="0">
                <a:solidFill>
                  <a:srgbClr val="4C4946"/>
                </a:solidFill>
                <a:latin typeface="+mn-lt"/>
              </a:rPr>
              <a:t>olika typer.</a:t>
            </a:r>
            <a:endParaRPr lang="sv-SE" sz="2000" dirty="0">
              <a:solidFill>
                <a:srgbClr val="4C4946"/>
              </a:solidFill>
              <a:latin typeface="+mn-lt"/>
            </a:endParaRPr>
          </a:p>
          <a:p>
            <a:pPr marL="800100" lvl="1" indent="-342900">
              <a:spcBef>
                <a:spcPct val="50000"/>
              </a:spcBef>
              <a:buFontTx/>
              <a:buChar char="•"/>
            </a:pPr>
            <a:r>
              <a:rPr lang="sv-SE" sz="2000" dirty="0" smtClean="0">
                <a:solidFill>
                  <a:srgbClr val="4C4946"/>
                </a:solidFill>
                <a:latin typeface="+mn-lt"/>
              </a:rPr>
              <a:t>Medan </a:t>
            </a:r>
            <a:r>
              <a:rPr lang="sv-SE" sz="2000" dirty="0">
                <a:solidFill>
                  <a:srgbClr val="4C4946"/>
                </a:solidFill>
                <a:latin typeface="+mn-lt"/>
              </a:rPr>
              <a:t>mängden tabletter i asken förändras </a:t>
            </a:r>
            <a:r>
              <a:rPr lang="sv-SE" sz="2000" dirty="0" smtClean="0">
                <a:solidFill>
                  <a:srgbClr val="4C4946"/>
                </a:solidFill>
                <a:latin typeface="+mn-lt"/>
              </a:rPr>
              <a:t>under </a:t>
            </a:r>
            <a:r>
              <a:rPr lang="sv-SE" sz="2000" dirty="0">
                <a:solidFill>
                  <a:srgbClr val="4C4946"/>
                </a:solidFill>
                <a:latin typeface="+mn-lt"/>
              </a:rPr>
              <a:t>askens livslängd så ändras antagligen inte vilken typ av tabletter vi har dem.</a:t>
            </a:r>
          </a:p>
          <a:p>
            <a:pPr marL="800100" lvl="1" indent="-342900">
              <a:spcBef>
                <a:spcPct val="50000"/>
              </a:spcBef>
              <a:buFontTx/>
              <a:buChar char="•"/>
            </a:pPr>
            <a:r>
              <a:rPr lang="sv-SE" sz="2000" dirty="0">
                <a:solidFill>
                  <a:srgbClr val="4C4946"/>
                </a:solidFill>
                <a:latin typeface="+mn-lt"/>
              </a:rPr>
              <a:t>Detta ger att vi har </a:t>
            </a:r>
            <a:r>
              <a:rPr lang="sv-SE" sz="2000" dirty="0" smtClean="0">
                <a:solidFill>
                  <a:srgbClr val="4C4946"/>
                </a:solidFill>
                <a:latin typeface="+mn-lt"/>
              </a:rPr>
              <a:t>två </a:t>
            </a:r>
            <a:r>
              <a:rPr lang="sv-SE" sz="2000" dirty="0">
                <a:solidFill>
                  <a:srgbClr val="4C4946"/>
                </a:solidFill>
                <a:latin typeface="+mn-lt"/>
              </a:rPr>
              <a:t>olika sorters egenskaper. Dels har vi egenskaperna för </a:t>
            </a:r>
            <a:r>
              <a:rPr lang="sv-SE" sz="2000" dirty="0" smtClean="0">
                <a:solidFill>
                  <a:srgbClr val="4C4946"/>
                </a:solidFill>
                <a:latin typeface="+mn-lt"/>
              </a:rPr>
              <a:t>objektet.</a:t>
            </a:r>
            <a:endParaRPr lang="sv-SE" sz="2000" dirty="0">
              <a:solidFill>
                <a:srgbClr val="4C4946"/>
              </a:solidFill>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900113" y="1268413"/>
            <a:ext cx="7786687" cy="4857750"/>
          </a:xfrm>
        </p:spPr>
        <p:txBody>
          <a:bodyPr/>
          <a:lstStyle/>
          <a:p>
            <a:pPr eaLnBrk="1" hangingPunct="1">
              <a:lnSpc>
                <a:spcPct val="80000"/>
              </a:lnSpc>
              <a:buFontTx/>
              <a:buNone/>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400" smtClean="0"/>
          </a:p>
          <a:p>
            <a:pPr eaLnBrk="1" hangingPunct="1">
              <a:lnSpc>
                <a:spcPct val="80000"/>
              </a:lnSpc>
            </a:pPr>
            <a:endParaRPr lang="sv-SE" sz="2000" smtClean="0"/>
          </a:p>
        </p:txBody>
      </p:sp>
      <p:sp>
        <p:nvSpPr>
          <p:cNvPr id="10243" name="Text Box 6"/>
          <p:cNvSpPr txBox="1">
            <a:spLocks noChangeArrowheads="1"/>
          </p:cNvSpPr>
          <p:nvPr/>
        </p:nvSpPr>
        <p:spPr bwMode="auto">
          <a:xfrm>
            <a:off x="1187450" y="44624"/>
            <a:ext cx="6910388" cy="641350"/>
          </a:xfrm>
          <a:prstGeom prst="rect">
            <a:avLst/>
          </a:prstGeom>
          <a:noFill/>
          <a:ln w="9525">
            <a:noFill/>
            <a:miter lim="800000"/>
            <a:headEnd/>
            <a:tailEnd/>
          </a:ln>
        </p:spPr>
        <p:txBody>
          <a:bodyPr>
            <a:spAutoFit/>
          </a:bodyPr>
          <a:lstStyle/>
          <a:p>
            <a:pPr algn="ctr">
              <a:spcBef>
                <a:spcPct val="50000"/>
              </a:spcBef>
            </a:pPr>
            <a:r>
              <a:rPr lang="sv-SE" sz="3600" dirty="0">
                <a:solidFill>
                  <a:srgbClr val="4C4946"/>
                </a:solidFill>
                <a:latin typeface="+mj-lt"/>
              </a:rPr>
              <a:t>Status</a:t>
            </a:r>
          </a:p>
        </p:txBody>
      </p:sp>
      <p:sp>
        <p:nvSpPr>
          <p:cNvPr id="10244" name="Text Box 7"/>
          <p:cNvSpPr txBox="1">
            <a:spLocks noChangeArrowheads="1"/>
          </p:cNvSpPr>
          <p:nvPr/>
        </p:nvSpPr>
        <p:spPr bwMode="auto">
          <a:xfrm>
            <a:off x="1187450" y="908720"/>
            <a:ext cx="6983413" cy="5324535"/>
          </a:xfrm>
          <a:prstGeom prst="rect">
            <a:avLst/>
          </a:prstGeom>
          <a:noFill/>
          <a:ln w="9525">
            <a:noFill/>
            <a:miter lim="800000"/>
            <a:headEnd/>
            <a:tailEnd/>
          </a:ln>
        </p:spPr>
        <p:txBody>
          <a:bodyPr>
            <a:spAutoFit/>
          </a:bodyPr>
          <a:lstStyle/>
          <a:p>
            <a:pPr marL="800100" lvl="1" indent="-342900">
              <a:spcBef>
                <a:spcPct val="50000"/>
              </a:spcBef>
              <a:buFontTx/>
              <a:buChar char="•"/>
            </a:pPr>
            <a:r>
              <a:rPr lang="sv-SE" sz="2000" dirty="0">
                <a:solidFill>
                  <a:srgbClr val="4C4946"/>
                </a:solidFill>
                <a:latin typeface="+mn-lt"/>
              </a:rPr>
              <a:t>I </a:t>
            </a:r>
            <a:r>
              <a:rPr lang="sv-SE" sz="2000" dirty="0" smtClean="0">
                <a:solidFill>
                  <a:srgbClr val="4C4946"/>
                </a:solidFill>
                <a:latin typeface="+mn-lt"/>
              </a:rPr>
              <a:t>vårt </a:t>
            </a:r>
            <a:r>
              <a:rPr lang="sv-SE" sz="2000" dirty="0">
                <a:solidFill>
                  <a:srgbClr val="4C4946"/>
                </a:solidFill>
                <a:latin typeface="+mn-lt"/>
              </a:rPr>
              <a:t>läge själva asken. Och att den innehåller en viss typ av tabletter. Andra saker som dess utseende </a:t>
            </a:r>
            <a:r>
              <a:rPr lang="sv-SE" sz="2000" dirty="0" smtClean="0">
                <a:solidFill>
                  <a:srgbClr val="4C4946"/>
                </a:solidFill>
                <a:latin typeface="+mn-lt"/>
              </a:rPr>
              <a:t>etc. </a:t>
            </a:r>
            <a:r>
              <a:rPr lang="sv-SE" sz="2000" dirty="0">
                <a:solidFill>
                  <a:srgbClr val="4C4946"/>
                </a:solidFill>
                <a:latin typeface="+mn-lt"/>
              </a:rPr>
              <a:t>ligger också här i. </a:t>
            </a:r>
            <a:r>
              <a:rPr lang="sv-SE" sz="2000" dirty="0" smtClean="0">
                <a:solidFill>
                  <a:srgbClr val="4C4946"/>
                </a:solidFill>
                <a:latin typeface="+mn-lt"/>
              </a:rPr>
              <a:t>storlek m.m.</a:t>
            </a:r>
            <a:endParaRPr lang="sv-SE" sz="2000" dirty="0">
              <a:solidFill>
                <a:srgbClr val="4C4946"/>
              </a:solidFill>
              <a:latin typeface="+mn-lt"/>
            </a:endParaRPr>
          </a:p>
          <a:p>
            <a:pPr marL="1257300" lvl="2" indent="-342900">
              <a:spcBef>
                <a:spcPct val="50000"/>
              </a:spcBef>
              <a:buFontTx/>
              <a:buChar char="•"/>
            </a:pPr>
            <a:r>
              <a:rPr lang="sv-SE" sz="2000" dirty="0">
                <a:solidFill>
                  <a:srgbClr val="4C4946"/>
                </a:solidFill>
                <a:latin typeface="+mn-lt"/>
              </a:rPr>
              <a:t>Dessa </a:t>
            </a:r>
            <a:r>
              <a:rPr lang="sv-SE" sz="2000" dirty="0" smtClean="0">
                <a:solidFill>
                  <a:srgbClr val="4C4946"/>
                </a:solidFill>
                <a:latin typeface="+mn-lt"/>
              </a:rPr>
              <a:t>är ofta </a:t>
            </a:r>
            <a:r>
              <a:rPr lang="sv-SE" sz="2000" dirty="0">
                <a:solidFill>
                  <a:srgbClr val="4C4946"/>
                </a:solidFill>
                <a:latin typeface="+mn-lt"/>
              </a:rPr>
              <a:t>statiska egenskaper </a:t>
            </a:r>
            <a:r>
              <a:rPr lang="sv-SE" sz="2000" dirty="0" smtClean="0">
                <a:solidFill>
                  <a:srgbClr val="4C4946"/>
                </a:solidFill>
                <a:latin typeface="+mn-lt"/>
              </a:rPr>
              <a:t>dvs. </a:t>
            </a:r>
            <a:r>
              <a:rPr lang="sv-SE" sz="2000" dirty="0">
                <a:solidFill>
                  <a:srgbClr val="4C4946"/>
                </a:solidFill>
                <a:latin typeface="+mn-lt"/>
              </a:rPr>
              <a:t>de förändras inte under objektets </a:t>
            </a:r>
            <a:r>
              <a:rPr lang="sv-SE" sz="2000" dirty="0" smtClean="0">
                <a:solidFill>
                  <a:srgbClr val="4C4946"/>
                </a:solidFill>
                <a:latin typeface="+mn-lt"/>
              </a:rPr>
              <a:t>livslängd.</a:t>
            </a:r>
            <a:endParaRPr lang="sv-SE" sz="2000" dirty="0">
              <a:solidFill>
                <a:srgbClr val="4C4946"/>
              </a:solidFill>
              <a:latin typeface="+mn-lt"/>
            </a:endParaRPr>
          </a:p>
          <a:p>
            <a:pPr marL="800100" lvl="1" indent="-342900">
              <a:spcBef>
                <a:spcPct val="50000"/>
              </a:spcBef>
              <a:buFontTx/>
              <a:buChar char="•"/>
            </a:pPr>
            <a:r>
              <a:rPr lang="sv-SE" sz="2000" dirty="0">
                <a:solidFill>
                  <a:srgbClr val="4C4946"/>
                </a:solidFill>
                <a:latin typeface="+mn-lt"/>
              </a:rPr>
              <a:t>På andra sidan har vi mängden tabletter som finns kvar i asken. Detta brukar man kalla för ett värde </a:t>
            </a:r>
            <a:r>
              <a:rPr lang="sv-SE" sz="2000" dirty="0" smtClean="0">
                <a:solidFill>
                  <a:srgbClr val="4C4946"/>
                </a:solidFill>
                <a:latin typeface="+mn-lt"/>
              </a:rPr>
              <a:t>och </a:t>
            </a:r>
            <a:r>
              <a:rPr lang="sv-SE" sz="2000" dirty="0">
                <a:solidFill>
                  <a:srgbClr val="4C4946"/>
                </a:solidFill>
                <a:latin typeface="+mn-lt"/>
              </a:rPr>
              <a:t>det representerar de nuvarande dynamiska </a:t>
            </a:r>
            <a:r>
              <a:rPr lang="sv-SE" sz="2000" dirty="0" smtClean="0">
                <a:solidFill>
                  <a:srgbClr val="4C4946"/>
                </a:solidFill>
                <a:latin typeface="+mn-lt"/>
              </a:rPr>
              <a:t>värdena </a:t>
            </a:r>
            <a:r>
              <a:rPr lang="sv-SE" sz="2000" dirty="0">
                <a:solidFill>
                  <a:srgbClr val="4C4946"/>
                </a:solidFill>
                <a:latin typeface="+mn-lt"/>
              </a:rPr>
              <a:t>på egenskaperna.</a:t>
            </a:r>
          </a:p>
          <a:p>
            <a:pPr marL="1257300" lvl="2" indent="-342900">
              <a:spcBef>
                <a:spcPct val="50000"/>
              </a:spcBef>
              <a:buFontTx/>
              <a:buChar char="•"/>
            </a:pPr>
            <a:r>
              <a:rPr lang="sv-SE" sz="2000" dirty="0">
                <a:solidFill>
                  <a:srgbClr val="4C4946"/>
                </a:solidFill>
                <a:latin typeface="+mn-lt"/>
              </a:rPr>
              <a:t>Så egenskapen är att det är </a:t>
            </a:r>
            <a:r>
              <a:rPr lang="sv-SE" sz="2000" dirty="0" err="1" smtClean="0">
                <a:solidFill>
                  <a:srgbClr val="4C4946"/>
                </a:solidFill>
                <a:latin typeface="+mn-lt"/>
              </a:rPr>
              <a:t>prozactabletter</a:t>
            </a:r>
            <a:r>
              <a:rPr lang="sv-SE" sz="2000" dirty="0">
                <a:solidFill>
                  <a:srgbClr val="4C4946"/>
                </a:solidFill>
                <a:latin typeface="+mn-lt"/>
              </a:rPr>
              <a:t>. Och tabletternas värde anger hur många </a:t>
            </a:r>
            <a:r>
              <a:rPr lang="sv-SE" sz="2000" dirty="0" smtClean="0">
                <a:solidFill>
                  <a:srgbClr val="4C4946"/>
                </a:solidFill>
                <a:latin typeface="+mn-lt"/>
              </a:rPr>
              <a:t>tabletter </a:t>
            </a:r>
            <a:r>
              <a:rPr lang="sv-SE" sz="2000" dirty="0">
                <a:solidFill>
                  <a:srgbClr val="4C4946"/>
                </a:solidFill>
                <a:latin typeface="+mn-lt"/>
              </a:rPr>
              <a:t>den har.</a:t>
            </a:r>
          </a:p>
          <a:p>
            <a:pPr marL="800100" lvl="1" indent="-342900">
              <a:spcBef>
                <a:spcPct val="50000"/>
              </a:spcBef>
              <a:buFontTx/>
              <a:buChar char="•"/>
            </a:pPr>
            <a:r>
              <a:rPr lang="sv-SE" sz="2000" dirty="0">
                <a:solidFill>
                  <a:srgbClr val="4C4946"/>
                </a:solidFill>
                <a:latin typeface="+mn-lt"/>
              </a:rPr>
              <a:t>En egenskap är </a:t>
            </a:r>
            <a:r>
              <a:rPr lang="sv-SE" sz="2000" dirty="0" smtClean="0">
                <a:solidFill>
                  <a:srgbClr val="4C4946"/>
                </a:solidFill>
                <a:latin typeface="+mn-lt"/>
              </a:rPr>
              <a:t> en </a:t>
            </a:r>
            <a:r>
              <a:rPr lang="sv-SE" sz="2000" dirty="0">
                <a:solidFill>
                  <a:srgbClr val="4C4946"/>
                </a:solidFill>
                <a:latin typeface="+mn-lt"/>
              </a:rPr>
              <a:t>nedärvd eller distinkt sak som ger en förmåga, kvalitet eller feature till ett objekt. Som hjälper till att särskilja detta unika </a:t>
            </a:r>
            <a:r>
              <a:rPr lang="sv-SE" sz="2000" dirty="0" smtClean="0">
                <a:solidFill>
                  <a:srgbClr val="4C4946"/>
                </a:solidFill>
                <a:latin typeface="+mn-lt"/>
              </a:rPr>
              <a:t>objekt </a:t>
            </a:r>
            <a:r>
              <a:rPr lang="sv-SE" sz="2000" dirty="0">
                <a:solidFill>
                  <a:srgbClr val="4C4946"/>
                </a:solidFill>
                <a:latin typeface="+mn-lt"/>
              </a:rPr>
              <a:t>av </a:t>
            </a:r>
            <a:r>
              <a:rPr lang="sv-SE" sz="2000" dirty="0" smtClean="0">
                <a:solidFill>
                  <a:srgbClr val="4C4946"/>
                </a:solidFill>
                <a:latin typeface="+mn-lt"/>
              </a:rPr>
              <a:t>klasstypen</a:t>
            </a:r>
            <a:r>
              <a:rPr lang="sv-SE" sz="2000" dirty="0">
                <a:solidFill>
                  <a:srgbClr val="4C4946"/>
                </a:solidFill>
                <a:latin typeface="+mn-lt"/>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G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TGA</Template>
  <TotalTime>11287</TotalTime>
  <Words>3325</Words>
  <Application>Microsoft Office PowerPoint</Application>
  <PresentationFormat>Bildspel på skärmen (4:3)</PresentationFormat>
  <Paragraphs>421</Paragraphs>
  <Slides>32</Slides>
  <Notes>3</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32</vt:i4>
      </vt:variant>
    </vt:vector>
  </HeadingPairs>
  <TitlesOfParts>
    <vt:vector size="37" baseType="lpstr">
      <vt:lpstr>Arial</vt:lpstr>
      <vt:lpstr>Bliss 2 Regular</vt:lpstr>
      <vt:lpstr>Calibri</vt:lpstr>
      <vt:lpstr>Wingdings</vt:lpstr>
      <vt:lpstr>TGA</vt:lpstr>
      <vt:lpstr>Objektorienterad Programmering och Design  Lektion 5  </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 Frågor?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Teoretiskt programmering</dc:title>
  <dc:creator>nh</dc:creator>
  <cp:lastModifiedBy>Magnus Jönsson</cp:lastModifiedBy>
  <cp:revision>481</cp:revision>
  <dcterms:created xsi:type="dcterms:W3CDTF">2008-09-01T06:49:54Z</dcterms:created>
  <dcterms:modified xsi:type="dcterms:W3CDTF">2016-01-27T08:12:02Z</dcterms:modified>
</cp:coreProperties>
</file>