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75" r:id="rId2"/>
    <p:sldId id="356" r:id="rId3"/>
    <p:sldId id="376" r:id="rId4"/>
    <p:sldId id="357" r:id="rId5"/>
    <p:sldId id="377" r:id="rId6"/>
    <p:sldId id="358" r:id="rId7"/>
    <p:sldId id="378" r:id="rId8"/>
    <p:sldId id="359" r:id="rId9"/>
    <p:sldId id="360" r:id="rId10"/>
    <p:sldId id="379" r:id="rId11"/>
    <p:sldId id="361" r:id="rId12"/>
    <p:sldId id="380" r:id="rId13"/>
    <p:sldId id="362" r:id="rId14"/>
    <p:sldId id="363" r:id="rId15"/>
    <p:sldId id="364" r:id="rId16"/>
    <p:sldId id="365" r:id="rId17"/>
    <p:sldId id="366" r:id="rId18"/>
    <p:sldId id="367" r:id="rId19"/>
    <p:sldId id="368" r:id="rId20"/>
    <p:sldId id="369" r:id="rId21"/>
    <p:sldId id="370" r:id="rId22"/>
    <p:sldId id="381" r:id="rId23"/>
    <p:sldId id="371" r:id="rId24"/>
    <p:sldId id="372" r:id="rId25"/>
    <p:sldId id="373" r:id="rId26"/>
    <p:sldId id="374" r:id="rId27"/>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33333"/>
    <a:srgbClr val="1C1C1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8" autoAdjust="0"/>
    <p:restoredTop sz="94607" autoAdjust="0"/>
  </p:normalViewPr>
  <p:slideViewPr>
    <p:cSldViewPr>
      <p:cViewPr>
        <p:scale>
          <a:sx n="100" d="100"/>
          <a:sy n="100" d="100"/>
        </p:scale>
        <p:origin x="-1944" y="-3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F3F93A-121D-4B78-B8F7-2022EC96400C}" type="datetimeFigureOut">
              <a:rPr lang="sv-SE" smtClean="0"/>
              <a:pPr/>
              <a:t>2016-02-17</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27718B-CC8F-49F8-8C26-1A784FAF77E9}" type="slidenum">
              <a:rPr lang="sv-SE" smtClean="0"/>
              <a:pPr/>
              <a:t>‹#›</a:t>
            </a:fld>
            <a:endParaRPr lang="sv-S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19459"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sv-SE" smtClean="0"/>
          </a:p>
        </p:txBody>
      </p:sp>
      <p:sp>
        <p:nvSpPr>
          <p:cNvPr id="19460" name="Platshållare för bildnumm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EA75E50-9494-4F13-8C53-C4907A94C2DC}" type="slidenum">
              <a:rPr lang="sv-SE" smtClean="0"/>
              <a:pPr/>
              <a:t>1</a:t>
            </a:fld>
            <a:endParaRPr lang="sv-S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2016-02-17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2016-02-17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2016-02-17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2016-02-17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2016-02-17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085E58BE-2F02-4B25-B50A-468CB801B0E8}" type="datetimeFigureOut">
              <a:rPr lang="sv-SE" smtClean="0"/>
              <a:pPr/>
              <a:t>2016-02-17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085E58BE-2F02-4B25-B50A-468CB801B0E8}" type="datetimeFigureOut">
              <a:rPr lang="sv-SE" smtClean="0"/>
              <a:pPr/>
              <a:t>2016-02-17</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085E58BE-2F02-4B25-B50A-468CB801B0E8}" type="datetimeFigureOut">
              <a:rPr lang="sv-SE" smtClean="0"/>
              <a:pPr/>
              <a:t>2016-02-17</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085E58BE-2F02-4B25-B50A-468CB801B0E8}" type="datetimeFigureOut">
              <a:rPr lang="sv-SE" smtClean="0"/>
              <a:pPr/>
              <a:t>2016-02-17</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2016-02-17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2016-02-17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85786" y="0"/>
            <a:ext cx="8358214" cy="763990"/>
          </a:xfrm>
          <a:prstGeom prst="rect">
            <a:avLst/>
          </a:prstGeom>
        </p:spPr>
        <p:txBody>
          <a:bodyPr vert="horz" lIns="91440" tIns="45720" rIns="91440" bIns="45720" rtlCol="0" anchor="ctr">
            <a:normAutofit/>
          </a:bodyPr>
          <a:lstStyle/>
          <a:p>
            <a:r>
              <a:rPr lang="sv-SE" dirty="0" err="1" smtClean="0"/>
              <a:t>Slide-topic</a:t>
            </a:r>
            <a:endParaRPr lang="sv-SE" dirty="0"/>
          </a:p>
        </p:txBody>
      </p:sp>
      <p:sp>
        <p:nvSpPr>
          <p:cNvPr id="3" name="Platshållare för text 2"/>
          <p:cNvSpPr>
            <a:spLocks noGrp="1"/>
          </p:cNvSpPr>
          <p:nvPr>
            <p:ph type="body" idx="1"/>
          </p:nvPr>
        </p:nvSpPr>
        <p:spPr>
          <a:xfrm>
            <a:off x="214282" y="785794"/>
            <a:ext cx="8715436" cy="5786478"/>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nvPr>
        </p:nvSpPr>
        <p:spPr>
          <a:xfrm>
            <a:off x="214282" y="6572272"/>
            <a:ext cx="1714512" cy="285752"/>
          </a:xfrm>
          <a:prstGeom prst="rect">
            <a:avLst/>
          </a:prstGeom>
        </p:spPr>
        <p:txBody>
          <a:bodyPr vert="horz" lIns="91440" tIns="45720" rIns="91440" bIns="45720" rtlCol="0" anchor="ctr"/>
          <a:lstStyle>
            <a:lvl1pPr algn="l">
              <a:defRPr sz="1200">
                <a:solidFill>
                  <a:schemeClr val="tx1">
                    <a:tint val="75000"/>
                  </a:schemeClr>
                </a:solidFill>
              </a:defRPr>
            </a:lvl1pPr>
          </a:lstStyle>
          <a:p>
            <a:fld id="{085E58BE-2F02-4B25-B50A-468CB801B0E8}" type="datetimeFigureOut">
              <a:rPr lang="sv-SE" smtClean="0"/>
              <a:pPr/>
              <a:t>2016-02-17</a:t>
            </a:fld>
            <a:endParaRPr lang="sv-SE"/>
          </a:p>
        </p:txBody>
      </p:sp>
      <p:sp>
        <p:nvSpPr>
          <p:cNvPr id="5" name="Platshållare för sidfot 4"/>
          <p:cNvSpPr>
            <a:spLocks noGrp="1"/>
          </p:cNvSpPr>
          <p:nvPr>
            <p:ph type="ftr" sz="quarter" idx="3"/>
          </p:nvPr>
        </p:nvSpPr>
        <p:spPr>
          <a:xfrm>
            <a:off x="2173724" y="6572272"/>
            <a:ext cx="2326838" cy="28575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dirty="0"/>
          </a:p>
        </p:txBody>
      </p:sp>
      <p:sp>
        <p:nvSpPr>
          <p:cNvPr id="6" name="Platshållare för bildnummer 5"/>
          <p:cNvSpPr>
            <a:spLocks noGrp="1"/>
          </p:cNvSpPr>
          <p:nvPr>
            <p:ph type="sldNum" sz="quarter" idx="4"/>
          </p:nvPr>
        </p:nvSpPr>
        <p:spPr>
          <a:xfrm>
            <a:off x="4714876" y="6572272"/>
            <a:ext cx="1714512" cy="285752"/>
          </a:xfrm>
          <a:prstGeom prst="rect">
            <a:avLst/>
          </a:prstGeom>
        </p:spPr>
        <p:txBody>
          <a:bodyPr vert="horz" lIns="91440" tIns="45720" rIns="91440" bIns="45720" rtlCol="0" anchor="ctr"/>
          <a:lstStyle>
            <a:lvl1pPr algn="r">
              <a:defRPr sz="1200">
                <a:solidFill>
                  <a:schemeClr val="tx1">
                    <a:tint val="75000"/>
                  </a:schemeClr>
                </a:solidFill>
              </a:defRPr>
            </a:lvl1pPr>
          </a:lstStyle>
          <a:p>
            <a:fld id="{859657F4-13A5-479D-9651-CCC39B026491}"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kern="1200">
          <a:solidFill>
            <a:srgbClr val="4D4D4D"/>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p:cNvSpPr>
            <a:spLocks noGrp="1"/>
          </p:cNvSpPr>
          <p:nvPr>
            <p:ph type="subTitle" idx="1"/>
          </p:nvPr>
        </p:nvSpPr>
        <p:spPr/>
        <p:txBody>
          <a:bodyPr rtlCol="0">
            <a:normAutofit/>
          </a:bodyPr>
          <a:lstStyle/>
          <a:p>
            <a:pPr>
              <a:defRPr/>
            </a:pPr>
            <a:r>
              <a:rPr lang="sv-SE" dirty="0" smtClean="0"/>
              <a:t>Anti </a:t>
            </a:r>
            <a:r>
              <a:rPr lang="sv-SE" dirty="0" err="1" smtClean="0"/>
              <a:t>patterns</a:t>
            </a:r>
            <a:endParaRPr lang="en-US" dirty="0" smtClean="0"/>
          </a:p>
        </p:txBody>
      </p:sp>
      <p:sp>
        <p:nvSpPr>
          <p:cNvPr id="2051" name="Rectangle 13"/>
          <p:cNvSpPr>
            <a:spLocks noGrp="1" noChangeArrowheads="1"/>
          </p:cNvSpPr>
          <p:nvPr>
            <p:ph type="ctrTitle"/>
          </p:nvPr>
        </p:nvSpPr>
        <p:spPr>
          <a:xfrm>
            <a:off x="685800" y="1500188"/>
            <a:ext cx="7772400" cy="2100262"/>
          </a:xfrm>
          <a:solidFill>
            <a:srgbClr val="4C4946">
              <a:alpha val="67842"/>
            </a:srgbClr>
          </a:solidFill>
        </p:spPr>
        <p:txBody>
          <a:bodyPr wrap="none"/>
          <a:lstStyle/>
          <a:p>
            <a:pPr algn="ctr" eaLnBrk="1" hangingPunct="1"/>
            <a:r>
              <a:rPr lang="sv-SE" dirty="0" smtClean="0">
                <a:solidFill>
                  <a:srgbClr val="1C1C1C"/>
                </a:solidFill>
              </a:rPr>
              <a:t>Objektorienterad Programmering och Design </a:t>
            </a:r>
            <a:br>
              <a:rPr lang="sv-SE" dirty="0" smtClean="0">
                <a:solidFill>
                  <a:srgbClr val="1C1C1C"/>
                </a:solidFill>
              </a:rPr>
            </a:br>
            <a:r>
              <a:rPr lang="sv-SE" sz="2400" dirty="0" smtClean="0">
                <a:solidFill>
                  <a:srgbClr val="1C1C1C"/>
                </a:solidFill>
              </a:rPr>
              <a:t>Lektion 12</a:t>
            </a:r>
            <a:r>
              <a:rPr lang="sv-SE" dirty="0" smtClean="0">
                <a:solidFill>
                  <a:srgbClr val="1C1C1C"/>
                </a:solidFill>
              </a:rPr>
              <a:t>	</a:t>
            </a:r>
            <a:br>
              <a:rPr lang="sv-SE" dirty="0" smtClean="0">
                <a:solidFill>
                  <a:srgbClr val="1C1C1C"/>
                </a:solidFill>
              </a:rPr>
            </a:br>
            <a:endParaRPr lang="sv-SE"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Design </a:t>
            </a:r>
            <a:r>
              <a:rPr lang="sv-SE" dirty="0" err="1" smtClean="0"/>
              <a:t>Patterns</a:t>
            </a:r>
            <a:r>
              <a:rPr lang="sv-SE" dirty="0" smtClean="0"/>
              <a:t> vs Anti </a:t>
            </a:r>
            <a:r>
              <a:rPr lang="sv-SE" dirty="0" err="1" smtClean="0"/>
              <a:t>patterns</a:t>
            </a:r>
            <a:endParaRPr lang="sv-SE" dirty="0"/>
          </a:p>
        </p:txBody>
      </p:sp>
      <p:sp>
        <p:nvSpPr>
          <p:cNvPr id="3" name="Platshållare för innehåll 2"/>
          <p:cNvSpPr>
            <a:spLocks noGrp="1"/>
          </p:cNvSpPr>
          <p:nvPr>
            <p:ph idx="1"/>
          </p:nvPr>
        </p:nvSpPr>
        <p:spPr>
          <a:xfrm>
            <a:off x="214282" y="1000108"/>
            <a:ext cx="8715436" cy="5286412"/>
          </a:xfrm>
        </p:spPr>
        <p:txBody>
          <a:bodyPr>
            <a:normAutofit/>
          </a:bodyPr>
          <a:lstStyle/>
          <a:p>
            <a:r>
              <a:rPr lang="sv-SE" sz="2400" dirty="0" smtClean="0"/>
              <a:t>För de kommer uppkomma.</a:t>
            </a:r>
          </a:p>
          <a:p>
            <a:pPr lvl="1"/>
            <a:r>
              <a:rPr lang="sv-SE" sz="2400" dirty="0" smtClean="0"/>
              <a:t>En kodbas under utveckling degenererar oundvikligen oavsett hur bra tankar man har från början.</a:t>
            </a:r>
          </a:p>
          <a:p>
            <a:pPr lvl="1"/>
            <a:r>
              <a:rPr lang="sv-SE" sz="2400" dirty="0" smtClean="0"/>
              <a:t>Detta är det som gör konceptet med antipattern så ovärderligt.</a:t>
            </a:r>
          </a:p>
          <a:p>
            <a:pPr lvl="1"/>
            <a:r>
              <a:rPr lang="sv-SE" sz="2400" dirty="0" smtClean="0"/>
              <a:t>Det går inte att göra helt rätt från början.</a:t>
            </a:r>
          </a:p>
          <a:p>
            <a:pPr lvl="1"/>
            <a:r>
              <a:rPr lang="sv-SE" sz="2400" dirty="0" smtClean="0"/>
              <a:t>Och även om det skulle gå skulle de då ta så lång tid att man aldrig blir klar med projektet.</a:t>
            </a:r>
          </a:p>
          <a:p>
            <a:pPr lvl="1"/>
            <a:r>
              <a:rPr lang="sv-SE" sz="2400" dirty="0" smtClean="0"/>
              <a:t>Hela koncepten med </a:t>
            </a:r>
            <a:r>
              <a:rPr lang="sv-SE" sz="2400" dirty="0" err="1" smtClean="0"/>
              <a:t>agileutveckling</a:t>
            </a:r>
            <a:r>
              <a:rPr lang="sv-SE" sz="2400" dirty="0" smtClean="0"/>
              <a:t> och </a:t>
            </a:r>
            <a:r>
              <a:rPr lang="sv-SE" sz="2400" dirty="0" err="1" smtClean="0"/>
              <a:t>refactoring</a:t>
            </a:r>
            <a:r>
              <a:rPr lang="sv-SE" sz="2400" dirty="0" smtClean="0"/>
              <a:t> bygger på att jobba på så väl man kan och sen fixa problemen då de uppkommer.</a:t>
            </a:r>
          </a:p>
          <a:p>
            <a:pPr lvl="1"/>
            <a:r>
              <a:rPr lang="sv-SE" sz="2400" dirty="0" smtClean="0"/>
              <a:t>Observera att detta inte innebär att man ska slarva med designen utan bara acceptera att man inte känner till hela slutmålet och därför kommer begå misstag.</a:t>
            </a:r>
            <a:endParaRPr lang="sv-SE" sz="27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Lite om boken</a:t>
            </a:r>
            <a:endParaRPr lang="sv-SE" dirty="0"/>
          </a:p>
        </p:txBody>
      </p:sp>
      <p:sp>
        <p:nvSpPr>
          <p:cNvPr id="3" name="Platshållare för innehåll 2"/>
          <p:cNvSpPr>
            <a:spLocks noGrp="1"/>
          </p:cNvSpPr>
          <p:nvPr>
            <p:ph idx="1"/>
          </p:nvPr>
        </p:nvSpPr>
        <p:spPr>
          <a:xfrm>
            <a:off x="214282" y="1000108"/>
            <a:ext cx="8715436" cy="5143536"/>
          </a:xfrm>
        </p:spPr>
        <p:txBody>
          <a:bodyPr>
            <a:normAutofit/>
          </a:bodyPr>
          <a:lstStyle/>
          <a:p>
            <a:endParaRPr lang="sv-SE" sz="2400" dirty="0" smtClean="0"/>
          </a:p>
          <a:p>
            <a:r>
              <a:rPr lang="sv-SE" sz="2400" dirty="0" smtClean="0"/>
              <a:t>Varje bok som utger sig för att den skall berätta sanningen och bara sanningen om mjukvaruutveckling ska tas med en rejäl nypa salt.</a:t>
            </a:r>
          </a:p>
          <a:p>
            <a:r>
              <a:rPr lang="sv-SE" sz="2400" dirty="0" smtClean="0"/>
              <a:t>Mycket för att det finns inga absoluta sanningar utan allt har att göra med vilket perspektiv man ser saker ifrån.</a:t>
            </a:r>
          </a:p>
          <a:p>
            <a:pPr lvl="1"/>
            <a:r>
              <a:rPr lang="sv-SE" sz="2400" dirty="0" smtClean="0"/>
              <a:t>”You will learn as I have that a lot of the things we hold as true depends on your point of view.”</a:t>
            </a:r>
          </a:p>
          <a:p>
            <a:pPr lvl="1"/>
            <a:r>
              <a:rPr lang="sv-SE" sz="2400" dirty="0" smtClean="0"/>
              <a:t>Obi-Wan Kenobi i ett försök att säga att han sa sanningen då han sa att Darth Vader dödade Lukes fader.</a:t>
            </a:r>
            <a:endParaRPr lang="sv-S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Lite om boken</a:t>
            </a:r>
            <a:endParaRPr lang="sv-SE" dirty="0"/>
          </a:p>
        </p:txBody>
      </p:sp>
      <p:sp>
        <p:nvSpPr>
          <p:cNvPr id="3" name="Platshållare för innehåll 2"/>
          <p:cNvSpPr>
            <a:spLocks noGrp="1"/>
          </p:cNvSpPr>
          <p:nvPr>
            <p:ph idx="1"/>
          </p:nvPr>
        </p:nvSpPr>
        <p:spPr>
          <a:xfrm>
            <a:off x="214282" y="1000108"/>
            <a:ext cx="8715436" cy="5143536"/>
          </a:xfrm>
        </p:spPr>
        <p:txBody>
          <a:bodyPr>
            <a:normAutofit/>
          </a:bodyPr>
          <a:lstStyle/>
          <a:p>
            <a:endParaRPr lang="sv-SE" sz="2400" dirty="0" smtClean="0"/>
          </a:p>
          <a:p>
            <a:endParaRPr lang="sv-SE" sz="2400" dirty="0" smtClean="0"/>
          </a:p>
          <a:p>
            <a:r>
              <a:rPr lang="sv-SE" sz="2400" dirty="0" smtClean="0"/>
              <a:t>Medan vår kära Obi-Wan bara försökte rädda sitt eget skinn där så finns det en sanning i vad han säger.</a:t>
            </a:r>
          </a:p>
          <a:p>
            <a:pPr lvl="1"/>
            <a:r>
              <a:rPr lang="sv-SE" sz="2400" dirty="0" smtClean="0"/>
              <a:t>Det finns väldigt få absoluta sanningar i detta universum eller i mjukvaruutveckling.</a:t>
            </a:r>
          </a:p>
          <a:p>
            <a:pPr lvl="1"/>
            <a:r>
              <a:rPr lang="sv-SE" sz="2400" dirty="0" smtClean="0"/>
              <a:t>Alla böcker hur välmenande de må vara är faktiskt vinklade.</a:t>
            </a:r>
          </a:p>
          <a:p>
            <a:pPr lvl="1"/>
            <a:r>
              <a:rPr lang="sv-SE" sz="2400" dirty="0" smtClean="0"/>
              <a:t>Och denna boken är uppenbarligen en säljbok för Corba:</a:t>
            </a:r>
          </a:p>
          <a:p>
            <a:pPr lvl="2"/>
            <a:r>
              <a:rPr lang="sv-SE" dirty="0" err="1" smtClean="0"/>
              <a:t>Common</a:t>
            </a:r>
            <a:r>
              <a:rPr lang="sv-SE" dirty="0" smtClean="0"/>
              <a:t> </a:t>
            </a:r>
            <a:r>
              <a:rPr lang="sv-SE" dirty="0" err="1" smtClean="0"/>
              <a:t>Object</a:t>
            </a:r>
            <a:r>
              <a:rPr lang="sv-SE" dirty="0" smtClean="0"/>
              <a:t> </a:t>
            </a:r>
            <a:r>
              <a:rPr lang="sv-SE" dirty="0" err="1" smtClean="0"/>
              <a:t>Request</a:t>
            </a:r>
            <a:r>
              <a:rPr lang="sv-SE" dirty="0" smtClean="0"/>
              <a:t> </a:t>
            </a:r>
            <a:r>
              <a:rPr lang="sv-SE" dirty="0" err="1" smtClean="0"/>
              <a:t>broker</a:t>
            </a:r>
            <a:r>
              <a:rPr lang="sv-SE" dirty="0" smtClean="0"/>
              <a:t> </a:t>
            </a:r>
            <a:r>
              <a:rPr lang="sv-SE" dirty="0" err="1" smtClean="0"/>
              <a:t>architecture</a:t>
            </a:r>
            <a:endParaRPr lang="sv-SE" dirty="0" smtClean="0"/>
          </a:p>
          <a:p>
            <a:pPr lvl="1"/>
            <a:r>
              <a:rPr lang="sv-SE" sz="2400" dirty="0" smtClean="0"/>
              <a:t>Men det får inte stå i vägen för den visdom som finns i den.</a:t>
            </a:r>
          </a:p>
          <a:p>
            <a:pPr lvl="1"/>
            <a:endParaRPr lang="sv-SE" sz="2700" dirty="0" smtClean="0"/>
          </a:p>
          <a:p>
            <a:pPr lvl="1"/>
            <a:endParaRPr lang="sv-SE" sz="2700" dirty="0" smtClean="0"/>
          </a:p>
          <a:p>
            <a:endParaRPr lang="sv-S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Lite om boken</a:t>
            </a:r>
            <a:endParaRPr lang="sv-SE" dirty="0"/>
          </a:p>
        </p:txBody>
      </p:sp>
      <p:sp>
        <p:nvSpPr>
          <p:cNvPr id="3" name="Platshållare för innehåll 2"/>
          <p:cNvSpPr>
            <a:spLocks noGrp="1"/>
          </p:cNvSpPr>
          <p:nvPr>
            <p:ph idx="1"/>
          </p:nvPr>
        </p:nvSpPr>
        <p:spPr>
          <a:xfrm>
            <a:off x="214282" y="1000108"/>
            <a:ext cx="8715436" cy="5572164"/>
          </a:xfrm>
        </p:spPr>
        <p:txBody>
          <a:bodyPr>
            <a:normAutofit fontScale="77500" lnSpcReduction="20000"/>
          </a:bodyPr>
          <a:lstStyle/>
          <a:p>
            <a:r>
              <a:rPr lang="sv-SE" sz="3100" dirty="0" smtClean="0"/>
              <a:t>Den gillar också att använda sig av förkortningar som den senare förklarar</a:t>
            </a:r>
          </a:p>
          <a:p>
            <a:pPr lvl="1"/>
            <a:r>
              <a:rPr lang="sv-SE" sz="2700" dirty="0" smtClean="0"/>
              <a:t>COTS</a:t>
            </a:r>
          </a:p>
          <a:p>
            <a:pPr lvl="2"/>
            <a:r>
              <a:rPr lang="sv-SE" sz="2300" dirty="0" smtClean="0"/>
              <a:t>Commercial off-the-shelf solution</a:t>
            </a:r>
          </a:p>
          <a:p>
            <a:pPr lvl="1"/>
            <a:r>
              <a:rPr lang="sv-SE" sz="2700" dirty="0" smtClean="0"/>
              <a:t>IDL</a:t>
            </a:r>
          </a:p>
          <a:p>
            <a:pPr lvl="2"/>
            <a:r>
              <a:rPr lang="sv-SE" sz="2300" dirty="0" smtClean="0"/>
              <a:t>Interface </a:t>
            </a:r>
            <a:r>
              <a:rPr lang="sv-SE" sz="2300" dirty="0" err="1" smtClean="0"/>
              <a:t>description</a:t>
            </a:r>
            <a:r>
              <a:rPr lang="sv-SE" sz="2300" dirty="0" smtClean="0"/>
              <a:t> </a:t>
            </a:r>
            <a:r>
              <a:rPr lang="sv-SE" sz="2300" dirty="0" err="1" smtClean="0"/>
              <a:t>language</a:t>
            </a:r>
            <a:endParaRPr lang="sv-SE" sz="2300" dirty="0" smtClean="0"/>
          </a:p>
          <a:p>
            <a:pPr lvl="1"/>
            <a:r>
              <a:rPr lang="sv-SE" sz="2700" dirty="0" smtClean="0"/>
              <a:t>ORB</a:t>
            </a:r>
          </a:p>
          <a:p>
            <a:pPr lvl="2"/>
            <a:r>
              <a:rPr lang="sv-SE" sz="2300" dirty="0" err="1" smtClean="0"/>
              <a:t>Object</a:t>
            </a:r>
            <a:r>
              <a:rPr lang="sv-SE" sz="2300" dirty="0" smtClean="0"/>
              <a:t> </a:t>
            </a:r>
            <a:r>
              <a:rPr lang="sv-SE" sz="2300" dirty="0" err="1" smtClean="0"/>
              <a:t>request</a:t>
            </a:r>
            <a:r>
              <a:rPr lang="sv-SE" sz="2300" dirty="0" smtClean="0"/>
              <a:t> </a:t>
            </a:r>
            <a:r>
              <a:rPr lang="sv-SE" sz="2300" dirty="0" err="1" smtClean="0"/>
              <a:t>broker</a:t>
            </a:r>
            <a:endParaRPr lang="sv-SE" sz="2300" dirty="0" smtClean="0"/>
          </a:p>
          <a:p>
            <a:pPr lvl="1"/>
            <a:r>
              <a:rPr lang="sv-SE" sz="2700" dirty="0" smtClean="0"/>
              <a:t>CIO</a:t>
            </a:r>
          </a:p>
          <a:p>
            <a:pPr lvl="2"/>
            <a:r>
              <a:rPr lang="sv-SE" sz="2300" dirty="0" err="1" smtClean="0"/>
              <a:t>Chief</a:t>
            </a:r>
            <a:r>
              <a:rPr lang="sv-SE" sz="2300" dirty="0" smtClean="0"/>
              <a:t> information officer</a:t>
            </a:r>
          </a:p>
          <a:p>
            <a:r>
              <a:rPr lang="sv-SE" sz="3100" dirty="0" smtClean="0"/>
              <a:t>Detta är terminologi som är mer förknippad med stora kommersiella mjukvarusystem och inte med dataspel.</a:t>
            </a:r>
          </a:p>
          <a:p>
            <a:r>
              <a:rPr lang="sv-SE" sz="3100" dirty="0" smtClean="0"/>
              <a:t>Det är den världen ni kan gå till om ni tröttnar på spel.</a:t>
            </a:r>
          </a:p>
          <a:p>
            <a:pPr lvl="1"/>
            <a:r>
              <a:rPr lang="sv-SE" sz="2700" dirty="0" smtClean="0"/>
              <a:t>För programmering är programmering.</a:t>
            </a:r>
          </a:p>
          <a:p>
            <a:pPr lvl="1"/>
            <a:r>
              <a:rPr lang="sv-SE" sz="2700" dirty="0" smtClean="0"/>
              <a:t>Vi ger er en solid teoretisk grund så att ni ska ha flexibilitet i framtiden.</a:t>
            </a:r>
          </a:p>
          <a:p>
            <a:pPr lvl="1"/>
            <a:r>
              <a:rPr lang="sv-SE" sz="2700" dirty="0" smtClean="0"/>
              <a:t>Även om vårt mål är att ni ska arbeta med spel så klart </a:t>
            </a:r>
            <a:r>
              <a:rPr lang="sv-SE" sz="2700" dirty="0" smtClean="0">
                <a:sym typeface="Wingdings" pitchFamily="2" charset="2"/>
              </a:rPr>
              <a:t>.</a:t>
            </a:r>
            <a:endParaRPr lang="sv-SE" sz="2700" dirty="0" smtClean="0"/>
          </a:p>
          <a:p>
            <a:endParaRPr lang="sv-S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Lite om boken</a:t>
            </a:r>
            <a:endParaRPr lang="sv-SE" dirty="0"/>
          </a:p>
        </p:txBody>
      </p:sp>
      <p:sp>
        <p:nvSpPr>
          <p:cNvPr id="3" name="Platshållare för innehåll 2"/>
          <p:cNvSpPr>
            <a:spLocks noGrp="1"/>
          </p:cNvSpPr>
          <p:nvPr>
            <p:ph idx="1"/>
          </p:nvPr>
        </p:nvSpPr>
        <p:spPr/>
        <p:txBody>
          <a:bodyPr>
            <a:normAutofit/>
          </a:bodyPr>
          <a:lstStyle/>
          <a:p>
            <a:r>
              <a:rPr lang="sv-SE" sz="2400" dirty="0" smtClean="0"/>
              <a:t>Men denna inriktning mot stora datasystem är bara nyttig. Det är bra att få en solid grund i hur programmering används utanför den typiska spelprogrammeringen.</a:t>
            </a:r>
          </a:p>
          <a:p>
            <a:pPr lvl="1"/>
            <a:r>
              <a:rPr lang="sv-SE" sz="2400" dirty="0" smtClean="0"/>
              <a:t>Väldigt många av de framsteg som görs i spelprogrammering kommer av att vi snor och lånar från den mycket mer mogna utvecklingsbranschen för nyttoapplikationer.</a:t>
            </a:r>
          </a:p>
          <a:p>
            <a:pPr lvl="1"/>
            <a:r>
              <a:rPr lang="sv-SE" sz="2400" dirty="0" smtClean="0"/>
              <a:t>Och spelbranschen växer mer och mer i samma riktning som denna.</a:t>
            </a:r>
          </a:p>
          <a:p>
            <a:pPr lvl="1"/>
            <a:r>
              <a:rPr lang="sv-SE" sz="2400" dirty="0" smtClean="0"/>
              <a:t>Vildavästerndagarna för spelbranschen är redan över nu.</a:t>
            </a:r>
          </a:p>
          <a:p>
            <a:pPr lvl="1"/>
            <a:r>
              <a:rPr lang="sv-SE" sz="2400" dirty="0" smtClean="0"/>
              <a:t>Framförallt om ni jobbar på ett MMO eller annat onlinesystem kommer mycket av samma problem möta er som diskuteras i den här boken.</a:t>
            </a:r>
          </a:p>
          <a:p>
            <a:pPr lvl="1"/>
            <a:r>
              <a:rPr lang="sv-SE" sz="2400" dirty="0" smtClean="0"/>
              <a:t>Och framförallt alla </a:t>
            </a:r>
            <a:r>
              <a:rPr lang="sv-SE" sz="2400" dirty="0" err="1" smtClean="0"/>
              <a:t>antipattern</a:t>
            </a:r>
            <a:r>
              <a:rPr lang="sv-SE" sz="2400" dirty="0" smtClean="0"/>
              <a:t> är lika giltiga för spel så klart.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Anti </a:t>
            </a:r>
            <a:r>
              <a:rPr lang="sv-SE" dirty="0" err="1" smtClean="0"/>
              <a:t>patterns</a:t>
            </a:r>
            <a:endParaRPr lang="sv-SE" dirty="0"/>
          </a:p>
        </p:txBody>
      </p:sp>
      <p:sp>
        <p:nvSpPr>
          <p:cNvPr id="3" name="Platshållare för innehåll 2"/>
          <p:cNvSpPr>
            <a:spLocks noGrp="1"/>
          </p:cNvSpPr>
          <p:nvPr>
            <p:ph idx="1"/>
          </p:nvPr>
        </p:nvSpPr>
        <p:spPr>
          <a:xfrm>
            <a:off x="214282" y="857232"/>
            <a:ext cx="8715436" cy="5715040"/>
          </a:xfrm>
        </p:spPr>
        <p:txBody>
          <a:bodyPr>
            <a:normAutofit/>
          </a:bodyPr>
          <a:lstStyle/>
          <a:p>
            <a:r>
              <a:rPr lang="sv-SE" sz="2400" dirty="0" err="1" smtClean="0"/>
              <a:t>Antipatterns</a:t>
            </a:r>
            <a:r>
              <a:rPr lang="sv-SE" sz="2400" dirty="0" smtClean="0"/>
              <a:t> historia och uppkomst lämnar jag glatt i bokens kapabla händer.</a:t>
            </a:r>
          </a:p>
          <a:p>
            <a:r>
              <a:rPr lang="sv-SE" sz="2400" dirty="0" smtClean="0"/>
              <a:t>Den förklarar också väl varför de behövs.</a:t>
            </a:r>
          </a:p>
          <a:p>
            <a:r>
              <a:rPr lang="sv-SE" sz="2400" dirty="0" smtClean="0"/>
              <a:t>Även om det bara är ännu en av dessa modeller som tillåter oss skala upp större projekt och inte förändrar den grundläggande framgångsnivån.</a:t>
            </a:r>
          </a:p>
          <a:p>
            <a:r>
              <a:rPr lang="sv-SE" sz="2400" dirty="0" smtClean="0"/>
              <a:t>Däremot kan deras referensmodell för antipattern kännas rätt luddig med de olika skalära nivåerna.</a:t>
            </a:r>
          </a:p>
          <a:p>
            <a:pPr lvl="1"/>
            <a:r>
              <a:rPr lang="sv-SE" sz="2400" dirty="0" smtClean="0"/>
              <a:t>Och inte särskilt lätt applicerad till praktisk spelutveckling.</a:t>
            </a:r>
          </a:p>
          <a:p>
            <a:pPr lvl="1"/>
            <a:r>
              <a:rPr lang="sv-SE" sz="2400" dirty="0" smtClean="0"/>
              <a:t>Detta kommer återigen av att deras fokus är mer åt stordatahållet.</a:t>
            </a:r>
          </a:p>
          <a:p>
            <a:endParaRPr lang="sv-S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Anti </a:t>
            </a:r>
            <a:r>
              <a:rPr lang="sv-SE" dirty="0" err="1" smtClean="0"/>
              <a:t>patterns</a:t>
            </a:r>
            <a:r>
              <a:rPr lang="sv-SE" dirty="0" smtClean="0"/>
              <a:t> </a:t>
            </a:r>
            <a:r>
              <a:rPr lang="sv-SE" dirty="0" err="1" smtClean="0"/>
              <a:t>Template</a:t>
            </a:r>
            <a:endParaRPr lang="sv-SE" dirty="0"/>
          </a:p>
        </p:txBody>
      </p:sp>
      <p:sp>
        <p:nvSpPr>
          <p:cNvPr id="3" name="Platshållare för innehåll 2"/>
          <p:cNvSpPr>
            <a:spLocks noGrp="1"/>
          </p:cNvSpPr>
          <p:nvPr>
            <p:ph idx="1"/>
          </p:nvPr>
        </p:nvSpPr>
        <p:spPr>
          <a:xfrm>
            <a:off x="214282" y="1071546"/>
            <a:ext cx="8715436" cy="5500726"/>
          </a:xfrm>
        </p:spPr>
        <p:txBody>
          <a:bodyPr>
            <a:normAutofit/>
          </a:bodyPr>
          <a:lstStyle/>
          <a:p>
            <a:r>
              <a:rPr lang="sv-SE" sz="2400" dirty="0" smtClean="0"/>
              <a:t>Men en sista rehash av ett definition av antipattern.</a:t>
            </a:r>
          </a:p>
          <a:p>
            <a:r>
              <a:rPr lang="sv-SE" sz="2400" dirty="0" smtClean="0"/>
              <a:t>Kontext och orsaker skapar en lösning. Som tyvärr blir ett </a:t>
            </a:r>
            <a:r>
              <a:rPr lang="sv-SE" sz="2400" dirty="0" err="1" smtClean="0"/>
              <a:t>antipattern</a:t>
            </a:r>
            <a:r>
              <a:rPr lang="sv-SE" sz="2400" dirty="0" smtClean="0"/>
              <a:t>.</a:t>
            </a:r>
          </a:p>
          <a:p>
            <a:r>
              <a:rPr lang="sv-SE" sz="2400" dirty="0" smtClean="0"/>
              <a:t>Av detta kommer symptom och konsekvenser som man kan känna igen som effekter av detta </a:t>
            </a:r>
            <a:r>
              <a:rPr lang="sv-SE" sz="2400" dirty="0" err="1" smtClean="0"/>
              <a:t>antipattern</a:t>
            </a:r>
            <a:r>
              <a:rPr lang="sv-SE" sz="2400" dirty="0" smtClean="0"/>
              <a:t>.</a:t>
            </a:r>
          </a:p>
          <a:p>
            <a:r>
              <a:rPr lang="sv-SE" sz="2400" dirty="0" smtClean="0"/>
              <a:t>Detta leder till att man gör en omarbetad lösning som ska ta bort dem.</a:t>
            </a:r>
          </a:p>
          <a:p>
            <a:r>
              <a:rPr lang="sv-SE" sz="2400" dirty="0" smtClean="0"/>
              <a:t>Detta betyder så klart att man måste erkänna att man har gjort fel och har problem innan man kan hitta en lösning. Men det gäller det mesta i världen så.</a:t>
            </a:r>
            <a:endParaRPr lang="sv-SE" sz="3100" dirty="0" smtClean="0"/>
          </a:p>
          <a:p>
            <a:pPr lvl="1"/>
            <a:endParaRPr lang="sv-SE" sz="2700" dirty="0" smtClean="0"/>
          </a:p>
          <a:p>
            <a:endParaRPr lang="sv-S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Anti </a:t>
            </a:r>
            <a:r>
              <a:rPr lang="sv-SE" dirty="0" err="1" smtClean="0"/>
              <a:t>patterns</a:t>
            </a:r>
            <a:r>
              <a:rPr lang="sv-SE" dirty="0" smtClean="0"/>
              <a:t> </a:t>
            </a:r>
            <a:r>
              <a:rPr lang="sv-SE" dirty="0" err="1" smtClean="0"/>
              <a:t>Template</a:t>
            </a:r>
            <a:endParaRPr lang="sv-SE" dirty="0"/>
          </a:p>
        </p:txBody>
      </p:sp>
      <p:sp>
        <p:nvSpPr>
          <p:cNvPr id="3" name="Platshållare för innehåll 2"/>
          <p:cNvSpPr>
            <a:spLocks noGrp="1"/>
          </p:cNvSpPr>
          <p:nvPr>
            <p:ph idx="1"/>
          </p:nvPr>
        </p:nvSpPr>
        <p:spPr/>
        <p:txBody>
          <a:bodyPr/>
          <a:lstStyle/>
          <a:p>
            <a:r>
              <a:rPr lang="sv-SE" sz="2400" dirty="0" smtClean="0"/>
              <a:t>Boken är skriven från tre olika synvinklar:</a:t>
            </a:r>
          </a:p>
          <a:p>
            <a:pPr lvl="1"/>
            <a:r>
              <a:rPr lang="sv-SE" sz="2000" dirty="0" smtClean="0"/>
              <a:t>Manager</a:t>
            </a:r>
          </a:p>
          <a:p>
            <a:pPr lvl="1"/>
            <a:r>
              <a:rPr lang="sv-SE" sz="2000" dirty="0" smtClean="0"/>
              <a:t>Utvecklare </a:t>
            </a:r>
          </a:p>
          <a:p>
            <a:pPr lvl="1"/>
            <a:r>
              <a:rPr lang="sv-SE" sz="2000" dirty="0" smtClean="0"/>
              <a:t>Arkitekt</a:t>
            </a:r>
          </a:p>
          <a:p>
            <a:r>
              <a:rPr lang="sv-SE" sz="2400" dirty="0" smtClean="0"/>
              <a:t>Under denna kursen kommer vi fokusera helt på den delen som är skriven från utvecklarens synpunkt. Även om de två andra är väldigt intressanta för er och jag hoppas ni läser dem, så har vi bara två år på oss här.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Problemorsaker</a:t>
            </a:r>
            <a:endParaRPr lang="sv-SE" dirty="0"/>
          </a:p>
        </p:txBody>
      </p:sp>
      <p:sp>
        <p:nvSpPr>
          <p:cNvPr id="3" name="Platshållare för innehåll 2"/>
          <p:cNvSpPr>
            <a:spLocks noGrp="1"/>
          </p:cNvSpPr>
          <p:nvPr>
            <p:ph idx="1"/>
          </p:nvPr>
        </p:nvSpPr>
        <p:spPr>
          <a:xfrm>
            <a:off x="214282" y="1071546"/>
            <a:ext cx="8715436" cy="5286412"/>
          </a:xfrm>
        </p:spPr>
        <p:txBody>
          <a:bodyPr>
            <a:normAutofit/>
          </a:bodyPr>
          <a:lstStyle/>
          <a:p>
            <a:r>
              <a:rPr lang="sv-SE" sz="2400" dirty="0" smtClean="0"/>
              <a:t>Så vad orsakar att ett antipattern uppkommer i koden? </a:t>
            </a:r>
          </a:p>
          <a:p>
            <a:pPr lvl="1"/>
            <a:r>
              <a:rPr lang="sv-SE" sz="2400" dirty="0" smtClean="0"/>
              <a:t>Naturligtvis finns fallet där man inte känner till att det är dåligt.</a:t>
            </a:r>
          </a:p>
          <a:p>
            <a:pPr lvl="1"/>
            <a:r>
              <a:rPr lang="sv-SE" sz="2400" dirty="0" smtClean="0"/>
              <a:t>Men de fortsätter uppkomma även i rutinerade programmerares kod. Varför?</a:t>
            </a:r>
          </a:p>
          <a:p>
            <a:r>
              <a:rPr lang="sv-SE" sz="2400" dirty="0" smtClean="0"/>
              <a:t>Boken listar ett antal grundorsaker som jag i det mesta håller med om.</a:t>
            </a:r>
          </a:p>
          <a:p>
            <a:pPr lvl="1"/>
            <a:r>
              <a:rPr lang="sv-SE" sz="2400" dirty="0" smtClean="0"/>
              <a:t>Stress</a:t>
            </a:r>
          </a:p>
          <a:p>
            <a:pPr lvl="2"/>
            <a:r>
              <a:rPr lang="sv-SE" dirty="0" smtClean="0"/>
              <a:t>Har man ont om tid fungerar inte hjärnan på bästa sätt.  Och man hinner inte sätta sig ner och fixa den bästa lösningen utan man gör det som behövs och inte mer.</a:t>
            </a:r>
          </a:p>
          <a:p>
            <a:pPr lvl="2"/>
            <a:r>
              <a:rPr lang="sv-SE" dirty="0" smtClean="0"/>
              <a:t>Problemet är att nästa person som jobbar på samma kod gör samma sak.</a:t>
            </a:r>
          </a:p>
          <a:p>
            <a:endParaRPr lang="sv-S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Problemorsaker</a:t>
            </a:r>
            <a:endParaRPr lang="sv-SE" dirty="0"/>
          </a:p>
        </p:txBody>
      </p:sp>
      <p:sp>
        <p:nvSpPr>
          <p:cNvPr id="3" name="Platshållare för innehåll 2"/>
          <p:cNvSpPr>
            <a:spLocks noGrp="1"/>
          </p:cNvSpPr>
          <p:nvPr>
            <p:ph idx="1"/>
          </p:nvPr>
        </p:nvSpPr>
        <p:spPr/>
        <p:txBody>
          <a:bodyPr/>
          <a:lstStyle/>
          <a:p>
            <a:pPr lvl="1"/>
            <a:r>
              <a:rPr lang="sv-SE" sz="2700" dirty="0" smtClean="0"/>
              <a:t>Ointresse</a:t>
            </a:r>
          </a:p>
          <a:p>
            <a:pPr lvl="2"/>
            <a:r>
              <a:rPr lang="sv-SE" sz="1900" dirty="0" smtClean="0"/>
              <a:t>Vem bryr sig om vad som händer med koden efter att jag är färdig med den? Det blir någon annans problem. Efter jag är färdig med denna featuren behöver jag inte se den här skitkoden igen.</a:t>
            </a:r>
          </a:p>
          <a:p>
            <a:pPr lvl="1"/>
            <a:r>
              <a:rPr lang="sv-SE" sz="2300" dirty="0" smtClean="0"/>
              <a:t>Trångsynthet</a:t>
            </a:r>
          </a:p>
          <a:p>
            <a:pPr lvl="2"/>
            <a:r>
              <a:rPr lang="sv-SE" sz="1900" dirty="0" smtClean="0"/>
              <a:t>Att inte kunna ta till sig väl fungerande lösningar bara för att man inte kom på dem själv eller inte gillar dem.</a:t>
            </a:r>
          </a:p>
          <a:p>
            <a:pPr lvl="1"/>
            <a:r>
              <a:rPr lang="sv-SE" sz="2300" dirty="0" smtClean="0"/>
              <a:t>Lathet</a:t>
            </a:r>
          </a:p>
          <a:p>
            <a:pPr lvl="2"/>
            <a:r>
              <a:rPr lang="sv-SE" sz="1900" dirty="0" smtClean="0"/>
              <a:t>Jag gör inte vad som behövs utan gör ett hack sen får nästa kille fixa det. Jag orkar inte skicka in </a:t>
            </a:r>
            <a:r>
              <a:rPr lang="sv-SE" sz="1900" dirty="0" err="1" smtClean="0"/>
              <a:t>datan</a:t>
            </a:r>
            <a:r>
              <a:rPr lang="sv-SE" sz="1900" dirty="0" smtClean="0"/>
              <a:t> utan jag lägger den globalt istället.</a:t>
            </a:r>
          </a:p>
          <a:p>
            <a:pPr lvl="1"/>
            <a:r>
              <a:rPr lang="sv-SE" sz="2300" dirty="0" smtClean="0"/>
              <a:t>Girighet?</a:t>
            </a:r>
          </a:p>
          <a:p>
            <a:pPr lvl="2"/>
            <a:r>
              <a:rPr lang="sv-SE" sz="1900" dirty="0" smtClean="0"/>
              <a:t>Kan inte påstå att jag håller med om namngivningen här. Förkärlek för överkomplexitet är det de menar. Att man modellerar varje detalj i designen så att det blir en massa komplexitet i onödan då man ska implementera. Fokuserar mer på koden än slutresultatet.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Anti </a:t>
            </a:r>
            <a:r>
              <a:rPr lang="sv-SE" dirty="0" err="1" smtClean="0"/>
              <a:t>patterns</a:t>
            </a:r>
            <a:endParaRPr lang="sv-SE" dirty="0"/>
          </a:p>
        </p:txBody>
      </p:sp>
      <p:sp>
        <p:nvSpPr>
          <p:cNvPr id="3" name="Platshållare för innehåll 2"/>
          <p:cNvSpPr>
            <a:spLocks noGrp="1"/>
          </p:cNvSpPr>
          <p:nvPr>
            <p:ph idx="1"/>
          </p:nvPr>
        </p:nvSpPr>
        <p:spPr>
          <a:xfrm>
            <a:off x="214282" y="1142984"/>
            <a:ext cx="8715436" cy="4929222"/>
          </a:xfrm>
        </p:spPr>
        <p:txBody>
          <a:bodyPr>
            <a:normAutofit/>
          </a:bodyPr>
          <a:lstStyle/>
          <a:p>
            <a:endParaRPr lang="sv-SE" sz="2400" dirty="0" smtClean="0"/>
          </a:p>
          <a:p>
            <a:endParaRPr lang="sv-SE" sz="2400" dirty="0" smtClean="0"/>
          </a:p>
          <a:p>
            <a:r>
              <a:rPr lang="sv-SE" sz="2400" dirty="0" smtClean="0"/>
              <a:t>Vi har nämnt order i förbigående tidigare men inte gjort någon ordentlig definition av det.</a:t>
            </a:r>
          </a:p>
          <a:p>
            <a:endParaRPr lang="sv-SE" sz="2400" dirty="0" smtClean="0"/>
          </a:p>
          <a:p>
            <a:r>
              <a:rPr lang="sv-SE" sz="2400" dirty="0" smtClean="0"/>
              <a:t>Detta för att alla instinktivt förstår innebörden.</a:t>
            </a:r>
          </a:p>
          <a:p>
            <a:endParaRPr lang="sv-SE" sz="2400" dirty="0" smtClean="0"/>
          </a:p>
          <a:p>
            <a:r>
              <a:rPr lang="sv-SE" sz="2400" dirty="0" smtClean="0"/>
              <a:t>Men antipattern i mjukvaruutveckling är trots allt ett rätt väl definierat begrepp som ni ska känna till nu efter att ha läst läxan.</a:t>
            </a:r>
            <a:endParaRPr lang="sv-SE" dirty="0" smtClean="0"/>
          </a:p>
          <a:p>
            <a:endParaRPr lang="sv-SE" dirty="0" smtClean="0"/>
          </a:p>
          <a:p>
            <a:endParaRPr lang="sv-S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Problemorsaker</a:t>
            </a:r>
            <a:endParaRPr lang="sv-SE" dirty="0"/>
          </a:p>
        </p:txBody>
      </p:sp>
      <p:sp>
        <p:nvSpPr>
          <p:cNvPr id="3" name="Platshållare för innehåll 2"/>
          <p:cNvSpPr>
            <a:spLocks noGrp="1"/>
          </p:cNvSpPr>
          <p:nvPr>
            <p:ph idx="1"/>
          </p:nvPr>
        </p:nvSpPr>
        <p:spPr/>
        <p:txBody>
          <a:bodyPr/>
          <a:lstStyle/>
          <a:p>
            <a:pPr lvl="1"/>
            <a:r>
              <a:rPr lang="sv-SE" sz="2700" dirty="0" smtClean="0"/>
              <a:t>Okunnighet</a:t>
            </a:r>
          </a:p>
          <a:p>
            <a:pPr lvl="2"/>
            <a:r>
              <a:rPr lang="sv-SE" sz="1800" dirty="0" smtClean="0"/>
              <a:t>Jag förstår inte hur detta funkar så det måste vara bra. Jag behöver inte känna till den här delen så jag skiter i den.</a:t>
            </a:r>
          </a:p>
          <a:p>
            <a:pPr lvl="1"/>
            <a:r>
              <a:rPr lang="sv-SE" sz="2300" dirty="0" smtClean="0"/>
              <a:t>Stolthet</a:t>
            </a:r>
          </a:p>
          <a:p>
            <a:pPr lvl="2"/>
            <a:r>
              <a:rPr lang="sv-SE" sz="1900" dirty="0" smtClean="0"/>
              <a:t>Det är inte gjort här så det kan inte vara bra. Vi är så duktiga att vi kan göra det oavsett om det är möjligt eller inte. Eller värst av alla.  Detta fixar jag, ni andra kan koppla av.</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Grundläggande faktorer</a:t>
            </a:r>
            <a:endParaRPr lang="sv-SE" dirty="0"/>
          </a:p>
        </p:txBody>
      </p:sp>
      <p:sp>
        <p:nvSpPr>
          <p:cNvPr id="3" name="Platshållare för innehåll 2"/>
          <p:cNvSpPr>
            <a:spLocks noGrp="1"/>
          </p:cNvSpPr>
          <p:nvPr>
            <p:ph idx="1"/>
          </p:nvPr>
        </p:nvSpPr>
        <p:spPr/>
        <p:txBody>
          <a:bodyPr>
            <a:normAutofit/>
          </a:bodyPr>
          <a:lstStyle/>
          <a:p>
            <a:r>
              <a:rPr lang="sv-SE" sz="2400" dirty="0" smtClean="0"/>
              <a:t>Boken väljer att kalla de faktorer som påverkar </a:t>
            </a:r>
            <a:r>
              <a:rPr lang="sv-SE" sz="2400" dirty="0" err="1" smtClean="0"/>
              <a:t>mjukvaru-</a:t>
            </a:r>
            <a:r>
              <a:rPr lang="sv-SE" sz="2400" dirty="0" smtClean="0"/>
              <a:t> utveckling för krafter. En lite underlig terminologi så vi kommer kalla dem för faktorer i fortsättningen:</a:t>
            </a:r>
          </a:p>
          <a:p>
            <a:pPr lvl="1"/>
            <a:r>
              <a:rPr lang="sv-SE" sz="2400" dirty="0" smtClean="0"/>
              <a:t>Funktionalitet</a:t>
            </a:r>
          </a:p>
          <a:p>
            <a:pPr lvl="1"/>
            <a:r>
              <a:rPr lang="sv-SE" sz="2400" dirty="0" smtClean="0"/>
              <a:t>Performance</a:t>
            </a:r>
          </a:p>
          <a:p>
            <a:pPr lvl="1"/>
            <a:r>
              <a:rPr lang="sv-SE" sz="2400" dirty="0" smtClean="0"/>
              <a:t>Komplexitet</a:t>
            </a:r>
          </a:p>
          <a:p>
            <a:pPr lvl="1"/>
            <a:r>
              <a:rPr lang="sv-SE" sz="2400" dirty="0" smtClean="0"/>
              <a:t>Förändringar</a:t>
            </a:r>
          </a:p>
          <a:p>
            <a:pPr lvl="1"/>
            <a:r>
              <a:rPr lang="sv-SE" sz="2400" dirty="0" smtClean="0"/>
              <a:t>Resurser</a:t>
            </a:r>
          </a:p>
          <a:p>
            <a:pPr lvl="1"/>
            <a:r>
              <a:rPr lang="sv-SE" sz="2400" dirty="0" smtClean="0"/>
              <a:t>Vi skippar teknologiöverföringar.</a:t>
            </a:r>
          </a:p>
          <a:p>
            <a:r>
              <a:rPr lang="sv-SE" sz="2400" dirty="0" smtClean="0"/>
              <a:t>Här börjar stordatadelen av författarnas erfarenhet synas.</a:t>
            </a:r>
          </a:p>
          <a:p>
            <a:pPr lvl="1"/>
            <a:endParaRPr lang="sv-SE" sz="2700" dirty="0" smtClean="0"/>
          </a:p>
          <a:p>
            <a:endParaRPr lang="sv-S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Grundläggande faktorer</a:t>
            </a:r>
            <a:endParaRPr lang="sv-SE" dirty="0"/>
          </a:p>
        </p:txBody>
      </p:sp>
      <p:sp>
        <p:nvSpPr>
          <p:cNvPr id="3" name="Platshållare för innehåll 2"/>
          <p:cNvSpPr>
            <a:spLocks noGrp="1"/>
          </p:cNvSpPr>
          <p:nvPr>
            <p:ph idx="1"/>
          </p:nvPr>
        </p:nvSpPr>
        <p:spPr/>
        <p:txBody>
          <a:bodyPr>
            <a:normAutofit/>
          </a:bodyPr>
          <a:lstStyle/>
          <a:p>
            <a:endParaRPr lang="sv-SE" sz="3100" dirty="0" smtClean="0"/>
          </a:p>
          <a:p>
            <a:r>
              <a:rPr lang="sv-SE" sz="3100" dirty="0" smtClean="0"/>
              <a:t>De delar in utvecklingen i fyra delar:</a:t>
            </a:r>
          </a:p>
          <a:p>
            <a:pPr lvl="1"/>
            <a:r>
              <a:rPr lang="sv-SE" sz="2700" dirty="0" smtClean="0"/>
              <a:t>Globala industrin</a:t>
            </a:r>
          </a:p>
          <a:p>
            <a:pPr lvl="1"/>
            <a:r>
              <a:rPr lang="sv-SE" sz="2700" dirty="0" smtClean="0"/>
              <a:t>Företaget</a:t>
            </a:r>
          </a:p>
          <a:p>
            <a:pPr lvl="1"/>
            <a:r>
              <a:rPr lang="sv-SE" sz="2700" dirty="0" smtClean="0"/>
              <a:t>System</a:t>
            </a:r>
          </a:p>
          <a:p>
            <a:pPr lvl="1"/>
            <a:r>
              <a:rPr lang="sv-SE" sz="2700" dirty="0" smtClean="0"/>
              <a:t>Applikation</a:t>
            </a:r>
          </a:p>
          <a:p>
            <a:r>
              <a:rPr lang="sv-SE" sz="3100" dirty="0" smtClean="0"/>
              <a:t>Det vi kommer bry oss om är system och applikation. De andra delarna lämnar vi åt andra utbildningar som projektledning etc.</a:t>
            </a:r>
            <a:endParaRPr lang="sv-SE" sz="27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Grundläggande faktorer</a:t>
            </a:r>
            <a:endParaRPr lang="sv-SE" dirty="0"/>
          </a:p>
        </p:txBody>
      </p:sp>
      <p:sp>
        <p:nvSpPr>
          <p:cNvPr id="3" name="Platshållare för innehåll 2"/>
          <p:cNvSpPr>
            <a:spLocks noGrp="1"/>
          </p:cNvSpPr>
          <p:nvPr>
            <p:ph idx="1"/>
          </p:nvPr>
        </p:nvSpPr>
        <p:spPr/>
        <p:txBody>
          <a:bodyPr>
            <a:normAutofit/>
          </a:bodyPr>
          <a:lstStyle/>
          <a:p>
            <a:endParaRPr lang="sv-SE" sz="3100" dirty="0" smtClean="0"/>
          </a:p>
          <a:p>
            <a:r>
              <a:rPr lang="sv-SE" sz="3100" dirty="0" smtClean="0"/>
              <a:t>Detta betyder i praktiken att de grundläggande faktorer som berör oss är de som är viktigast för de stegen</a:t>
            </a:r>
          </a:p>
          <a:p>
            <a:pPr lvl="1"/>
            <a:r>
              <a:rPr lang="sv-SE" sz="2700" dirty="0" smtClean="0"/>
              <a:t>Funktionalitet</a:t>
            </a:r>
          </a:p>
          <a:p>
            <a:pPr lvl="1"/>
            <a:r>
              <a:rPr lang="sv-SE" sz="2700" dirty="0" smtClean="0"/>
              <a:t>Performance</a:t>
            </a:r>
          </a:p>
          <a:p>
            <a:pPr lvl="1"/>
            <a:r>
              <a:rPr lang="sv-SE" sz="2700" dirty="0" smtClean="0"/>
              <a:t>Komplexitet</a:t>
            </a:r>
          </a:p>
          <a:p>
            <a:pPr lvl="1"/>
            <a:r>
              <a:rPr lang="sv-SE" sz="2700" dirty="0" smtClean="0"/>
              <a:t>Förändring</a:t>
            </a:r>
          </a:p>
          <a:p>
            <a:pPr lvl="1"/>
            <a:r>
              <a:rPr lang="sv-SE" sz="2700" dirty="0" smtClean="0"/>
              <a:t>(resurser i väldigt speciella fall)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Grundläggande faktorer</a:t>
            </a:r>
            <a:endParaRPr lang="sv-SE" dirty="0"/>
          </a:p>
        </p:txBody>
      </p:sp>
      <p:sp>
        <p:nvSpPr>
          <p:cNvPr id="3" name="Platshållare för innehåll 2"/>
          <p:cNvSpPr>
            <a:spLocks noGrp="1"/>
          </p:cNvSpPr>
          <p:nvPr>
            <p:ph idx="1"/>
          </p:nvPr>
        </p:nvSpPr>
        <p:spPr>
          <a:xfrm>
            <a:off x="214282" y="928670"/>
            <a:ext cx="8715436" cy="5214974"/>
          </a:xfrm>
        </p:spPr>
        <p:txBody>
          <a:bodyPr>
            <a:normAutofit fontScale="92500" lnSpcReduction="20000"/>
          </a:bodyPr>
          <a:lstStyle/>
          <a:p>
            <a:r>
              <a:rPr lang="sv-SE" sz="2600" dirty="0" smtClean="0"/>
              <a:t>De  väljer också att försöka definiera upp mjukvaruutvecklingens delar i en pyramid:</a:t>
            </a:r>
          </a:p>
          <a:p>
            <a:pPr lvl="1"/>
            <a:r>
              <a:rPr lang="sv-SE" sz="2600" dirty="0" smtClean="0"/>
              <a:t>Objekt och klasser</a:t>
            </a:r>
          </a:p>
          <a:p>
            <a:pPr lvl="1"/>
            <a:r>
              <a:rPr lang="sv-SE" sz="2600" dirty="0" smtClean="0"/>
              <a:t>Mikroarkitektur</a:t>
            </a:r>
          </a:p>
          <a:p>
            <a:pPr lvl="1"/>
            <a:r>
              <a:rPr lang="sv-SE" sz="2600" dirty="0" smtClean="0"/>
              <a:t>Frameworks</a:t>
            </a:r>
          </a:p>
          <a:p>
            <a:pPr lvl="1"/>
            <a:r>
              <a:rPr lang="sv-SE" sz="2600" dirty="0" smtClean="0"/>
              <a:t>Applikationsarkitektur</a:t>
            </a:r>
          </a:p>
          <a:p>
            <a:pPr lvl="1"/>
            <a:r>
              <a:rPr lang="sv-SE" sz="2600" dirty="0" smtClean="0"/>
              <a:t>Systemarkitektur</a:t>
            </a:r>
          </a:p>
          <a:p>
            <a:pPr lvl="1"/>
            <a:r>
              <a:rPr lang="sv-SE" sz="2600" dirty="0" smtClean="0"/>
              <a:t>de andra kan vi skippa</a:t>
            </a:r>
          </a:p>
          <a:p>
            <a:r>
              <a:rPr lang="sv-SE" sz="2600" dirty="0" smtClean="0"/>
              <a:t>De gör detta för att kunna peka ut olika ställen som man kan använda </a:t>
            </a:r>
            <a:r>
              <a:rPr lang="sv-SE" sz="2600" dirty="0" err="1" smtClean="0"/>
              <a:t>antipattern</a:t>
            </a:r>
            <a:r>
              <a:rPr lang="sv-SE" sz="2600" dirty="0" smtClean="0"/>
              <a:t> till och att varje </a:t>
            </a:r>
            <a:r>
              <a:rPr lang="sv-SE" sz="2600" dirty="0" err="1" smtClean="0"/>
              <a:t>pattern</a:t>
            </a:r>
            <a:r>
              <a:rPr lang="sv-SE" sz="2600" dirty="0" smtClean="0"/>
              <a:t> är anpassat till en nivå i pyramiden för det mesta.</a:t>
            </a:r>
          </a:p>
          <a:p>
            <a:r>
              <a:rPr lang="sv-SE" sz="2600" dirty="0" smtClean="0"/>
              <a:t>I vårt fall så kommer vi mestadels sitta de övre tre som de kallar för mikronivåerna medan vi rätt sällan kommer sitta och rota i makronivåproblem.</a:t>
            </a:r>
            <a:endParaRPr lang="sv-SE" sz="2700" dirty="0" smtClean="0"/>
          </a:p>
          <a:p>
            <a:endParaRPr lang="sv-SE"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Grundläggande faktorer</a:t>
            </a:r>
            <a:endParaRPr lang="sv-SE" dirty="0"/>
          </a:p>
        </p:txBody>
      </p:sp>
      <p:sp>
        <p:nvSpPr>
          <p:cNvPr id="3" name="Platshållare för innehåll 2"/>
          <p:cNvSpPr>
            <a:spLocks noGrp="1"/>
          </p:cNvSpPr>
          <p:nvPr>
            <p:ph idx="1"/>
          </p:nvPr>
        </p:nvSpPr>
        <p:spPr>
          <a:xfrm>
            <a:off x="214282" y="928670"/>
            <a:ext cx="8715436" cy="5643602"/>
          </a:xfrm>
        </p:spPr>
        <p:txBody>
          <a:bodyPr>
            <a:normAutofit/>
          </a:bodyPr>
          <a:lstStyle/>
          <a:p>
            <a:r>
              <a:rPr lang="sv-SE" sz="2400" dirty="0" smtClean="0"/>
              <a:t>Hela deras skalsystem är inte rakt av applicerbart för oss men man tar det man kan applicera och lämnar det andra.</a:t>
            </a:r>
          </a:p>
          <a:p>
            <a:r>
              <a:rPr lang="sv-SE" sz="2400" dirty="0" smtClean="0"/>
              <a:t>En viktig punkt boken tog upp var dock återanvändning av design vs kod. </a:t>
            </a:r>
          </a:p>
          <a:p>
            <a:r>
              <a:rPr lang="sv-SE" sz="2400" dirty="0" smtClean="0"/>
              <a:t>Och för en gångs skull har den helt rätt idé.</a:t>
            </a:r>
          </a:p>
          <a:p>
            <a:pPr lvl="1"/>
            <a:r>
              <a:rPr lang="sv-SE" sz="2400" dirty="0" smtClean="0"/>
              <a:t>Återanvändning av design är ofantligt mycket bättre än återanvändning av kod. Kod kan man alltid knappa in men att få rätt idéer och strukturer är ovärderligt och resulterar i mycket mindre arbete.</a:t>
            </a:r>
          </a:p>
          <a:p>
            <a:pPr lvl="1"/>
            <a:r>
              <a:rPr lang="sv-SE" sz="2400" dirty="0" smtClean="0"/>
              <a:t>Till skillnad från vad de skriver i boken behöver inte återanvändning av design betyda att man bygger vidare på en existerande applikation.</a:t>
            </a:r>
          </a:p>
          <a:p>
            <a:endParaRPr lang="sv-SE"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 Frågor</a:t>
            </a:r>
            <a:endParaRPr lang="sv-SE" dirty="0"/>
          </a:p>
        </p:txBody>
      </p:sp>
      <p:sp>
        <p:nvSpPr>
          <p:cNvPr id="3" name="Platshållare för innehåll 2"/>
          <p:cNvSpPr>
            <a:spLocks noGrp="1"/>
          </p:cNvSpPr>
          <p:nvPr>
            <p:ph idx="1"/>
          </p:nvPr>
        </p:nvSpPr>
        <p:spPr/>
        <p:txBody>
          <a:bodyPr/>
          <a:lstStyle/>
          <a:p>
            <a:r>
              <a:rPr lang="sv-SE" dirty="0" smtClean="0"/>
              <a:t>Läxa</a:t>
            </a:r>
          </a:p>
          <a:p>
            <a:r>
              <a:rPr lang="sv-SE" dirty="0" smtClean="0"/>
              <a:t>Anti </a:t>
            </a:r>
            <a:r>
              <a:rPr lang="sv-SE" dirty="0" err="1" smtClean="0"/>
              <a:t>patterns</a:t>
            </a:r>
            <a:endParaRPr lang="sv-SE" dirty="0" smtClean="0"/>
          </a:p>
          <a:p>
            <a:r>
              <a:rPr lang="sv-SE" dirty="0" smtClean="0"/>
              <a:t>Sida 49-132 (templatekapitlet är mindre viktigt)</a:t>
            </a:r>
          </a:p>
          <a:p>
            <a:endParaRPr lang="sv-SE" sz="2800" dirty="0" smtClean="0"/>
          </a:p>
          <a:p>
            <a:endParaRPr lang="sv-S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Anti </a:t>
            </a:r>
            <a:r>
              <a:rPr lang="sv-SE" dirty="0" err="1" smtClean="0"/>
              <a:t>patterns</a:t>
            </a:r>
            <a:endParaRPr lang="sv-SE" dirty="0"/>
          </a:p>
        </p:txBody>
      </p:sp>
      <p:sp>
        <p:nvSpPr>
          <p:cNvPr id="3" name="Platshållare för innehåll 2"/>
          <p:cNvSpPr>
            <a:spLocks noGrp="1"/>
          </p:cNvSpPr>
          <p:nvPr>
            <p:ph idx="1"/>
          </p:nvPr>
        </p:nvSpPr>
        <p:spPr>
          <a:xfrm>
            <a:off x="214282" y="1142984"/>
            <a:ext cx="8715436" cy="4929222"/>
          </a:xfrm>
        </p:spPr>
        <p:txBody>
          <a:bodyPr>
            <a:normAutofit/>
          </a:bodyPr>
          <a:lstStyle/>
          <a:p>
            <a:endParaRPr lang="sv-SE" sz="2400" dirty="0" smtClean="0"/>
          </a:p>
          <a:p>
            <a:r>
              <a:rPr lang="sv-SE" sz="2400" dirty="0" smtClean="0"/>
              <a:t>Precis som boken ska vi först prata generellt om antipattern och vad det innebär att vara ett antipattern och sen börja kolla på behoven och klassificeringarna för dem.</a:t>
            </a:r>
          </a:p>
          <a:p>
            <a:endParaRPr lang="sv-SE" sz="2400" dirty="0" smtClean="0"/>
          </a:p>
          <a:p>
            <a:r>
              <a:rPr lang="sv-SE" sz="2400" dirty="0" smtClean="0"/>
              <a:t>Vi kommer också så klart hålla en diskussion om skillnaderna mellan antipattern och designpattern och hur deras användningsområden skiljer sig åt.</a:t>
            </a:r>
          </a:p>
          <a:p>
            <a:endParaRPr lang="sv-SE" sz="2400" dirty="0" smtClean="0"/>
          </a:p>
          <a:p>
            <a:r>
              <a:rPr lang="sv-SE" sz="2400" dirty="0" err="1" smtClean="0"/>
              <a:t>Antipattern</a:t>
            </a:r>
            <a:r>
              <a:rPr lang="sv-SE" sz="2400" dirty="0" smtClean="0"/>
              <a:t> är alltså inte bättre </a:t>
            </a:r>
            <a:r>
              <a:rPr lang="sv-SE" sz="2400" dirty="0" err="1" smtClean="0"/>
              <a:t>designpattern</a:t>
            </a:r>
            <a:r>
              <a:rPr lang="sv-SE" sz="2400" dirty="0" smtClean="0"/>
              <a:t> eller en ersättare utan snarare ett komplement.</a:t>
            </a:r>
          </a:p>
          <a:p>
            <a:endParaRPr lang="sv-SE" dirty="0" smtClean="0"/>
          </a:p>
          <a:p>
            <a:endParaRPr lang="sv-SE" dirty="0" smtClean="0"/>
          </a:p>
          <a:p>
            <a:endParaRPr lang="sv-S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Design </a:t>
            </a:r>
            <a:r>
              <a:rPr lang="sv-SE" dirty="0" err="1" smtClean="0"/>
              <a:t>Patterns</a:t>
            </a:r>
            <a:r>
              <a:rPr lang="sv-SE" dirty="0" smtClean="0"/>
              <a:t> vs Anti </a:t>
            </a:r>
            <a:r>
              <a:rPr lang="sv-SE" dirty="0" err="1" smtClean="0"/>
              <a:t>patterns</a:t>
            </a:r>
            <a:endParaRPr lang="sv-SE" dirty="0"/>
          </a:p>
        </p:txBody>
      </p:sp>
      <p:sp>
        <p:nvSpPr>
          <p:cNvPr id="3" name="Platshållare för innehåll 2"/>
          <p:cNvSpPr>
            <a:spLocks noGrp="1"/>
          </p:cNvSpPr>
          <p:nvPr>
            <p:ph idx="1"/>
          </p:nvPr>
        </p:nvSpPr>
        <p:spPr>
          <a:xfrm>
            <a:off x="214282" y="1071546"/>
            <a:ext cx="8715436" cy="4786346"/>
          </a:xfrm>
        </p:spPr>
        <p:txBody>
          <a:bodyPr>
            <a:normAutofit/>
          </a:bodyPr>
          <a:lstStyle/>
          <a:p>
            <a:endParaRPr lang="sv-SE" sz="2400" dirty="0" smtClean="0"/>
          </a:p>
          <a:p>
            <a:r>
              <a:rPr lang="sv-SE" sz="2400" dirty="0" smtClean="0"/>
              <a:t>Så vad är egentligen skillnaderna mellan designpattern och antipattern?</a:t>
            </a:r>
          </a:p>
          <a:p>
            <a:r>
              <a:rPr lang="sv-SE" sz="2400" dirty="0" smtClean="0"/>
              <a:t>Boken förklarar det så här:</a:t>
            </a:r>
          </a:p>
          <a:p>
            <a:r>
              <a:rPr lang="sv-SE" sz="2400" dirty="0" smtClean="0"/>
              <a:t>Ett </a:t>
            </a:r>
            <a:r>
              <a:rPr lang="sv-SE" sz="2400" dirty="0" err="1" smtClean="0"/>
              <a:t>designpattern</a:t>
            </a:r>
            <a:r>
              <a:rPr lang="sv-SE" sz="2400" dirty="0" smtClean="0"/>
              <a:t> använder du då du har ett problem och behöver en lösning.</a:t>
            </a:r>
          </a:p>
          <a:p>
            <a:pPr lvl="1"/>
            <a:r>
              <a:rPr lang="sv-SE" sz="2400" dirty="0" smtClean="0"/>
              <a:t>Du kollar då igenom din designpatternkatalog tills du hittar det pattern som löser ditt problem på bästa möjliga sätt och sen applicerar du det.</a:t>
            </a:r>
            <a:endParaRPr lang="sv-S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Design </a:t>
            </a:r>
            <a:r>
              <a:rPr lang="sv-SE" dirty="0" err="1" smtClean="0"/>
              <a:t>Patterns</a:t>
            </a:r>
            <a:r>
              <a:rPr lang="sv-SE" dirty="0" smtClean="0"/>
              <a:t> vs Anti </a:t>
            </a:r>
            <a:r>
              <a:rPr lang="sv-SE" dirty="0" err="1" smtClean="0"/>
              <a:t>patterns</a:t>
            </a:r>
            <a:endParaRPr lang="sv-SE" dirty="0"/>
          </a:p>
        </p:txBody>
      </p:sp>
      <p:sp>
        <p:nvSpPr>
          <p:cNvPr id="3" name="Platshållare för innehåll 2"/>
          <p:cNvSpPr>
            <a:spLocks noGrp="1"/>
          </p:cNvSpPr>
          <p:nvPr>
            <p:ph idx="1"/>
          </p:nvPr>
        </p:nvSpPr>
        <p:spPr>
          <a:xfrm>
            <a:off x="214282" y="1071546"/>
            <a:ext cx="8715436" cy="4786346"/>
          </a:xfrm>
        </p:spPr>
        <p:txBody>
          <a:bodyPr>
            <a:normAutofit/>
          </a:bodyPr>
          <a:lstStyle/>
          <a:p>
            <a:endParaRPr lang="sv-SE" sz="2400" dirty="0" smtClean="0"/>
          </a:p>
          <a:p>
            <a:endParaRPr lang="sv-SE" sz="2400" dirty="0" smtClean="0"/>
          </a:p>
          <a:p>
            <a:r>
              <a:rPr lang="sv-SE" sz="2400" dirty="0" smtClean="0"/>
              <a:t>Antipattern kommer lite från andra hållet:</a:t>
            </a:r>
          </a:p>
          <a:p>
            <a:pPr lvl="1"/>
            <a:r>
              <a:rPr lang="sv-SE" sz="2400" dirty="0" smtClean="0"/>
              <a:t>Du har en lösning.</a:t>
            </a:r>
          </a:p>
          <a:p>
            <a:pPr lvl="1"/>
            <a:r>
              <a:rPr lang="sv-SE" sz="2400" dirty="0" smtClean="0"/>
              <a:t>Men den är problematiskt eller dålig.</a:t>
            </a:r>
          </a:p>
          <a:p>
            <a:pPr lvl="1"/>
            <a:r>
              <a:rPr lang="sv-SE" sz="2400" dirty="0" smtClean="0"/>
              <a:t>Och du vill skriva om så att du får en bra lösning istället.</a:t>
            </a:r>
          </a:p>
          <a:p>
            <a:pPr lvl="1"/>
            <a:r>
              <a:rPr lang="sv-SE" sz="2400" dirty="0" smtClean="0"/>
              <a:t>För att du har problem med din existerande lösning.</a:t>
            </a:r>
          </a:p>
          <a:p>
            <a:pPr lvl="1"/>
            <a:endParaRPr lang="sv-SE" dirty="0" smtClean="0"/>
          </a:p>
          <a:p>
            <a:endParaRPr lang="sv-S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Design </a:t>
            </a:r>
            <a:r>
              <a:rPr lang="sv-SE" dirty="0" err="1" smtClean="0"/>
              <a:t>Patterns</a:t>
            </a:r>
            <a:r>
              <a:rPr lang="sv-SE" dirty="0" smtClean="0"/>
              <a:t> vs Anti </a:t>
            </a:r>
            <a:r>
              <a:rPr lang="sv-SE" dirty="0" err="1" smtClean="0"/>
              <a:t>patterns</a:t>
            </a:r>
            <a:endParaRPr lang="sv-SE" dirty="0"/>
          </a:p>
        </p:txBody>
      </p:sp>
      <p:sp>
        <p:nvSpPr>
          <p:cNvPr id="3" name="Platshållare för innehåll 2"/>
          <p:cNvSpPr>
            <a:spLocks noGrp="1"/>
          </p:cNvSpPr>
          <p:nvPr>
            <p:ph idx="1"/>
          </p:nvPr>
        </p:nvSpPr>
        <p:spPr>
          <a:xfrm>
            <a:off x="214282" y="1000108"/>
            <a:ext cx="8715436" cy="5000660"/>
          </a:xfrm>
        </p:spPr>
        <p:txBody>
          <a:bodyPr>
            <a:normAutofit lnSpcReduction="10000"/>
          </a:bodyPr>
          <a:lstStyle/>
          <a:p>
            <a:r>
              <a:rPr lang="sv-SE" dirty="0" smtClean="0"/>
              <a:t>Kortfattat kan man beskriva detta två grundläggande olika tankesätt.</a:t>
            </a:r>
          </a:p>
          <a:p>
            <a:pPr lvl="1"/>
            <a:r>
              <a:rPr lang="sv-SE" dirty="0" smtClean="0"/>
              <a:t>Antingen göra rätt från början,</a:t>
            </a:r>
          </a:p>
          <a:p>
            <a:pPr lvl="1"/>
            <a:r>
              <a:rPr lang="sv-SE" dirty="0" smtClean="0"/>
              <a:t>eller fixar felen efterhand som de uppkommer.</a:t>
            </a:r>
          </a:p>
          <a:p>
            <a:r>
              <a:rPr lang="sv-SE" dirty="0" smtClean="0"/>
              <a:t>Detta betyder att fallet man använder dem vid är väldigt olika.</a:t>
            </a:r>
          </a:p>
          <a:p>
            <a:r>
              <a:rPr lang="sv-SE" dirty="0" smtClean="0"/>
              <a:t>Medans </a:t>
            </a:r>
            <a:r>
              <a:rPr lang="sv-SE" dirty="0" err="1" smtClean="0"/>
              <a:t>designpattern</a:t>
            </a:r>
            <a:r>
              <a:rPr lang="sv-SE" dirty="0" smtClean="0"/>
              <a:t> är en </a:t>
            </a:r>
            <a:r>
              <a:rPr lang="sv-SE" dirty="0" err="1" smtClean="0"/>
              <a:t>designfaslösning</a:t>
            </a:r>
            <a:r>
              <a:rPr lang="sv-SE" dirty="0" smtClean="0"/>
              <a:t> så är </a:t>
            </a:r>
            <a:r>
              <a:rPr lang="sv-SE" dirty="0" err="1" smtClean="0"/>
              <a:t>antipattern</a:t>
            </a:r>
            <a:r>
              <a:rPr lang="sv-SE" dirty="0" smtClean="0"/>
              <a:t> en utvecklingsfaslösning.</a:t>
            </a:r>
          </a:p>
          <a:p>
            <a:pPr lvl="1"/>
            <a:r>
              <a:rPr lang="sv-SE" dirty="0" smtClean="0"/>
              <a:t>Detta bör tas med en nypa salt för om man utvecklar agile så utför man design under utvecklingsfasen.</a:t>
            </a:r>
            <a:endParaRPr lang="sv-S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Design </a:t>
            </a:r>
            <a:r>
              <a:rPr lang="sv-SE" dirty="0" err="1" smtClean="0"/>
              <a:t>Patterns</a:t>
            </a:r>
            <a:r>
              <a:rPr lang="sv-SE" dirty="0" smtClean="0"/>
              <a:t> vs Anti </a:t>
            </a:r>
            <a:r>
              <a:rPr lang="sv-SE" dirty="0" err="1" smtClean="0"/>
              <a:t>patterns</a:t>
            </a:r>
            <a:endParaRPr lang="sv-SE" dirty="0"/>
          </a:p>
        </p:txBody>
      </p:sp>
      <p:sp>
        <p:nvSpPr>
          <p:cNvPr id="3" name="Platshållare för innehåll 2"/>
          <p:cNvSpPr>
            <a:spLocks noGrp="1"/>
          </p:cNvSpPr>
          <p:nvPr>
            <p:ph idx="1"/>
          </p:nvPr>
        </p:nvSpPr>
        <p:spPr>
          <a:xfrm>
            <a:off x="214282" y="1000108"/>
            <a:ext cx="8715436" cy="5000660"/>
          </a:xfrm>
        </p:spPr>
        <p:txBody>
          <a:bodyPr>
            <a:normAutofit/>
          </a:bodyPr>
          <a:lstStyle/>
          <a:p>
            <a:r>
              <a:rPr lang="sv-SE" dirty="0" smtClean="0"/>
              <a:t>Egentligen är att använda ett antipattern ett sätt att ta ett problematiskt område kod och modifiera det till att använda ett </a:t>
            </a:r>
            <a:r>
              <a:rPr lang="sv-SE" smtClean="0"/>
              <a:t>bättre designpattern.</a:t>
            </a:r>
            <a:endParaRPr lang="sv-SE" dirty="0" smtClean="0"/>
          </a:p>
          <a:p>
            <a:endParaRPr lang="sv-SE" dirty="0" smtClean="0"/>
          </a:p>
          <a:p>
            <a:r>
              <a:rPr lang="sv-SE" dirty="0" smtClean="0"/>
              <a:t>Problemen är att det ofta är svårt framförallt för nya programmerare att veta vad som är ett problematiskt stycke kod.</a:t>
            </a:r>
          </a:p>
          <a:p>
            <a:pPr lvl="1"/>
            <a:r>
              <a:rPr lang="sv-SE" dirty="0" smtClean="0"/>
              <a:t>Det finns inga tydliga regler eller klara besked.</a:t>
            </a:r>
          </a:p>
          <a:p>
            <a:endParaRPr lang="sv-S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Design </a:t>
            </a:r>
            <a:r>
              <a:rPr lang="sv-SE" dirty="0" err="1" smtClean="0"/>
              <a:t>Patterns</a:t>
            </a:r>
            <a:r>
              <a:rPr lang="sv-SE" dirty="0" smtClean="0"/>
              <a:t> vs Anti </a:t>
            </a:r>
            <a:r>
              <a:rPr lang="sv-SE" dirty="0" err="1" smtClean="0"/>
              <a:t>patterns</a:t>
            </a:r>
            <a:endParaRPr lang="sv-SE" dirty="0"/>
          </a:p>
        </p:txBody>
      </p:sp>
      <p:sp>
        <p:nvSpPr>
          <p:cNvPr id="3" name="Platshållare för innehåll 2"/>
          <p:cNvSpPr>
            <a:spLocks noGrp="1"/>
          </p:cNvSpPr>
          <p:nvPr>
            <p:ph idx="1"/>
          </p:nvPr>
        </p:nvSpPr>
        <p:spPr>
          <a:xfrm>
            <a:off x="214282" y="1142984"/>
            <a:ext cx="8715436" cy="5429288"/>
          </a:xfrm>
        </p:spPr>
        <p:txBody>
          <a:bodyPr>
            <a:normAutofit/>
          </a:bodyPr>
          <a:lstStyle/>
          <a:p>
            <a:r>
              <a:rPr lang="sv-SE" sz="2400" dirty="0" smtClean="0"/>
              <a:t>Här kommer dock </a:t>
            </a:r>
            <a:r>
              <a:rPr lang="sv-SE" sz="2400" dirty="0" err="1" smtClean="0"/>
              <a:t>antipattern</a:t>
            </a:r>
            <a:r>
              <a:rPr lang="sv-SE" sz="2400" dirty="0" smtClean="0"/>
              <a:t> in. För de är en serie beskrivna problem som folk ofta råkar ut för.</a:t>
            </a:r>
          </a:p>
          <a:p>
            <a:r>
              <a:rPr lang="sv-SE" sz="2400" dirty="0" smtClean="0"/>
              <a:t>Genom att läsa den här boken kan man alltså lära sig känna igen otaliga dåliga patterns och även läsa vad man kan göra istället.</a:t>
            </a:r>
          </a:p>
          <a:p>
            <a:r>
              <a:rPr lang="sv-SE" sz="2400" dirty="0" smtClean="0"/>
              <a:t>Dvs. förutom att känna till vad man vet funkar som designpattern har man nu också kunskapen om vad som definitivt inte funkar.</a:t>
            </a:r>
          </a:p>
          <a:p>
            <a:r>
              <a:rPr lang="sv-SE" sz="2400" dirty="0" smtClean="0"/>
              <a:t>Med all denna kunskapen blir det lite lättare att navigera på den oändliga stjärnhimmel av möjligheter som programmering ger er.</a:t>
            </a:r>
          </a:p>
          <a:p>
            <a:r>
              <a:rPr lang="sv-SE" sz="2400" dirty="0" smtClean="0"/>
              <a:t>Dvs. istället för att konkurrera med varandra kompletterar de varandra.</a:t>
            </a:r>
            <a:endParaRPr lang="sv-SE"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Design </a:t>
            </a:r>
            <a:r>
              <a:rPr lang="sv-SE" dirty="0" err="1" smtClean="0"/>
              <a:t>Patterns</a:t>
            </a:r>
            <a:r>
              <a:rPr lang="sv-SE" dirty="0" smtClean="0"/>
              <a:t> vs Anti </a:t>
            </a:r>
            <a:r>
              <a:rPr lang="sv-SE" dirty="0" err="1" smtClean="0"/>
              <a:t>patterns</a:t>
            </a:r>
            <a:endParaRPr lang="sv-SE" dirty="0"/>
          </a:p>
        </p:txBody>
      </p:sp>
      <p:sp>
        <p:nvSpPr>
          <p:cNvPr id="3" name="Platshållare för innehåll 2"/>
          <p:cNvSpPr>
            <a:spLocks noGrp="1"/>
          </p:cNvSpPr>
          <p:nvPr>
            <p:ph idx="1"/>
          </p:nvPr>
        </p:nvSpPr>
        <p:spPr>
          <a:xfrm>
            <a:off x="214282" y="1000108"/>
            <a:ext cx="8715436" cy="5286412"/>
          </a:xfrm>
        </p:spPr>
        <p:txBody>
          <a:bodyPr>
            <a:normAutofit/>
          </a:bodyPr>
          <a:lstStyle/>
          <a:p>
            <a:endParaRPr lang="sv-SE" sz="2400" dirty="0" smtClean="0"/>
          </a:p>
          <a:p>
            <a:endParaRPr lang="sv-SE" sz="2400" dirty="0" smtClean="0"/>
          </a:p>
          <a:p>
            <a:r>
              <a:rPr lang="sv-SE" sz="2400" dirty="0" smtClean="0"/>
              <a:t>Om ni vet vad som är rätt så minskar chansen att ni får problem från första början.</a:t>
            </a:r>
          </a:p>
          <a:p>
            <a:endParaRPr lang="sv-SE" sz="2400" dirty="0" smtClean="0"/>
          </a:p>
          <a:p>
            <a:r>
              <a:rPr lang="sv-SE" sz="2400" dirty="0" smtClean="0"/>
              <a:t>Och om ni vet vad som är fel kan ni försöka undvika göra det.</a:t>
            </a:r>
          </a:p>
          <a:p>
            <a:endParaRPr lang="sv-SE" sz="2400" dirty="0" smtClean="0"/>
          </a:p>
          <a:p>
            <a:r>
              <a:rPr lang="sv-SE" sz="2400" dirty="0" smtClean="0"/>
              <a:t>Och om ni sen har en lösning på vad som blir fel kan ni slutgiltligen korrigera det då problemet uppkommer.</a:t>
            </a:r>
            <a:endParaRPr lang="sv-SE" sz="2700" dirty="0" smtClean="0"/>
          </a:p>
        </p:txBody>
      </p:sp>
    </p:spTree>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3815</TotalTime>
  <Words>1891</Words>
  <Application>Microsoft Office PowerPoint</Application>
  <PresentationFormat>Bildspel på skärmen (4:3)</PresentationFormat>
  <Paragraphs>191</Paragraphs>
  <Slides>26</Slides>
  <Notes>1</Notes>
  <HiddenSlides>0</HiddenSlides>
  <MMClips>0</MMClips>
  <ScaleCrop>false</ScaleCrop>
  <HeadingPairs>
    <vt:vector size="4" baseType="variant">
      <vt:variant>
        <vt:lpstr>Tema</vt:lpstr>
      </vt:variant>
      <vt:variant>
        <vt:i4>1</vt:i4>
      </vt:variant>
      <vt:variant>
        <vt:lpstr>Bildrubriker</vt:lpstr>
      </vt:variant>
      <vt:variant>
        <vt:i4>26</vt:i4>
      </vt:variant>
    </vt:vector>
  </HeadingPairs>
  <TitlesOfParts>
    <vt:vector size="27" baseType="lpstr">
      <vt:lpstr>Office-tema</vt:lpstr>
      <vt:lpstr>Objektorienterad Programmering och Design  Lektion 12  </vt:lpstr>
      <vt:lpstr>Anti patterns</vt:lpstr>
      <vt:lpstr>Anti patterns</vt:lpstr>
      <vt:lpstr>Design Patterns vs Anti patterns</vt:lpstr>
      <vt:lpstr>Design Patterns vs Anti patterns</vt:lpstr>
      <vt:lpstr>Design Patterns vs Anti patterns</vt:lpstr>
      <vt:lpstr>Design Patterns vs Anti patterns</vt:lpstr>
      <vt:lpstr>Design Patterns vs Anti patterns</vt:lpstr>
      <vt:lpstr>Design Patterns vs Anti patterns</vt:lpstr>
      <vt:lpstr>Design Patterns vs Anti patterns</vt:lpstr>
      <vt:lpstr>Lite om boken</vt:lpstr>
      <vt:lpstr>Lite om boken</vt:lpstr>
      <vt:lpstr>Lite om boken</vt:lpstr>
      <vt:lpstr>Lite om boken</vt:lpstr>
      <vt:lpstr>Anti patterns</vt:lpstr>
      <vt:lpstr>Anti patterns Template</vt:lpstr>
      <vt:lpstr>Anti patterns Template</vt:lpstr>
      <vt:lpstr>Problemorsaker</vt:lpstr>
      <vt:lpstr>Problemorsaker</vt:lpstr>
      <vt:lpstr>Problemorsaker</vt:lpstr>
      <vt:lpstr>Grundläggande faktorer</vt:lpstr>
      <vt:lpstr>Grundläggande faktorer</vt:lpstr>
      <vt:lpstr>Grundläggande faktorer</vt:lpstr>
      <vt:lpstr>Grundläggande faktorer</vt:lpstr>
      <vt:lpstr>Grundläggande faktorer</vt:lpstr>
      <vt:lpstr> Frågor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Heeej</dc:title>
  <dc:creator>Kostas Gialitakis</dc:creator>
  <cp:lastModifiedBy>Magnus Jönsson</cp:lastModifiedBy>
  <cp:revision>217</cp:revision>
  <dcterms:created xsi:type="dcterms:W3CDTF">2009-06-24T07:23:26Z</dcterms:created>
  <dcterms:modified xsi:type="dcterms:W3CDTF">2016-02-17T07:58:38Z</dcterms:modified>
</cp:coreProperties>
</file>