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56" r:id="rId2"/>
    <p:sldId id="335" r:id="rId3"/>
    <p:sldId id="336" r:id="rId4"/>
    <p:sldId id="358" r:id="rId5"/>
    <p:sldId id="337" r:id="rId6"/>
    <p:sldId id="339" r:id="rId7"/>
    <p:sldId id="340" r:id="rId8"/>
    <p:sldId id="341" r:id="rId9"/>
    <p:sldId id="342" r:id="rId10"/>
    <p:sldId id="343" r:id="rId11"/>
    <p:sldId id="344" r:id="rId12"/>
    <p:sldId id="345" r:id="rId13"/>
    <p:sldId id="346" r:id="rId14"/>
    <p:sldId id="349" r:id="rId15"/>
    <p:sldId id="350" r:id="rId16"/>
    <p:sldId id="351" r:id="rId17"/>
    <p:sldId id="352" r:id="rId18"/>
    <p:sldId id="353" r:id="rId19"/>
    <p:sldId id="357" r:id="rId20"/>
    <p:sldId id="354" r:id="rId21"/>
    <p:sldId id="355" r:id="rId22"/>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94607" autoAdjust="0"/>
  </p:normalViewPr>
  <p:slideViewPr>
    <p:cSldViewPr>
      <p:cViewPr varScale="1">
        <p:scale>
          <a:sx n="77" d="100"/>
          <a:sy n="77" d="100"/>
        </p:scale>
        <p:origin x="15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C4F5C8-11BC-4739-8A1E-33D9A9E21C0A}" type="datetimeFigureOut">
              <a:rPr lang="sv-SE" smtClean="0"/>
              <a:pPr/>
              <a:t>2016-02-22</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E10E-79AE-42FF-BAD8-0BD14F948726}" type="slidenum">
              <a:rPr lang="sv-SE" smtClean="0"/>
              <a:pPr/>
              <a:t>‹#›</a:t>
            </a:fld>
            <a:endParaRPr lang="sv-SE"/>
          </a:p>
        </p:txBody>
      </p:sp>
    </p:spTree>
    <p:extLst>
      <p:ext uri="{BB962C8B-B14F-4D97-AF65-F5344CB8AC3E}">
        <p14:creationId xmlns:p14="http://schemas.microsoft.com/office/powerpoint/2010/main" val="105190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945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v-SE" smtClean="0"/>
          </a:p>
        </p:txBody>
      </p:sp>
      <p:sp>
        <p:nvSpPr>
          <p:cNvPr id="19460"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A75E50-9494-4F13-8C53-C4907A94C2DC}" type="slidenum">
              <a:rPr lang="sv-SE" smtClean="0"/>
              <a:pPr/>
              <a:t>1</a:t>
            </a:fld>
            <a:endParaRPr lang="sv-SE" smtClean="0"/>
          </a:p>
        </p:txBody>
      </p:sp>
    </p:spTree>
    <p:extLst>
      <p:ext uri="{BB962C8B-B14F-4D97-AF65-F5344CB8AC3E}">
        <p14:creationId xmlns:p14="http://schemas.microsoft.com/office/powerpoint/2010/main" val="262538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2016-02-22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2016-02-22</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Lars-Ove.Dahlin@thegameassembl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rtlCol="0">
            <a:normAutofit/>
          </a:bodyPr>
          <a:lstStyle/>
          <a:p>
            <a:pPr>
              <a:defRPr/>
            </a:pPr>
            <a:r>
              <a:rPr lang="sv-SE" dirty="0" smtClean="0">
                <a:solidFill>
                  <a:schemeClr val="tx1"/>
                </a:solidFill>
              </a:rPr>
              <a:t>Anti </a:t>
            </a:r>
            <a:r>
              <a:rPr lang="sv-SE" dirty="0" err="1" smtClean="0">
                <a:solidFill>
                  <a:schemeClr val="tx1"/>
                </a:solidFill>
              </a:rPr>
              <a:t>patterns</a:t>
            </a:r>
            <a:r>
              <a:rPr lang="sv-SE" dirty="0" smtClean="0">
                <a:solidFill>
                  <a:schemeClr val="tx1"/>
                </a:solidFill>
              </a:rPr>
              <a:t> </a:t>
            </a:r>
            <a:r>
              <a:rPr lang="sv-SE" dirty="0" err="1" smtClean="0">
                <a:solidFill>
                  <a:schemeClr val="tx1"/>
                </a:solidFill>
              </a:rPr>
              <a:t>continued</a:t>
            </a:r>
            <a:endParaRPr lang="en-US" dirty="0" smtClean="0"/>
          </a:p>
        </p:txBody>
      </p:sp>
      <p:sp>
        <p:nvSpPr>
          <p:cNvPr id="2051" name="Rectangle 13"/>
          <p:cNvSpPr>
            <a:spLocks noGrp="1" noChangeArrowheads="1"/>
          </p:cNvSpPr>
          <p:nvPr>
            <p:ph type="ctrTitle"/>
          </p:nvPr>
        </p:nvSpPr>
        <p:spPr>
          <a:xfrm>
            <a:off x="685800" y="1500188"/>
            <a:ext cx="7772400" cy="2100262"/>
          </a:xfrm>
          <a:solidFill>
            <a:srgbClr val="4C4946">
              <a:alpha val="67842"/>
            </a:srgbClr>
          </a:solidFill>
        </p:spPr>
        <p:txBody>
          <a:bodyPr wrap="none"/>
          <a:lstStyle/>
          <a:p>
            <a:pPr algn="ctr" eaLnBrk="1" hangingPunct="1"/>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13</a:t>
            </a:r>
            <a:r>
              <a:rPr lang="sv-SE" dirty="0" smtClean="0">
                <a:solidFill>
                  <a:srgbClr val="1C1C1C"/>
                </a:solidFill>
              </a:rPr>
              <a:t>	</a:t>
            </a:r>
            <a:br>
              <a:rPr lang="sv-SE" dirty="0" smtClean="0">
                <a:solidFill>
                  <a:srgbClr val="1C1C1C"/>
                </a:solidFill>
              </a:rPr>
            </a:br>
            <a:endParaRPr lang="sv-S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smtClean="0"/>
              <a:t>Lava Flow</a:t>
            </a:r>
            <a:r>
              <a:rPr lang="sv-SE" dirty="0" smtClean="0"/>
              <a:t/>
            </a:r>
            <a:br>
              <a:rPr lang="sv-SE" dirty="0" smtClean="0"/>
            </a:br>
            <a:endParaRPr lang="sv-SE" dirty="0"/>
          </a:p>
        </p:txBody>
      </p:sp>
      <p:sp>
        <p:nvSpPr>
          <p:cNvPr id="3" name="Platshållare för innehåll 2"/>
          <p:cNvSpPr>
            <a:spLocks noGrp="1"/>
          </p:cNvSpPr>
          <p:nvPr>
            <p:ph idx="1"/>
          </p:nvPr>
        </p:nvSpPr>
        <p:spPr/>
        <p:txBody>
          <a:bodyPr>
            <a:normAutofit/>
          </a:bodyPr>
          <a:lstStyle/>
          <a:p>
            <a:r>
              <a:rPr lang="sv-SE" sz="2400" dirty="0" smtClean="0"/>
              <a:t>Lava flöden blir bara större och större ju längre produkten får fortgå. Till slut blir det i princip omöjligt att underhålla dem.</a:t>
            </a:r>
          </a:p>
          <a:p>
            <a:r>
              <a:rPr lang="sv-SE" sz="2400" dirty="0" smtClean="0"/>
              <a:t>Och det finns framförallt ingen anledning för dem.</a:t>
            </a:r>
          </a:p>
          <a:p>
            <a:r>
              <a:rPr lang="sv-SE" sz="2400" dirty="0" smtClean="0"/>
              <a:t>När ni skriver om kod släng den gamla. Om ni är osäker på om den körs prova ta bort den.</a:t>
            </a:r>
          </a:p>
          <a:p>
            <a:r>
              <a:rPr lang="sv-SE" sz="2400" dirty="0" smtClean="0"/>
              <a:t>Ni har subversion just för att ni ska kunna koda fritt utan oro på om ni kan ta tillbaka ändringar i efterhand.</a:t>
            </a:r>
          </a:p>
          <a:p>
            <a:r>
              <a:rPr lang="sv-SE" sz="2400" dirty="0" smtClean="0"/>
              <a:t>Så knipsa bort koden direkt då den blir död istället för att vänta och se.</a:t>
            </a:r>
            <a:endParaRPr lang="sv-SE" dirty="0" smtClean="0"/>
          </a:p>
          <a:p>
            <a:endParaRPr lang="sv-S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err="1" smtClean="0"/>
              <a:t>Functional</a:t>
            </a:r>
            <a:r>
              <a:rPr lang="sv-SE" sz="3600" dirty="0" smtClean="0"/>
              <a:t> </a:t>
            </a:r>
            <a:r>
              <a:rPr lang="sv-SE" sz="3600" dirty="0" err="1" smtClean="0"/>
              <a:t>Decomposition</a:t>
            </a:r>
            <a:r>
              <a:rPr lang="sv-SE" dirty="0" smtClean="0"/>
              <a:t/>
            </a:r>
            <a:br>
              <a:rPr lang="sv-SE" dirty="0" smtClean="0"/>
            </a:br>
            <a:endParaRPr lang="sv-SE" dirty="0"/>
          </a:p>
        </p:txBody>
      </p:sp>
      <p:sp>
        <p:nvSpPr>
          <p:cNvPr id="3" name="Platshållare för innehåll 2"/>
          <p:cNvSpPr>
            <a:spLocks noGrp="1"/>
          </p:cNvSpPr>
          <p:nvPr>
            <p:ph idx="1"/>
          </p:nvPr>
        </p:nvSpPr>
        <p:spPr>
          <a:xfrm>
            <a:off x="214282" y="1142984"/>
            <a:ext cx="8715436" cy="4857784"/>
          </a:xfrm>
        </p:spPr>
        <p:txBody>
          <a:bodyPr>
            <a:normAutofit lnSpcReduction="10000"/>
          </a:bodyPr>
          <a:lstStyle/>
          <a:p>
            <a:r>
              <a:rPr lang="sv-SE" sz="2400" dirty="0" smtClean="0"/>
              <a:t>Detta antipattern är rätt vanligt hos folk som är nya på objektorientering men som programmerat en hel del funktionellt innan dess.</a:t>
            </a:r>
          </a:p>
          <a:p>
            <a:r>
              <a:rPr lang="sv-SE" sz="2400" dirty="0" smtClean="0"/>
              <a:t>De skapar då objekt som motsvarar funktioner i ett funktionellt system så att det är baserat på flöden och inte samhörighet.</a:t>
            </a:r>
          </a:p>
          <a:p>
            <a:r>
              <a:rPr lang="sv-SE" sz="2400" dirty="0" smtClean="0"/>
              <a:t>Tydliga tecken är att man tycker man har huvudfunktioner i system som styr allt istället för en samverkan mellan klasser.</a:t>
            </a:r>
          </a:p>
          <a:p>
            <a:r>
              <a:rPr lang="sv-SE" sz="2400" dirty="0" smtClean="0"/>
              <a:t>Jag litar helt och hållet på att ni här inne aldrig ska fastna i den här fällan.</a:t>
            </a:r>
          </a:p>
          <a:p>
            <a:r>
              <a:rPr lang="sv-SE" sz="2400" dirty="0" smtClean="0"/>
              <a:t>Lösningen är ju annars:</a:t>
            </a:r>
          </a:p>
          <a:p>
            <a:pPr lvl="1"/>
            <a:r>
              <a:rPr lang="sv-SE" sz="2400" dirty="0" smtClean="0"/>
              <a:t>Gör om, gör rätt...</a:t>
            </a:r>
          </a:p>
          <a:p>
            <a:pPr lvl="1"/>
            <a:r>
              <a:rPr lang="sv-SE" sz="2400" dirty="0" smtClean="0"/>
              <a:t>och tänk objektorienterat</a:t>
            </a:r>
          </a:p>
          <a:p>
            <a:endParaRPr lang="sv-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err="1" smtClean="0"/>
              <a:t>Poltergeists</a:t>
            </a:r>
            <a:r>
              <a:rPr lang="sv-SE" sz="3600" dirty="0" smtClean="0"/>
              <a:t/>
            </a:r>
            <a:br>
              <a:rPr lang="sv-SE" sz="3600" dirty="0" smtClean="0"/>
            </a:br>
            <a:endParaRPr lang="sv-SE" sz="3600" dirty="0"/>
          </a:p>
        </p:txBody>
      </p:sp>
      <p:sp>
        <p:nvSpPr>
          <p:cNvPr id="3" name="Platshållare för innehåll 2"/>
          <p:cNvSpPr>
            <a:spLocks noGrp="1"/>
          </p:cNvSpPr>
          <p:nvPr>
            <p:ph idx="1"/>
          </p:nvPr>
        </p:nvSpPr>
        <p:spPr>
          <a:xfrm>
            <a:off x="214282" y="1071546"/>
            <a:ext cx="8715436" cy="5143536"/>
          </a:xfrm>
        </p:spPr>
        <p:txBody>
          <a:bodyPr>
            <a:normAutofit lnSpcReduction="10000"/>
          </a:bodyPr>
          <a:lstStyle/>
          <a:p>
            <a:r>
              <a:rPr lang="sv-SE" sz="2400" dirty="0" smtClean="0"/>
              <a:t>When there something wrong in the neighborhood who’s you gonna call?</a:t>
            </a:r>
          </a:p>
          <a:p>
            <a:pPr lvl="1"/>
            <a:r>
              <a:rPr lang="sv-SE" sz="2400" dirty="0" smtClean="0"/>
              <a:t>GHOST BUSTERS!</a:t>
            </a:r>
          </a:p>
          <a:p>
            <a:r>
              <a:rPr lang="sv-SE" sz="2400" dirty="0" smtClean="0"/>
              <a:t>Yep! Den officiella lösningen enligt boken är </a:t>
            </a:r>
            <a:r>
              <a:rPr lang="sv-SE" sz="2400" dirty="0" err="1" smtClean="0"/>
              <a:t>ghost</a:t>
            </a:r>
            <a:r>
              <a:rPr lang="sv-SE" sz="2400" dirty="0" smtClean="0"/>
              <a:t> busting.</a:t>
            </a:r>
          </a:p>
          <a:p>
            <a:r>
              <a:rPr lang="sv-SE" sz="2400" dirty="0" smtClean="0"/>
              <a:t>Så vad är då en </a:t>
            </a:r>
            <a:r>
              <a:rPr lang="sv-SE" sz="2400" dirty="0" err="1" smtClean="0"/>
              <a:t>poltergeist</a:t>
            </a:r>
            <a:r>
              <a:rPr lang="sv-SE" sz="2400" dirty="0" smtClean="0"/>
              <a:t>. Det är ett kortlivat objekt som skapas för att göra en sak och sedan slängs iväg.</a:t>
            </a:r>
          </a:p>
          <a:p>
            <a:pPr lvl="1"/>
            <a:r>
              <a:rPr lang="sv-SE" sz="2400" dirty="0" smtClean="0"/>
              <a:t>Såna objekt är förkastliga av många orsaker.</a:t>
            </a:r>
          </a:p>
          <a:p>
            <a:pPr lvl="1"/>
            <a:r>
              <a:rPr lang="sv-SE" sz="2400" dirty="0" smtClean="0"/>
              <a:t>Främst så brukar de bara wrappa en enskild funktion och vara en fejkad objektorientering av ett funktionellt interface.</a:t>
            </a:r>
          </a:p>
          <a:p>
            <a:pPr lvl="1"/>
            <a:r>
              <a:rPr lang="sv-SE" sz="2400" dirty="0" smtClean="0"/>
              <a:t>Det tar performance med dessa dynamiska skapningarna.</a:t>
            </a:r>
          </a:p>
          <a:p>
            <a:pPr lvl="1"/>
            <a:r>
              <a:rPr lang="sv-SE" sz="2400" dirty="0" smtClean="0"/>
              <a:t>Och det blir svårt att </a:t>
            </a:r>
            <a:r>
              <a:rPr lang="sv-SE" sz="2400" dirty="0" err="1" smtClean="0"/>
              <a:t>debugga</a:t>
            </a:r>
            <a:r>
              <a:rPr lang="sv-SE" sz="2400" dirty="0" smtClean="0"/>
              <a:t> vad som händer då objektet som kanske hade buggen inte finns kvar längre då buggen uppkommer.</a:t>
            </a:r>
          </a:p>
          <a:p>
            <a:endParaRPr lang="sv-S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err="1" smtClean="0"/>
              <a:t>Poltergeists</a:t>
            </a:r>
            <a:r>
              <a:rPr lang="sv-SE" sz="3600" dirty="0" smtClean="0"/>
              <a:t/>
            </a:r>
            <a:br>
              <a:rPr lang="sv-SE" sz="3600" dirty="0" smtClean="0"/>
            </a:br>
            <a:endParaRPr lang="sv-SE" sz="3600" dirty="0"/>
          </a:p>
        </p:txBody>
      </p:sp>
      <p:sp>
        <p:nvSpPr>
          <p:cNvPr id="3" name="Platshållare för innehåll 2"/>
          <p:cNvSpPr>
            <a:spLocks noGrp="1"/>
          </p:cNvSpPr>
          <p:nvPr>
            <p:ph idx="1"/>
          </p:nvPr>
        </p:nvSpPr>
        <p:spPr>
          <a:xfrm>
            <a:off x="214282" y="1000108"/>
            <a:ext cx="8715436" cy="5572164"/>
          </a:xfrm>
        </p:spPr>
        <p:txBody>
          <a:bodyPr/>
          <a:lstStyle/>
          <a:p>
            <a:r>
              <a:rPr lang="sv-SE" sz="2400" dirty="0" smtClean="0"/>
              <a:t>Lösningen går ut på att hitta alla dessa spöken och lägga dem till ro. Antingen genom att hitta deras korrekta plats eller att skapa en ny plats för dem som har en högre grad av permanens.</a:t>
            </a:r>
          </a:p>
          <a:p>
            <a:r>
              <a:rPr lang="sv-SE" sz="2400" dirty="0" smtClean="0"/>
              <a:t>En klass ska alltid utgå från sitt state och inte vilken funktionalitet den utför.</a:t>
            </a:r>
          </a:p>
          <a:p>
            <a:r>
              <a:rPr lang="sv-SE" sz="2400" dirty="0" err="1" smtClean="0"/>
              <a:t>Poltergeister</a:t>
            </a:r>
            <a:r>
              <a:rPr lang="sv-SE" sz="2400" dirty="0" smtClean="0"/>
              <a:t> har för det mesta glömt detta.</a:t>
            </a:r>
          </a:p>
          <a:p>
            <a:r>
              <a:rPr lang="sv-SE" sz="2400" dirty="0" smtClean="0"/>
              <a:t>Och skadar därigenom kraftigt chansen för underhåll och återanvändning.</a:t>
            </a:r>
          </a:p>
          <a:p>
            <a:endParaRPr lang="sv-S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smtClean="0"/>
              <a:t>Boat </a:t>
            </a:r>
            <a:r>
              <a:rPr lang="sv-SE" sz="3600" dirty="0" err="1" smtClean="0"/>
              <a:t>Anchor</a:t>
            </a:r>
            <a:r>
              <a:rPr lang="sv-SE" dirty="0" smtClean="0"/>
              <a:t/>
            </a:r>
            <a:br>
              <a:rPr lang="sv-SE" dirty="0" smtClean="0"/>
            </a:br>
            <a:endParaRPr lang="sv-SE" dirty="0"/>
          </a:p>
        </p:txBody>
      </p:sp>
      <p:sp>
        <p:nvSpPr>
          <p:cNvPr id="3" name="Platshållare för innehåll 2"/>
          <p:cNvSpPr>
            <a:spLocks noGrp="1"/>
          </p:cNvSpPr>
          <p:nvPr>
            <p:ph idx="1"/>
          </p:nvPr>
        </p:nvSpPr>
        <p:spPr>
          <a:xfrm>
            <a:off x="214282" y="928670"/>
            <a:ext cx="8715436" cy="5643602"/>
          </a:xfrm>
        </p:spPr>
        <p:txBody>
          <a:bodyPr>
            <a:normAutofit/>
          </a:bodyPr>
          <a:lstStyle/>
          <a:p>
            <a:r>
              <a:rPr lang="sv-SE" sz="2400" dirty="0" smtClean="0"/>
              <a:t>Det är ett annat </a:t>
            </a:r>
            <a:r>
              <a:rPr lang="sv-SE" sz="2400" dirty="0" err="1" smtClean="0"/>
              <a:t>antipattern</a:t>
            </a:r>
            <a:r>
              <a:rPr lang="sv-SE" sz="2400" dirty="0" smtClean="0"/>
              <a:t> där man kanske inte ska ta bokens exempel för exakt.  Visst finns det </a:t>
            </a:r>
            <a:r>
              <a:rPr lang="sv-SE" sz="2400" dirty="0" err="1" smtClean="0"/>
              <a:t>middleware</a:t>
            </a:r>
            <a:r>
              <a:rPr lang="sv-SE" sz="2400" dirty="0" smtClean="0"/>
              <a:t> som man hänger upp sig på och håller sig krampaktigt fast vid.</a:t>
            </a:r>
          </a:p>
          <a:p>
            <a:r>
              <a:rPr lang="sv-SE" sz="2400" dirty="0" smtClean="0"/>
              <a:t>Men båtankare kan precis lika gärna vara interna teknologier eller system som förlorat sin funktion men som man ändå håller sig kvar vid.</a:t>
            </a:r>
          </a:p>
          <a:p>
            <a:r>
              <a:rPr lang="sv-SE" sz="2400" dirty="0" smtClean="0"/>
              <a:t>Eller tekniker ni blir beordrade av er chef att göra mot bättre vetande för att han tycker det låter bättre.</a:t>
            </a:r>
          </a:p>
          <a:p>
            <a:r>
              <a:rPr lang="sv-SE" sz="2400" dirty="0" smtClean="0"/>
              <a:t>”Vi måste ha relief mapping killar det är senaste hypen!”</a:t>
            </a:r>
          </a:p>
          <a:p>
            <a:r>
              <a:rPr lang="sv-SE" sz="2400" dirty="0" smtClean="0"/>
              <a:t>”Vi måste ha ett </a:t>
            </a:r>
            <a:r>
              <a:rPr lang="sv-SE" sz="2400" dirty="0" err="1" smtClean="0"/>
              <a:t>instant</a:t>
            </a:r>
            <a:r>
              <a:rPr lang="sv-SE" sz="2400" dirty="0" smtClean="0"/>
              <a:t> </a:t>
            </a:r>
            <a:r>
              <a:rPr lang="sv-SE" sz="2400" dirty="0" err="1" smtClean="0"/>
              <a:t>messaging</a:t>
            </a:r>
            <a:r>
              <a:rPr lang="sv-SE" sz="2400" dirty="0" smtClean="0"/>
              <a:t> system i våran </a:t>
            </a:r>
            <a:r>
              <a:rPr lang="sv-SE" sz="2400" smtClean="0"/>
              <a:t>2d fighter!”</a:t>
            </a:r>
            <a:endParaRPr lang="sv-SE" sz="2400" dirty="0" smtClean="0"/>
          </a:p>
          <a:p>
            <a:r>
              <a:rPr lang="sv-SE" sz="2400" dirty="0" smtClean="0"/>
              <a:t>Och andra korkade förslag som trycks på dig.</a:t>
            </a:r>
          </a:p>
          <a:p>
            <a:endParaRPr lang="sv-S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
            </a:r>
            <a:br>
              <a:rPr lang="sv-SE" dirty="0" smtClean="0"/>
            </a:br>
            <a:r>
              <a:rPr lang="sv-SE" sz="3600" dirty="0" smtClean="0"/>
              <a:t>Golden Hammer</a:t>
            </a:r>
            <a:r>
              <a:rPr lang="sv-SE" dirty="0" smtClean="0"/>
              <a:t/>
            </a:r>
            <a:br>
              <a:rPr lang="sv-SE" dirty="0" smtClean="0"/>
            </a:br>
            <a:r>
              <a:rPr lang="sv-SE" dirty="0" smtClean="0"/>
              <a:t/>
            </a:r>
            <a:br>
              <a:rPr lang="sv-SE" dirty="0" smtClean="0"/>
            </a:br>
            <a:endParaRPr lang="sv-SE" dirty="0"/>
          </a:p>
        </p:txBody>
      </p:sp>
      <p:sp>
        <p:nvSpPr>
          <p:cNvPr id="3" name="Platshållare för innehåll 2"/>
          <p:cNvSpPr>
            <a:spLocks noGrp="1"/>
          </p:cNvSpPr>
          <p:nvPr>
            <p:ph idx="1"/>
          </p:nvPr>
        </p:nvSpPr>
        <p:spPr>
          <a:xfrm>
            <a:off x="214282" y="928670"/>
            <a:ext cx="8715436" cy="5643602"/>
          </a:xfrm>
        </p:spPr>
        <p:txBody>
          <a:bodyPr>
            <a:normAutofit/>
          </a:bodyPr>
          <a:lstStyle/>
          <a:p>
            <a:r>
              <a:rPr lang="sv-SE" sz="2400" dirty="0" smtClean="0"/>
              <a:t>Troligen det enskilt vanligaste man stöter på.</a:t>
            </a:r>
          </a:p>
          <a:p>
            <a:r>
              <a:rPr lang="sv-SE" sz="2400" dirty="0" smtClean="0"/>
              <a:t>Alla i princip bär med sig någon </a:t>
            </a:r>
            <a:r>
              <a:rPr lang="sv-SE" sz="2400" dirty="0" err="1" smtClean="0"/>
              <a:t>golden</a:t>
            </a:r>
            <a:r>
              <a:rPr lang="sv-SE" sz="2400" dirty="0" smtClean="0"/>
              <a:t> </a:t>
            </a:r>
            <a:r>
              <a:rPr lang="sv-SE" sz="2400" dirty="0" err="1" smtClean="0"/>
              <a:t>hammer</a:t>
            </a:r>
            <a:r>
              <a:rPr lang="sv-SE" sz="2400" dirty="0" smtClean="0"/>
              <a:t> de vill applicera. </a:t>
            </a:r>
          </a:p>
          <a:p>
            <a:r>
              <a:rPr lang="sv-SE" sz="2400" dirty="0" smtClean="0"/>
              <a:t>Boken tänker på system och middleware igen men det är lika applicerbart nere på algoritm- eller designpatternnivå.</a:t>
            </a:r>
          </a:p>
          <a:p>
            <a:r>
              <a:rPr lang="sv-SE" sz="2400" dirty="0" smtClean="0"/>
              <a:t>Det finns inga gyllene hammare och kommer aldrig finnas.</a:t>
            </a:r>
          </a:p>
          <a:p>
            <a:r>
              <a:rPr lang="sv-SE" sz="2400" dirty="0" smtClean="0"/>
              <a:t>Rätt verktyg till rätt arbete - hur svårt kan det vara?</a:t>
            </a:r>
          </a:p>
          <a:p>
            <a:r>
              <a:rPr lang="sv-SE" sz="2400" dirty="0" smtClean="0"/>
              <a:t>Väldigt svårt uppenbarligen om man ser hur ofta detta problemet uppkommer i kod.</a:t>
            </a:r>
          </a:p>
          <a:p>
            <a:endParaRPr lang="sv-S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smtClean="0"/>
              <a:t>Dead End</a:t>
            </a:r>
            <a:r>
              <a:rPr lang="sv-SE" dirty="0" smtClean="0"/>
              <a:t/>
            </a:r>
            <a:br>
              <a:rPr lang="sv-SE" dirty="0" smtClean="0"/>
            </a:br>
            <a:endParaRPr lang="sv-SE" dirty="0"/>
          </a:p>
        </p:txBody>
      </p:sp>
      <p:sp>
        <p:nvSpPr>
          <p:cNvPr id="3" name="Platshållare för innehåll 2"/>
          <p:cNvSpPr>
            <a:spLocks noGrp="1"/>
          </p:cNvSpPr>
          <p:nvPr>
            <p:ph idx="1"/>
          </p:nvPr>
        </p:nvSpPr>
        <p:spPr>
          <a:xfrm>
            <a:off x="214282" y="1000108"/>
            <a:ext cx="8715436" cy="5572164"/>
          </a:xfrm>
        </p:spPr>
        <p:txBody>
          <a:bodyPr>
            <a:normAutofit/>
          </a:bodyPr>
          <a:lstStyle/>
          <a:p>
            <a:r>
              <a:rPr lang="sv-SE" sz="2400" dirty="0" smtClean="0"/>
              <a:t>Detta är tyvärr ett vanligt pattern då man jobbar med middleware.</a:t>
            </a:r>
          </a:p>
          <a:p>
            <a:r>
              <a:rPr lang="sv-SE" sz="2400" dirty="0" smtClean="0"/>
              <a:t>Den mesta middleware är oanvändbar out of the box och måste modifieras för att anpassas till era behov.</a:t>
            </a:r>
          </a:p>
          <a:p>
            <a:r>
              <a:rPr lang="sv-SE" sz="2400" dirty="0" smtClean="0"/>
              <a:t>Men då ni anpassar den så offrar ni er möjlighet till uppgraderingar eftersom ni är tvungna att göra om samma förändringar.</a:t>
            </a:r>
          </a:p>
          <a:p>
            <a:r>
              <a:rPr lang="sv-SE" sz="2400" dirty="0" smtClean="0"/>
              <a:t>Och ni förlorar också möjligheten till support.</a:t>
            </a:r>
          </a:p>
          <a:p>
            <a:r>
              <a:rPr lang="sv-SE" sz="2400" dirty="0" smtClean="0"/>
              <a:t>Detta brukar resultera i att man pushar den versionen man har så långt man kan men sedan får ge upp då man inte kommer längre.</a:t>
            </a:r>
          </a:p>
          <a:p>
            <a:r>
              <a:rPr lang="sv-SE" sz="2400" dirty="0" smtClean="0"/>
              <a:t>Och skriver en egen version till projektet efter</a:t>
            </a:r>
          </a:p>
          <a:p>
            <a:pPr lvl="1"/>
            <a:r>
              <a:rPr lang="sv-SE" sz="2400" dirty="0" smtClean="0"/>
              <a:t>Vilket inte hjälper projektet som blev lidande.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smtClean="0"/>
              <a:t>Spaghetti </a:t>
            </a:r>
            <a:r>
              <a:rPr lang="sv-SE" sz="3600" dirty="0" err="1" smtClean="0"/>
              <a:t>Code</a:t>
            </a:r>
            <a:r>
              <a:rPr lang="sv-SE" dirty="0" smtClean="0"/>
              <a:t/>
            </a:r>
            <a:br>
              <a:rPr lang="sv-SE" dirty="0" smtClean="0"/>
            </a:br>
            <a:endParaRPr lang="sv-SE" dirty="0"/>
          </a:p>
        </p:txBody>
      </p:sp>
      <p:sp>
        <p:nvSpPr>
          <p:cNvPr id="3" name="Platshållare för innehåll 2"/>
          <p:cNvSpPr>
            <a:spLocks noGrp="1"/>
          </p:cNvSpPr>
          <p:nvPr>
            <p:ph idx="1"/>
          </p:nvPr>
        </p:nvSpPr>
        <p:spPr>
          <a:xfrm>
            <a:off x="214282" y="1000108"/>
            <a:ext cx="8715436" cy="5072098"/>
          </a:xfrm>
        </p:spPr>
        <p:txBody>
          <a:bodyPr>
            <a:normAutofit fontScale="92500" lnSpcReduction="10000"/>
          </a:bodyPr>
          <a:lstStyle/>
          <a:p>
            <a:r>
              <a:rPr lang="sv-SE" sz="2600" dirty="0" smtClean="0"/>
              <a:t>Detta är väl tyvärr något vi alla kommer skapa någon gång oavsett hur mycket vi försöker undvika det.</a:t>
            </a:r>
          </a:p>
          <a:p>
            <a:r>
              <a:rPr lang="sv-SE" sz="2600" dirty="0" smtClean="0"/>
              <a:t>Spaghetti kod går att göra även om man använder objektorientering.</a:t>
            </a:r>
          </a:p>
          <a:p>
            <a:pPr lvl="1"/>
            <a:r>
              <a:rPr lang="sv-SE" sz="2600" dirty="0" smtClean="0"/>
              <a:t>Det är lite svårare men absolut möjligt.</a:t>
            </a:r>
          </a:p>
          <a:p>
            <a:pPr lvl="1"/>
            <a:r>
              <a:rPr lang="sv-SE" sz="2600" dirty="0" smtClean="0"/>
              <a:t>Du behöver bara skapa tillräckligt många objekt som har relationer med varandra så kommer snart in i ett läge där det blir omöjligt att hålla en översikt på koden.</a:t>
            </a:r>
          </a:p>
          <a:p>
            <a:pPr lvl="1"/>
            <a:r>
              <a:rPr lang="sv-SE" sz="2600" dirty="0" smtClean="0"/>
              <a:t>Och omöjligt att följa ett flöde genom den.</a:t>
            </a:r>
          </a:p>
          <a:p>
            <a:r>
              <a:rPr lang="sv-SE" sz="2600" dirty="0" smtClean="0"/>
              <a:t>Så det finns flera olika delar som kan bli spaghetti genom ett system.</a:t>
            </a:r>
          </a:p>
          <a:p>
            <a:r>
              <a:rPr lang="sv-SE" sz="2600" dirty="0" smtClean="0"/>
              <a:t>Spagettiarv är möjligt.</a:t>
            </a:r>
          </a:p>
          <a:p>
            <a:r>
              <a:rPr lang="sv-SE" sz="2600" dirty="0" smtClean="0"/>
              <a:t>Eller spagettiflöden av anropen.</a:t>
            </a:r>
          </a:p>
          <a:p>
            <a:endParaRPr lang="sv-S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smtClean="0"/>
              <a:t>Spaghetti </a:t>
            </a:r>
            <a:r>
              <a:rPr lang="sv-SE" sz="3600" dirty="0" err="1" smtClean="0"/>
              <a:t>Code</a:t>
            </a:r>
            <a:r>
              <a:rPr lang="sv-SE" dirty="0" smtClean="0"/>
              <a:t/>
            </a:r>
            <a:br>
              <a:rPr lang="sv-SE" dirty="0" smtClean="0"/>
            </a:br>
            <a:endParaRPr lang="sv-SE" dirty="0"/>
          </a:p>
        </p:txBody>
      </p:sp>
      <p:sp>
        <p:nvSpPr>
          <p:cNvPr id="3" name="Platshållare för innehåll 2"/>
          <p:cNvSpPr>
            <a:spLocks noGrp="1"/>
          </p:cNvSpPr>
          <p:nvPr>
            <p:ph idx="1"/>
          </p:nvPr>
        </p:nvSpPr>
        <p:spPr>
          <a:xfrm>
            <a:off x="214282" y="1000108"/>
            <a:ext cx="8715436" cy="5572164"/>
          </a:xfrm>
        </p:spPr>
        <p:txBody>
          <a:bodyPr>
            <a:normAutofit/>
          </a:bodyPr>
          <a:lstStyle/>
          <a:p>
            <a:r>
              <a:rPr lang="sv-SE" sz="2400" dirty="0" smtClean="0"/>
              <a:t>Eller relationerna mellan klasser och moduler kan bli så hårt kopplade att hela systemet bara blir en röra.</a:t>
            </a:r>
          </a:p>
          <a:p>
            <a:r>
              <a:rPr lang="sv-SE" sz="2400" dirty="0" smtClean="0"/>
              <a:t>Visst, objektorientering uppmuntrar en att gå åt andra hållet men det är lätt att tänka men äsch en gång är ingen fara detta fixar jag snabbt nu.</a:t>
            </a:r>
          </a:p>
          <a:p>
            <a:r>
              <a:rPr lang="sv-SE" sz="2400" dirty="0" smtClean="0"/>
              <a:t>Men när hack på hack växer så är det snart omöjligt att hålla koll på systemet.</a:t>
            </a:r>
          </a:p>
          <a:p>
            <a:r>
              <a:rPr lang="sv-SE" sz="2400" dirty="0" smtClean="0"/>
              <a:t>Och då blir det väldigt svårt att lägga till eller modifiera något som finns eftersom det kan användas på oväntade sätt</a:t>
            </a:r>
          </a:p>
          <a:p>
            <a:pPr lvl="1"/>
            <a:r>
              <a:rPr lang="sv-SE" sz="2400" dirty="0" smtClean="0"/>
              <a:t>T.ex. att något i spellogiken skulle vara beroende på något inne i 3d-renderaren.</a:t>
            </a:r>
          </a:p>
          <a:p>
            <a:pPr lvl="1"/>
            <a:r>
              <a:rPr lang="sv-SE" sz="2400" dirty="0" smtClean="0"/>
              <a:t>Ställen där det inte finns någon logisk koppling överhuvudtaget.</a:t>
            </a:r>
          </a:p>
          <a:p>
            <a:endParaRPr lang="sv-S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smtClean="0"/>
              <a:t>Spaghetti </a:t>
            </a:r>
            <a:r>
              <a:rPr lang="sv-SE" sz="3600" dirty="0" err="1" smtClean="0"/>
              <a:t>Code</a:t>
            </a:r>
            <a:r>
              <a:rPr lang="sv-SE" dirty="0" smtClean="0"/>
              <a:t/>
            </a:r>
            <a:br>
              <a:rPr lang="sv-SE" dirty="0" smtClean="0"/>
            </a:br>
            <a:endParaRPr lang="sv-SE" dirty="0"/>
          </a:p>
        </p:txBody>
      </p:sp>
      <p:pic>
        <p:nvPicPr>
          <p:cNvPr id="4" name="Bildobjekt 3" descr="DependencyGraph.png"/>
          <p:cNvPicPr>
            <a:picLocks noChangeAspect="1"/>
          </p:cNvPicPr>
          <p:nvPr/>
        </p:nvPicPr>
        <p:blipFill>
          <a:blip r:embed="rId2" cstate="print"/>
          <a:stretch>
            <a:fillRect/>
          </a:stretch>
        </p:blipFill>
        <p:spPr>
          <a:xfrm>
            <a:off x="0" y="865822"/>
            <a:ext cx="9144000" cy="57315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err="1" smtClean="0"/>
              <a:t>Templates</a:t>
            </a:r>
            <a:r>
              <a:rPr lang="sv-SE" dirty="0" smtClean="0"/>
              <a:t/>
            </a:r>
            <a:br>
              <a:rPr lang="sv-SE" dirty="0" smtClean="0"/>
            </a:br>
            <a:endParaRPr lang="sv-SE" dirty="0"/>
          </a:p>
        </p:txBody>
      </p:sp>
      <p:sp>
        <p:nvSpPr>
          <p:cNvPr id="3" name="Platshållare för innehåll 2"/>
          <p:cNvSpPr>
            <a:spLocks noGrp="1"/>
          </p:cNvSpPr>
          <p:nvPr>
            <p:ph idx="1"/>
          </p:nvPr>
        </p:nvSpPr>
        <p:spPr>
          <a:xfrm>
            <a:off x="214282" y="1000108"/>
            <a:ext cx="8715436" cy="5572164"/>
          </a:xfrm>
        </p:spPr>
        <p:txBody>
          <a:bodyPr/>
          <a:lstStyle/>
          <a:p>
            <a:r>
              <a:rPr lang="sv-SE" sz="2400" dirty="0" smtClean="0"/>
              <a:t>Inte mycket att orda om. Varje bokförfattare har sina egna idéer på hur man bör beskriva ett </a:t>
            </a:r>
            <a:r>
              <a:rPr lang="sv-SE" sz="2400" dirty="0" err="1" smtClean="0"/>
              <a:t>pattern</a:t>
            </a:r>
            <a:r>
              <a:rPr lang="sv-SE" sz="2400" dirty="0" smtClean="0"/>
              <a:t>.</a:t>
            </a:r>
          </a:p>
          <a:p>
            <a:r>
              <a:rPr lang="sv-SE" sz="2400" dirty="0" smtClean="0"/>
              <a:t>Boken gör ett hyfsat försök av att samla ett antal olika metoder i samma bok. </a:t>
            </a:r>
          </a:p>
          <a:p>
            <a:r>
              <a:rPr lang="sv-SE" sz="2400" dirty="0" smtClean="0"/>
              <a:t>Men ni kommer stöta på alla dessa och flera när ni senare börjar jaga nya patterns på nätet.</a:t>
            </a:r>
          </a:p>
          <a:p>
            <a:r>
              <a:rPr lang="sv-SE" sz="2400" dirty="0" smtClean="0"/>
              <a:t>Det viktiga är att </a:t>
            </a:r>
            <a:r>
              <a:rPr lang="sv-SE" sz="2400" dirty="0" err="1" smtClean="0"/>
              <a:t>patterntemplaten</a:t>
            </a:r>
            <a:r>
              <a:rPr lang="sv-SE" sz="2400" dirty="0" smtClean="0"/>
              <a:t> förmedlar bastanken med </a:t>
            </a:r>
            <a:r>
              <a:rPr lang="sv-SE" sz="2400" dirty="0" err="1" smtClean="0"/>
              <a:t>patternet</a:t>
            </a:r>
            <a:r>
              <a:rPr lang="sv-SE" sz="2400" dirty="0" smtClean="0"/>
              <a:t> och dess styrkor och svagheter.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sz="3600" dirty="0" err="1" smtClean="0"/>
              <a:t>Walking</a:t>
            </a:r>
            <a:r>
              <a:rPr lang="sv-SE" sz="3600" dirty="0" smtClean="0"/>
              <a:t> </a:t>
            </a:r>
            <a:r>
              <a:rPr lang="sv-SE" sz="3600" dirty="0" err="1" smtClean="0"/>
              <a:t>through</a:t>
            </a:r>
            <a:r>
              <a:rPr lang="sv-SE" sz="3600" dirty="0" smtClean="0"/>
              <a:t> a </a:t>
            </a:r>
            <a:r>
              <a:rPr lang="sv-SE" sz="3600" dirty="0" err="1" smtClean="0"/>
              <a:t>Mine</a:t>
            </a:r>
            <a:r>
              <a:rPr lang="sv-SE" sz="3600" dirty="0" smtClean="0"/>
              <a:t> </a:t>
            </a:r>
            <a:r>
              <a:rPr lang="sv-SE" sz="3600" dirty="0" err="1" smtClean="0"/>
              <a:t>Field</a:t>
            </a:r>
            <a:r>
              <a:rPr lang="sv-SE" dirty="0" smtClean="0"/>
              <a:t/>
            </a:r>
            <a:br>
              <a:rPr lang="sv-SE" dirty="0" smtClean="0"/>
            </a:br>
            <a:endParaRPr lang="sv-SE" dirty="0"/>
          </a:p>
        </p:txBody>
      </p:sp>
      <p:sp>
        <p:nvSpPr>
          <p:cNvPr id="3" name="Platshållare för innehåll 2"/>
          <p:cNvSpPr>
            <a:spLocks noGrp="1"/>
          </p:cNvSpPr>
          <p:nvPr>
            <p:ph idx="1"/>
          </p:nvPr>
        </p:nvSpPr>
        <p:spPr>
          <a:xfrm>
            <a:off x="214282" y="1142984"/>
            <a:ext cx="8715436" cy="4572032"/>
          </a:xfrm>
        </p:spPr>
        <p:txBody>
          <a:bodyPr>
            <a:normAutofit/>
          </a:bodyPr>
          <a:lstStyle/>
          <a:p>
            <a:r>
              <a:rPr lang="sv-SE" sz="2400" dirty="0" smtClean="0"/>
              <a:t>Att kalla detta ett </a:t>
            </a:r>
            <a:r>
              <a:rPr lang="sv-SE" sz="2400" dirty="0" err="1" smtClean="0"/>
              <a:t>antipattern</a:t>
            </a:r>
            <a:r>
              <a:rPr lang="sv-SE" sz="2400" dirty="0" smtClean="0"/>
              <a:t> vet jag inte om jag skulle hålla med om. </a:t>
            </a:r>
          </a:p>
          <a:p>
            <a:r>
              <a:rPr lang="sv-SE" sz="2400" dirty="0" smtClean="0"/>
              <a:t>Detta låter mer som en beskrivningar av testarnas vardag.</a:t>
            </a:r>
          </a:p>
          <a:p>
            <a:r>
              <a:rPr lang="sv-SE" sz="2400" dirty="0" smtClean="0"/>
              <a:t>Mjukvara är inte robust och stabil och kommer nog aldrig bli det.</a:t>
            </a:r>
          </a:p>
          <a:p>
            <a:r>
              <a:rPr lang="sv-SE" sz="2400" dirty="0" smtClean="0"/>
              <a:t>Det bästa vi kan göra är att faktiskt acceptera detta och försöka bygga in så många tester och felcheckar vi kan för att minimera chansen att användaren blir lidande av alla våra fel.</a:t>
            </a:r>
          </a:p>
          <a:p>
            <a:r>
              <a:rPr lang="sv-SE" sz="2400" dirty="0" smtClean="0"/>
              <a:t>Testning är A och O för en framgångsrik produkt.</a:t>
            </a:r>
          </a:p>
          <a:p>
            <a:endParaRPr lang="sv-S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Frågor?</a:t>
            </a:r>
            <a:endParaRPr lang="sv-SE" dirty="0"/>
          </a:p>
        </p:txBody>
      </p:sp>
      <p:sp>
        <p:nvSpPr>
          <p:cNvPr id="3" name="Platshållare för innehåll 2"/>
          <p:cNvSpPr>
            <a:spLocks noGrp="1"/>
          </p:cNvSpPr>
          <p:nvPr>
            <p:ph idx="1"/>
          </p:nvPr>
        </p:nvSpPr>
        <p:spPr/>
        <p:txBody>
          <a:bodyPr/>
          <a:lstStyle/>
          <a:p>
            <a:pPr>
              <a:buNone/>
            </a:pPr>
            <a:r>
              <a:rPr lang="sv-SE" sz="2400" dirty="0" smtClean="0"/>
              <a:t>Läxa :</a:t>
            </a:r>
          </a:p>
          <a:p>
            <a:pPr>
              <a:buNone/>
            </a:pPr>
            <a:r>
              <a:rPr lang="sv-SE" sz="2400" dirty="0" smtClean="0"/>
              <a:t>Anti </a:t>
            </a:r>
            <a:r>
              <a:rPr lang="sv-SE" sz="2400" dirty="0" err="1" smtClean="0"/>
              <a:t>Patterns</a:t>
            </a:r>
            <a:endParaRPr lang="sv-SE" sz="2400" dirty="0" smtClean="0"/>
          </a:p>
          <a:p>
            <a:pPr>
              <a:buNone/>
            </a:pPr>
            <a:r>
              <a:rPr lang="sv-SE" sz="2400" dirty="0" smtClean="0"/>
              <a:t>Sida	133-139</a:t>
            </a:r>
          </a:p>
          <a:p>
            <a:pPr>
              <a:buNone/>
            </a:pPr>
            <a:r>
              <a:rPr lang="sv-SE" sz="2400" dirty="0" smtClean="0"/>
              <a:t>Sida	158-174</a:t>
            </a:r>
          </a:p>
          <a:p>
            <a:pPr>
              <a:buNone/>
            </a:pPr>
            <a:r>
              <a:rPr lang="sv-SE" sz="2400" dirty="0" smtClean="0"/>
              <a:t>Sida	184-185</a:t>
            </a:r>
          </a:p>
          <a:p>
            <a:pPr>
              <a:buNone/>
            </a:pPr>
            <a:r>
              <a:rPr lang="sv-SE" sz="2400" dirty="0" smtClean="0"/>
              <a:t>Sida	197-208</a:t>
            </a:r>
          </a:p>
          <a:p>
            <a:pPr>
              <a:buNone/>
            </a:pPr>
            <a:r>
              <a:rPr lang="sv-SE" sz="2400" dirty="0" smtClean="0">
                <a:solidFill>
                  <a:srgbClr val="4C4946"/>
                </a:solidFill>
                <a:hlinkClick r:id="rId2"/>
              </a:rPr>
              <a:t>magnus@thegameassembly.com</a:t>
            </a:r>
            <a:endParaRPr lang="sv-SE" sz="2400" dirty="0" smtClean="0">
              <a:solidFill>
                <a:srgbClr val="4C4946"/>
              </a:solidFill>
            </a:endParaRPr>
          </a:p>
          <a:p>
            <a:endParaRPr lang="sv-S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Hur man ska använda antipattern</a:t>
            </a:r>
            <a:br>
              <a:rPr lang="sv-SE" dirty="0" smtClean="0"/>
            </a:b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endParaRPr lang="sv-SE" sz="2400" dirty="0" smtClean="0"/>
          </a:p>
          <a:p>
            <a:endParaRPr lang="sv-SE" sz="2400"/>
          </a:p>
          <a:p>
            <a:r>
              <a:rPr lang="sv-SE" sz="2400" smtClean="0"/>
              <a:t>Antipattern</a:t>
            </a:r>
            <a:r>
              <a:rPr lang="sv-SE" sz="2400" dirty="0" smtClean="0"/>
              <a:t> </a:t>
            </a:r>
            <a:r>
              <a:rPr lang="sv-SE" sz="2400" dirty="0" smtClean="0"/>
              <a:t>kan användas på en uppsjö olika sätt. Boken väljer att kalla tidiga </a:t>
            </a:r>
            <a:r>
              <a:rPr lang="sv-SE" sz="2400" dirty="0" err="1" smtClean="0"/>
              <a:t>implementationer</a:t>
            </a:r>
            <a:r>
              <a:rPr lang="sv-SE" sz="2400" dirty="0" smtClean="0"/>
              <a:t> som bara listade problemen och inte en lösning för destruktiva.</a:t>
            </a:r>
          </a:p>
          <a:p>
            <a:pPr lvl="1"/>
            <a:r>
              <a:rPr lang="sv-SE" sz="2400" dirty="0" smtClean="0"/>
              <a:t>Jag håller inte med om detta. Medan de uppenbarligen är ofärdiga eftersom man inte har en lösning så är det bra redan att känna igen patternet så man inte begår det av misstag.</a:t>
            </a:r>
          </a:p>
          <a:p>
            <a:pPr lvl="1"/>
            <a:r>
              <a:rPr lang="sv-SE" sz="2400" dirty="0" smtClean="0"/>
              <a:t>Dessutom är många av lösningarna till antipattern rätt abstrakta och inte alltid så lätta att implementera</a:t>
            </a:r>
            <a:r>
              <a:rPr lang="sv-SE" sz="2400" dirty="0" smtClean="0"/>
              <a:t>.</a:t>
            </a:r>
            <a:endParaRPr lang="sv-SE" sz="1800" dirty="0" smtClean="0"/>
          </a:p>
          <a:p>
            <a:endParaRPr lang="sv-S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Hur man ska använda antipattern</a:t>
            </a:r>
            <a:br>
              <a:rPr lang="sv-SE" dirty="0" smtClean="0"/>
            </a:b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endParaRPr lang="sv-SE" sz="2400" dirty="0" smtClean="0"/>
          </a:p>
          <a:p>
            <a:endParaRPr lang="sv-SE" sz="2400" dirty="0"/>
          </a:p>
          <a:p>
            <a:endParaRPr lang="sv-SE" sz="2400" dirty="0" smtClean="0"/>
          </a:p>
          <a:p>
            <a:r>
              <a:rPr lang="sv-SE" sz="2400" dirty="0" smtClean="0"/>
              <a:t>Däremot </a:t>
            </a:r>
            <a:r>
              <a:rPr lang="sv-SE" sz="2400" dirty="0" smtClean="0"/>
              <a:t>så är den nuvarande standarden för </a:t>
            </a:r>
            <a:r>
              <a:rPr lang="sv-SE" sz="2400" dirty="0" err="1" smtClean="0"/>
              <a:t>antipattern</a:t>
            </a:r>
            <a:r>
              <a:rPr lang="sv-SE" sz="2400" dirty="0" smtClean="0"/>
              <a:t>, om man nu kan säga att det finns en tydlig standard, alltid bestående av en lösning och inte bara ett problem.</a:t>
            </a:r>
          </a:p>
          <a:p>
            <a:pPr lvl="1"/>
            <a:r>
              <a:rPr lang="sv-SE" sz="2400" dirty="0" smtClean="0"/>
              <a:t>Inkluderat är också i princip alltid symptomen som man kan känna igen att </a:t>
            </a:r>
            <a:r>
              <a:rPr lang="sv-SE" sz="2400" dirty="0" err="1" smtClean="0"/>
              <a:t>patternet</a:t>
            </a:r>
            <a:r>
              <a:rPr lang="sv-SE" sz="2400" dirty="0" smtClean="0"/>
              <a:t> med.</a:t>
            </a:r>
          </a:p>
          <a:p>
            <a:pPr lvl="1"/>
            <a:endParaRPr lang="sv-SE" sz="1800" dirty="0" smtClean="0"/>
          </a:p>
          <a:p>
            <a:endParaRPr lang="sv-SE" dirty="0"/>
          </a:p>
        </p:txBody>
      </p:sp>
    </p:spTree>
    <p:extLst>
      <p:ext uri="{BB962C8B-B14F-4D97-AF65-F5344CB8AC3E}">
        <p14:creationId xmlns:p14="http://schemas.microsoft.com/office/powerpoint/2010/main" val="319080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Hur man ska använda antipattern</a:t>
            </a:r>
            <a:br>
              <a:rPr lang="sv-SE" dirty="0" smtClean="0"/>
            </a:br>
            <a:endParaRPr lang="sv-SE" dirty="0"/>
          </a:p>
        </p:txBody>
      </p:sp>
      <p:sp>
        <p:nvSpPr>
          <p:cNvPr id="3" name="Platshållare för innehåll 2"/>
          <p:cNvSpPr>
            <a:spLocks noGrp="1"/>
          </p:cNvSpPr>
          <p:nvPr>
            <p:ph idx="1"/>
          </p:nvPr>
        </p:nvSpPr>
        <p:spPr>
          <a:xfrm>
            <a:off x="214282" y="1000108"/>
            <a:ext cx="8715436" cy="5572164"/>
          </a:xfrm>
        </p:spPr>
        <p:txBody>
          <a:bodyPr>
            <a:normAutofit/>
          </a:bodyPr>
          <a:lstStyle/>
          <a:p>
            <a:r>
              <a:rPr lang="sv-SE" sz="2400" dirty="0" smtClean="0"/>
              <a:t>Det är heller inget meningsfullt att genast gå igenom sin kodbas för att försöka identifiera antipattern och direkt refaktorera.</a:t>
            </a:r>
          </a:p>
          <a:p>
            <a:pPr lvl="1"/>
            <a:r>
              <a:rPr lang="sv-SE" sz="2400" dirty="0" smtClean="0"/>
              <a:t>Om det inte är trasigt så försök inte fixa det utan låt det vara.</a:t>
            </a:r>
          </a:p>
          <a:p>
            <a:pPr lvl="1"/>
            <a:r>
              <a:rPr lang="sv-SE" sz="2400" dirty="0" smtClean="0"/>
              <a:t>Naturligtvis om symptomen uppkommer så är det trasigt och bör fixas.</a:t>
            </a:r>
          </a:p>
          <a:p>
            <a:pPr lvl="1"/>
            <a:r>
              <a:rPr lang="sv-SE" sz="2400" dirty="0" smtClean="0"/>
              <a:t>Ni ska alltså använda </a:t>
            </a:r>
            <a:r>
              <a:rPr lang="sv-SE" sz="2400" dirty="0" err="1" smtClean="0"/>
              <a:t>antipattern</a:t>
            </a:r>
            <a:r>
              <a:rPr lang="sv-SE" sz="2400" dirty="0" smtClean="0"/>
              <a:t> för att lösa problem som uppkommer och påverkar ert arbete. Inte för att koden är potentiellt ful men fungerar.</a:t>
            </a:r>
          </a:p>
          <a:p>
            <a:pPr lvl="1"/>
            <a:r>
              <a:rPr lang="sv-SE" sz="2400" dirty="0" smtClean="0"/>
              <a:t>Istället när man kommer till att man behöver bygga vidare på kod som har ett </a:t>
            </a:r>
            <a:r>
              <a:rPr lang="sv-SE" sz="2400" dirty="0" err="1" smtClean="0"/>
              <a:t>antipattern</a:t>
            </a:r>
            <a:r>
              <a:rPr lang="sv-SE" sz="2400" dirty="0" smtClean="0"/>
              <a:t> då sätter man sig ner och </a:t>
            </a:r>
            <a:r>
              <a:rPr lang="sv-SE" sz="2400" dirty="0" err="1" smtClean="0"/>
              <a:t>refaktorerar</a:t>
            </a:r>
            <a:r>
              <a:rPr lang="sv-SE" sz="2400" dirty="0" smtClean="0"/>
              <a:t> det hela.</a:t>
            </a:r>
          </a:p>
          <a:p>
            <a:endParaRPr lang="sv-S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
            </a:r>
            <a:br>
              <a:rPr lang="sv-SE" dirty="0" smtClean="0"/>
            </a:br>
            <a:r>
              <a:rPr lang="sv-SE" dirty="0" smtClean="0"/>
              <a:t>The </a:t>
            </a:r>
            <a:r>
              <a:rPr lang="sv-SE" dirty="0" err="1" smtClean="0"/>
              <a:t>Blob</a:t>
            </a:r>
            <a:r>
              <a:rPr lang="sv-SE" dirty="0" smtClean="0"/>
              <a:t/>
            </a:r>
            <a:br>
              <a:rPr lang="sv-SE" dirty="0" smtClean="0"/>
            </a:br>
            <a:r>
              <a:rPr lang="sv-SE" dirty="0" smtClean="0"/>
              <a:t/>
            </a:r>
            <a:br>
              <a:rPr lang="sv-SE" dirty="0" smtClean="0"/>
            </a:br>
            <a:endParaRPr lang="sv-SE" dirty="0"/>
          </a:p>
        </p:txBody>
      </p:sp>
      <p:sp>
        <p:nvSpPr>
          <p:cNvPr id="3" name="Platshållare för innehåll 2"/>
          <p:cNvSpPr>
            <a:spLocks noGrp="1"/>
          </p:cNvSpPr>
          <p:nvPr>
            <p:ph idx="1"/>
          </p:nvPr>
        </p:nvSpPr>
        <p:spPr/>
        <p:txBody>
          <a:bodyPr/>
          <a:lstStyle/>
          <a:p>
            <a:r>
              <a:rPr lang="sv-SE" sz="2400" dirty="0" err="1" smtClean="0"/>
              <a:t>Blobben</a:t>
            </a:r>
            <a:r>
              <a:rPr lang="sv-SE" sz="2400" dirty="0" smtClean="0"/>
              <a:t> är en klass som väldigt enkelt inträffar. Framförallt om man försöker omsätta något till OOP som inte är en naturlig match för det.</a:t>
            </a:r>
          </a:p>
          <a:p>
            <a:pPr lvl="1"/>
            <a:r>
              <a:rPr lang="sv-SE" sz="1800" dirty="0" smtClean="0"/>
              <a:t>Eller man bara är slarvig och försöker trycka in ännu en ny feature utan att tänka så mycket på vad man gör.</a:t>
            </a:r>
          </a:p>
          <a:p>
            <a:pPr lvl="1"/>
            <a:r>
              <a:rPr lang="sv-SE" sz="1800" dirty="0" smtClean="0"/>
              <a:t>Det som gör </a:t>
            </a:r>
            <a:r>
              <a:rPr lang="sv-SE" sz="1800" dirty="0" err="1" smtClean="0"/>
              <a:t>blobbar</a:t>
            </a:r>
            <a:r>
              <a:rPr lang="sv-SE" sz="1800" dirty="0" smtClean="0"/>
              <a:t> till så stora problem är att  de aldrig slutar växa utan fortsätter uppåt i storlek hela tiden.</a:t>
            </a:r>
          </a:p>
          <a:p>
            <a:pPr lvl="1"/>
            <a:r>
              <a:rPr lang="sv-SE" sz="1800" dirty="0" smtClean="0"/>
              <a:t>Till slut når </a:t>
            </a:r>
            <a:r>
              <a:rPr lang="sv-SE" sz="1800" dirty="0" err="1" smtClean="0"/>
              <a:t>blobben</a:t>
            </a:r>
            <a:r>
              <a:rPr lang="sv-SE" sz="1800" dirty="0" smtClean="0"/>
              <a:t> en kritisk massa och allting i hela systemet blir indraget i den.</a:t>
            </a:r>
          </a:p>
          <a:p>
            <a:pPr lvl="1"/>
            <a:r>
              <a:rPr lang="sv-SE" sz="1800" dirty="0" smtClean="0"/>
              <a:t>Och då är vi tillbaka på funktionell programmering</a:t>
            </a:r>
          </a:p>
          <a:p>
            <a:r>
              <a:rPr lang="sv-SE" sz="2400" dirty="0" smtClean="0"/>
              <a:t>Uppkomsten av en </a:t>
            </a:r>
            <a:r>
              <a:rPr lang="sv-SE" sz="2400" dirty="0" err="1" smtClean="0"/>
              <a:t>blobb</a:t>
            </a:r>
            <a:r>
              <a:rPr lang="sv-SE" sz="2400" dirty="0" smtClean="0"/>
              <a:t> kommer i grunden från avsaknad av atomisering i projektet</a:t>
            </a:r>
          </a:p>
          <a:p>
            <a:pPr lvl="1"/>
            <a:r>
              <a:rPr lang="sv-SE" sz="1800" dirty="0" smtClean="0"/>
              <a:t>Atomisering är att varje objekt ska bara göra en enda sak. Resten lägger vi till med arv och aggregat</a:t>
            </a:r>
          </a:p>
          <a:p>
            <a:endParaRPr lang="sv-S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
            </a:r>
            <a:br>
              <a:rPr lang="sv-SE" dirty="0" smtClean="0"/>
            </a:br>
            <a:r>
              <a:rPr lang="sv-SE" dirty="0" smtClean="0"/>
              <a:t>The </a:t>
            </a:r>
            <a:r>
              <a:rPr lang="sv-SE" dirty="0" err="1" smtClean="0"/>
              <a:t>Blob</a:t>
            </a:r>
            <a:r>
              <a:rPr lang="sv-SE" dirty="0" smtClean="0"/>
              <a:t/>
            </a:r>
            <a:br>
              <a:rPr lang="sv-SE" dirty="0" smtClean="0"/>
            </a:br>
            <a:r>
              <a:rPr lang="sv-SE" dirty="0" smtClean="0"/>
              <a:t/>
            </a:r>
            <a:br>
              <a:rPr lang="sv-SE" dirty="0" smtClean="0"/>
            </a:b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r>
              <a:rPr lang="sv-SE" sz="2400" dirty="0" smtClean="0"/>
              <a:t>Atomisering är ett så pass viktigt koncept att det är underligt att ingen bok vi läser nämner det explicit.</a:t>
            </a:r>
          </a:p>
          <a:p>
            <a:pPr lvl="1"/>
            <a:r>
              <a:rPr lang="sv-SE" sz="2400" dirty="0" smtClean="0"/>
              <a:t>Istället pratar de om vad som händer om man inte gör det. Och om separering av uppgifter.</a:t>
            </a:r>
          </a:p>
          <a:p>
            <a:pPr lvl="1"/>
            <a:r>
              <a:rPr lang="sv-SE" sz="2400" dirty="0" smtClean="0"/>
              <a:t>Vilket bara är ett mer komplicerat sätt att säga samma sak på.</a:t>
            </a:r>
          </a:p>
          <a:p>
            <a:pPr lvl="1"/>
            <a:r>
              <a:rPr lang="sv-SE" sz="2400" dirty="0" smtClean="0"/>
              <a:t>Men blobben är antitesen till atomisering.</a:t>
            </a:r>
          </a:p>
          <a:p>
            <a:pPr lvl="1"/>
            <a:r>
              <a:rPr lang="sv-SE" sz="2400" dirty="0" smtClean="0"/>
              <a:t>Så om ni satsar på att alltid atomisera era system ska det vara väldigt svårt för blobben att dyka upp.</a:t>
            </a:r>
          </a:p>
          <a:p>
            <a:r>
              <a:rPr lang="sv-SE" sz="2400" dirty="0" smtClean="0"/>
              <a:t>Men det kommer den tyvärr antagligen göra i alla fall för det är så mycket enklare att lägga till saker till en klass utan att tänka på hur man borde designa istället.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
            </a:r>
            <a:br>
              <a:rPr lang="sv-SE" dirty="0" smtClean="0"/>
            </a:br>
            <a:r>
              <a:rPr lang="sv-SE" dirty="0" smtClean="0"/>
              <a:t>The </a:t>
            </a:r>
            <a:r>
              <a:rPr lang="sv-SE" dirty="0" err="1" smtClean="0"/>
              <a:t>Blob</a:t>
            </a:r>
            <a:r>
              <a:rPr lang="sv-SE" dirty="0" smtClean="0"/>
              <a:t/>
            </a:r>
            <a:br>
              <a:rPr lang="sv-SE" dirty="0" smtClean="0"/>
            </a:br>
            <a:r>
              <a:rPr lang="sv-SE" dirty="0" smtClean="0"/>
              <a:t/>
            </a:r>
            <a:br>
              <a:rPr lang="sv-SE" dirty="0" smtClean="0"/>
            </a:br>
            <a:endParaRPr lang="sv-SE" dirty="0"/>
          </a:p>
        </p:txBody>
      </p:sp>
      <p:sp>
        <p:nvSpPr>
          <p:cNvPr id="3" name="Platshållare för innehåll 2"/>
          <p:cNvSpPr>
            <a:spLocks noGrp="1"/>
          </p:cNvSpPr>
          <p:nvPr>
            <p:ph idx="1"/>
          </p:nvPr>
        </p:nvSpPr>
        <p:spPr>
          <a:xfrm>
            <a:off x="214282" y="1071546"/>
            <a:ext cx="8715436" cy="5214974"/>
          </a:xfrm>
        </p:spPr>
        <p:txBody>
          <a:bodyPr>
            <a:normAutofit/>
          </a:bodyPr>
          <a:lstStyle/>
          <a:p>
            <a:r>
              <a:rPr lang="sv-SE" sz="2400" dirty="0" smtClean="0"/>
              <a:t>Om ni stöter på en blobb i er kod bör ni omedelbart börja utrota den.</a:t>
            </a:r>
          </a:p>
          <a:p>
            <a:r>
              <a:rPr lang="sv-SE" sz="2400" dirty="0" smtClean="0"/>
              <a:t>För blobbar har en tendens att växa sig större för varje dag.</a:t>
            </a:r>
          </a:p>
          <a:p>
            <a:r>
              <a:rPr lang="sv-SE" sz="2400" dirty="0" smtClean="0"/>
              <a:t>Och ju större den är desto svårare är det att lösa ut röran. Och tyvärr är det mer än en linjär ökning.</a:t>
            </a:r>
          </a:p>
          <a:p>
            <a:r>
              <a:rPr lang="sv-SE" sz="2400" dirty="0" smtClean="0"/>
              <a:t>Boken har ett antal enkla steg för </a:t>
            </a:r>
            <a:r>
              <a:rPr lang="sv-SE" sz="2400" dirty="0" err="1" smtClean="0"/>
              <a:t>steg-instruktioner</a:t>
            </a:r>
            <a:r>
              <a:rPr lang="sv-SE" sz="2400" dirty="0" smtClean="0"/>
              <a:t> för hur man löser upp en </a:t>
            </a:r>
            <a:r>
              <a:rPr lang="sv-SE" sz="2400" dirty="0" err="1" smtClean="0"/>
              <a:t>blobb</a:t>
            </a:r>
            <a:r>
              <a:rPr lang="sv-SE" sz="2400" dirty="0" smtClean="0"/>
              <a:t>.</a:t>
            </a:r>
          </a:p>
          <a:p>
            <a:r>
              <a:rPr lang="sv-SE" sz="2400" dirty="0" smtClean="0"/>
              <a:t>Men i grunden handlar det om att </a:t>
            </a:r>
            <a:r>
              <a:rPr lang="sv-SE" sz="2400" dirty="0" err="1" smtClean="0"/>
              <a:t>refaktorera</a:t>
            </a:r>
            <a:r>
              <a:rPr lang="sv-SE" sz="2400" dirty="0" smtClean="0"/>
              <a:t> om koden på ett snyggt objektorienterat sätt.</a:t>
            </a:r>
          </a:p>
          <a:p>
            <a:r>
              <a:rPr lang="sv-SE" sz="2400" dirty="0" smtClean="0"/>
              <a:t>Och att flytta kod dit den naturligt hör hemma.</a:t>
            </a:r>
          </a:p>
          <a:p>
            <a:r>
              <a:rPr lang="sv-SE" sz="2400" dirty="0" smtClean="0"/>
              <a:t>Att bara ha kod som flyter runt är funktionell programmering.</a:t>
            </a:r>
            <a:endParaRPr lang="sv-SE" sz="1800" dirty="0" smtClean="0"/>
          </a:p>
          <a:p>
            <a:endParaRPr lang="sv-S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Lava Flow</a:t>
            </a:r>
            <a:br>
              <a:rPr lang="sv-SE" dirty="0" smtClean="0"/>
            </a:br>
            <a:endParaRPr lang="sv-SE" dirty="0"/>
          </a:p>
        </p:txBody>
      </p:sp>
      <p:sp>
        <p:nvSpPr>
          <p:cNvPr id="3" name="Platshållare för innehåll 2"/>
          <p:cNvSpPr>
            <a:spLocks noGrp="1"/>
          </p:cNvSpPr>
          <p:nvPr>
            <p:ph idx="1"/>
          </p:nvPr>
        </p:nvSpPr>
        <p:spPr>
          <a:xfrm>
            <a:off x="214282" y="1142984"/>
            <a:ext cx="8715436" cy="4786346"/>
          </a:xfrm>
        </p:spPr>
        <p:txBody>
          <a:bodyPr>
            <a:normAutofit lnSpcReduction="10000"/>
          </a:bodyPr>
          <a:lstStyle/>
          <a:p>
            <a:r>
              <a:rPr lang="sv-SE" sz="2400" dirty="0" smtClean="0"/>
              <a:t>Lava flow låter kanske inte som ett så hemskt </a:t>
            </a:r>
            <a:r>
              <a:rPr lang="sv-SE" sz="2400" dirty="0" err="1" smtClean="0"/>
              <a:t>pattern</a:t>
            </a:r>
            <a:r>
              <a:rPr lang="sv-SE" sz="2400" dirty="0" smtClean="0"/>
              <a:t> då man läser det. Visst det ligger en massa död kod i systemet men vad  gör det - den skadar väl ingen?</a:t>
            </a:r>
          </a:p>
          <a:p>
            <a:pPr lvl="1"/>
            <a:r>
              <a:rPr lang="sv-SE" sz="2400" dirty="0" smtClean="0"/>
              <a:t>Kompileringstiderna blir gigantiska.</a:t>
            </a:r>
          </a:p>
          <a:p>
            <a:pPr lvl="1"/>
            <a:r>
              <a:rPr lang="sv-SE" sz="2400" dirty="0" smtClean="0"/>
              <a:t>Exen växer och tar mer minne.</a:t>
            </a:r>
          </a:p>
          <a:p>
            <a:pPr lvl="1"/>
            <a:r>
              <a:rPr lang="sv-SE" sz="2400" dirty="0" smtClean="0"/>
              <a:t>För att inte tala om när man ska in och rota i systemet och hitta vad som man kan ändra och inte.</a:t>
            </a:r>
          </a:p>
          <a:p>
            <a:r>
              <a:rPr lang="sv-SE" sz="2400" dirty="0" smtClean="0"/>
              <a:t>Allra värst är det då man behöver träna ny personal och ingen kan säga vad vissa delar av systemet gör eller ens om de gör något.</a:t>
            </a:r>
          </a:p>
          <a:p>
            <a:r>
              <a:rPr lang="sv-SE" sz="2400" dirty="0" smtClean="0"/>
              <a:t>Sedan precis som lava så ju längre koden ligger där desto mindre kommer folk ihåg om vad den skulle göra och om den behövs tills ingen vågar ändra den. </a:t>
            </a:r>
          </a:p>
          <a:p>
            <a:endParaRPr lang="sv-SE" dirty="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8685</TotalTime>
  <Words>1736</Words>
  <Application>Microsoft Office PowerPoint</Application>
  <PresentationFormat>Bildspel på skärmen (4:3)</PresentationFormat>
  <Paragraphs>137</Paragraphs>
  <Slides>21</Slides>
  <Notes>1</Notes>
  <HiddenSlides>0</HiddenSlides>
  <MMClips>0</MMClips>
  <ScaleCrop>false</ScaleCrop>
  <HeadingPairs>
    <vt:vector size="6" baseType="variant">
      <vt:variant>
        <vt:lpstr>Använt teckensnitt</vt:lpstr>
      </vt:variant>
      <vt:variant>
        <vt:i4>2</vt:i4>
      </vt:variant>
      <vt:variant>
        <vt:lpstr>Tema</vt:lpstr>
      </vt:variant>
      <vt:variant>
        <vt:i4>1</vt:i4>
      </vt:variant>
      <vt:variant>
        <vt:lpstr>Bildrubriker</vt:lpstr>
      </vt:variant>
      <vt:variant>
        <vt:i4>21</vt:i4>
      </vt:variant>
    </vt:vector>
  </HeadingPairs>
  <TitlesOfParts>
    <vt:vector size="24" baseType="lpstr">
      <vt:lpstr>Arial</vt:lpstr>
      <vt:lpstr>Calibri</vt:lpstr>
      <vt:lpstr>Office-tema</vt:lpstr>
      <vt:lpstr>Objektorienterad Programmering och Design  Lektion 13  </vt:lpstr>
      <vt:lpstr> Templates </vt:lpstr>
      <vt:lpstr> Hur man ska använda antipattern </vt:lpstr>
      <vt:lpstr> Hur man ska använda antipattern </vt:lpstr>
      <vt:lpstr> Hur man ska använda antipattern </vt:lpstr>
      <vt:lpstr>  The Blob  </vt:lpstr>
      <vt:lpstr>  The Blob  </vt:lpstr>
      <vt:lpstr>  The Blob  </vt:lpstr>
      <vt:lpstr> Lava Flow </vt:lpstr>
      <vt:lpstr> Lava Flow </vt:lpstr>
      <vt:lpstr> Functional Decomposition </vt:lpstr>
      <vt:lpstr> Poltergeists </vt:lpstr>
      <vt:lpstr> Poltergeists </vt:lpstr>
      <vt:lpstr> Boat Anchor </vt:lpstr>
      <vt:lpstr>  Golden Hammer  </vt:lpstr>
      <vt:lpstr> Dead End </vt:lpstr>
      <vt:lpstr> Spaghetti Code </vt:lpstr>
      <vt:lpstr> Spaghetti Code </vt:lpstr>
      <vt:lpstr> Spaghetti Code </vt:lpstr>
      <vt:lpstr> Walking through a Mine Field </vt:lpstr>
      <vt:lpstr>Frågor?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Magnus Jönsson</cp:lastModifiedBy>
  <cp:revision>308</cp:revision>
  <dcterms:created xsi:type="dcterms:W3CDTF">2009-06-24T07:23:26Z</dcterms:created>
  <dcterms:modified xsi:type="dcterms:W3CDTF">2016-02-22T07:20:13Z</dcterms:modified>
</cp:coreProperties>
</file>