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34" r:id="rId2"/>
    <p:sldId id="320" r:id="rId3"/>
    <p:sldId id="321" r:id="rId4"/>
    <p:sldId id="322" r:id="rId5"/>
    <p:sldId id="323" r:id="rId6"/>
    <p:sldId id="324" r:id="rId7"/>
    <p:sldId id="326" r:id="rId8"/>
    <p:sldId id="327" r:id="rId9"/>
    <p:sldId id="328" r:id="rId10"/>
    <p:sldId id="329" r:id="rId11"/>
    <p:sldId id="330" r:id="rId12"/>
    <p:sldId id="331" r:id="rId13"/>
    <p:sldId id="332" r:id="rId14"/>
    <p:sldId id="333" r:id="rId15"/>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1C1C1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8" autoAdjust="0"/>
    <p:restoredTop sz="94607" autoAdjust="0"/>
  </p:normalViewPr>
  <p:slideViewPr>
    <p:cSldViewPr>
      <p:cViewPr varScale="1">
        <p:scale>
          <a:sx n="90" d="100"/>
          <a:sy n="90" d="100"/>
        </p:scale>
        <p:origin x="-33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C7BF30-4FA8-443B-95F6-DD978029694B}" type="datetimeFigureOut">
              <a:rPr lang="sv-SE" smtClean="0"/>
              <a:pPr/>
              <a:t>2016-02-24</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91ABEB-A4ED-4633-9221-A3BE07C86434}" type="slidenum">
              <a:rPr lang="sv-SE" smtClean="0"/>
              <a:pPr/>
              <a:t>‹#›</a:t>
            </a:fld>
            <a:endParaRPr lang="sv-S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19459"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sv-SE" smtClean="0"/>
          </a:p>
        </p:txBody>
      </p:sp>
      <p:sp>
        <p:nvSpPr>
          <p:cNvPr id="19460" name="Platshållare för bildnumm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EA75E50-9494-4F13-8C53-C4907A94C2DC}" type="slidenum">
              <a:rPr lang="sv-SE" smtClean="0"/>
              <a:pPr/>
              <a:t>1</a:t>
            </a:fld>
            <a:endParaRPr lang="sv-S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2016-02-24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2016-02-24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2016-02-24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2016-02-24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085E58BE-2F02-4B25-B50A-468CB801B0E8}" type="datetimeFigureOut">
              <a:rPr lang="sv-SE" smtClean="0"/>
              <a:pPr/>
              <a:t>2016-02-24</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085E58BE-2F02-4B25-B50A-468CB801B0E8}" type="datetimeFigureOut">
              <a:rPr lang="sv-SE" smtClean="0"/>
              <a:pPr/>
              <a:t>2016-02-24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085E58BE-2F02-4B25-B50A-468CB801B0E8}" type="datetimeFigureOut">
              <a:rPr lang="sv-SE" smtClean="0"/>
              <a:pPr/>
              <a:t>2016-02-24</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085E58BE-2F02-4B25-B50A-468CB801B0E8}" type="datetimeFigureOut">
              <a:rPr lang="sv-SE" smtClean="0"/>
              <a:pPr/>
              <a:t>2016-02-24</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085E58BE-2F02-4B25-B50A-468CB801B0E8}" type="datetimeFigureOut">
              <a:rPr lang="sv-SE" smtClean="0"/>
              <a:pPr/>
              <a:t>2016-02-24</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2016-02-24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2016-02-24</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85786" y="0"/>
            <a:ext cx="8358214" cy="763990"/>
          </a:xfrm>
          <a:prstGeom prst="rect">
            <a:avLst/>
          </a:prstGeom>
        </p:spPr>
        <p:txBody>
          <a:bodyPr vert="horz" lIns="91440" tIns="45720" rIns="91440" bIns="45720" rtlCol="0" anchor="ctr">
            <a:normAutofit/>
          </a:bodyPr>
          <a:lstStyle/>
          <a:p>
            <a:r>
              <a:rPr lang="sv-SE" dirty="0" err="1" smtClean="0"/>
              <a:t>Slide-topic</a:t>
            </a:r>
            <a:endParaRPr lang="sv-SE" dirty="0"/>
          </a:p>
        </p:txBody>
      </p:sp>
      <p:sp>
        <p:nvSpPr>
          <p:cNvPr id="3" name="Platshållare för text 2"/>
          <p:cNvSpPr>
            <a:spLocks noGrp="1"/>
          </p:cNvSpPr>
          <p:nvPr>
            <p:ph type="body" idx="1"/>
          </p:nvPr>
        </p:nvSpPr>
        <p:spPr>
          <a:xfrm>
            <a:off x="214282" y="785794"/>
            <a:ext cx="8715436" cy="578647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214282" y="6572272"/>
            <a:ext cx="1714512" cy="285752"/>
          </a:xfrm>
          <a:prstGeom prst="rect">
            <a:avLst/>
          </a:prstGeom>
        </p:spPr>
        <p:txBody>
          <a:bodyPr vert="horz" lIns="91440" tIns="45720" rIns="91440" bIns="45720" rtlCol="0" anchor="ctr"/>
          <a:lstStyle>
            <a:lvl1pPr algn="l">
              <a:defRPr sz="1200">
                <a:solidFill>
                  <a:schemeClr val="tx1">
                    <a:tint val="75000"/>
                  </a:schemeClr>
                </a:solidFill>
              </a:defRPr>
            </a:lvl1pPr>
          </a:lstStyle>
          <a:p>
            <a:fld id="{085E58BE-2F02-4B25-B50A-468CB801B0E8}" type="datetimeFigureOut">
              <a:rPr lang="sv-SE" smtClean="0"/>
              <a:pPr/>
              <a:t>2016-02-24</a:t>
            </a:fld>
            <a:endParaRPr lang="sv-SE"/>
          </a:p>
        </p:txBody>
      </p:sp>
      <p:sp>
        <p:nvSpPr>
          <p:cNvPr id="5" name="Platshållare för sidfot 4"/>
          <p:cNvSpPr>
            <a:spLocks noGrp="1"/>
          </p:cNvSpPr>
          <p:nvPr>
            <p:ph type="ftr" sz="quarter" idx="3"/>
          </p:nvPr>
        </p:nvSpPr>
        <p:spPr>
          <a:xfrm>
            <a:off x="2173724" y="6572272"/>
            <a:ext cx="2326838" cy="285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4714876" y="6572272"/>
            <a:ext cx="1714512" cy="285752"/>
          </a:xfrm>
          <a:prstGeom prst="rect">
            <a:avLst/>
          </a:prstGeom>
        </p:spPr>
        <p:txBody>
          <a:bodyPr vert="horz" lIns="91440" tIns="45720" rIns="91440" bIns="45720" rtlCol="0" anchor="ctr"/>
          <a:lstStyle>
            <a:lvl1pPr algn="r">
              <a:defRPr sz="1200">
                <a:solidFill>
                  <a:schemeClr val="tx1">
                    <a:tint val="75000"/>
                  </a:schemeClr>
                </a:solidFill>
              </a:defRPr>
            </a:lvl1pPr>
          </a:lstStyle>
          <a:p>
            <a:fld id="{859657F4-13A5-479D-9651-CCC39B026491}"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rgbClr val="4D4D4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magnus@thegameassembly.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rtlCol="0">
            <a:normAutofit/>
          </a:bodyPr>
          <a:lstStyle/>
          <a:p>
            <a:pPr>
              <a:defRPr/>
            </a:pPr>
            <a:r>
              <a:rPr lang="sv-SE" dirty="0" smtClean="0">
                <a:solidFill>
                  <a:schemeClr val="tx1"/>
                </a:solidFill>
              </a:rPr>
              <a:t>Anti </a:t>
            </a:r>
            <a:r>
              <a:rPr lang="sv-SE" dirty="0" err="1" smtClean="0">
                <a:solidFill>
                  <a:schemeClr val="tx1"/>
                </a:solidFill>
              </a:rPr>
              <a:t>patterns</a:t>
            </a:r>
            <a:endParaRPr lang="en-US" dirty="0" smtClean="0"/>
          </a:p>
        </p:txBody>
      </p:sp>
      <p:sp>
        <p:nvSpPr>
          <p:cNvPr id="2051" name="Rectangle 13"/>
          <p:cNvSpPr>
            <a:spLocks noGrp="1" noChangeArrowheads="1"/>
          </p:cNvSpPr>
          <p:nvPr>
            <p:ph type="ctrTitle"/>
          </p:nvPr>
        </p:nvSpPr>
        <p:spPr>
          <a:xfrm>
            <a:off x="685800" y="1500188"/>
            <a:ext cx="7772400" cy="2100262"/>
          </a:xfrm>
          <a:solidFill>
            <a:srgbClr val="4C4946">
              <a:alpha val="67842"/>
            </a:srgbClr>
          </a:solidFill>
        </p:spPr>
        <p:txBody>
          <a:bodyPr wrap="none"/>
          <a:lstStyle/>
          <a:p>
            <a:pPr algn="ctr" eaLnBrk="1" hangingPunct="1"/>
            <a:r>
              <a:rPr lang="sv-SE" dirty="0" smtClean="0">
                <a:solidFill>
                  <a:srgbClr val="1C1C1C"/>
                </a:solidFill>
              </a:rPr>
              <a:t>Objektorienterad Programmering och Design </a:t>
            </a:r>
            <a:br>
              <a:rPr lang="sv-SE" dirty="0" smtClean="0">
                <a:solidFill>
                  <a:srgbClr val="1C1C1C"/>
                </a:solidFill>
              </a:rPr>
            </a:br>
            <a:r>
              <a:rPr lang="sv-SE" sz="2400" dirty="0" smtClean="0">
                <a:solidFill>
                  <a:srgbClr val="1C1C1C"/>
                </a:solidFill>
              </a:rPr>
              <a:t>Lektion 14</a:t>
            </a:r>
            <a:r>
              <a:rPr lang="sv-SE" dirty="0" smtClean="0">
                <a:solidFill>
                  <a:srgbClr val="1C1C1C"/>
                </a:solidFill>
              </a:rPr>
              <a:t>	</a:t>
            </a:r>
            <a:br>
              <a:rPr lang="sv-SE" dirty="0" smtClean="0">
                <a:solidFill>
                  <a:srgbClr val="1C1C1C"/>
                </a:solidFill>
              </a:rPr>
            </a:br>
            <a:endParaRPr lang="sv-SE"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dirty="0" smtClean="0"/>
              <a:t/>
            </a:r>
            <a:br>
              <a:rPr lang="sv-SE" dirty="0" smtClean="0"/>
            </a:br>
            <a:r>
              <a:rPr lang="sv-SE" dirty="0" err="1" smtClean="0"/>
              <a:t>Warm</a:t>
            </a:r>
            <a:r>
              <a:rPr lang="sv-SE" dirty="0" smtClean="0"/>
              <a:t> </a:t>
            </a:r>
            <a:r>
              <a:rPr lang="sv-SE" dirty="0" err="1" smtClean="0"/>
              <a:t>Bodies</a:t>
            </a:r>
            <a:r>
              <a:rPr lang="sv-SE" dirty="0" smtClean="0"/>
              <a:t/>
            </a:r>
            <a:br>
              <a:rPr lang="sv-SE" dirty="0" smtClean="0"/>
            </a:br>
            <a:r>
              <a:rPr lang="sv-SE" dirty="0" smtClean="0"/>
              <a:t/>
            </a:r>
            <a:br>
              <a:rPr lang="sv-SE" dirty="0" smtClean="0"/>
            </a:br>
            <a:endParaRPr lang="sv-SE" dirty="0"/>
          </a:p>
        </p:txBody>
      </p:sp>
      <p:sp>
        <p:nvSpPr>
          <p:cNvPr id="3" name="Platshållare för innehåll 2"/>
          <p:cNvSpPr>
            <a:spLocks noGrp="1"/>
          </p:cNvSpPr>
          <p:nvPr>
            <p:ph idx="1"/>
          </p:nvPr>
        </p:nvSpPr>
        <p:spPr>
          <a:xfrm>
            <a:off x="214282" y="1000108"/>
            <a:ext cx="8715436" cy="5572164"/>
          </a:xfrm>
        </p:spPr>
        <p:txBody>
          <a:bodyPr>
            <a:normAutofit/>
          </a:bodyPr>
          <a:lstStyle/>
          <a:p>
            <a:r>
              <a:rPr lang="sv-SE" sz="2400" dirty="0" smtClean="0"/>
              <a:t>Detta kommer ni också garanterat stöta på. Idén att om projektet är försenat behöver man bara tillföra mer mankraft.</a:t>
            </a:r>
          </a:p>
          <a:p>
            <a:r>
              <a:rPr lang="sv-SE" sz="2400" dirty="0" smtClean="0"/>
              <a:t>Det tråkiga är att det i de flesta fall gör projektet ännu mer försenat.</a:t>
            </a:r>
          </a:p>
          <a:p>
            <a:r>
              <a:rPr lang="sv-SE" sz="2400" dirty="0" smtClean="0"/>
              <a:t>Det är lätt att hitta programmerare.</a:t>
            </a:r>
          </a:p>
          <a:p>
            <a:r>
              <a:rPr lang="sv-SE" sz="2400" dirty="0" smtClean="0"/>
              <a:t>Det är svårt att hitta bra programmerare.</a:t>
            </a:r>
          </a:p>
          <a:p>
            <a:r>
              <a:rPr lang="sv-SE" sz="2400" dirty="0" smtClean="0"/>
              <a:t>Ännu svårare är att hitta bra och erfarna programmerare.</a:t>
            </a:r>
          </a:p>
          <a:p>
            <a:r>
              <a:rPr lang="sv-SE" sz="2400" dirty="0" smtClean="0"/>
              <a:t>Och det är dem man behöver mer av, om man ska snabba upp projektet, inte en massa rookies.</a:t>
            </a:r>
          </a:p>
          <a:p>
            <a:endParaRPr lang="sv-S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dirty="0" smtClean="0"/>
              <a:t>Swiss Army </a:t>
            </a:r>
            <a:r>
              <a:rPr lang="sv-SE" dirty="0" err="1" smtClean="0"/>
              <a:t>Knife</a:t>
            </a:r>
            <a:r>
              <a:rPr lang="sv-SE" dirty="0" smtClean="0"/>
              <a:t/>
            </a:r>
            <a:br>
              <a:rPr lang="sv-SE" dirty="0" smtClean="0"/>
            </a:br>
            <a:endParaRPr lang="sv-SE" dirty="0"/>
          </a:p>
        </p:txBody>
      </p:sp>
      <p:sp>
        <p:nvSpPr>
          <p:cNvPr id="3" name="Platshållare för innehåll 2"/>
          <p:cNvSpPr>
            <a:spLocks noGrp="1"/>
          </p:cNvSpPr>
          <p:nvPr>
            <p:ph idx="1"/>
          </p:nvPr>
        </p:nvSpPr>
        <p:spPr>
          <a:xfrm>
            <a:off x="214282" y="928670"/>
            <a:ext cx="8715436" cy="5643602"/>
          </a:xfrm>
        </p:spPr>
        <p:txBody>
          <a:bodyPr/>
          <a:lstStyle/>
          <a:p>
            <a:r>
              <a:rPr lang="sv-SE" sz="2400" dirty="0" smtClean="0"/>
              <a:t>En annan vanlig synd är att man försöker skapa klassen som kan lösa allt.</a:t>
            </a:r>
          </a:p>
          <a:p>
            <a:pPr lvl="1"/>
            <a:r>
              <a:rPr lang="sv-SE" sz="2400" dirty="0" smtClean="0"/>
              <a:t>Ta hand om alla möjliga fall.</a:t>
            </a:r>
          </a:p>
          <a:p>
            <a:pPr lvl="1"/>
            <a:r>
              <a:rPr lang="sv-SE" sz="2400" dirty="0" smtClean="0"/>
              <a:t>Lösa alla problem.</a:t>
            </a:r>
          </a:p>
          <a:p>
            <a:pPr lvl="1"/>
            <a:r>
              <a:rPr lang="sv-SE" sz="2400" dirty="0" smtClean="0"/>
              <a:t>Detta skiljer sig från the </a:t>
            </a:r>
            <a:r>
              <a:rPr lang="sv-SE" sz="2400" dirty="0" err="1" smtClean="0"/>
              <a:t>blobb</a:t>
            </a:r>
            <a:r>
              <a:rPr lang="sv-SE" sz="2400" dirty="0" smtClean="0"/>
              <a:t> i att objektet fortfarande är hyfsat fokuserat. Annars är det mycket samma effekter och symptom.</a:t>
            </a:r>
          </a:p>
          <a:p>
            <a:pPr lvl="1"/>
            <a:r>
              <a:rPr lang="sv-SE" sz="2400" dirty="0" smtClean="0"/>
              <a:t>Igen är det en effekt av misslyckad atomisering och lösning är att bryta ner den till mindre bestånds delar.</a:t>
            </a:r>
          </a:p>
          <a:p>
            <a:r>
              <a:rPr lang="sv-SE" sz="2400" dirty="0" smtClean="0"/>
              <a:t>Gör om...</a:t>
            </a:r>
          </a:p>
          <a:p>
            <a:r>
              <a:rPr lang="sv-SE" sz="2400" dirty="0" smtClean="0"/>
              <a:t>gör rätt!</a:t>
            </a:r>
          </a:p>
          <a:p>
            <a:endParaRPr lang="sv-S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dirty="0" err="1" smtClean="0"/>
              <a:t>Reinvent</a:t>
            </a:r>
            <a:r>
              <a:rPr lang="sv-SE" dirty="0" smtClean="0"/>
              <a:t> the Wheel</a:t>
            </a:r>
            <a:br>
              <a:rPr lang="sv-SE" dirty="0" smtClean="0"/>
            </a:br>
            <a:endParaRPr lang="sv-SE" dirty="0"/>
          </a:p>
        </p:txBody>
      </p:sp>
      <p:sp>
        <p:nvSpPr>
          <p:cNvPr id="3" name="Platshållare för innehåll 2"/>
          <p:cNvSpPr>
            <a:spLocks noGrp="1"/>
          </p:cNvSpPr>
          <p:nvPr>
            <p:ph idx="1"/>
          </p:nvPr>
        </p:nvSpPr>
        <p:spPr>
          <a:xfrm>
            <a:off x="214282" y="1071546"/>
            <a:ext cx="8715436" cy="5500726"/>
          </a:xfrm>
        </p:spPr>
        <p:txBody>
          <a:bodyPr>
            <a:normAutofit/>
          </a:bodyPr>
          <a:lstStyle/>
          <a:p>
            <a:r>
              <a:rPr lang="sv-SE" sz="2400" dirty="0" smtClean="0"/>
              <a:t>Om det redan är gjort gör inte om det.</a:t>
            </a:r>
          </a:p>
          <a:p>
            <a:r>
              <a:rPr lang="sv-SE" sz="2400" dirty="0" smtClean="0"/>
              <a:t>Detta går hand i hand med klipp och klistra-programmering.</a:t>
            </a:r>
          </a:p>
          <a:p>
            <a:r>
              <a:rPr lang="sv-SE" sz="2400" dirty="0" smtClean="0"/>
              <a:t>För det har samma lösning. Gör du något bra så gör så att det kan återanvändas och lägg det i ett framework.</a:t>
            </a:r>
          </a:p>
          <a:p>
            <a:r>
              <a:rPr lang="sv-SE" sz="2400" dirty="0" smtClean="0"/>
              <a:t>Det kan vara tröttande då man skriver sin femte line vs line intersection bara för att ingen kommer ihåg var den gamla låg.</a:t>
            </a:r>
          </a:p>
          <a:p>
            <a:r>
              <a:rPr lang="sv-SE" sz="2400" dirty="0" smtClean="0"/>
              <a:t>Bygga ramverk är A och O för att man ska kunna bedriva framgångsrika </a:t>
            </a:r>
            <a:r>
              <a:rPr lang="sv-SE" sz="2400" dirty="0" err="1" smtClean="0"/>
              <a:t>mjukvaruprojekt</a:t>
            </a:r>
            <a:r>
              <a:rPr lang="sv-SE" sz="2400" dirty="0" smtClean="0"/>
              <a:t>.</a:t>
            </a:r>
          </a:p>
          <a:p>
            <a:endParaRPr lang="sv-S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dirty="0" smtClean="0"/>
              <a:t>The Grand Old Duke of York</a:t>
            </a:r>
            <a:br>
              <a:rPr lang="sv-SE" dirty="0" smtClean="0"/>
            </a:br>
            <a:endParaRPr lang="sv-SE" dirty="0"/>
          </a:p>
        </p:txBody>
      </p:sp>
      <p:sp>
        <p:nvSpPr>
          <p:cNvPr id="3" name="Platshållare för innehåll 2"/>
          <p:cNvSpPr>
            <a:spLocks noGrp="1"/>
          </p:cNvSpPr>
          <p:nvPr>
            <p:ph idx="1"/>
          </p:nvPr>
        </p:nvSpPr>
        <p:spPr>
          <a:xfrm>
            <a:off x="214282" y="1214422"/>
            <a:ext cx="8715436" cy="5357850"/>
          </a:xfrm>
        </p:spPr>
        <p:txBody>
          <a:bodyPr/>
          <a:lstStyle/>
          <a:p>
            <a:r>
              <a:rPr lang="sv-SE" sz="2400" dirty="0" smtClean="0"/>
              <a:t>Detta </a:t>
            </a:r>
            <a:r>
              <a:rPr lang="sv-SE" sz="2400" dirty="0" err="1" smtClean="0"/>
              <a:t>patternet</a:t>
            </a:r>
            <a:r>
              <a:rPr lang="sv-SE" sz="2400" dirty="0" smtClean="0"/>
              <a:t> finns egentligen med som en varning åt er.</a:t>
            </a:r>
          </a:p>
          <a:p>
            <a:r>
              <a:rPr lang="sv-SE" sz="2400" dirty="0" smtClean="0"/>
              <a:t>Fastna inte i någon av sidorna utan se till att ni har kunskap så att ni både kan designa och implementera mjukvara.</a:t>
            </a:r>
          </a:p>
          <a:p>
            <a:r>
              <a:rPr lang="sv-SE" sz="2400" dirty="0" smtClean="0"/>
              <a:t>Annars begränsar ni er framtid kraftigt.</a:t>
            </a:r>
          </a:p>
          <a:p>
            <a:r>
              <a:rPr lang="sv-SE" sz="2400" dirty="0" smtClean="0"/>
              <a:t>På Massive anställdes bara folk som var duktiga på båda för att vi har en agile-process.</a:t>
            </a:r>
          </a:p>
          <a:p>
            <a:r>
              <a:rPr lang="sv-SE" sz="2400" dirty="0" smtClean="0"/>
              <a:t>Ju mer man går åt </a:t>
            </a:r>
            <a:r>
              <a:rPr lang="sv-SE" sz="2400" dirty="0" err="1" smtClean="0"/>
              <a:t>agile-hållet</a:t>
            </a:r>
            <a:r>
              <a:rPr lang="sv-SE" sz="2400" dirty="0" smtClean="0"/>
              <a:t> desto viktigare blir det med kunskaper i båda disciplinerna.</a:t>
            </a:r>
          </a:p>
          <a:p>
            <a:endParaRPr lang="sv-S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Frågor?</a:t>
            </a:r>
            <a:endParaRPr lang="sv-SE" dirty="0"/>
          </a:p>
        </p:txBody>
      </p:sp>
      <p:sp>
        <p:nvSpPr>
          <p:cNvPr id="3" name="Platshållare för innehåll 2"/>
          <p:cNvSpPr>
            <a:spLocks noGrp="1"/>
          </p:cNvSpPr>
          <p:nvPr>
            <p:ph idx="1"/>
          </p:nvPr>
        </p:nvSpPr>
        <p:spPr/>
        <p:txBody>
          <a:bodyPr>
            <a:normAutofit/>
          </a:bodyPr>
          <a:lstStyle/>
          <a:p>
            <a:pPr>
              <a:buNone/>
            </a:pPr>
            <a:r>
              <a:rPr lang="sv-SE" sz="2400" dirty="0" smtClean="0"/>
              <a:t>Läxa :</a:t>
            </a:r>
          </a:p>
          <a:p>
            <a:pPr>
              <a:buNone/>
            </a:pPr>
            <a:r>
              <a:rPr lang="sv-SE" sz="2400" dirty="0" err="1" smtClean="0"/>
              <a:t>Refactoring</a:t>
            </a:r>
            <a:r>
              <a:rPr lang="sv-SE" sz="2400" dirty="0" smtClean="0"/>
              <a:t> 1-102</a:t>
            </a:r>
          </a:p>
          <a:p>
            <a:pPr>
              <a:buNone/>
            </a:pPr>
            <a:r>
              <a:rPr lang="sv-SE" sz="2400" smtClean="0"/>
              <a:t>Labb 6 – Identifiera antipatterns (bör finnas många i er kod nu mot slutet)</a:t>
            </a:r>
            <a:endParaRPr lang="sv-SE" sz="2400" dirty="0" smtClean="0"/>
          </a:p>
          <a:p>
            <a:pPr>
              <a:buNone/>
            </a:pPr>
            <a:r>
              <a:rPr lang="sv-SE" sz="2400" dirty="0" smtClean="0">
                <a:solidFill>
                  <a:srgbClr val="4C4946"/>
                </a:solidFill>
                <a:hlinkClick r:id="rId2"/>
              </a:rPr>
              <a:t>magnus@thegameassembly.com</a:t>
            </a:r>
            <a:endParaRPr lang="sv-SE" sz="2400" dirty="0" smtClean="0"/>
          </a:p>
          <a:p>
            <a:endParaRPr lang="sv-SE"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dirty="0" smtClean="0"/>
              <a:t>Kort föreläsning</a:t>
            </a:r>
            <a:br>
              <a:rPr lang="sv-SE" dirty="0" smtClean="0"/>
            </a:br>
            <a:endParaRPr lang="sv-SE" dirty="0"/>
          </a:p>
        </p:txBody>
      </p:sp>
      <p:sp>
        <p:nvSpPr>
          <p:cNvPr id="3" name="Platshållare för innehåll 2"/>
          <p:cNvSpPr>
            <a:spLocks noGrp="1"/>
          </p:cNvSpPr>
          <p:nvPr>
            <p:ph idx="1"/>
          </p:nvPr>
        </p:nvSpPr>
        <p:spPr>
          <a:xfrm>
            <a:off x="214282" y="1071546"/>
            <a:ext cx="8715436" cy="5500726"/>
          </a:xfrm>
        </p:spPr>
        <p:txBody>
          <a:bodyPr>
            <a:normAutofit/>
          </a:bodyPr>
          <a:lstStyle/>
          <a:p>
            <a:r>
              <a:rPr lang="sv-SE" sz="2400" dirty="0" smtClean="0"/>
              <a:t>Eftersom det finns en hel del att göra denna veckan kör vi på en rätt kort föreläsning  idag där vi i grunden går igenom de antipatterns som vi hade kvar att gå igenom.</a:t>
            </a:r>
          </a:p>
          <a:p>
            <a:r>
              <a:rPr lang="sv-SE" sz="2400" dirty="0" smtClean="0"/>
              <a:t>Från och </a:t>
            </a:r>
            <a:r>
              <a:rPr lang="sv-SE" sz="2400" smtClean="0"/>
              <a:t>med </a:t>
            </a:r>
            <a:r>
              <a:rPr lang="sv-SE" sz="2400" smtClean="0"/>
              <a:t>onsdag påbörjar </a:t>
            </a:r>
            <a:r>
              <a:rPr lang="sv-SE" sz="2400" dirty="0" smtClean="0"/>
              <a:t>vi refactoringboken för att även hinna gå in på de idéerna innan kursen går mot sitt slut.</a:t>
            </a:r>
          </a:p>
          <a:p>
            <a:r>
              <a:rPr lang="sv-SE" sz="2400" dirty="0" smtClean="0"/>
              <a:t>Som alltid så är det som finns i böckerna är bara ytan av ett hav av patterns.</a:t>
            </a:r>
          </a:p>
          <a:p>
            <a:r>
              <a:rPr lang="sv-SE" sz="2400" dirty="0" smtClean="0"/>
              <a:t>Ni kommer förhoppningsvis studera och lära er nya patterns i hela erat liv. Men vi försöker hinna med de viktigaste här.</a:t>
            </a:r>
          </a:p>
          <a:p>
            <a:endParaRPr lang="sv-S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dirty="0" err="1" smtClean="0"/>
              <a:t>Cut</a:t>
            </a:r>
            <a:r>
              <a:rPr lang="sv-SE" dirty="0" smtClean="0"/>
              <a:t> and </a:t>
            </a:r>
            <a:r>
              <a:rPr lang="sv-SE" dirty="0" err="1" smtClean="0"/>
              <a:t>Paste</a:t>
            </a:r>
            <a:r>
              <a:rPr lang="sv-SE" dirty="0" smtClean="0"/>
              <a:t> </a:t>
            </a:r>
            <a:r>
              <a:rPr lang="sv-SE" dirty="0" err="1" smtClean="0"/>
              <a:t>programming</a:t>
            </a:r>
            <a:r>
              <a:rPr lang="sv-SE" dirty="0" smtClean="0"/>
              <a:t/>
            </a:r>
            <a:br>
              <a:rPr lang="sv-SE" dirty="0" smtClean="0"/>
            </a:br>
            <a:endParaRPr lang="sv-SE" dirty="0"/>
          </a:p>
        </p:txBody>
      </p:sp>
      <p:sp>
        <p:nvSpPr>
          <p:cNvPr id="3" name="Platshållare för innehåll 2"/>
          <p:cNvSpPr>
            <a:spLocks noGrp="1"/>
          </p:cNvSpPr>
          <p:nvPr>
            <p:ph idx="1"/>
          </p:nvPr>
        </p:nvSpPr>
        <p:spPr>
          <a:xfrm>
            <a:off x="214282" y="1142984"/>
            <a:ext cx="8715436" cy="4857784"/>
          </a:xfrm>
        </p:spPr>
        <p:txBody>
          <a:bodyPr>
            <a:normAutofit fontScale="92500"/>
          </a:bodyPr>
          <a:lstStyle/>
          <a:p>
            <a:r>
              <a:rPr lang="sv-SE" sz="2400" dirty="0" smtClean="0"/>
              <a:t>Vi har väl alla gjort detta,</a:t>
            </a:r>
          </a:p>
          <a:p>
            <a:pPr lvl="1"/>
            <a:r>
              <a:rPr lang="sv-SE" sz="2400" dirty="0" smtClean="0"/>
              <a:t>flera gånger också tyvärr.</a:t>
            </a:r>
          </a:p>
          <a:p>
            <a:r>
              <a:rPr lang="sv-SE" sz="2400" dirty="0" smtClean="0"/>
              <a:t>Det är inte så konstigt egentligen. Kopiera en fungerande lösning, ändra den lite och sen så är ni klara.</a:t>
            </a:r>
          </a:p>
          <a:p>
            <a:r>
              <a:rPr lang="sv-SE" sz="2400" dirty="0" smtClean="0"/>
              <a:t>Känns som väldigt praktiskt användning av tiden.</a:t>
            </a:r>
          </a:p>
          <a:p>
            <a:r>
              <a:rPr lang="sv-SE" sz="2400" dirty="0" smtClean="0"/>
              <a:t>Tråkiga är ju om det finns en hitintills inte hittad bugg i koden man kopierar av. Eller den </a:t>
            </a:r>
            <a:r>
              <a:rPr lang="sv-SE" sz="2400" dirty="0" err="1" smtClean="0"/>
              <a:t>interfacar</a:t>
            </a:r>
            <a:r>
              <a:rPr lang="sv-SE" sz="2400" dirty="0" smtClean="0"/>
              <a:t> en datastruktur vars interface förändras.</a:t>
            </a:r>
          </a:p>
          <a:p>
            <a:r>
              <a:rPr lang="sv-SE" sz="2400" dirty="0" smtClean="0"/>
              <a:t>Helt plötsligt har man buggar överallt i hela systemet som man fixar om och om igen.</a:t>
            </a:r>
          </a:p>
          <a:p>
            <a:r>
              <a:rPr lang="sv-SE" sz="2400" dirty="0" smtClean="0"/>
              <a:t>Chansen att man hittar alla är rätt låg.</a:t>
            </a:r>
          </a:p>
          <a:p>
            <a:r>
              <a:rPr lang="sv-SE" sz="2400" dirty="0" smtClean="0"/>
              <a:t>Visst man blir färdigt med det kortsiktiga målet snabbt men man skadar slutmålet.</a:t>
            </a:r>
          </a:p>
          <a:p>
            <a:endParaRPr lang="sv-S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dirty="0" err="1" smtClean="0"/>
              <a:t>Cut</a:t>
            </a:r>
            <a:r>
              <a:rPr lang="sv-SE" dirty="0" smtClean="0"/>
              <a:t> and </a:t>
            </a:r>
            <a:r>
              <a:rPr lang="sv-SE" dirty="0" err="1" smtClean="0"/>
              <a:t>Paste</a:t>
            </a:r>
            <a:r>
              <a:rPr lang="sv-SE" dirty="0" smtClean="0"/>
              <a:t> </a:t>
            </a:r>
            <a:r>
              <a:rPr lang="sv-SE" dirty="0" err="1" smtClean="0"/>
              <a:t>programming</a:t>
            </a:r>
            <a:r>
              <a:rPr lang="sv-SE" dirty="0" smtClean="0"/>
              <a:t/>
            </a:r>
            <a:br>
              <a:rPr lang="sv-SE" dirty="0" smtClean="0"/>
            </a:br>
            <a:endParaRPr lang="sv-SE" dirty="0"/>
          </a:p>
        </p:txBody>
      </p:sp>
      <p:sp>
        <p:nvSpPr>
          <p:cNvPr id="3" name="Platshållare för innehåll 2"/>
          <p:cNvSpPr>
            <a:spLocks noGrp="1"/>
          </p:cNvSpPr>
          <p:nvPr>
            <p:ph idx="1"/>
          </p:nvPr>
        </p:nvSpPr>
        <p:spPr>
          <a:xfrm>
            <a:off x="214282" y="1142984"/>
            <a:ext cx="8715436" cy="5429288"/>
          </a:xfrm>
        </p:spPr>
        <p:txBody>
          <a:bodyPr>
            <a:normAutofit/>
          </a:bodyPr>
          <a:lstStyle/>
          <a:p>
            <a:r>
              <a:rPr lang="sv-SE" sz="2400" dirty="0" smtClean="0"/>
              <a:t>Och slutmålet är det enda som räknas.</a:t>
            </a:r>
          </a:p>
          <a:p>
            <a:r>
              <a:rPr lang="sv-SE" sz="2400" dirty="0" smtClean="0"/>
              <a:t>Så vad ska man göra?</a:t>
            </a:r>
          </a:p>
          <a:p>
            <a:r>
              <a:rPr lang="sv-SE" sz="2400" dirty="0" smtClean="0"/>
              <a:t>Man får hitta koden man vill klippa och klistra ifrån och hitta ett sätt att abstrahera loss det man vill från den koden så att både den nya kod och den gamla koden kör från samma källa.</a:t>
            </a:r>
          </a:p>
          <a:p>
            <a:r>
              <a:rPr lang="sv-SE" sz="2400" dirty="0" smtClean="0"/>
              <a:t>Detta är naturligtvis lättare sagt än gjort. Men på detta sättet kan du skapa återanvändbara komponenter som ni kan använda om och om igen.</a:t>
            </a:r>
          </a:p>
          <a:p>
            <a:r>
              <a:rPr lang="sv-SE" sz="2400" dirty="0" smtClean="0"/>
              <a:t>Det är det som egentligen är praktiskt.</a:t>
            </a:r>
          </a:p>
          <a:p>
            <a:r>
              <a:rPr lang="sv-SE" sz="2400" dirty="0" smtClean="0"/>
              <a:t>Så grunden är: klipp och klistra aldrig kod.</a:t>
            </a:r>
          </a:p>
          <a:p>
            <a:r>
              <a:rPr lang="sv-SE" sz="2400" dirty="0" smtClean="0"/>
              <a:t>Så kommer ni längre i långa loppet.</a:t>
            </a:r>
          </a:p>
          <a:p>
            <a:endParaRPr lang="sv-S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dirty="0" err="1" smtClean="0"/>
              <a:t>Mushroom</a:t>
            </a:r>
            <a:r>
              <a:rPr lang="sv-SE" dirty="0" smtClean="0"/>
              <a:t> management</a:t>
            </a:r>
            <a:br>
              <a:rPr lang="sv-SE" dirty="0" smtClean="0"/>
            </a:br>
            <a:endParaRPr lang="sv-SE" dirty="0"/>
          </a:p>
        </p:txBody>
      </p:sp>
      <p:sp>
        <p:nvSpPr>
          <p:cNvPr id="3" name="Platshållare för innehåll 2"/>
          <p:cNvSpPr>
            <a:spLocks noGrp="1"/>
          </p:cNvSpPr>
          <p:nvPr>
            <p:ph idx="1"/>
          </p:nvPr>
        </p:nvSpPr>
        <p:spPr>
          <a:xfrm>
            <a:off x="214282" y="1071546"/>
            <a:ext cx="8715436" cy="5500726"/>
          </a:xfrm>
        </p:spPr>
        <p:txBody>
          <a:bodyPr>
            <a:normAutofit/>
          </a:bodyPr>
          <a:lstStyle/>
          <a:p>
            <a:r>
              <a:rPr lang="sv-SE" sz="2400" dirty="0" smtClean="0"/>
              <a:t>Detta kommer ni stöta på i verkliga livet. Informationen som går till er går inte alltid från personen som faktiskt gör requesten.</a:t>
            </a:r>
          </a:p>
          <a:p>
            <a:r>
              <a:rPr lang="sv-SE" sz="2400" dirty="0" smtClean="0"/>
              <a:t>Utan istället förklarar han det för en person som förklara det för en person som sen förklara det för dig.</a:t>
            </a:r>
          </a:p>
          <a:p>
            <a:r>
              <a:rPr lang="sv-SE" sz="2400" dirty="0" smtClean="0"/>
              <a:t>Och du har inte alltid möjlighet att fråga heller.</a:t>
            </a:r>
          </a:p>
          <a:p>
            <a:r>
              <a:rPr lang="sv-SE" sz="2400" dirty="0" smtClean="0"/>
              <a:t>Men för det mesta på ett väl fungerande spelföretag kan du gå över till en designer och fråga men ta inte detta för givet.</a:t>
            </a:r>
          </a:p>
          <a:p>
            <a:r>
              <a:rPr lang="sv-SE" sz="2400" dirty="0" smtClean="0"/>
              <a:t>Tyvärr är detta ett väldigt vanligt </a:t>
            </a:r>
            <a:r>
              <a:rPr lang="sv-SE" sz="2400" dirty="0" err="1" smtClean="0"/>
              <a:t>antipattern</a:t>
            </a:r>
            <a:r>
              <a:rPr lang="sv-SE" sz="2400" dirty="0" smtClean="0"/>
              <a:t>. För att folk fått för sig att alla programmerare är så asociala att det inte kan kommunicera med andra.</a:t>
            </a:r>
          </a:p>
          <a:p>
            <a:endParaRPr lang="sv-S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dirty="0" smtClean="0"/>
              <a:t>Arkitektur</a:t>
            </a:r>
            <a:br>
              <a:rPr lang="sv-SE" dirty="0" smtClean="0"/>
            </a:br>
            <a:endParaRPr lang="sv-SE" dirty="0"/>
          </a:p>
        </p:txBody>
      </p:sp>
      <p:sp>
        <p:nvSpPr>
          <p:cNvPr id="3" name="Platshållare för innehåll 2"/>
          <p:cNvSpPr>
            <a:spLocks noGrp="1"/>
          </p:cNvSpPr>
          <p:nvPr>
            <p:ph idx="1"/>
          </p:nvPr>
        </p:nvSpPr>
        <p:spPr>
          <a:xfrm>
            <a:off x="214282" y="1214422"/>
            <a:ext cx="8715436" cy="5357850"/>
          </a:xfrm>
        </p:spPr>
        <p:txBody>
          <a:bodyPr/>
          <a:lstStyle/>
          <a:p>
            <a:r>
              <a:rPr lang="sv-SE" sz="2400" dirty="0" smtClean="0"/>
              <a:t>Eftersom vi flyttar oss högre upp i objekthierarkin med detta kapitlet så kommer ni uppleva att texterna känns mer abstrakta.</a:t>
            </a:r>
          </a:p>
          <a:p>
            <a:r>
              <a:rPr lang="sv-SE" sz="2400" dirty="0" smtClean="0"/>
              <a:t>Detta är rent naturligt då vi går över till arkitekturfasen där det av naturliga väl är mindre direkta fall och mer tankar som dyker upp.</a:t>
            </a:r>
          </a:p>
          <a:p>
            <a:r>
              <a:rPr lang="sv-SE" sz="2400" dirty="0" smtClean="0"/>
              <a:t>Terminologi som ni bör känna igen från </a:t>
            </a:r>
            <a:r>
              <a:rPr lang="sv-SE" sz="2400" dirty="0" err="1" smtClean="0"/>
              <a:t>OOP-boken</a:t>
            </a:r>
            <a:r>
              <a:rPr lang="sv-SE" sz="2400" dirty="0" smtClean="0"/>
              <a:t> dyker här upp igen.</a:t>
            </a:r>
          </a:p>
          <a:p>
            <a:endParaRPr lang="sv-S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dirty="0" smtClean="0"/>
              <a:t/>
            </a:r>
            <a:br>
              <a:rPr lang="sv-SE" dirty="0" smtClean="0"/>
            </a:br>
            <a:r>
              <a:rPr lang="sv-SE" dirty="0" err="1" smtClean="0"/>
              <a:t>Stove</a:t>
            </a:r>
            <a:r>
              <a:rPr lang="sv-SE" dirty="0" smtClean="0"/>
              <a:t> </a:t>
            </a:r>
            <a:r>
              <a:rPr lang="sv-SE" dirty="0" err="1" smtClean="0"/>
              <a:t>pipe</a:t>
            </a:r>
            <a:r>
              <a:rPr lang="sv-SE" dirty="0" smtClean="0"/>
              <a:t> system</a:t>
            </a:r>
            <a:br>
              <a:rPr lang="sv-SE" dirty="0" smtClean="0"/>
            </a:br>
            <a:r>
              <a:rPr lang="sv-SE" dirty="0" smtClean="0"/>
              <a:t/>
            </a:r>
            <a:br>
              <a:rPr lang="sv-SE" dirty="0" smtClean="0"/>
            </a:br>
            <a:endParaRPr lang="sv-SE" dirty="0"/>
          </a:p>
        </p:txBody>
      </p:sp>
      <p:sp>
        <p:nvSpPr>
          <p:cNvPr id="3" name="Platshållare för innehåll 2"/>
          <p:cNvSpPr>
            <a:spLocks noGrp="1"/>
          </p:cNvSpPr>
          <p:nvPr>
            <p:ph idx="1"/>
          </p:nvPr>
        </p:nvSpPr>
        <p:spPr>
          <a:xfrm>
            <a:off x="214282" y="1142984"/>
            <a:ext cx="8715436" cy="5429288"/>
          </a:xfrm>
        </p:spPr>
        <p:txBody>
          <a:bodyPr>
            <a:normAutofit/>
          </a:bodyPr>
          <a:lstStyle/>
          <a:p>
            <a:r>
              <a:rPr lang="sv-SE" sz="2400" dirty="0" smtClean="0"/>
              <a:t>Eller </a:t>
            </a:r>
            <a:r>
              <a:rPr lang="sv-SE" sz="2400" dirty="0" err="1" smtClean="0"/>
              <a:t>lapptäcke-system</a:t>
            </a:r>
            <a:r>
              <a:rPr lang="sv-SE" sz="2400" dirty="0" smtClean="0"/>
              <a:t> som vi kanske skulle sagt på svenska.</a:t>
            </a:r>
          </a:p>
          <a:p>
            <a:r>
              <a:rPr lang="sv-SE" sz="2400" dirty="0" smtClean="0"/>
              <a:t>Sitter man fast med ett sådant här system så tror man för det mesta att det inte finns tid nog att göra något under projektets gång och att man bara får leva med det.</a:t>
            </a:r>
          </a:p>
          <a:p>
            <a:pPr lvl="1"/>
            <a:r>
              <a:rPr lang="sv-SE" sz="2400" dirty="0" smtClean="0"/>
              <a:t>men aldrig gör om samma misstag igen.</a:t>
            </a:r>
          </a:p>
          <a:p>
            <a:r>
              <a:rPr lang="sv-SE" sz="2400" dirty="0" smtClean="0"/>
              <a:t>Oftast är detta helt fel då kostnaden för att arbeta sig runt systemet ofta vida överstiger kostnaden för att göra om det.</a:t>
            </a:r>
          </a:p>
          <a:p>
            <a:r>
              <a:rPr lang="sv-SE" sz="2400" dirty="0" smtClean="0"/>
              <a:t>Men eftersom omgörningen är en klumpsumma medan de andra kostnaderna är utspridda över hela projektet kan det vara svårt att se det hela.</a:t>
            </a:r>
          </a:p>
          <a:p>
            <a:r>
              <a:rPr lang="sv-SE" sz="2400" dirty="0" smtClean="0"/>
              <a:t>Får ni ett sånt här system så skriv om det ASAP annars kommer ni få leva med det hur länge som helst.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dirty="0" smtClean="0"/>
              <a:t/>
            </a:r>
            <a:br>
              <a:rPr lang="sv-SE" dirty="0" smtClean="0"/>
            </a:br>
            <a:r>
              <a:rPr lang="sv-SE" dirty="0" smtClean="0"/>
              <a:t>Cover your assets</a:t>
            </a:r>
            <a:br>
              <a:rPr lang="sv-SE" dirty="0" smtClean="0"/>
            </a:br>
            <a:r>
              <a:rPr lang="sv-SE" dirty="0" smtClean="0"/>
              <a:t/>
            </a:r>
            <a:br>
              <a:rPr lang="sv-SE" dirty="0" smtClean="0"/>
            </a:br>
            <a:endParaRPr lang="sv-SE" dirty="0"/>
          </a:p>
        </p:txBody>
      </p:sp>
      <p:sp>
        <p:nvSpPr>
          <p:cNvPr id="3" name="Platshållare för innehåll 2"/>
          <p:cNvSpPr>
            <a:spLocks noGrp="1"/>
          </p:cNvSpPr>
          <p:nvPr>
            <p:ph idx="1"/>
          </p:nvPr>
        </p:nvSpPr>
        <p:spPr>
          <a:xfrm>
            <a:off x="214282" y="1000108"/>
            <a:ext cx="8715436" cy="5572164"/>
          </a:xfrm>
        </p:spPr>
        <p:txBody>
          <a:bodyPr>
            <a:normAutofit/>
          </a:bodyPr>
          <a:lstStyle/>
          <a:p>
            <a:r>
              <a:rPr lang="sv-SE" sz="2400" dirty="0" smtClean="0"/>
              <a:t>Detta är ett vanligt problem i spelbranschen också.</a:t>
            </a:r>
          </a:p>
          <a:p>
            <a:r>
              <a:rPr lang="sv-SE" sz="2400" dirty="0" smtClean="0"/>
              <a:t>Designer vet sällan vad de vill och spottar ur sig stora dokument med idéer utan någon konkret information.</a:t>
            </a:r>
          </a:p>
          <a:p>
            <a:pPr lvl="1"/>
            <a:r>
              <a:rPr lang="sv-SE" sz="2400" dirty="0" smtClean="0"/>
              <a:t>Sen får den stackars programmeraren implementera bäst han kan och om det inte funkade säger designer bara:</a:t>
            </a:r>
          </a:p>
          <a:p>
            <a:pPr lvl="1"/>
            <a:r>
              <a:rPr lang="sv-SE" sz="2400" dirty="0" smtClean="0"/>
              <a:t>”Det var inte så jag menade.”</a:t>
            </a:r>
          </a:p>
          <a:p>
            <a:pPr lvl="1"/>
            <a:r>
              <a:rPr lang="sv-SE" sz="2400" dirty="0" smtClean="0"/>
              <a:t>Typ ett get out of jail free kort för dem.</a:t>
            </a:r>
          </a:p>
          <a:p>
            <a:r>
              <a:rPr lang="sv-SE" sz="2400" dirty="0" smtClean="0"/>
              <a:t>Så var noggrann att kommunicera med era designers och få designern på den nivån som behövs för att ni ska kunna implementera.</a:t>
            </a:r>
          </a:p>
          <a:p>
            <a:r>
              <a:rPr lang="sv-SE" sz="2400" dirty="0" smtClean="0"/>
              <a:t>Annars blir det ni som står där med lång näsa.</a:t>
            </a:r>
          </a:p>
          <a:p>
            <a:endParaRPr lang="sv-S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
            </a:r>
            <a:br>
              <a:rPr lang="sv-SE" dirty="0" smtClean="0"/>
            </a:br>
            <a:r>
              <a:rPr lang="sv-SE" dirty="0" smtClean="0"/>
              <a:t/>
            </a:r>
            <a:br>
              <a:rPr lang="sv-SE" dirty="0" smtClean="0"/>
            </a:br>
            <a:r>
              <a:rPr lang="sv-SE" dirty="0" err="1" smtClean="0"/>
              <a:t>Vendor</a:t>
            </a:r>
            <a:r>
              <a:rPr lang="sv-SE" dirty="0" smtClean="0"/>
              <a:t> Lock in</a:t>
            </a:r>
            <a:br>
              <a:rPr lang="sv-SE" dirty="0" smtClean="0"/>
            </a:br>
            <a:r>
              <a:rPr lang="sv-SE" dirty="0" smtClean="0"/>
              <a:t/>
            </a:r>
            <a:br>
              <a:rPr lang="sv-SE" dirty="0" smtClean="0"/>
            </a:br>
            <a:endParaRPr lang="sv-SE" dirty="0"/>
          </a:p>
        </p:txBody>
      </p:sp>
      <p:sp>
        <p:nvSpPr>
          <p:cNvPr id="3" name="Platshållare för innehåll 2"/>
          <p:cNvSpPr>
            <a:spLocks noGrp="1"/>
          </p:cNvSpPr>
          <p:nvPr>
            <p:ph idx="1"/>
          </p:nvPr>
        </p:nvSpPr>
        <p:spPr>
          <a:xfrm>
            <a:off x="214282" y="1142984"/>
            <a:ext cx="8715436" cy="5000660"/>
          </a:xfrm>
        </p:spPr>
        <p:txBody>
          <a:bodyPr>
            <a:normAutofit fontScale="92500" lnSpcReduction="20000"/>
          </a:bodyPr>
          <a:lstStyle/>
          <a:p>
            <a:r>
              <a:rPr lang="sv-SE" sz="2600" dirty="0" smtClean="0"/>
              <a:t>Tyvärr också ett </a:t>
            </a:r>
            <a:r>
              <a:rPr lang="sv-SE" sz="2600" dirty="0" err="1" smtClean="0"/>
              <a:t>pattern</a:t>
            </a:r>
            <a:r>
              <a:rPr lang="sv-SE" sz="2600" dirty="0" smtClean="0"/>
              <a:t> som är vanligt i spelbranschen.</a:t>
            </a:r>
          </a:p>
          <a:p>
            <a:r>
              <a:rPr lang="sv-SE" sz="2600" dirty="0" smtClean="0"/>
              <a:t>Man </a:t>
            </a:r>
            <a:r>
              <a:rPr lang="sv-SE" sz="2600" dirty="0" err="1" smtClean="0"/>
              <a:t>inbildar</a:t>
            </a:r>
            <a:r>
              <a:rPr lang="sv-SE" sz="2600" dirty="0" smtClean="0"/>
              <a:t> sig att man inte har tid att </a:t>
            </a:r>
            <a:r>
              <a:rPr lang="sv-SE" sz="2600" dirty="0" err="1" smtClean="0"/>
              <a:t>wrappa</a:t>
            </a:r>
            <a:r>
              <a:rPr lang="sv-SE" sz="2600" dirty="0" smtClean="0"/>
              <a:t> interfacen ordentligt eftersom man måste vara pedal to the metal hela tiden i branschen.</a:t>
            </a:r>
          </a:p>
          <a:p>
            <a:r>
              <a:rPr lang="sv-SE" sz="2600" dirty="0" smtClean="0"/>
              <a:t>Därför hackar man ofta direkt mot middleware-lösningens kod och om den sen har problem eller man vill byta ut middlewaren får man skriva om allt från grunden.</a:t>
            </a:r>
          </a:p>
          <a:p>
            <a:r>
              <a:rPr lang="sv-SE" sz="2600" dirty="0" smtClean="0"/>
              <a:t>Man ska alltid ha ett isolerande lager mellan ens kod och den </a:t>
            </a:r>
            <a:r>
              <a:rPr lang="sv-SE" sz="2600" dirty="0" err="1" smtClean="0"/>
              <a:t>middleware</a:t>
            </a:r>
            <a:r>
              <a:rPr lang="sv-SE" sz="2600" dirty="0" smtClean="0"/>
              <a:t> man använder sig av. Så att man kan byta </a:t>
            </a:r>
            <a:r>
              <a:rPr lang="sv-SE" sz="2600" dirty="0" err="1" smtClean="0"/>
              <a:t>middleware</a:t>
            </a:r>
            <a:r>
              <a:rPr lang="sv-SE" sz="2600" dirty="0" smtClean="0"/>
              <a:t> utan att koda om spelet.</a:t>
            </a:r>
          </a:p>
          <a:p>
            <a:r>
              <a:rPr lang="sv-SE" sz="2600" dirty="0" smtClean="0"/>
              <a:t>Fråga er själva hur svårt skulle det vara att byta ut HGE mot t.ex. SDL? </a:t>
            </a:r>
          </a:p>
          <a:p>
            <a:r>
              <a:rPr lang="sv-SE" sz="2600" dirty="0" smtClean="0"/>
              <a:t>Om er kod är väl strukturerad, inga problem. Däremot om HGE-saker får plats överallt i eran kod så är det rätt kört; då är ni locked in.</a:t>
            </a:r>
          </a:p>
          <a:p>
            <a:endParaRPr lang="sv-SE" dirty="0"/>
          </a:p>
        </p:txBody>
      </p:sp>
    </p:spTree>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TotalTime>
  <Words>1185</Words>
  <Application>Microsoft Office PowerPoint</Application>
  <PresentationFormat>Bildspel på skärmen (4:3)</PresentationFormat>
  <Paragraphs>89</Paragraphs>
  <Slides>14</Slides>
  <Notes>1</Notes>
  <HiddenSlides>0</HiddenSlides>
  <MMClips>0</MMClips>
  <ScaleCrop>false</ScaleCrop>
  <HeadingPairs>
    <vt:vector size="4" baseType="variant">
      <vt:variant>
        <vt:lpstr>Tema</vt:lpstr>
      </vt:variant>
      <vt:variant>
        <vt:i4>1</vt:i4>
      </vt:variant>
      <vt:variant>
        <vt:lpstr>Bildrubriker</vt:lpstr>
      </vt:variant>
      <vt:variant>
        <vt:i4>14</vt:i4>
      </vt:variant>
    </vt:vector>
  </HeadingPairs>
  <TitlesOfParts>
    <vt:vector size="15" baseType="lpstr">
      <vt:lpstr>Office-tema</vt:lpstr>
      <vt:lpstr>Objektorienterad Programmering och Design  Lektion 14  </vt:lpstr>
      <vt:lpstr> Kort föreläsning </vt:lpstr>
      <vt:lpstr> Cut and Paste programming </vt:lpstr>
      <vt:lpstr> Cut and Paste programming </vt:lpstr>
      <vt:lpstr> Mushroom management </vt:lpstr>
      <vt:lpstr> Arkitektur </vt:lpstr>
      <vt:lpstr>  Stove pipe system  </vt:lpstr>
      <vt:lpstr>  Cover your assets  </vt:lpstr>
      <vt:lpstr>  Vendor Lock in  </vt:lpstr>
      <vt:lpstr>  Warm Bodies  </vt:lpstr>
      <vt:lpstr> Swiss Army Knife </vt:lpstr>
      <vt:lpstr> Reinvent the Wheel </vt:lpstr>
      <vt:lpstr> The Grand Old Duke of York </vt:lpstr>
      <vt:lpstr>Frågor?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Heeej</dc:title>
  <dc:creator>Kostas Gialitakis</dc:creator>
  <cp:lastModifiedBy>Magnus Jönsson</cp:lastModifiedBy>
  <cp:revision>147</cp:revision>
  <dcterms:created xsi:type="dcterms:W3CDTF">2009-06-24T07:23:26Z</dcterms:created>
  <dcterms:modified xsi:type="dcterms:W3CDTF">2016-02-24T07:40:02Z</dcterms:modified>
</cp:coreProperties>
</file>