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0" r:id="rId2"/>
    <p:sldId id="297" r:id="rId3"/>
    <p:sldId id="298" r:id="rId4"/>
    <p:sldId id="299" r:id="rId5"/>
    <p:sldId id="300" r:id="rId6"/>
    <p:sldId id="301" r:id="rId7"/>
    <p:sldId id="302" r:id="rId8"/>
    <p:sldId id="303" r:id="rId9"/>
    <p:sldId id="304" r:id="rId10"/>
    <p:sldId id="305" r:id="rId11"/>
    <p:sldId id="306" r:id="rId12"/>
    <p:sldId id="308" r:id="rId13"/>
    <p:sldId id="321" r:id="rId14"/>
    <p:sldId id="309" r:id="rId15"/>
    <p:sldId id="310" r:id="rId16"/>
    <p:sldId id="311" r:id="rId17"/>
    <p:sldId id="312" r:id="rId18"/>
    <p:sldId id="313" r:id="rId19"/>
    <p:sldId id="314" r:id="rId20"/>
    <p:sldId id="315" r:id="rId21"/>
    <p:sldId id="316" r:id="rId22"/>
    <p:sldId id="307" r:id="rId23"/>
    <p:sldId id="317" r:id="rId24"/>
    <p:sldId id="318" r:id="rId25"/>
    <p:sldId id="319" r:id="rId26"/>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94607" autoAdjust="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EB18D-8F37-48A0-819D-B1025B383A14}" type="datetimeFigureOut">
              <a:rPr lang="sv-SE" smtClean="0"/>
              <a:pPr/>
              <a:t>2016-03-02</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35040C-1B13-4284-AEBF-9380C14CDAEA}"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945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v-SE" smtClean="0"/>
          </a:p>
        </p:txBody>
      </p:sp>
      <p:sp>
        <p:nvSpPr>
          <p:cNvPr id="19460"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A75E50-9494-4F13-8C53-C4907A94C2DC}" type="slidenum">
              <a:rPr lang="sv-SE" smtClean="0"/>
              <a:pPr/>
              <a:t>1</a:t>
            </a:fld>
            <a:endParaRPr lang="sv-S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2016-03-02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2016-03-02</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magnus@thegameassembl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rtlCol="0">
            <a:normAutofit/>
          </a:bodyPr>
          <a:lstStyle/>
          <a:p>
            <a:pPr>
              <a:defRPr/>
            </a:pPr>
            <a:r>
              <a:rPr lang="sv-SE" dirty="0" err="1" smtClean="0">
                <a:solidFill>
                  <a:schemeClr val="tx1"/>
                </a:solidFill>
              </a:rPr>
              <a:t>Refactoring</a:t>
            </a:r>
            <a:endParaRPr lang="en-US" dirty="0" smtClean="0"/>
          </a:p>
        </p:txBody>
      </p:sp>
      <p:sp>
        <p:nvSpPr>
          <p:cNvPr id="2051" name="Rectangle 13"/>
          <p:cNvSpPr>
            <a:spLocks noGrp="1" noChangeArrowheads="1"/>
          </p:cNvSpPr>
          <p:nvPr>
            <p:ph type="ctrTitle"/>
          </p:nvPr>
        </p:nvSpPr>
        <p:spPr>
          <a:xfrm>
            <a:off x="685800" y="1500188"/>
            <a:ext cx="7772400" cy="2100262"/>
          </a:xfrm>
          <a:solidFill>
            <a:srgbClr val="4C4946">
              <a:alpha val="67842"/>
            </a:srgbClr>
          </a:solidFill>
        </p:spPr>
        <p:txBody>
          <a:bodyPr wrap="none"/>
          <a:lstStyle/>
          <a:p>
            <a:pPr algn="ctr" eaLnBrk="1" hangingPunct="1"/>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15</a:t>
            </a:r>
            <a:r>
              <a:rPr lang="sv-SE" dirty="0" smtClean="0">
                <a:solidFill>
                  <a:srgbClr val="1C1C1C"/>
                </a:solidFill>
              </a:rPr>
              <a:t>	</a:t>
            </a:r>
            <a:br>
              <a:rPr lang="sv-SE" dirty="0" smtClean="0">
                <a:solidFill>
                  <a:srgbClr val="1C1C1C"/>
                </a:solidFill>
              </a:rPr>
            </a:br>
            <a:endParaRPr lang="sv-S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785786" y="0"/>
            <a:ext cx="8358214" cy="714356"/>
          </a:xfrm>
        </p:spPr>
        <p:txBody>
          <a:bodyPr/>
          <a:lstStyle/>
          <a:p>
            <a:r>
              <a:rPr lang="sv-SE" dirty="0" smtClean="0"/>
              <a:t>Refactoring - När ska du göra det?</a:t>
            </a:r>
            <a:endParaRPr lang="sv-SE" dirty="0"/>
          </a:p>
        </p:txBody>
      </p:sp>
      <p:sp>
        <p:nvSpPr>
          <p:cNvPr id="3" name="Platshållare för innehåll 2"/>
          <p:cNvSpPr>
            <a:spLocks noGrp="1"/>
          </p:cNvSpPr>
          <p:nvPr>
            <p:ph idx="1"/>
          </p:nvPr>
        </p:nvSpPr>
        <p:spPr>
          <a:xfrm>
            <a:off x="214282" y="1000108"/>
            <a:ext cx="8715436" cy="5572164"/>
          </a:xfrm>
        </p:spPr>
        <p:txBody>
          <a:bodyPr/>
          <a:lstStyle/>
          <a:p>
            <a:pPr>
              <a:lnSpc>
                <a:spcPct val="80000"/>
              </a:lnSpc>
            </a:pPr>
            <a:r>
              <a:rPr lang="sv-SE" sz="2000" dirty="0" smtClean="0"/>
              <a:t>Detta är lite svårare att exemplifiera. Vi kommer återvända till det då vi pratar om smelly code men det finns några bra grundregler.</a:t>
            </a:r>
          </a:p>
          <a:p>
            <a:pPr>
              <a:lnSpc>
                <a:spcPct val="80000"/>
              </a:lnSpc>
            </a:pPr>
            <a:r>
              <a:rPr lang="sv-SE" sz="2000" dirty="0" smtClean="0"/>
              <a:t>Första gången du skriver koden skriver du den bara. Andra gången gör du om samma sak. Tredje gången refaktorerar du.</a:t>
            </a:r>
          </a:p>
          <a:p>
            <a:pPr>
              <a:lnSpc>
                <a:spcPct val="80000"/>
              </a:lnSpc>
            </a:pPr>
            <a:r>
              <a:rPr lang="sv-SE" sz="2000" dirty="0" smtClean="0"/>
              <a:t>Jag skulle säga att för viss kod är det lönt att refaktorera redan andra gången.</a:t>
            </a:r>
          </a:p>
          <a:p>
            <a:pPr>
              <a:lnSpc>
                <a:spcPct val="80000"/>
              </a:lnSpc>
            </a:pPr>
            <a:r>
              <a:rPr lang="sv-SE" sz="2000" dirty="0" smtClean="0"/>
              <a:t>Men min smärtgräns ligger ungefär där med vid tre tillfällen.</a:t>
            </a:r>
          </a:p>
          <a:p>
            <a:pPr>
              <a:lnSpc>
                <a:spcPct val="80000"/>
              </a:lnSpc>
            </a:pPr>
            <a:r>
              <a:rPr lang="sv-SE" sz="2000" dirty="0" smtClean="0"/>
              <a:t>Du kan </a:t>
            </a:r>
            <a:r>
              <a:rPr lang="sv-SE" sz="2000" dirty="0" err="1" smtClean="0"/>
              <a:t>refaktorera</a:t>
            </a:r>
            <a:r>
              <a:rPr lang="sv-SE" sz="2000" dirty="0" smtClean="0"/>
              <a:t> då du lägger till funktionalitet.</a:t>
            </a:r>
          </a:p>
          <a:p>
            <a:pPr>
              <a:lnSpc>
                <a:spcPct val="80000"/>
              </a:lnSpc>
            </a:pPr>
            <a:r>
              <a:rPr lang="sv-SE" sz="2000" dirty="0" smtClean="0"/>
              <a:t>Då du jagar en bugg.</a:t>
            </a:r>
          </a:p>
          <a:p>
            <a:pPr>
              <a:lnSpc>
                <a:spcPct val="80000"/>
              </a:lnSpc>
            </a:pPr>
            <a:r>
              <a:rPr lang="sv-SE" sz="2000" dirty="0" smtClean="0"/>
              <a:t>Eller som effekten av en code review.</a:t>
            </a:r>
          </a:p>
          <a:p>
            <a:pPr lvl="1">
              <a:lnSpc>
                <a:spcPct val="80000"/>
              </a:lnSpc>
            </a:pPr>
            <a:r>
              <a:rPr lang="sv-SE" sz="1800" dirty="0" smtClean="0"/>
              <a:t>Alla dessa tre lägen är okej men det viktiga är att komma ihåg att refaktorering är bara ett hjälpmedel för att uppnå ett slutresultat .</a:t>
            </a:r>
          </a:p>
          <a:p>
            <a:pPr lvl="1">
              <a:lnSpc>
                <a:spcPct val="80000"/>
              </a:lnSpc>
            </a:pPr>
            <a:r>
              <a:rPr lang="sv-SE" sz="1800" dirty="0" smtClean="0"/>
              <a:t>Inte en självändamål i sig själv.</a:t>
            </a:r>
          </a:p>
          <a:p>
            <a:endParaRPr lang="sv-S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Hur går refactoring ihop med OOD? </a:t>
            </a:r>
            <a:endParaRPr lang="sv-SE" dirty="0"/>
          </a:p>
        </p:txBody>
      </p:sp>
      <p:sp>
        <p:nvSpPr>
          <p:cNvPr id="3" name="Platshållare för innehåll 2"/>
          <p:cNvSpPr>
            <a:spLocks noGrp="1"/>
          </p:cNvSpPr>
          <p:nvPr>
            <p:ph idx="1"/>
          </p:nvPr>
        </p:nvSpPr>
        <p:spPr/>
        <p:txBody>
          <a:bodyPr/>
          <a:lstStyle/>
          <a:p>
            <a:pPr>
              <a:lnSpc>
                <a:spcPct val="80000"/>
              </a:lnSpc>
            </a:pPr>
            <a:r>
              <a:rPr lang="sv-SE" sz="2800" dirty="0" smtClean="0"/>
              <a:t>Det kan tyckas som att det finns en kollision mellan klassisk OOD och OOA och </a:t>
            </a:r>
            <a:r>
              <a:rPr lang="sv-SE" sz="2800" dirty="0" err="1" smtClean="0"/>
              <a:t>refaktorering</a:t>
            </a:r>
            <a:r>
              <a:rPr lang="sv-SE" sz="2800" dirty="0" smtClean="0"/>
              <a:t> men egentligen är det inte så farligt.</a:t>
            </a:r>
          </a:p>
          <a:p>
            <a:pPr>
              <a:lnSpc>
                <a:spcPct val="80000"/>
              </a:lnSpc>
            </a:pPr>
            <a:r>
              <a:rPr lang="sv-SE" sz="2800" dirty="0" smtClean="0"/>
              <a:t>Vi får gå med på att erkänna att vi omöjligtvis kan designa systemet perfekt i första försöket.</a:t>
            </a:r>
          </a:p>
          <a:p>
            <a:pPr lvl="1">
              <a:lnSpc>
                <a:spcPct val="80000"/>
              </a:lnSpc>
            </a:pPr>
            <a:r>
              <a:rPr lang="sv-SE" sz="2400" dirty="0" smtClean="0"/>
              <a:t>Det betyder inte att vi inte ska lägga tid på att göra en bra design. Men vi ska acceptera att den kommer förändras och inte lägga ner hur mycket tid som helst på det.</a:t>
            </a:r>
          </a:p>
          <a:p>
            <a:pPr lvl="1">
              <a:lnSpc>
                <a:spcPct val="80000"/>
              </a:lnSpc>
            </a:pPr>
            <a:r>
              <a:rPr lang="sv-SE" sz="2400" dirty="0" smtClean="0"/>
              <a:t>Utan vi gör en bra grunddesign och modifierar den därefter vid behov.</a:t>
            </a:r>
          </a:p>
          <a:p>
            <a:pPr lvl="1">
              <a:lnSpc>
                <a:spcPct val="80000"/>
              </a:lnSpc>
            </a:pPr>
            <a:r>
              <a:rPr lang="sv-SE" sz="2400" dirty="0" smtClean="0"/>
              <a:t>Så designen blir inte ett fast objekt utan är något som förändras kontinuerligt under projektets gång.</a:t>
            </a:r>
          </a:p>
          <a:p>
            <a:endParaRPr lang="sv-S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Refactoring</a:t>
            </a:r>
            <a:r>
              <a:rPr lang="sv-SE" dirty="0" smtClean="0"/>
              <a:t> och optimering</a:t>
            </a: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pPr>
              <a:lnSpc>
                <a:spcPct val="80000"/>
              </a:lnSpc>
            </a:pPr>
            <a:endParaRPr lang="sv-SE" sz="2400" dirty="0" smtClean="0"/>
          </a:p>
          <a:p>
            <a:pPr>
              <a:lnSpc>
                <a:spcPct val="80000"/>
              </a:lnSpc>
            </a:pPr>
            <a:endParaRPr lang="sv-SE" sz="2400" dirty="0" smtClean="0"/>
          </a:p>
          <a:p>
            <a:pPr>
              <a:lnSpc>
                <a:spcPct val="80000"/>
              </a:lnSpc>
            </a:pPr>
            <a:endParaRPr lang="sv-SE" sz="2400" dirty="0" smtClean="0"/>
          </a:p>
          <a:p>
            <a:pPr>
              <a:lnSpc>
                <a:spcPct val="80000"/>
              </a:lnSpc>
            </a:pPr>
            <a:r>
              <a:rPr lang="sv-SE" sz="2400" dirty="0" smtClean="0"/>
              <a:t>Jag </a:t>
            </a:r>
            <a:r>
              <a:rPr lang="sv-SE" sz="2400" dirty="0" smtClean="0"/>
              <a:t>får säga att på denna punkten divergerar mina tankar lite från bokens.</a:t>
            </a:r>
          </a:p>
          <a:p>
            <a:pPr>
              <a:lnSpc>
                <a:spcPct val="80000"/>
              </a:lnSpc>
            </a:pPr>
            <a:r>
              <a:rPr lang="sv-SE" sz="2400" dirty="0" smtClean="0"/>
              <a:t>En bra </a:t>
            </a:r>
            <a:r>
              <a:rPr lang="sv-SE" sz="2400" dirty="0" err="1" smtClean="0"/>
              <a:t>refaktorering</a:t>
            </a:r>
            <a:r>
              <a:rPr lang="sv-SE" sz="2400" dirty="0" smtClean="0"/>
              <a:t> skall inte behöva försämra performance.</a:t>
            </a:r>
          </a:p>
          <a:p>
            <a:pPr>
              <a:lnSpc>
                <a:spcPct val="80000"/>
              </a:lnSpc>
            </a:pPr>
            <a:r>
              <a:rPr lang="sv-SE" sz="2400" dirty="0" smtClean="0"/>
              <a:t>Och det är okej att ha performance i baktanke medan man kodar.</a:t>
            </a:r>
          </a:p>
          <a:p>
            <a:pPr>
              <a:lnSpc>
                <a:spcPct val="80000"/>
              </a:lnSpc>
            </a:pPr>
            <a:r>
              <a:rPr lang="sv-SE" sz="2400" dirty="0" smtClean="0"/>
              <a:t>Det är skillnad mellan att koda performancemedvetet och att optimera</a:t>
            </a:r>
            <a:r>
              <a:rPr lang="sv-SE" sz="2400" dirty="0" smtClean="0"/>
              <a:t>.</a:t>
            </a:r>
            <a:endParaRPr lang="sv-SE"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Refactoring</a:t>
            </a:r>
            <a:r>
              <a:rPr lang="sv-SE" dirty="0" smtClean="0"/>
              <a:t> och optimering</a:t>
            </a: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pPr>
              <a:lnSpc>
                <a:spcPct val="80000"/>
              </a:lnSpc>
            </a:pPr>
            <a:endParaRPr lang="sv-SE" sz="2400" dirty="0" smtClean="0"/>
          </a:p>
          <a:p>
            <a:pPr>
              <a:lnSpc>
                <a:spcPct val="80000"/>
              </a:lnSpc>
            </a:pPr>
            <a:endParaRPr lang="sv-SE" sz="2400" dirty="0" smtClean="0"/>
          </a:p>
          <a:p>
            <a:pPr>
              <a:lnSpc>
                <a:spcPct val="80000"/>
              </a:lnSpc>
            </a:pPr>
            <a:r>
              <a:rPr lang="sv-SE" sz="2400" dirty="0" smtClean="0"/>
              <a:t>Att </a:t>
            </a:r>
            <a:r>
              <a:rPr lang="sv-SE" sz="2400" dirty="0" smtClean="0"/>
              <a:t>skriva performancemedveten kod är att skriva kod på ett sätt som betyder att det inte finns några stora tabbar i den när det gäller val av datastruktur, dynamisk allokering etc.</a:t>
            </a:r>
          </a:p>
          <a:p>
            <a:pPr>
              <a:lnSpc>
                <a:spcPct val="80000"/>
              </a:lnSpc>
            </a:pPr>
            <a:r>
              <a:rPr lang="sv-SE" sz="2400" dirty="0" smtClean="0"/>
              <a:t>Medan optimering går ut på att skriva kod som går så snabbt som möjligt.</a:t>
            </a:r>
          </a:p>
          <a:p>
            <a:pPr>
              <a:lnSpc>
                <a:spcPct val="80000"/>
              </a:lnSpc>
            </a:pPr>
            <a:r>
              <a:rPr lang="sv-SE" sz="2400" dirty="0" smtClean="0"/>
              <a:t>Koda alltid </a:t>
            </a:r>
            <a:r>
              <a:rPr lang="sv-SE" sz="2400" dirty="0" err="1" smtClean="0"/>
              <a:t>performancemedvetet</a:t>
            </a:r>
            <a:r>
              <a:rPr lang="sv-SE" sz="2400" dirty="0" smtClean="0"/>
              <a:t> annars fastnar man lätt i ett fall av många bäckar små.</a:t>
            </a:r>
          </a:p>
          <a:p>
            <a:pPr>
              <a:lnSpc>
                <a:spcPct val="80000"/>
              </a:lnSpc>
            </a:pPr>
            <a:r>
              <a:rPr lang="sv-SE" sz="2400" dirty="0" smtClean="0"/>
              <a:t>Däremot så gäller ju det gamla ordspråket:</a:t>
            </a:r>
          </a:p>
          <a:p>
            <a:pPr lvl="1">
              <a:lnSpc>
                <a:spcPct val="80000"/>
              </a:lnSpc>
            </a:pPr>
            <a:r>
              <a:rPr lang="sv-SE" sz="2000" dirty="0" smtClean="0"/>
              <a:t>”Premature optimization is the root of all evil!”</a:t>
            </a:r>
            <a:r>
              <a:rPr lang="sv-SE" sz="2000" i="1" dirty="0" smtClean="0"/>
              <a:t> </a:t>
            </a:r>
            <a:r>
              <a:rPr lang="sv-SE" sz="1800" i="1" dirty="0" smtClean="0"/>
              <a:t>	[Donald Knuth]</a:t>
            </a:r>
          </a:p>
          <a:p>
            <a:pPr>
              <a:lnSpc>
                <a:spcPct val="80000"/>
              </a:lnSpc>
            </a:pPr>
            <a:endParaRPr lang="sv-SE" sz="2400" dirty="0" smtClean="0"/>
          </a:p>
          <a:p>
            <a:pPr>
              <a:lnSpc>
                <a:spcPct val="80000"/>
              </a:lnSpc>
              <a:buNone/>
            </a:pPr>
            <a:endParaRPr lang="sv-SE"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Smelly</a:t>
            </a:r>
            <a:r>
              <a:rPr lang="sv-SE" dirty="0" smtClean="0"/>
              <a:t> </a:t>
            </a:r>
            <a:r>
              <a:rPr lang="sv-SE" dirty="0" err="1" smtClean="0"/>
              <a:t>Code</a:t>
            </a:r>
            <a:endParaRPr lang="sv-SE" dirty="0"/>
          </a:p>
        </p:txBody>
      </p:sp>
      <p:sp>
        <p:nvSpPr>
          <p:cNvPr id="3" name="Platshållare för innehåll 2"/>
          <p:cNvSpPr>
            <a:spLocks noGrp="1"/>
          </p:cNvSpPr>
          <p:nvPr>
            <p:ph idx="1"/>
          </p:nvPr>
        </p:nvSpPr>
        <p:spPr>
          <a:xfrm>
            <a:off x="214282" y="928670"/>
            <a:ext cx="8715436" cy="5643602"/>
          </a:xfrm>
        </p:spPr>
        <p:txBody>
          <a:bodyPr>
            <a:normAutofit/>
          </a:bodyPr>
          <a:lstStyle/>
          <a:p>
            <a:pPr>
              <a:lnSpc>
                <a:spcPct val="90000"/>
              </a:lnSpc>
            </a:pPr>
            <a:r>
              <a:rPr lang="sv-SE" sz="2400" dirty="0" smtClean="0"/>
              <a:t>På svenska uttalar folk detta ibland som smällig kod dvs. kod som smäller spelet. Det är dock en feltolkning.</a:t>
            </a:r>
          </a:p>
          <a:p>
            <a:pPr>
              <a:lnSpc>
                <a:spcPct val="90000"/>
              </a:lnSpc>
            </a:pPr>
            <a:r>
              <a:rPr lang="sv-SE" sz="2400" dirty="0" smtClean="0"/>
              <a:t>Smelly code är att system för att identifiera kod som är om vi ska utrycka oss snällt, ”mindre optimal”.</a:t>
            </a:r>
          </a:p>
          <a:p>
            <a:pPr>
              <a:lnSpc>
                <a:spcPct val="90000"/>
              </a:lnSpc>
            </a:pPr>
            <a:r>
              <a:rPr lang="sv-SE" sz="2400" dirty="0" smtClean="0"/>
              <a:t>Programmerare </a:t>
            </a:r>
            <a:r>
              <a:rPr lang="sv-SE" sz="2400" dirty="0" smtClean="0"/>
              <a:t>en tendens att hitta på roliga namn och förkortningar och detta är väl ett uttryck för det.</a:t>
            </a:r>
          </a:p>
          <a:p>
            <a:pPr>
              <a:lnSpc>
                <a:spcPct val="90000"/>
              </a:lnSpc>
            </a:pPr>
            <a:r>
              <a:rPr lang="sv-SE" sz="2400" dirty="0" smtClean="0"/>
              <a:t>Men termen är en vedertagen standard och kommer ofta logiskt från att </a:t>
            </a:r>
            <a:r>
              <a:rPr lang="sv-SE" sz="2400" dirty="0" err="1" smtClean="0"/>
              <a:t>smelly</a:t>
            </a:r>
            <a:r>
              <a:rPr lang="sv-SE" sz="2400" dirty="0" smtClean="0"/>
              <a:t> </a:t>
            </a:r>
            <a:r>
              <a:rPr lang="sv-SE" sz="2400" dirty="0" err="1" smtClean="0"/>
              <a:t>code</a:t>
            </a:r>
            <a:r>
              <a:rPr lang="sv-SE" sz="2400" dirty="0" smtClean="0"/>
              <a:t> för det mesta blir värre och värre ju längre det får ligga.</a:t>
            </a:r>
          </a:p>
          <a:p>
            <a:pPr>
              <a:lnSpc>
                <a:spcPct val="90000"/>
              </a:lnSpc>
            </a:pPr>
            <a:r>
              <a:rPr lang="sv-SE" sz="2400" dirty="0" smtClean="0"/>
              <a:t>Och de grejer boken identifierar är typiska problem i mjukvaruutveckling så låt oss kolla på de olika dofterna.</a:t>
            </a:r>
          </a:p>
          <a:p>
            <a:pPr>
              <a:lnSpc>
                <a:spcPct val="90000"/>
              </a:lnSpc>
            </a:pPr>
            <a:endParaRPr lang="sv-SE" dirty="0" smtClean="0"/>
          </a:p>
          <a:p>
            <a:endParaRPr lang="sv-S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Smelly</a:t>
            </a:r>
            <a:r>
              <a:rPr lang="sv-SE" dirty="0" smtClean="0"/>
              <a:t> </a:t>
            </a:r>
            <a:r>
              <a:rPr lang="sv-SE" dirty="0" err="1" smtClean="0"/>
              <a:t>Code</a:t>
            </a:r>
            <a:endParaRPr lang="sv-SE" dirty="0"/>
          </a:p>
        </p:txBody>
      </p:sp>
      <p:sp>
        <p:nvSpPr>
          <p:cNvPr id="3" name="Platshållare för innehåll 2"/>
          <p:cNvSpPr>
            <a:spLocks noGrp="1"/>
          </p:cNvSpPr>
          <p:nvPr>
            <p:ph idx="1"/>
          </p:nvPr>
        </p:nvSpPr>
        <p:spPr>
          <a:xfrm>
            <a:off x="214282" y="1214422"/>
            <a:ext cx="8715436" cy="5072098"/>
          </a:xfrm>
        </p:spPr>
        <p:txBody>
          <a:bodyPr/>
          <a:lstStyle/>
          <a:p>
            <a:pPr>
              <a:lnSpc>
                <a:spcPct val="80000"/>
              </a:lnSpc>
            </a:pPr>
            <a:r>
              <a:rPr lang="sv-SE" sz="2000" dirty="0" smtClean="0"/>
              <a:t>Duplicerad kod</a:t>
            </a:r>
          </a:p>
          <a:p>
            <a:pPr lvl="1">
              <a:lnSpc>
                <a:spcPct val="80000"/>
              </a:lnSpc>
            </a:pPr>
            <a:r>
              <a:rPr lang="sv-SE" sz="2000" dirty="0" smtClean="0"/>
              <a:t>Vi börjar direkt på den värsta tänkbara lukten.</a:t>
            </a:r>
          </a:p>
          <a:p>
            <a:pPr lvl="1">
              <a:lnSpc>
                <a:spcPct val="80000"/>
              </a:lnSpc>
            </a:pPr>
            <a:r>
              <a:rPr lang="sv-SE" sz="2000" dirty="0" smtClean="0"/>
              <a:t>För det mesta en effekt av copy and paste antipattern.</a:t>
            </a:r>
          </a:p>
          <a:p>
            <a:pPr lvl="1">
              <a:lnSpc>
                <a:spcPct val="80000"/>
              </a:lnSpc>
            </a:pPr>
            <a:r>
              <a:rPr lang="sv-SE" sz="2000" dirty="0" smtClean="0"/>
              <a:t>Detta är ett av de värsta problemen man kan ha liggande så refaktorera snabbt.</a:t>
            </a:r>
          </a:p>
          <a:p>
            <a:pPr>
              <a:lnSpc>
                <a:spcPct val="80000"/>
              </a:lnSpc>
            </a:pPr>
            <a:r>
              <a:rPr lang="sv-SE" sz="2000" dirty="0" smtClean="0"/>
              <a:t>Långa funktioner</a:t>
            </a:r>
          </a:p>
          <a:p>
            <a:pPr lvl="1">
              <a:lnSpc>
                <a:spcPct val="80000"/>
              </a:lnSpc>
            </a:pPr>
            <a:r>
              <a:rPr lang="sv-SE" sz="2000" dirty="0" smtClean="0"/>
              <a:t>Inte mycket att orda om på denna heller. Långa funktioner är ett tydligt tecken på antingen misslyckad atomisering eller objektorientering.</a:t>
            </a:r>
          </a:p>
          <a:p>
            <a:pPr lvl="1">
              <a:lnSpc>
                <a:spcPct val="80000"/>
              </a:lnSpc>
            </a:pPr>
            <a:r>
              <a:rPr lang="sv-SE" sz="2000" dirty="0" smtClean="0"/>
              <a:t>Tack och lov är de rätt enkla att </a:t>
            </a:r>
            <a:r>
              <a:rPr lang="sv-SE" sz="2000" dirty="0" err="1" smtClean="0"/>
              <a:t>refaktorera</a:t>
            </a:r>
            <a:r>
              <a:rPr lang="sv-SE" sz="2000" dirty="0" smtClean="0"/>
              <a:t> så gör det så fort ni springer på dem.</a:t>
            </a:r>
          </a:p>
          <a:p>
            <a:pPr lvl="1">
              <a:lnSpc>
                <a:spcPct val="80000"/>
              </a:lnSpc>
            </a:pPr>
            <a:r>
              <a:rPr lang="sv-SE" sz="2000" dirty="0" smtClean="0"/>
              <a:t>Det kommer att spara tid i långa loppet.</a:t>
            </a:r>
          </a:p>
          <a:p>
            <a:pPr>
              <a:lnSpc>
                <a:spcPct val="80000"/>
              </a:lnSpc>
            </a:pPr>
            <a:r>
              <a:rPr lang="sv-SE" sz="2000" dirty="0" smtClean="0"/>
              <a:t>Stora klasser</a:t>
            </a:r>
          </a:p>
          <a:p>
            <a:pPr lvl="1">
              <a:lnSpc>
                <a:spcPct val="80000"/>
              </a:lnSpc>
            </a:pPr>
            <a:r>
              <a:rPr lang="sv-SE" sz="2000" dirty="0" smtClean="0"/>
              <a:t>Ännu ett fall av misslyckad atomisering.</a:t>
            </a:r>
          </a:p>
          <a:p>
            <a:pPr lvl="1">
              <a:lnSpc>
                <a:spcPct val="80000"/>
              </a:lnSpc>
            </a:pPr>
            <a:r>
              <a:rPr lang="sv-SE" sz="2000" dirty="0" smtClean="0"/>
              <a:t>Man har en klass som försöker lösa alla världens problem på egen hand.</a:t>
            </a:r>
          </a:p>
          <a:p>
            <a:pPr lvl="1">
              <a:lnSpc>
                <a:spcPct val="80000"/>
              </a:lnSpc>
            </a:pPr>
            <a:r>
              <a:rPr lang="sv-SE" sz="2000" dirty="0" smtClean="0"/>
              <a:t>Blir ofta en blobb eller en swiss army knife med tiden.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Smelly</a:t>
            </a:r>
            <a:r>
              <a:rPr lang="sv-SE" dirty="0" smtClean="0"/>
              <a:t> </a:t>
            </a:r>
            <a:r>
              <a:rPr lang="sv-SE" dirty="0" err="1" smtClean="0"/>
              <a:t>Code</a:t>
            </a:r>
            <a:endParaRPr lang="sv-SE" dirty="0"/>
          </a:p>
        </p:txBody>
      </p:sp>
      <p:sp>
        <p:nvSpPr>
          <p:cNvPr id="3" name="Platshållare för innehåll 2"/>
          <p:cNvSpPr>
            <a:spLocks noGrp="1"/>
          </p:cNvSpPr>
          <p:nvPr>
            <p:ph idx="1"/>
          </p:nvPr>
        </p:nvSpPr>
        <p:spPr>
          <a:xfrm>
            <a:off x="214282" y="928670"/>
            <a:ext cx="8715436" cy="5643602"/>
          </a:xfrm>
        </p:spPr>
        <p:txBody>
          <a:bodyPr/>
          <a:lstStyle/>
          <a:p>
            <a:pPr>
              <a:lnSpc>
                <a:spcPct val="90000"/>
              </a:lnSpc>
            </a:pPr>
            <a:r>
              <a:rPr lang="sv-SE" sz="2400" dirty="0" smtClean="0"/>
              <a:t>Långa parameterlistor</a:t>
            </a:r>
          </a:p>
          <a:p>
            <a:pPr lvl="1">
              <a:lnSpc>
                <a:spcPct val="90000"/>
              </a:lnSpc>
            </a:pPr>
            <a:r>
              <a:rPr lang="sv-SE" sz="2000" dirty="0" smtClean="0"/>
              <a:t>Ingen tycker det är  kul att skicka runt 10-15 variabler varje gång som man ska anropa en funktion.</a:t>
            </a:r>
          </a:p>
          <a:p>
            <a:pPr lvl="1">
              <a:lnSpc>
                <a:spcPct val="90000"/>
              </a:lnSpc>
            </a:pPr>
            <a:r>
              <a:rPr lang="sv-SE" sz="2000" dirty="0" smtClean="0"/>
              <a:t>Detta är ofta en effekt av att funktionalitet ligger på fel ställen. </a:t>
            </a:r>
          </a:p>
          <a:p>
            <a:pPr lvl="1">
              <a:lnSpc>
                <a:spcPct val="90000"/>
              </a:lnSpc>
            </a:pPr>
            <a:r>
              <a:rPr lang="sv-SE" sz="2000" dirty="0" smtClean="0"/>
              <a:t>Men kan också vara ett fall av en lång funktion som borde brytas ner till små funktioner som ligger på rätt ställe.</a:t>
            </a:r>
          </a:p>
          <a:p>
            <a:pPr>
              <a:lnSpc>
                <a:spcPct val="90000"/>
              </a:lnSpc>
            </a:pPr>
            <a:r>
              <a:rPr lang="sv-SE" sz="2400" dirty="0" smtClean="0"/>
              <a:t>Divergerande förändringar</a:t>
            </a:r>
          </a:p>
          <a:p>
            <a:pPr lvl="1">
              <a:lnSpc>
                <a:spcPct val="90000"/>
              </a:lnSpc>
            </a:pPr>
            <a:r>
              <a:rPr lang="sv-SE" sz="2000" dirty="0" smtClean="0"/>
              <a:t>Denna uppkommer då en klass behöver förändras av olika orsaker dvs. en klass beror på flera olika system och måste förändras då de förändras.</a:t>
            </a:r>
          </a:p>
          <a:p>
            <a:pPr lvl="1">
              <a:lnSpc>
                <a:spcPct val="90000"/>
              </a:lnSpc>
            </a:pPr>
            <a:r>
              <a:rPr lang="sv-SE" sz="2000" dirty="0" smtClean="0"/>
              <a:t>Detta betyder för det mesta att det är fall för att splittra till två objekt.</a:t>
            </a:r>
          </a:p>
          <a:p>
            <a:pPr lvl="1">
              <a:lnSpc>
                <a:spcPct val="90000"/>
              </a:lnSpc>
            </a:pPr>
            <a:r>
              <a:rPr lang="sv-SE" sz="2000" dirty="0" smtClean="0"/>
              <a:t>Dvs. atomisera dem.</a:t>
            </a:r>
          </a:p>
          <a:p>
            <a:pPr lvl="2">
              <a:lnSpc>
                <a:spcPct val="90000"/>
              </a:lnSpc>
            </a:pPr>
            <a:r>
              <a:rPr lang="sv-SE" sz="1800" dirty="0" smtClean="0"/>
              <a:t>Har ni noterat hur många av dessa som har med atomisering att göra?</a:t>
            </a:r>
          </a:p>
          <a:p>
            <a:pPr lvl="1">
              <a:lnSpc>
                <a:spcPct val="90000"/>
              </a:lnSpc>
            </a:pPr>
            <a:endParaRPr lang="sv-SE" sz="2000" dirty="0" smtClean="0"/>
          </a:p>
          <a:p>
            <a:pPr lvl="1">
              <a:lnSpc>
                <a:spcPct val="90000"/>
              </a:lnSpc>
            </a:pPr>
            <a:endParaRPr lang="sv-SE" sz="2000" dirty="0" smtClean="0"/>
          </a:p>
          <a:p>
            <a:endParaRPr lang="sv-S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Smelly</a:t>
            </a:r>
            <a:r>
              <a:rPr lang="sv-SE" dirty="0" smtClean="0"/>
              <a:t> </a:t>
            </a:r>
            <a:r>
              <a:rPr lang="sv-SE" dirty="0" err="1" smtClean="0"/>
              <a:t>Code</a:t>
            </a:r>
            <a:endParaRPr lang="sv-SE" dirty="0"/>
          </a:p>
        </p:txBody>
      </p:sp>
      <p:sp>
        <p:nvSpPr>
          <p:cNvPr id="3" name="Platshållare för innehåll 2"/>
          <p:cNvSpPr>
            <a:spLocks noGrp="1"/>
          </p:cNvSpPr>
          <p:nvPr>
            <p:ph idx="1"/>
          </p:nvPr>
        </p:nvSpPr>
        <p:spPr>
          <a:xfrm>
            <a:off x="214282" y="928670"/>
            <a:ext cx="8715436" cy="5643602"/>
          </a:xfrm>
        </p:spPr>
        <p:txBody>
          <a:bodyPr/>
          <a:lstStyle/>
          <a:p>
            <a:pPr>
              <a:lnSpc>
                <a:spcPct val="80000"/>
              </a:lnSpc>
            </a:pPr>
            <a:r>
              <a:rPr lang="sv-SE" sz="2000" dirty="0" err="1" smtClean="0"/>
              <a:t>Hagelbösseoperation</a:t>
            </a:r>
            <a:endParaRPr lang="sv-SE" sz="2000" dirty="0" smtClean="0"/>
          </a:p>
          <a:p>
            <a:pPr lvl="1">
              <a:lnSpc>
                <a:spcPct val="80000"/>
              </a:lnSpc>
            </a:pPr>
            <a:r>
              <a:rPr lang="sv-SE" sz="1800" dirty="0" smtClean="0"/>
              <a:t>Detta är egentligen motsatsen till den förra detta är då en enskild förändring gör att man får uppdatera en massa små klasser.</a:t>
            </a:r>
          </a:p>
          <a:p>
            <a:pPr lvl="1">
              <a:lnSpc>
                <a:spcPct val="80000"/>
              </a:lnSpc>
            </a:pPr>
            <a:r>
              <a:rPr lang="sv-SE" sz="1800" dirty="0" smtClean="0"/>
              <a:t>Detta betyder för det mesta att funktionalitet som hör ihop har hamnat på flera objekt och behöver sättas ihop till ett objekt där den hör hemma.</a:t>
            </a:r>
          </a:p>
          <a:p>
            <a:pPr lvl="1">
              <a:lnSpc>
                <a:spcPct val="80000"/>
              </a:lnSpc>
            </a:pPr>
            <a:endParaRPr lang="sv-SE" sz="1800" dirty="0" smtClean="0"/>
          </a:p>
          <a:p>
            <a:pPr>
              <a:lnSpc>
                <a:spcPct val="80000"/>
              </a:lnSpc>
            </a:pPr>
            <a:r>
              <a:rPr lang="sv-SE" sz="2000" dirty="0" err="1" smtClean="0"/>
              <a:t>Feature-avundsjuka</a:t>
            </a:r>
            <a:endParaRPr lang="sv-SE" sz="2000" dirty="0" smtClean="0"/>
          </a:p>
          <a:p>
            <a:pPr lvl="1">
              <a:lnSpc>
                <a:spcPct val="80000"/>
              </a:lnSpc>
            </a:pPr>
            <a:r>
              <a:rPr lang="sv-SE" sz="1800" dirty="0" smtClean="0"/>
              <a:t>Ännu ett fall av en klass som har funktionalitet som inte hör hemma i den utan borde ligga i en annan klass.</a:t>
            </a:r>
          </a:p>
          <a:p>
            <a:pPr lvl="1">
              <a:lnSpc>
                <a:spcPct val="80000"/>
              </a:lnSpc>
            </a:pPr>
            <a:r>
              <a:rPr lang="sv-SE" sz="1800" dirty="0" smtClean="0"/>
              <a:t>Märks ofta på att man försöker </a:t>
            </a:r>
            <a:r>
              <a:rPr lang="sv-SE" sz="1800" dirty="0" err="1" smtClean="0"/>
              <a:t>accessa</a:t>
            </a:r>
            <a:r>
              <a:rPr lang="sv-SE" sz="1800" dirty="0" smtClean="0"/>
              <a:t> en massa data från andra klasser.</a:t>
            </a:r>
          </a:p>
          <a:p>
            <a:pPr lvl="1">
              <a:lnSpc>
                <a:spcPct val="80000"/>
              </a:lnSpc>
              <a:buNone/>
            </a:pPr>
            <a:endParaRPr lang="sv-SE" sz="1800" dirty="0" smtClean="0"/>
          </a:p>
          <a:p>
            <a:pPr>
              <a:lnSpc>
                <a:spcPct val="80000"/>
              </a:lnSpc>
            </a:pPr>
            <a:r>
              <a:rPr lang="sv-SE" sz="2000" dirty="0" smtClean="0"/>
              <a:t>Dataklumpar</a:t>
            </a:r>
          </a:p>
          <a:p>
            <a:pPr lvl="1">
              <a:lnSpc>
                <a:spcPct val="80000"/>
              </a:lnSpc>
            </a:pPr>
            <a:r>
              <a:rPr lang="sv-SE" sz="1800" dirty="0" smtClean="0"/>
              <a:t>Fristående data som alltid hänger på samma ställe.</a:t>
            </a:r>
          </a:p>
          <a:p>
            <a:pPr lvl="1">
              <a:lnSpc>
                <a:spcPct val="80000"/>
              </a:lnSpc>
            </a:pPr>
            <a:r>
              <a:rPr lang="sv-SE" sz="1800" dirty="0" smtClean="0"/>
              <a:t>Troligen har dom någon samhörighet.</a:t>
            </a:r>
          </a:p>
          <a:p>
            <a:pPr lvl="1">
              <a:lnSpc>
                <a:spcPct val="80000"/>
              </a:lnSpc>
            </a:pPr>
            <a:r>
              <a:rPr lang="sv-SE" sz="1800" dirty="0" smtClean="0"/>
              <a:t>Ge dom en egen klass att hänga och umgås i istället.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Smelly</a:t>
            </a:r>
            <a:r>
              <a:rPr lang="sv-SE" dirty="0" smtClean="0"/>
              <a:t> </a:t>
            </a:r>
            <a:r>
              <a:rPr lang="sv-SE" dirty="0" err="1" smtClean="0"/>
              <a:t>Code</a:t>
            </a:r>
            <a:endParaRPr lang="sv-SE" dirty="0"/>
          </a:p>
        </p:txBody>
      </p:sp>
      <p:sp>
        <p:nvSpPr>
          <p:cNvPr id="3" name="Platshållare för innehåll 2"/>
          <p:cNvSpPr>
            <a:spLocks noGrp="1"/>
          </p:cNvSpPr>
          <p:nvPr>
            <p:ph idx="1"/>
          </p:nvPr>
        </p:nvSpPr>
        <p:spPr>
          <a:xfrm>
            <a:off x="214282" y="1000108"/>
            <a:ext cx="8715436" cy="5572164"/>
          </a:xfrm>
        </p:spPr>
        <p:txBody>
          <a:bodyPr/>
          <a:lstStyle/>
          <a:p>
            <a:pPr>
              <a:lnSpc>
                <a:spcPct val="80000"/>
              </a:lnSpc>
            </a:pPr>
            <a:r>
              <a:rPr lang="sv-SE" sz="2000" dirty="0" smtClean="0"/>
              <a:t>Primitiv </a:t>
            </a:r>
            <a:r>
              <a:rPr lang="sv-SE" sz="2000" dirty="0" err="1" smtClean="0"/>
              <a:t>obsession</a:t>
            </a:r>
            <a:endParaRPr lang="sv-SE" sz="2000" dirty="0" smtClean="0"/>
          </a:p>
          <a:p>
            <a:pPr lvl="1">
              <a:lnSpc>
                <a:spcPct val="80000"/>
              </a:lnSpc>
            </a:pPr>
            <a:r>
              <a:rPr lang="sv-SE" sz="1800" dirty="0" smtClean="0"/>
              <a:t>Folk har en tendens att använda primitiva datatyper då de borde använda klasser.</a:t>
            </a:r>
          </a:p>
          <a:p>
            <a:pPr lvl="1">
              <a:lnSpc>
                <a:spcPct val="80000"/>
              </a:lnSpc>
            </a:pPr>
            <a:r>
              <a:rPr lang="sv-SE" sz="1800" dirty="0" smtClean="0"/>
              <a:t>Detta är ofta för att folk tycker att de är jobbigt och ett overhead att skapa klasser.</a:t>
            </a:r>
          </a:p>
          <a:p>
            <a:pPr lvl="1">
              <a:lnSpc>
                <a:spcPct val="80000"/>
              </a:lnSpc>
            </a:pPr>
            <a:r>
              <a:rPr lang="sv-SE" sz="1800" dirty="0" smtClean="0"/>
              <a:t>Det är ett mycket större overhead att försöka lista ut vad alla variabler är och gör och vilka som hör ihop om man inte gjort brutit ut dem.</a:t>
            </a:r>
          </a:p>
          <a:p>
            <a:pPr lvl="1">
              <a:lnSpc>
                <a:spcPct val="80000"/>
              </a:lnSpc>
            </a:pPr>
            <a:endParaRPr lang="sv-SE" sz="1800" dirty="0" smtClean="0"/>
          </a:p>
          <a:p>
            <a:pPr>
              <a:lnSpc>
                <a:spcPct val="80000"/>
              </a:lnSpc>
            </a:pPr>
            <a:r>
              <a:rPr lang="sv-SE" sz="2000" dirty="0" smtClean="0"/>
              <a:t>Switch Statemenst</a:t>
            </a:r>
          </a:p>
          <a:p>
            <a:pPr lvl="1">
              <a:lnSpc>
                <a:spcPct val="80000"/>
              </a:lnSpc>
            </a:pPr>
            <a:r>
              <a:rPr lang="sv-SE" sz="1800" dirty="0" smtClean="0"/>
              <a:t>Att använda </a:t>
            </a:r>
            <a:r>
              <a:rPr lang="sv-SE" sz="1800" dirty="0" err="1" smtClean="0"/>
              <a:t>switch</a:t>
            </a:r>
            <a:r>
              <a:rPr lang="sv-SE" sz="1800" dirty="0" smtClean="0"/>
              <a:t> leder till ett par saker.</a:t>
            </a:r>
          </a:p>
          <a:p>
            <a:pPr lvl="1">
              <a:lnSpc>
                <a:spcPct val="80000"/>
              </a:lnSpc>
            </a:pPr>
            <a:r>
              <a:rPr lang="sv-SE" sz="1800" dirty="0" smtClean="0"/>
              <a:t>För det mesta så skapar det kodduplikation, där samma switch behöver ligga på flera ställen.</a:t>
            </a:r>
          </a:p>
          <a:p>
            <a:pPr lvl="1">
              <a:lnSpc>
                <a:spcPct val="80000"/>
              </a:lnSpc>
            </a:pPr>
            <a:r>
              <a:rPr lang="sv-SE" sz="1800" dirty="0" smtClean="0"/>
              <a:t>Så när switchen behöver uppdateras måste övriga också uppdateras.</a:t>
            </a:r>
          </a:p>
          <a:p>
            <a:pPr lvl="1">
              <a:lnSpc>
                <a:spcPct val="80000"/>
              </a:lnSpc>
              <a:buNone/>
            </a:pPr>
            <a:endParaRPr lang="sv-SE" sz="1800" dirty="0" smtClean="0"/>
          </a:p>
          <a:p>
            <a:pPr>
              <a:lnSpc>
                <a:spcPct val="80000"/>
              </a:lnSpc>
            </a:pPr>
            <a:r>
              <a:rPr lang="sv-SE" sz="2000" dirty="0" smtClean="0"/>
              <a:t>Parallella arvshierarkier</a:t>
            </a:r>
          </a:p>
          <a:p>
            <a:pPr lvl="1">
              <a:lnSpc>
                <a:spcPct val="80000"/>
              </a:lnSpc>
            </a:pPr>
            <a:r>
              <a:rPr lang="sv-SE" sz="1800" dirty="0" smtClean="0"/>
              <a:t>Detta betyder att man inte har hittat en gemensam faktor för vissa snarliknande objekt och blir tvunget att lägga till två subklasser istället för en då man har två hierarkier.</a:t>
            </a:r>
          </a:p>
          <a:p>
            <a:pPr lvl="1">
              <a:lnSpc>
                <a:spcPct val="80000"/>
              </a:lnSpc>
            </a:pPr>
            <a:endParaRPr lang="sv-SE" sz="1800" dirty="0" smtClean="0"/>
          </a:p>
          <a:p>
            <a:endParaRPr lang="sv-S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Smelly</a:t>
            </a:r>
            <a:r>
              <a:rPr lang="sv-SE" dirty="0" smtClean="0"/>
              <a:t> </a:t>
            </a:r>
            <a:r>
              <a:rPr lang="sv-SE" dirty="0" err="1" smtClean="0"/>
              <a:t>Code</a:t>
            </a:r>
            <a:endParaRPr lang="sv-SE" dirty="0"/>
          </a:p>
        </p:txBody>
      </p:sp>
      <p:sp>
        <p:nvSpPr>
          <p:cNvPr id="3" name="Platshållare för innehåll 2"/>
          <p:cNvSpPr>
            <a:spLocks noGrp="1"/>
          </p:cNvSpPr>
          <p:nvPr>
            <p:ph idx="1"/>
          </p:nvPr>
        </p:nvSpPr>
        <p:spPr>
          <a:xfrm>
            <a:off x="214282" y="1071546"/>
            <a:ext cx="8715436" cy="5500726"/>
          </a:xfrm>
        </p:spPr>
        <p:txBody>
          <a:bodyPr/>
          <a:lstStyle/>
          <a:p>
            <a:pPr>
              <a:lnSpc>
                <a:spcPct val="80000"/>
              </a:lnSpc>
            </a:pPr>
            <a:r>
              <a:rPr lang="sv-SE" sz="2000" dirty="0" smtClean="0"/>
              <a:t>Lata klassen</a:t>
            </a:r>
          </a:p>
          <a:p>
            <a:pPr lvl="1">
              <a:lnSpc>
                <a:spcPct val="80000"/>
              </a:lnSpc>
            </a:pPr>
            <a:r>
              <a:rPr lang="sv-SE" sz="1800" dirty="0" smtClean="0"/>
              <a:t>Detta är kort sagt en klass som gör för lite för att vara en klass. En gång i tiden var det säkert en bra ide att skapa den men nu har den förlorat sin funktionalitet.</a:t>
            </a:r>
          </a:p>
          <a:p>
            <a:pPr lvl="1">
              <a:lnSpc>
                <a:spcPct val="80000"/>
              </a:lnSpc>
            </a:pPr>
            <a:endParaRPr lang="sv-SE" sz="1800" dirty="0" smtClean="0"/>
          </a:p>
          <a:p>
            <a:pPr>
              <a:lnSpc>
                <a:spcPct val="80000"/>
              </a:lnSpc>
            </a:pPr>
            <a:r>
              <a:rPr lang="sv-SE" sz="2000" dirty="0" smtClean="0"/>
              <a:t>Övergeneralisering</a:t>
            </a:r>
          </a:p>
          <a:p>
            <a:pPr lvl="1">
              <a:lnSpc>
                <a:spcPct val="80000"/>
              </a:lnSpc>
            </a:pPr>
            <a:r>
              <a:rPr lang="sv-SE" sz="1800" dirty="0" smtClean="0"/>
              <a:t>Man försöker bygga det optimala flexibla systemet som klarar allt.</a:t>
            </a:r>
          </a:p>
          <a:p>
            <a:pPr lvl="1">
              <a:lnSpc>
                <a:spcPct val="80000"/>
              </a:lnSpc>
            </a:pPr>
            <a:r>
              <a:rPr lang="sv-SE" sz="1800" dirty="0" smtClean="0"/>
              <a:t>Tyvärr så används bara en låg % sats av det systemet i verkligheten eftersom många av fallen inte uppkom.</a:t>
            </a:r>
          </a:p>
          <a:p>
            <a:pPr lvl="1">
              <a:lnSpc>
                <a:spcPct val="80000"/>
              </a:lnSpc>
            </a:pPr>
            <a:r>
              <a:rPr lang="sv-SE" sz="1800" dirty="0" smtClean="0"/>
              <a:t>Om allt skulle användas vore det bra. Men just nu så ligger det bara och skräpar.</a:t>
            </a:r>
          </a:p>
          <a:p>
            <a:pPr lvl="1">
              <a:lnSpc>
                <a:spcPct val="80000"/>
              </a:lnSpc>
            </a:pPr>
            <a:r>
              <a:rPr lang="sv-SE" sz="1800" dirty="0" smtClean="0"/>
              <a:t>Då är det lika bra att rensa bort den onödiga funktionaliteten.</a:t>
            </a:r>
          </a:p>
          <a:p>
            <a:pPr lvl="1">
              <a:lnSpc>
                <a:spcPct val="80000"/>
              </a:lnSpc>
            </a:pPr>
            <a:endParaRPr lang="sv-SE" sz="1800" dirty="0" smtClean="0"/>
          </a:p>
          <a:p>
            <a:pPr>
              <a:lnSpc>
                <a:spcPct val="80000"/>
              </a:lnSpc>
            </a:pPr>
            <a:r>
              <a:rPr lang="sv-SE" sz="2000" dirty="0" smtClean="0"/>
              <a:t>Temporära fält (medlemsvariabler)</a:t>
            </a:r>
          </a:p>
          <a:p>
            <a:pPr lvl="1">
              <a:lnSpc>
                <a:spcPct val="80000"/>
              </a:lnSpc>
            </a:pPr>
            <a:r>
              <a:rPr lang="sv-SE" sz="1800" dirty="0" smtClean="0"/>
              <a:t>Detta är tendensen att skapa medlemsvariabler i objekten som bara används under delar av objektets livslängd.</a:t>
            </a:r>
          </a:p>
          <a:p>
            <a:pPr lvl="1">
              <a:lnSpc>
                <a:spcPct val="80000"/>
              </a:lnSpc>
            </a:pPr>
            <a:r>
              <a:rPr lang="sv-SE" sz="1800" dirty="0" smtClean="0"/>
              <a:t>Dvs. de är temporära men får permanent plats i minnet.</a:t>
            </a:r>
          </a:p>
          <a:p>
            <a:pPr lvl="1">
              <a:lnSpc>
                <a:spcPct val="80000"/>
              </a:lnSpc>
            </a:pPr>
            <a:r>
              <a:rPr lang="sv-SE" sz="1800" dirty="0" smtClean="0"/>
              <a:t>De bör naturligtvis inte hanteras så.</a:t>
            </a:r>
          </a:p>
          <a:p>
            <a:pPr>
              <a:buNone/>
            </a:pPr>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Refactoring</a:t>
            </a:r>
            <a:r>
              <a:rPr lang="sv-SE" dirty="0" smtClean="0"/>
              <a:t> </a:t>
            </a:r>
            <a:r>
              <a:rPr lang="sv-SE" dirty="0" err="1" smtClean="0"/>
              <a:t>Example</a:t>
            </a:r>
            <a:endParaRPr lang="sv-SE" dirty="0"/>
          </a:p>
        </p:txBody>
      </p:sp>
      <p:sp>
        <p:nvSpPr>
          <p:cNvPr id="3" name="Platshållare för innehåll 2"/>
          <p:cNvSpPr>
            <a:spLocks noGrp="1"/>
          </p:cNvSpPr>
          <p:nvPr>
            <p:ph idx="1"/>
          </p:nvPr>
        </p:nvSpPr>
        <p:spPr>
          <a:xfrm>
            <a:off x="214282" y="1071546"/>
            <a:ext cx="8715436" cy="5143536"/>
          </a:xfrm>
        </p:spPr>
        <p:txBody>
          <a:bodyPr>
            <a:normAutofit lnSpcReduction="10000"/>
          </a:bodyPr>
          <a:lstStyle/>
          <a:p>
            <a:pPr>
              <a:lnSpc>
                <a:spcPct val="80000"/>
              </a:lnSpc>
            </a:pPr>
            <a:r>
              <a:rPr lang="sv-SE" sz="2200" dirty="0" smtClean="0"/>
              <a:t>Efter det väldigt givande och intressanta förordet.</a:t>
            </a:r>
          </a:p>
          <a:p>
            <a:pPr lvl="1">
              <a:lnSpc>
                <a:spcPct val="80000"/>
              </a:lnSpc>
            </a:pPr>
            <a:r>
              <a:rPr lang="sv-SE" sz="2200" dirty="0" smtClean="0"/>
              <a:t>Ni har väl alla läst det annars gör det.</a:t>
            </a:r>
          </a:p>
          <a:p>
            <a:pPr>
              <a:lnSpc>
                <a:spcPct val="80000"/>
              </a:lnSpc>
            </a:pPr>
            <a:r>
              <a:rPr lang="sv-SE" sz="2200" dirty="0" smtClean="0"/>
              <a:t>Så börjar vår bok med enda sättet jag tror man kan börja att förklara </a:t>
            </a:r>
            <a:r>
              <a:rPr lang="sv-SE" sz="2200" dirty="0" err="1" smtClean="0"/>
              <a:t>refactoring</a:t>
            </a:r>
            <a:r>
              <a:rPr lang="sv-SE" sz="2200" dirty="0" smtClean="0"/>
              <a:t>.</a:t>
            </a:r>
          </a:p>
          <a:p>
            <a:pPr lvl="1">
              <a:lnSpc>
                <a:spcPct val="80000"/>
              </a:lnSpc>
            </a:pPr>
            <a:r>
              <a:rPr lang="sv-SE" sz="2200" dirty="0" smtClean="0"/>
              <a:t>Genom att visa det.</a:t>
            </a:r>
          </a:p>
          <a:p>
            <a:pPr>
              <a:lnSpc>
                <a:spcPct val="80000"/>
              </a:lnSpc>
            </a:pPr>
            <a:r>
              <a:rPr lang="sv-SE" sz="2200" dirty="0" smtClean="0"/>
              <a:t>Att göra ett eget exempel vid sidan om bokens magnifika exempel vore meningslöst.</a:t>
            </a:r>
          </a:p>
          <a:p>
            <a:pPr lvl="1">
              <a:lnSpc>
                <a:spcPct val="80000"/>
              </a:lnSpc>
            </a:pPr>
            <a:r>
              <a:rPr lang="sv-SE" sz="2200" dirty="0" smtClean="0"/>
              <a:t>Men vi kan ändå diskutera det.</a:t>
            </a:r>
          </a:p>
          <a:p>
            <a:pPr>
              <a:lnSpc>
                <a:spcPct val="80000"/>
              </a:lnSpc>
            </a:pPr>
            <a:r>
              <a:rPr lang="sv-SE" sz="2200" dirty="0" smtClean="0"/>
              <a:t>Under exemplets gång ska ni ha blivit varse om ett antal olika metoder för refactoring:</a:t>
            </a:r>
          </a:p>
          <a:p>
            <a:pPr lvl="1">
              <a:lnSpc>
                <a:spcPct val="80000"/>
              </a:lnSpc>
            </a:pPr>
            <a:r>
              <a:rPr lang="sv-SE" sz="2200" dirty="0" smtClean="0"/>
              <a:t>Extract method</a:t>
            </a:r>
          </a:p>
          <a:p>
            <a:pPr lvl="1">
              <a:lnSpc>
                <a:spcPct val="80000"/>
              </a:lnSpc>
            </a:pPr>
            <a:r>
              <a:rPr lang="sv-SE" sz="2200" dirty="0" err="1" smtClean="0"/>
              <a:t>Move</a:t>
            </a:r>
            <a:r>
              <a:rPr lang="sv-SE" sz="2200" dirty="0" smtClean="0"/>
              <a:t> </a:t>
            </a:r>
            <a:r>
              <a:rPr lang="sv-SE" sz="2200" dirty="0" err="1" smtClean="0"/>
              <a:t>method</a:t>
            </a:r>
            <a:endParaRPr lang="sv-SE" sz="2200" dirty="0" smtClean="0"/>
          </a:p>
          <a:p>
            <a:pPr lvl="1">
              <a:lnSpc>
                <a:spcPct val="80000"/>
              </a:lnSpc>
            </a:pPr>
            <a:r>
              <a:rPr lang="sv-SE" sz="2200" dirty="0" err="1" smtClean="0"/>
              <a:t>Replace</a:t>
            </a:r>
            <a:r>
              <a:rPr lang="sv-SE" sz="2200" dirty="0" smtClean="0"/>
              <a:t> temp with </a:t>
            </a:r>
            <a:r>
              <a:rPr lang="sv-SE" sz="2200" dirty="0" err="1" smtClean="0"/>
              <a:t>query</a:t>
            </a:r>
            <a:endParaRPr lang="sv-SE" sz="2200" dirty="0" smtClean="0"/>
          </a:p>
          <a:p>
            <a:pPr lvl="1">
              <a:lnSpc>
                <a:spcPct val="80000"/>
              </a:lnSpc>
            </a:pPr>
            <a:r>
              <a:rPr lang="sv-SE" sz="2200" dirty="0" err="1" smtClean="0"/>
              <a:t>Replace</a:t>
            </a:r>
            <a:r>
              <a:rPr lang="sv-SE" sz="2200" dirty="0" smtClean="0"/>
              <a:t> </a:t>
            </a:r>
            <a:r>
              <a:rPr lang="sv-SE" sz="2200" dirty="0" err="1" smtClean="0"/>
              <a:t>type</a:t>
            </a:r>
            <a:r>
              <a:rPr lang="sv-SE" sz="2200" dirty="0" smtClean="0"/>
              <a:t> </a:t>
            </a:r>
            <a:r>
              <a:rPr lang="sv-SE" sz="2200" dirty="0" err="1" smtClean="0"/>
              <a:t>code</a:t>
            </a:r>
            <a:r>
              <a:rPr lang="sv-SE" sz="2200" dirty="0" smtClean="0"/>
              <a:t> with </a:t>
            </a:r>
            <a:r>
              <a:rPr lang="sv-SE" sz="2200" dirty="0" err="1" smtClean="0"/>
              <a:t>State/Strategy</a:t>
            </a:r>
            <a:endParaRPr lang="sv-SE" sz="2200" dirty="0" smtClean="0"/>
          </a:p>
          <a:p>
            <a:pPr lvl="1">
              <a:lnSpc>
                <a:spcPct val="80000"/>
              </a:lnSpc>
            </a:pPr>
            <a:r>
              <a:rPr lang="sv-SE" sz="2200" dirty="0" err="1" smtClean="0"/>
              <a:t>Replace</a:t>
            </a:r>
            <a:r>
              <a:rPr lang="sv-SE" sz="2200" dirty="0" smtClean="0"/>
              <a:t> </a:t>
            </a:r>
            <a:r>
              <a:rPr lang="sv-SE" sz="2200" dirty="0" err="1" smtClean="0"/>
              <a:t>Conditional</a:t>
            </a:r>
            <a:r>
              <a:rPr lang="sv-SE" sz="2200" dirty="0" smtClean="0"/>
              <a:t> with </a:t>
            </a:r>
            <a:r>
              <a:rPr lang="sv-SE" sz="2200" dirty="0" err="1" smtClean="0"/>
              <a:t>polymorphism</a:t>
            </a:r>
            <a:endParaRPr lang="sv-SE" sz="2200" dirty="0" smtClean="0"/>
          </a:p>
          <a:p>
            <a:pPr>
              <a:lnSpc>
                <a:spcPct val="80000"/>
              </a:lnSpc>
              <a:buNone/>
            </a:pPr>
            <a:r>
              <a:rPr lang="sv-SE" sz="2200" dirty="0" smtClean="0"/>
              <a:t>	</a:t>
            </a:r>
          </a:p>
          <a:p>
            <a:endParaRPr lang="sv-S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Smelly</a:t>
            </a:r>
            <a:r>
              <a:rPr lang="sv-SE" dirty="0" smtClean="0"/>
              <a:t> </a:t>
            </a:r>
            <a:r>
              <a:rPr lang="sv-SE" dirty="0" err="1" smtClean="0"/>
              <a:t>Code</a:t>
            </a:r>
            <a:endParaRPr lang="sv-SE" dirty="0"/>
          </a:p>
        </p:txBody>
      </p:sp>
      <p:sp>
        <p:nvSpPr>
          <p:cNvPr id="3" name="Platshållare för innehåll 2"/>
          <p:cNvSpPr>
            <a:spLocks noGrp="1"/>
          </p:cNvSpPr>
          <p:nvPr>
            <p:ph idx="1"/>
          </p:nvPr>
        </p:nvSpPr>
        <p:spPr>
          <a:xfrm>
            <a:off x="214282" y="857232"/>
            <a:ext cx="8715436" cy="5715040"/>
          </a:xfrm>
        </p:spPr>
        <p:txBody>
          <a:bodyPr/>
          <a:lstStyle/>
          <a:p>
            <a:pPr>
              <a:lnSpc>
                <a:spcPct val="80000"/>
              </a:lnSpc>
            </a:pPr>
            <a:r>
              <a:rPr lang="sv-SE" sz="2000" dirty="0" smtClean="0"/>
              <a:t>Meddelandekedjor</a:t>
            </a:r>
          </a:p>
          <a:p>
            <a:pPr lvl="1">
              <a:lnSpc>
                <a:spcPct val="80000"/>
              </a:lnSpc>
            </a:pPr>
            <a:r>
              <a:rPr lang="sv-SE" sz="1800" dirty="0" smtClean="0"/>
              <a:t>Delegering är bra - det är fantastiskt.</a:t>
            </a:r>
          </a:p>
          <a:p>
            <a:pPr lvl="1">
              <a:lnSpc>
                <a:spcPct val="80000"/>
              </a:lnSpc>
            </a:pPr>
            <a:r>
              <a:rPr lang="sv-SE" sz="1800" dirty="0" smtClean="0"/>
              <a:t>Men inte då du behöver gå igenom tio steg bara för att två klasser ska prata med varandra.</a:t>
            </a:r>
          </a:p>
          <a:p>
            <a:pPr lvl="1">
              <a:lnSpc>
                <a:spcPct val="80000"/>
              </a:lnSpc>
            </a:pPr>
            <a:r>
              <a:rPr lang="sv-SE" sz="1800" dirty="0" smtClean="0"/>
              <a:t>Då är det bättre med direkt kontakt.</a:t>
            </a:r>
          </a:p>
          <a:p>
            <a:pPr lvl="1">
              <a:lnSpc>
                <a:spcPct val="80000"/>
              </a:lnSpc>
            </a:pPr>
            <a:endParaRPr lang="sv-SE" sz="1800" dirty="0" smtClean="0"/>
          </a:p>
          <a:p>
            <a:pPr>
              <a:lnSpc>
                <a:spcPct val="80000"/>
              </a:lnSpc>
            </a:pPr>
            <a:r>
              <a:rPr lang="sv-SE" sz="2000" dirty="0" smtClean="0"/>
              <a:t>Mellanhanden</a:t>
            </a:r>
          </a:p>
          <a:p>
            <a:pPr lvl="1">
              <a:lnSpc>
                <a:spcPct val="80000"/>
              </a:lnSpc>
            </a:pPr>
            <a:r>
              <a:rPr lang="sv-SE" sz="1800" dirty="0" smtClean="0"/>
              <a:t>Är ett lokalt fall av meddelandekedjor men är i grunden samma problem. Man kan övergöra allting.</a:t>
            </a:r>
          </a:p>
          <a:p>
            <a:pPr lvl="1">
              <a:lnSpc>
                <a:spcPct val="80000"/>
              </a:lnSpc>
            </a:pPr>
            <a:endParaRPr lang="sv-SE" sz="1800" dirty="0" smtClean="0"/>
          </a:p>
          <a:p>
            <a:pPr>
              <a:lnSpc>
                <a:spcPct val="80000"/>
              </a:lnSpc>
            </a:pPr>
            <a:r>
              <a:rPr lang="sv-SE" sz="2000" dirty="0" smtClean="0"/>
              <a:t>Olämplig intimitet</a:t>
            </a:r>
          </a:p>
          <a:p>
            <a:pPr lvl="1">
              <a:lnSpc>
                <a:spcPct val="80000"/>
              </a:lnSpc>
            </a:pPr>
            <a:r>
              <a:rPr lang="sv-SE" sz="1800" dirty="0" smtClean="0"/>
              <a:t>Alla borde inte tafsa på varandras privata delar.</a:t>
            </a:r>
          </a:p>
          <a:p>
            <a:pPr lvl="1">
              <a:lnSpc>
                <a:spcPct val="80000"/>
              </a:lnSpc>
            </a:pPr>
            <a:endParaRPr lang="sv-SE" sz="1800" dirty="0" smtClean="0"/>
          </a:p>
          <a:p>
            <a:pPr>
              <a:lnSpc>
                <a:spcPct val="80000"/>
              </a:lnSpc>
            </a:pPr>
            <a:r>
              <a:rPr lang="sv-SE" sz="2000" dirty="0" smtClean="0"/>
              <a:t>Alternativa klasser med andra interfaces</a:t>
            </a:r>
          </a:p>
          <a:p>
            <a:pPr lvl="1">
              <a:lnSpc>
                <a:spcPct val="80000"/>
              </a:lnSpc>
            </a:pPr>
            <a:r>
              <a:rPr lang="sv-SE" sz="1800" dirty="0" smtClean="0"/>
              <a:t>Se till att ni har samma namnstandard för samma operation på alla klasser.</a:t>
            </a:r>
          </a:p>
          <a:p>
            <a:pPr lvl="1">
              <a:lnSpc>
                <a:spcPct val="80000"/>
              </a:lnSpc>
            </a:pPr>
            <a:endParaRPr lang="sv-SE" sz="1800" dirty="0" smtClean="0"/>
          </a:p>
          <a:p>
            <a:pPr>
              <a:lnSpc>
                <a:spcPct val="80000"/>
              </a:lnSpc>
            </a:pPr>
            <a:r>
              <a:rPr lang="sv-SE" sz="2000" dirty="0" smtClean="0"/>
              <a:t>Icke kompletta biblioteksklasser</a:t>
            </a:r>
          </a:p>
          <a:p>
            <a:pPr lvl="1">
              <a:lnSpc>
                <a:spcPct val="80000"/>
              </a:lnSpc>
            </a:pPr>
            <a:r>
              <a:rPr lang="sv-SE" sz="1800" dirty="0" smtClean="0"/>
              <a:t>*</a:t>
            </a:r>
            <a:r>
              <a:rPr lang="sv-SE" sz="1800" dirty="0" err="1" smtClean="0"/>
              <a:t>host</a:t>
            </a:r>
            <a:r>
              <a:rPr lang="sv-SE" sz="1800" dirty="0" smtClean="0"/>
              <a:t>* </a:t>
            </a:r>
            <a:r>
              <a:rPr lang="sv-SE" sz="1800" dirty="0" err="1" smtClean="0"/>
              <a:t>Vector</a:t>
            </a:r>
            <a:r>
              <a:rPr lang="sv-SE" sz="1800" dirty="0" smtClean="0"/>
              <a:t> i </a:t>
            </a:r>
            <a:r>
              <a:rPr lang="sv-SE" sz="1800" dirty="0" err="1" smtClean="0"/>
              <a:t>stl</a:t>
            </a:r>
            <a:r>
              <a:rPr lang="sv-SE" sz="1800" dirty="0" smtClean="0"/>
              <a:t>..</a:t>
            </a:r>
          </a:p>
          <a:p>
            <a:endParaRPr lang="sv-S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Smelly</a:t>
            </a:r>
            <a:r>
              <a:rPr lang="sv-SE" dirty="0" smtClean="0"/>
              <a:t> </a:t>
            </a:r>
            <a:r>
              <a:rPr lang="sv-SE" dirty="0" err="1" smtClean="0"/>
              <a:t>Code</a:t>
            </a:r>
            <a:endParaRPr lang="sv-SE" dirty="0"/>
          </a:p>
        </p:txBody>
      </p:sp>
      <p:sp>
        <p:nvSpPr>
          <p:cNvPr id="3" name="Platshållare för innehåll 2"/>
          <p:cNvSpPr>
            <a:spLocks noGrp="1"/>
          </p:cNvSpPr>
          <p:nvPr>
            <p:ph idx="1"/>
          </p:nvPr>
        </p:nvSpPr>
        <p:spPr>
          <a:xfrm>
            <a:off x="214282" y="1000108"/>
            <a:ext cx="8715436" cy="5572164"/>
          </a:xfrm>
        </p:spPr>
        <p:txBody>
          <a:bodyPr/>
          <a:lstStyle/>
          <a:p>
            <a:pPr>
              <a:lnSpc>
                <a:spcPct val="80000"/>
              </a:lnSpc>
            </a:pPr>
            <a:r>
              <a:rPr lang="sv-SE" sz="2400" dirty="0" smtClean="0"/>
              <a:t>Dataklasser</a:t>
            </a:r>
          </a:p>
          <a:p>
            <a:pPr lvl="1">
              <a:lnSpc>
                <a:spcPct val="80000"/>
              </a:lnSpc>
            </a:pPr>
            <a:r>
              <a:rPr lang="sv-SE" sz="2000" dirty="0" smtClean="0"/>
              <a:t>Om ni har en klass där man kan accessa alla medlems variabler med get och set är oftast något fel.</a:t>
            </a:r>
          </a:p>
          <a:p>
            <a:pPr lvl="1">
              <a:lnSpc>
                <a:spcPct val="80000"/>
              </a:lnSpc>
            </a:pPr>
            <a:r>
              <a:rPr lang="sv-SE" sz="2000" dirty="0" smtClean="0"/>
              <a:t>Det finns ju ingen inkapsling och folk kan in och manipulera </a:t>
            </a:r>
            <a:r>
              <a:rPr lang="sv-SE" sz="2000" dirty="0" err="1" smtClean="0"/>
              <a:t>datan</a:t>
            </a:r>
            <a:r>
              <a:rPr lang="sv-SE" sz="2000" dirty="0" smtClean="0"/>
              <a:t> som de vill.</a:t>
            </a:r>
          </a:p>
          <a:p>
            <a:pPr>
              <a:lnSpc>
                <a:spcPct val="80000"/>
              </a:lnSpc>
            </a:pPr>
            <a:r>
              <a:rPr lang="sv-SE" sz="2400" dirty="0" smtClean="0"/>
              <a:t>Kommentarer</a:t>
            </a:r>
          </a:p>
          <a:p>
            <a:pPr lvl="1">
              <a:lnSpc>
                <a:spcPct val="80000"/>
              </a:lnSpc>
            </a:pPr>
            <a:r>
              <a:rPr lang="sv-SE" sz="2000" smtClean="0"/>
              <a:t>Om </a:t>
            </a:r>
            <a:r>
              <a:rPr lang="sv-SE" sz="2000" dirty="0" smtClean="0"/>
              <a:t>du behöver kommentera din kod betyder det att den är otydlig.</a:t>
            </a:r>
          </a:p>
          <a:p>
            <a:pPr lvl="1">
              <a:lnSpc>
                <a:spcPct val="80000"/>
              </a:lnSpc>
            </a:pPr>
            <a:r>
              <a:rPr lang="sv-SE" sz="2000" dirty="0" smtClean="0"/>
              <a:t>Antingen händer för mycket på ett ställe och det borde brytas ut.</a:t>
            </a:r>
          </a:p>
          <a:p>
            <a:pPr lvl="1">
              <a:lnSpc>
                <a:spcPct val="80000"/>
              </a:lnSpc>
            </a:pPr>
            <a:r>
              <a:rPr lang="sv-SE" sz="2000" dirty="0" smtClean="0"/>
              <a:t>Eller så är dina namn otydliga.</a:t>
            </a:r>
          </a:p>
          <a:p>
            <a:pPr lvl="1">
              <a:lnSpc>
                <a:spcPct val="80000"/>
              </a:lnSpc>
            </a:pPr>
            <a:r>
              <a:rPr lang="sv-SE" sz="2000" dirty="0" smtClean="0"/>
              <a:t>Kontentan är att tydlig välstrukturerad kod inte behöver kommentarer medan ju hemskare koden blir desto mer behöver den kommenteras.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Testning</a:t>
            </a:r>
            <a:endParaRPr lang="sv-SE" dirty="0"/>
          </a:p>
        </p:txBody>
      </p:sp>
      <p:sp>
        <p:nvSpPr>
          <p:cNvPr id="3" name="Platshållare för innehåll 2"/>
          <p:cNvSpPr>
            <a:spLocks noGrp="1"/>
          </p:cNvSpPr>
          <p:nvPr>
            <p:ph idx="1"/>
          </p:nvPr>
        </p:nvSpPr>
        <p:spPr>
          <a:xfrm>
            <a:off x="428564" y="1142984"/>
            <a:ext cx="8715436" cy="4500594"/>
          </a:xfrm>
        </p:spPr>
        <p:txBody>
          <a:bodyPr/>
          <a:lstStyle/>
          <a:p>
            <a:pPr>
              <a:lnSpc>
                <a:spcPct val="80000"/>
              </a:lnSpc>
            </a:pPr>
            <a:r>
              <a:rPr lang="sv-SE" sz="2000" dirty="0" smtClean="0"/>
              <a:t>Testning kan tyckas separerat från upprensning. Men utan tester hur kan ni veta att er nya kod fungerar lika bra som den gamla?</a:t>
            </a:r>
          </a:p>
          <a:p>
            <a:pPr>
              <a:lnSpc>
                <a:spcPct val="80000"/>
              </a:lnSpc>
            </a:pPr>
            <a:r>
              <a:rPr lang="sv-SE" sz="2000" i="1" dirty="0" smtClean="0"/>
              <a:t>Till alla er som hade problem med deformerande 3d-objekt så hade ett par enkla testfall för er vektor- och matrisklass besparat er mycket problem.</a:t>
            </a:r>
          </a:p>
          <a:p>
            <a:pPr>
              <a:lnSpc>
                <a:spcPct val="80000"/>
              </a:lnSpc>
            </a:pPr>
            <a:r>
              <a:rPr lang="sv-SE" sz="2000" i="1" dirty="0" smtClean="0"/>
              <a:t>Under kommande kurser hoppas jag ni kommer implementera tester mycket mer. För att få ner felprocenten i era klasser så att ni kan fokusera på det viktiga och inte fastna på små steg.</a:t>
            </a:r>
          </a:p>
          <a:p>
            <a:pPr>
              <a:lnSpc>
                <a:spcPct val="80000"/>
              </a:lnSpc>
            </a:pPr>
            <a:r>
              <a:rPr lang="sv-SE" sz="2000" dirty="0" smtClean="0"/>
              <a:t>Kapitlet på testning här är kort men vi går ändå igenom det viktigaste.</a:t>
            </a:r>
          </a:p>
          <a:p>
            <a:pPr>
              <a:lnSpc>
                <a:spcPct val="80000"/>
              </a:lnSpc>
            </a:pPr>
            <a:r>
              <a:rPr lang="sv-SE" sz="2000" dirty="0" smtClean="0"/>
              <a:t>En viktig del är att veta vad man ska testa. Ni ska testa små delar av systemet, inte det slutgiltiga beteendet. </a:t>
            </a:r>
          </a:p>
          <a:p>
            <a:pPr>
              <a:lnSpc>
                <a:spcPct val="80000"/>
              </a:lnSpc>
            </a:pPr>
            <a:r>
              <a:rPr lang="sv-SE" sz="2000" dirty="0" smtClean="0"/>
              <a:t>Testen är till för att hjälpa er hitta problem som är tydliga och lätta att fixa.</a:t>
            </a:r>
          </a:p>
          <a:p>
            <a:pPr lvl="1">
              <a:lnSpc>
                <a:spcPct val="80000"/>
              </a:lnSpc>
            </a:pPr>
            <a:r>
              <a:rPr lang="sv-SE" sz="1800" dirty="0" smtClean="0"/>
              <a:t>Detta går väl ihop med atomiserad kod med tester för de olika atomerna.</a:t>
            </a:r>
          </a:p>
          <a:p>
            <a:pPr lvl="1">
              <a:lnSpc>
                <a:spcPct val="80000"/>
              </a:lnSpc>
              <a:buNone/>
            </a:pPr>
            <a:endParaRPr lang="sv-SE" sz="1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Testning</a:t>
            </a:r>
            <a:endParaRPr lang="sv-SE" dirty="0"/>
          </a:p>
        </p:txBody>
      </p:sp>
      <p:sp>
        <p:nvSpPr>
          <p:cNvPr id="3" name="Platshållare för innehåll 2"/>
          <p:cNvSpPr>
            <a:spLocks noGrp="1"/>
          </p:cNvSpPr>
          <p:nvPr>
            <p:ph idx="1"/>
          </p:nvPr>
        </p:nvSpPr>
        <p:spPr>
          <a:xfrm>
            <a:off x="214282" y="1071546"/>
            <a:ext cx="8715436" cy="5500726"/>
          </a:xfrm>
        </p:spPr>
        <p:txBody>
          <a:bodyPr/>
          <a:lstStyle/>
          <a:p>
            <a:pPr>
              <a:lnSpc>
                <a:spcPct val="90000"/>
              </a:lnSpc>
            </a:pPr>
            <a:r>
              <a:rPr lang="sv-SE" sz="2000" dirty="0" smtClean="0"/>
              <a:t>För att testning ska kunna fungera finns dock lite krav som behövs uppfyllas</a:t>
            </a:r>
          </a:p>
          <a:p>
            <a:pPr lvl="1">
              <a:lnSpc>
                <a:spcPct val="90000"/>
              </a:lnSpc>
            </a:pPr>
            <a:r>
              <a:rPr lang="sv-SE" sz="2000" dirty="0" smtClean="0"/>
              <a:t>Testningen måste vara automatisk.</a:t>
            </a:r>
          </a:p>
          <a:p>
            <a:pPr lvl="1">
              <a:lnSpc>
                <a:spcPct val="90000"/>
              </a:lnSpc>
            </a:pPr>
            <a:r>
              <a:rPr lang="sv-SE" sz="2000" dirty="0" smtClean="0"/>
              <a:t>Den måste vara snabb.</a:t>
            </a:r>
          </a:p>
          <a:p>
            <a:pPr lvl="1">
              <a:lnSpc>
                <a:spcPct val="90000"/>
              </a:lnSpc>
            </a:pPr>
            <a:r>
              <a:rPr lang="sv-SE" sz="2000" dirty="0" smtClean="0"/>
              <a:t>Och den bör testa efter det som troligtvis går sönder och inte bara efter de enklaste fallen.</a:t>
            </a:r>
          </a:p>
          <a:p>
            <a:pPr lvl="1">
              <a:lnSpc>
                <a:spcPct val="90000"/>
              </a:lnSpc>
            </a:pPr>
            <a:r>
              <a:rPr lang="sv-SE" sz="2000" dirty="0" smtClean="0"/>
              <a:t>Skriva tester för get och set t.ex. är rätt meningslöst.</a:t>
            </a:r>
          </a:p>
          <a:p>
            <a:pPr lvl="1">
              <a:lnSpc>
                <a:spcPct val="90000"/>
              </a:lnSpc>
            </a:pPr>
            <a:r>
              <a:rPr lang="sv-SE" sz="2000" dirty="0" smtClean="0"/>
              <a:t>Tester är nyttigast ner på primitiva objekt eftersom stora objekt bygger sina beteenden på dem.</a:t>
            </a:r>
          </a:p>
          <a:p>
            <a:pPr lvl="2">
              <a:lnSpc>
                <a:spcPct val="90000"/>
              </a:lnSpc>
            </a:pPr>
            <a:r>
              <a:rPr lang="sv-SE" sz="2000" dirty="0" smtClean="0"/>
              <a:t>Så om de är buggade dyker buggarna upp i de stora objekten och man letar på fel ställe.</a:t>
            </a:r>
          </a:p>
          <a:p>
            <a:pPr lvl="2">
              <a:lnSpc>
                <a:spcPct val="90000"/>
              </a:lnSpc>
            </a:pPr>
            <a:endParaRPr lang="sv-SE" sz="2000" dirty="0" smtClean="0"/>
          </a:p>
          <a:p>
            <a:endParaRPr lang="sv-S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Testning</a:t>
            </a:r>
            <a:endParaRPr lang="sv-SE" dirty="0"/>
          </a:p>
        </p:txBody>
      </p:sp>
      <p:sp>
        <p:nvSpPr>
          <p:cNvPr id="3" name="Platshållare för innehåll 2"/>
          <p:cNvSpPr>
            <a:spLocks noGrp="1"/>
          </p:cNvSpPr>
          <p:nvPr>
            <p:ph idx="1"/>
          </p:nvPr>
        </p:nvSpPr>
        <p:spPr>
          <a:xfrm>
            <a:off x="214282" y="1071546"/>
            <a:ext cx="8715436" cy="5500726"/>
          </a:xfrm>
        </p:spPr>
        <p:txBody>
          <a:bodyPr/>
          <a:lstStyle/>
          <a:p>
            <a:pPr>
              <a:lnSpc>
                <a:spcPct val="80000"/>
              </a:lnSpc>
            </a:pPr>
            <a:r>
              <a:rPr lang="sv-SE" sz="2000" dirty="0" smtClean="0"/>
              <a:t>Testning hittar buggar medan de ännu är i sin linda.</a:t>
            </a:r>
          </a:p>
          <a:p>
            <a:pPr>
              <a:lnSpc>
                <a:spcPct val="80000"/>
              </a:lnSpc>
            </a:pPr>
            <a:r>
              <a:rPr lang="sv-SE" sz="2000" dirty="0" smtClean="0"/>
              <a:t>Testerna bör köras ofta.</a:t>
            </a:r>
          </a:p>
          <a:p>
            <a:pPr lvl="1">
              <a:lnSpc>
                <a:spcPct val="80000"/>
              </a:lnSpc>
            </a:pPr>
            <a:r>
              <a:rPr lang="sv-SE" sz="1800" dirty="0" smtClean="0"/>
              <a:t>Helst vid varje kompilering om det går fort nog.</a:t>
            </a:r>
          </a:p>
          <a:p>
            <a:pPr>
              <a:lnSpc>
                <a:spcPct val="80000"/>
              </a:lnSpc>
            </a:pPr>
            <a:r>
              <a:rPr lang="sv-SE" sz="2000" dirty="0" smtClean="0"/>
              <a:t>Inkompletta tester som implementeras är bättre än kompletta som man aldrig orkar göra.</a:t>
            </a:r>
          </a:p>
          <a:p>
            <a:pPr>
              <a:lnSpc>
                <a:spcPct val="80000"/>
              </a:lnSpc>
            </a:pPr>
            <a:r>
              <a:rPr lang="sv-SE" sz="2000" dirty="0" smtClean="0"/>
              <a:t>När du hittar en bugg skriv först ett test som återskapar den sen kan du debugga den i lugn och ro.</a:t>
            </a:r>
          </a:p>
          <a:p>
            <a:pPr>
              <a:lnSpc>
                <a:spcPct val="80000"/>
              </a:lnSpc>
            </a:pPr>
            <a:r>
              <a:rPr lang="sv-SE" sz="2000" dirty="0" smtClean="0"/>
              <a:t>Testen ska försöka faila koden så gör smarta test.</a:t>
            </a:r>
          </a:p>
          <a:p>
            <a:pPr>
              <a:lnSpc>
                <a:spcPct val="80000"/>
              </a:lnSpc>
            </a:pPr>
            <a:r>
              <a:rPr lang="sv-SE" sz="2000" dirty="0" smtClean="0"/>
              <a:t>Låt inte insikten av att tester inte kommer lösa alla problem hindra er från att skriva dem och lösa de problem de faktiskt kan.</a:t>
            </a:r>
          </a:p>
          <a:p>
            <a:pPr>
              <a:lnSpc>
                <a:spcPct val="80000"/>
              </a:lnSpc>
            </a:pPr>
            <a:r>
              <a:rPr lang="sv-SE" sz="2000" dirty="0" smtClean="0"/>
              <a:t>I era fall där ni ofta jobbar med kod ni inte ännu förstår till 100% så är tester ett fantastiskt verktyg. Använd det för att testa era baskomponenter enkelt.</a:t>
            </a:r>
          </a:p>
          <a:p>
            <a:pPr lvl="1">
              <a:lnSpc>
                <a:spcPct val="80000"/>
              </a:lnSpc>
            </a:pPr>
            <a:r>
              <a:rPr lang="sv-SE" sz="1800" dirty="0" smtClean="0"/>
              <a:t>Det är mycket enklare än att starta spelet springa till en position och göra en sak där.</a:t>
            </a:r>
          </a:p>
          <a:p>
            <a:endParaRPr lang="sv-S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Frågor?</a:t>
            </a:r>
            <a:endParaRPr lang="sv-SE" dirty="0"/>
          </a:p>
        </p:txBody>
      </p:sp>
      <p:sp>
        <p:nvSpPr>
          <p:cNvPr id="3" name="Platshållare för innehåll 2"/>
          <p:cNvSpPr>
            <a:spLocks noGrp="1"/>
          </p:cNvSpPr>
          <p:nvPr>
            <p:ph idx="1"/>
          </p:nvPr>
        </p:nvSpPr>
        <p:spPr/>
        <p:txBody>
          <a:bodyPr/>
          <a:lstStyle/>
          <a:p>
            <a:r>
              <a:rPr lang="sv-SE" sz="2400" dirty="0" smtClean="0"/>
              <a:t>Läxa </a:t>
            </a:r>
          </a:p>
          <a:p>
            <a:r>
              <a:rPr lang="sv-SE" sz="2400" dirty="0" err="1" smtClean="0"/>
              <a:t>Refactoring</a:t>
            </a:r>
            <a:r>
              <a:rPr lang="sv-SE" sz="2400" dirty="0" smtClean="0"/>
              <a:t> 103-168</a:t>
            </a:r>
          </a:p>
          <a:p>
            <a:endParaRPr lang="sv-SE" sz="2400" dirty="0" smtClean="0"/>
          </a:p>
          <a:p>
            <a:pPr>
              <a:buNone/>
            </a:pPr>
            <a:r>
              <a:rPr lang="sv-SE" sz="2400" dirty="0" smtClean="0">
                <a:solidFill>
                  <a:srgbClr val="4C4946"/>
                </a:solidFill>
                <a:hlinkClick r:id="rId2"/>
              </a:rPr>
              <a:t>magnus@thegameassembly.com</a:t>
            </a:r>
            <a:endParaRPr lang="sv-SE"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Refactoring</a:t>
            </a:r>
            <a:r>
              <a:rPr lang="sv-SE" dirty="0" smtClean="0"/>
              <a:t> </a:t>
            </a:r>
            <a:r>
              <a:rPr lang="sv-SE" dirty="0" err="1" smtClean="0"/>
              <a:t>Example</a:t>
            </a:r>
            <a:endParaRPr lang="sv-SE" dirty="0"/>
          </a:p>
        </p:txBody>
      </p:sp>
      <p:sp>
        <p:nvSpPr>
          <p:cNvPr id="3" name="Platshållare för innehåll 2"/>
          <p:cNvSpPr>
            <a:spLocks noGrp="1"/>
          </p:cNvSpPr>
          <p:nvPr>
            <p:ph idx="1"/>
          </p:nvPr>
        </p:nvSpPr>
        <p:spPr>
          <a:xfrm>
            <a:off x="214282" y="1000108"/>
            <a:ext cx="8715436" cy="5572164"/>
          </a:xfrm>
        </p:spPr>
        <p:txBody>
          <a:bodyPr>
            <a:normAutofit/>
          </a:bodyPr>
          <a:lstStyle/>
          <a:p>
            <a:pPr>
              <a:lnSpc>
                <a:spcPct val="80000"/>
              </a:lnSpc>
            </a:pPr>
            <a:r>
              <a:rPr lang="sv-SE" sz="2000" dirty="0" smtClean="0"/>
              <a:t>Ni har noterat hur väldigt tydliga redan namnen är på </a:t>
            </a:r>
            <a:r>
              <a:rPr lang="sv-SE" sz="2000" dirty="0" err="1" smtClean="0"/>
              <a:t>refactoringen</a:t>
            </a:r>
            <a:r>
              <a:rPr lang="sv-SE" sz="2000" dirty="0" smtClean="0"/>
              <a:t>. Även utan exemplet eller en beskrivande text kan man förstå vad den ska göra för något.</a:t>
            </a:r>
          </a:p>
          <a:p>
            <a:pPr lvl="1">
              <a:lnSpc>
                <a:spcPct val="80000"/>
              </a:lnSpc>
            </a:pPr>
            <a:r>
              <a:rPr lang="sv-SE" sz="2000" dirty="0" smtClean="0"/>
              <a:t>Detta är något som är genomgående inom god mjukvaruutveckling.</a:t>
            </a:r>
          </a:p>
          <a:p>
            <a:pPr lvl="1">
              <a:lnSpc>
                <a:spcPct val="80000"/>
              </a:lnSpc>
            </a:pPr>
            <a:r>
              <a:rPr lang="sv-SE" sz="2000" dirty="0" smtClean="0"/>
              <a:t>Namn ska alltid vara så tydliga att en förklaring är onödig. Detta gäller så klart inom alla delar från metoder/pattern och klassfunktioner.</a:t>
            </a:r>
          </a:p>
          <a:p>
            <a:pPr>
              <a:lnSpc>
                <a:spcPct val="80000"/>
              </a:lnSpc>
            </a:pPr>
            <a:r>
              <a:rPr lang="sv-SE" sz="2000" dirty="0" smtClean="0"/>
              <a:t>Ni bör också ha känt igen beskrivningen och exemplet på vad han gör som lösningarna som föreslås på en hel del ställen i Anti Patterns.</a:t>
            </a:r>
          </a:p>
          <a:p>
            <a:pPr lvl="1">
              <a:lnSpc>
                <a:spcPct val="80000"/>
              </a:lnSpc>
            </a:pPr>
            <a:r>
              <a:rPr lang="sv-SE" sz="2000" dirty="0" smtClean="0"/>
              <a:t>Och även från de grejer jag har pratat om och förespråkat under hela tiden här.</a:t>
            </a:r>
          </a:p>
          <a:p>
            <a:pPr lvl="1">
              <a:lnSpc>
                <a:spcPct val="80000"/>
              </a:lnSpc>
            </a:pPr>
            <a:r>
              <a:rPr lang="sv-SE" sz="2000" dirty="0" smtClean="0"/>
              <a:t>Mycket av det här bygger på konceptet atomisering jag pratat om.</a:t>
            </a:r>
          </a:p>
          <a:p>
            <a:pPr lvl="1">
              <a:lnSpc>
                <a:spcPct val="80000"/>
              </a:lnSpc>
            </a:pPr>
            <a:r>
              <a:rPr lang="sv-SE" sz="2000" dirty="0" smtClean="0"/>
              <a:t>Designpattern dyker också upp i denna boken så klart precis som de gör överallt det handlar om god mjukvarudesign.</a:t>
            </a:r>
          </a:p>
          <a:p>
            <a:pPr lvl="1">
              <a:lnSpc>
                <a:spcPct val="80000"/>
              </a:lnSpc>
            </a:pPr>
            <a:r>
              <a:rPr lang="sv-SE" sz="2000" dirty="0" smtClean="0"/>
              <a:t>Och Gang Of Four boken ni läst omnämns som legendarisk, vilket den förtjänar.</a:t>
            </a:r>
          </a:p>
          <a:p>
            <a:pPr lvl="1">
              <a:lnSpc>
                <a:spcPct val="80000"/>
              </a:lnSpc>
            </a:pPr>
            <a:endParaRPr lang="sv-SE" sz="2000" dirty="0" smtClean="0"/>
          </a:p>
          <a:p>
            <a:pPr>
              <a:lnSpc>
                <a:spcPct val="80000"/>
              </a:lnSpc>
            </a:pPr>
            <a:r>
              <a:rPr lang="sv-SE" sz="2000" dirty="0" smtClean="0"/>
              <a:t>Värt att nämna också är att boken är javaorienterad och snackar mycket om ”fields”. Ett field är detsamma som en medlemsvariabel.</a:t>
            </a:r>
          </a:p>
          <a:p>
            <a:pPr lvl="1">
              <a:lnSpc>
                <a:spcPct val="80000"/>
              </a:lnSpc>
            </a:pPr>
            <a:endParaRPr lang="sv-SE" sz="2000" dirty="0" smtClean="0"/>
          </a:p>
          <a:p>
            <a:endParaRPr lang="sv-SE"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Refactoring</a:t>
            </a:r>
            <a:r>
              <a:rPr lang="sv-SE" dirty="0" smtClean="0"/>
              <a:t> </a:t>
            </a:r>
            <a:r>
              <a:rPr lang="sv-SE" dirty="0" err="1" smtClean="0"/>
              <a:t>Example</a:t>
            </a:r>
            <a:endParaRPr lang="sv-SE" dirty="0"/>
          </a:p>
        </p:txBody>
      </p:sp>
      <p:sp>
        <p:nvSpPr>
          <p:cNvPr id="3" name="Platshållare för innehåll 2"/>
          <p:cNvSpPr>
            <a:spLocks noGrp="1"/>
          </p:cNvSpPr>
          <p:nvPr>
            <p:ph idx="1"/>
          </p:nvPr>
        </p:nvSpPr>
        <p:spPr>
          <a:xfrm>
            <a:off x="214282" y="1000108"/>
            <a:ext cx="8715436" cy="5572164"/>
          </a:xfrm>
        </p:spPr>
        <p:txBody>
          <a:bodyPr/>
          <a:lstStyle/>
          <a:p>
            <a:pPr>
              <a:lnSpc>
                <a:spcPct val="90000"/>
              </a:lnSpc>
            </a:pPr>
            <a:r>
              <a:rPr lang="sv-SE" sz="2400" dirty="0" smtClean="0"/>
              <a:t>Förhoppningsvis så ska ni också nicka till på vart och ett av stegen och känna att det verkligen underlättar er utveckling.</a:t>
            </a:r>
          </a:p>
          <a:p>
            <a:pPr lvl="1">
              <a:lnSpc>
                <a:spcPct val="90000"/>
              </a:lnSpc>
            </a:pPr>
            <a:r>
              <a:rPr lang="sv-SE" sz="2000" dirty="0" smtClean="0"/>
              <a:t>Enda frågetecknet bör vara ”Replace Temp with Query” som kanske inte alltid känns helt klockren för alla.</a:t>
            </a:r>
          </a:p>
          <a:p>
            <a:pPr>
              <a:lnSpc>
                <a:spcPct val="90000"/>
              </a:lnSpc>
            </a:pPr>
            <a:r>
              <a:rPr lang="sv-SE" sz="2400" dirty="0" smtClean="0"/>
              <a:t>Men i grunden utgör de alla mål värda att uppnå:</a:t>
            </a:r>
          </a:p>
          <a:p>
            <a:pPr lvl="1">
              <a:lnSpc>
                <a:spcPct val="90000"/>
              </a:lnSpc>
            </a:pPr>
            <a:r>
              <a:rPr lang="sv-SE" sz="2000" dirty="0" smtClean="0"/>
              <a:t>Förenklar ytterligare modifikation av koden.</a:t>
            </a:r>
          </a:p>
          <a:p>
            <a:pPr lvl="1">
              <a:lnSpc>
                <a:spcPct val="90000"/>
              </a:lnSpc>
            </a:pPr>
            <a:r>
              <a:rPr lang="sv-SE" sz="2000" dirty="0" smtClean="0"/>
              <a:t>Bryter ner stora stycken kod i mer atomiserade delar.</a:t>
            </a:r>
          </a:p>
          <a:p>
            <a:pPr lvl="1">
              <a:lnSpc>
                <a:spcPct val="90000"/>
              </a:lnSpc>
            </a:pPr>
            <a:r>
              <a:rPr lang="sv-SE" sz="2000" dirty="0" smtClean="0"/>
              <a:t>Flyttar kod dit den egentligen hör hemma.</a:t>
            </a:r>
          </a:p>
          <a:p>
            <a:pPr>
              <a:lnSpc>
                <a:spcPct val="90000"/>
              </a:lnSpc>
            </a:pPr>
            <a:r>
              <a:rPr lang="sv-SE" sz="2400" dirty="0" smtClean="0"/>
              <a:t>Detta är egentligen grunderna bakom </a:t>
            </a:r>
            <a:r>
              <a:rPr lang="sv-SE" sz="2400" dirty="0" err="1" smtClean="0"/>
              <a:t>refaktorering</a:t>
            </a:r>
            <a:r>
              <a:rPr lang="sv-SE" sz="2400" dirty="0" smtClean="0"/>
              <a:t>. Att göra koden lättare att arbeta med för att öka programmerarens effektivitet.</a:t>
            </a:r>
          </a:p>
          <a:p>
            <a:pPr>
              <a:lnSpc>
                <a:spcPct val="90000"/>
              </a:lnSpc>
            </a:pPr>
            <a:endParaRPr lang="sv-SE" sz="2400" dirty="0" smtClean="0"/>
          </a:p>
          <a:p>
            <a:endParaRPr lang="sv-S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Refactoring - Vad är det?</a:t>
            </a:r>
            <a:endParaRPr lang="sv-SE" dirty="0"/>
          </a:p>
        </p:txBody>
      </p:sp>
      <p:sp>
        <p:nvSpPr>
          <p:cNvPr id="3" name="Platshållare för innehåll 2"/>
          <p:cNvSpPr>
            <a:spLocks noGrp="1"/>
          </p:cNvSpPr>
          <p:nvPr>
            <p:ph idx="1"/>
          </p:nvPr>
        </p:nvSpPr>
        <p:spPr>
          <a:xfrm>
            <a:off x="214282" y="928670"/>
            <a:ext cx="8715436" cy="5643602"/>
          </a:xfrm>
        </p:spPr>
        <p:txBody>
          <a:bodyPr/>
          <a:lstStyle/>
          <a:p>
            <a:pPr>
              <a:lnSpc>
                <a:spcPct val="90000"/>
              </a:lnSpc>
            </a:pPr>
            <a:r>
              <a:rPr lang="sv-SE" sz="2400" dirty="0" smtClean="0"/>
              <a:t>Så vi har sett och pratat om ett exempel av </a:t>
            </a:r>
            <a:r>
              <a:rPr lang="sv-SE" sz="2400" dirty="0" err="1" smtClean="0"/>
              <a:t>refaktorering</a:t>
            </a:r>
            <a:r>
              <a:rPr lang="sv-SE" sz="2400" dirty="0" smtClean="0"/>
              <a:t> så alla måste ha någon koll på vad det är för något vid de här laget.</a:t>
            </a:r>
          </a:p>
          <a:p>
            <a:pPr>
              <a:lnSpc>
                <a:spcPct val="90000"/>
              </a:lnSpc>
            </a:pPr>
            <a:r>
              <a:rPr lang="sv-SE" sz="2400" dirty="0" smtClean="0"/>
              <a:t>Men vi ska </a:t>
            </a:r>
            <a:r>
              <a:rPr lang="sv-SE" sz="2400" dirty="0" err="1" smtClean="0"/>
              <a:t>iaf</a:t>
            </a:r>
            <a:r>
              <a:rPr lang="sv-SE" sz="2400" dirty="0" smtClean="0"/>
              <a:t> försöka definiera det lite mer formellt. Boken på engelska hade vissa problem med språkbruket här men på svengelska blir det mycket enklare</a:t>
            </a:r>
          </a:p>
          <a:p>
            <a:pPr lvl="1">
              <a:lnSpc>
                <a:spcPct val="90000"/>
              </a:lnSpc>
            </a:pPr>
            <a:r>
              <a:rPr lang="sv-SE" sz="2000" dirty="0" err="1" smtClean="0"/>
              <a:t>Refaktorering</a:t>
            </a:r>
            <a:endParaRPr lang="sv-SE" sz="2000" dirty="0" smtClean="0"/>
          </a:p>
          <a:p>
            <a:pPr lvl="2">
              <a:lnSpc>
                <a:spcPct val="90000"/>
              </a:lnSpc>
            </a:pPr>
            <a:r>
              <a:rPr lang="sv-SE" sz="1800" dirty="0" smtClean="0"/>
              <a:t>En förändring utförd på den interna strukturen av mjukvara för att göra den lättare att förstå och att förändra utan att modifiera beteendet av den.</a:t>
            </a:r>
          </a:p>
          <a:p>
            <a:pPr lvl="1">
              <a:lnSpc>
                <a:spcPct val="90000"/>
              </a:lnSpc>
            </a:pPr>
            <a:r>
              <a:rPr lang="sv-SE" sz="2000" dirty="0" err="1" smtClean="0"/>
              <a:t>Refaktorera</a:t>
            </a:r>
            <a:endParaRPr lang="sv-SE" sz="2000" dirty="0" smtClean="0"/>
          </a:p>
          <a:p>
            <a:pPr lvl="2">
              <a:lnSpc>
                <a:spcPct val="90000"/>
              </a:lnSpc>
            </a:pPr>
            <a:r>
              <a:rPr lang="sv-SE" sz="1800" dirty="0" smtClean="0"/>
              <a:t>Att strukturera om mjukvara genom att applicera en serie </a:t>
            </a:r>
            <a:r>
              <a:rPr lang="sv-SE" sz="1800" dirty="0" err="1" smtClean="0"/>
              <a:t>refaktoreringar</a:t>
            </a:r>
            <a:r>
              <a:rPr lang="sv-SE" sz="1800" dirty="0" smtClean="0"/>
              <a:t> på den.</a:t>
            </a:r>
            <a:endParaRPr lang="sv-SE" sz="2000" dirty="0" smtClean="0"/>
          </a:p>
          <a:p>
            <a:endParaRPr lang="sv-S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Refactoring - Vad är det?</a:t>
            </a:r>
            <a:endParaRPr lang="sv-SE" dirty="0"/>
          </a:p>
        </p:txBody>
      </p:sp>
      <p:sp>
        <p:nvSpPr>
          <p:cNvPr id="3" name="Platshållare för innehåll 2"/>
          <p:cNvSpPr>
            <a:spLocks noGrp="1"/>
          </p:cNvSpPr>
          <p:nvPr>
            <p:ph idx="1"/>
          </p:nvPr>
        </p:nvSpPr>
        <p:spPr>
          <a:xfrm>
            <a:off x="214282" y="1071546"/>
            <a:ext cx="8715436" cy="5500726"/>
          </a:xfrm>
        </p:spPr>
        <p:txBody>
          <a:bodyPr/>
          <a:lstStyle/>
          <a:p>
            <a:pPr>
              <a:lnSpc>
                <a:spcPct val="80000"/>
              </a:lnSpc>
            </a:pPr>
            <a:r>
              <a:rPr lang="sv-SE" sz="2000" dirty="0" smtClean="0"/>
              <a:t>Det var ju tydligt och luddigt på samma gång.</a:t>
            </a:r>
          </a:p>
          <a:p>
            <a:pPr>
              <a:lnSpc>
                <a:spcPct val="80000"/>
              </a:lnSpc>
            </a:pPr>
            <a:r>
              <a:rPr lang="sv-SE" sz="2000" dirty="0" smtClean="0"/>
              <a:t>Att </a:t>
            </a:r>
            <a:r>
              <a:rPr lang="sv-SE" sz="2000" dirty="0" err="1" smtClean="0"/>
              <a:t>refaktorera</a:t>
            </a:r>
            <a:r>
              <a:rPr lang="sv-SE" sz="2000" dirty="0" smtClean="0"/>
              <a:t> är alltså att modifiera strukturen på ett sätt som förbättrar designen utan att förändra slutresultatet.</a:t>
            </a:r>
          </a:p>
          <a:p>
            <a:pPr>
              <a:lnSpc>
                <a:spcPct val="80000"/>
              </a:lnSpc>
            </a:pPr>
            <a:r>
              <a:rPr lang="sv-SE" sz="2000" dirty="0" smtClean="0"/>
              <a:t>Men det finns väldigt många saker som skulle uppfylla detta kravet.</a:t>
            </a:r>
          </a:p>
          <a:p>
            <a:pPr>
              <a:lnSpc>
                <a:spcPct val="80000"/>
              </a:lnSpc>
            </a:pPr>
            <a:r>
              <a:rPr lang="sv-SE" sz="2000" dirty="0" smtClean="0"/>
              <a:t>Och det finns faktiskt olika åsikter om vad man kan kalla för en </a:t>
            </a:r>
            <a:r>
              <a:rPr lang="sv-SE" sz="2000" dirty="0" err="1" smtClean="0"/>
              <a:t>refaktorering</a:t>
            </a:r>
            <a:r>
              <a:rPr lang="sv-SE" sz="2000" dirty="0" smtClean="0"/>
              <a:t>. Vissa personer ser det som allt som rensar upp i koden.</a:t>
            </a:r>
          </a:p>
          <a:p>
            <a:pPr>
              <a:lnSpc>
                <a:spcPct val="80000"/>
              </a:lnSpc>
            </a:pPr>
            <a:r>
              <a:rPr lang="sv-SE" sz="2000" dirty="0" smtClean="0"/>
              <a:t>Men denna boken har en väldigt tydligt och strikt steg för </a:t>
            </a:r>
            <a:r>
              <a:rPr lang="sv-SE" sz="2000" dirty="0" err="1" smtClean="0"/>
              <a:t>steg-tolkning</a:t>
            </a:r>
            <a:r>
              <a:rPr lang="sv-SE" sz="2000" dirty="0" smtClean="0"/>
              <a:t> av konceptet som är väldigt lätt att ta till sig och att applicera.</a:t>
            </a:r>
          </a:p>
          <a:p>
            <a:pPr lvl="1">
              <a:lnSpc>
                <a:spcPct val="80000"/>
              </a:lnSpc>
            </a:pPr>
            <a:r>
              <a:rPr lang="sv-SE" sz="1800" dirty="0" smtClean="0"/>
              <a:t>Och som i praktiken går att applicera till alla lägen.</a:t>
            </a:r>
          </a:p>
          <a:p>
            <a:pPr lvl="1">
              <a:lnSpc>
                <a:spcPct val="80000"/>
              </a:lnSpc>
            </a:pPr>
            <a:r>
              <a:rPr lang="sv-SE" sz="1800" dirty="0" smtClean="0"/>
              <a:t>Även om författaren senare erkänner att han också hoppar över steg ibland.</a:t>
            </a:r>
          </a:p>
          <a:p>
            <a:pPr>
              <a:lnSpc>
                <a:spcPct val="80000"/>
              </a:lnSpc>
            </a:pPr>
            <a:r>
              <a:rPr lang="sv-SE" sz="2000" dirty="0" smtClean="0"/>
              <a:t>Men för att lära sig refaktorera är hans steg för steg process väldigt nyttig.</a:t>
            </a:r>
          </a:p>
          <a:p>
            <a:pPr lvl="1">
              <a:lnSpc>
                <a:spcPct val="80000"/>
              </a:lnSpc>
            </a:pPr>
            <a:endParaRPr lang="sv-SE" sz="1800" dirty="0" smtClean="0"/>
          </a:p>
          <a:p>
            <a:pPr lvl="1">
              <a:lnSpc>
                <a:spcPct val="80000"/>
              </a:lnSpc>
            </a:pPr>
            <a:endParaRPr lang="sv-SE" sz="1800" dirty="0" smtClean="0"/>
          </a:p>
          <a:p>
            <a:pPr>
              <a:lnSpc>
                <a:spcPct val="80000"/>
              </a:lnSpc>
            </a:pPr>
            <a:endParaRPr lang="sv-SE" sz="2000" dirty="0" smtClean="0"/>
          </a:p>
          <a:p>
            <a:endParaRPr lang="sv-S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Refactoring - Vad är det?</a:t>
            </a:r>
            <a:endParaRPr lang="sv-SE" dirty="0"/>
          </a:p>
        </p:txBody>
      </p:sp>
      <p:sp>
        <p:nvSpPr>
          <p:cNvPr id="3" name="Platshållare för innehåll 2"/>
          <p:cNvSpPr>
            <a:spLocks noGrp="1"/>
          </p:cNvSpPr>
          <p:nvPr>
            <p:ph idx="1"/>
          </p:nvPr>
        </p:nvSpPr>
        <p:spPr>
          <a:xfrm>
            <a:off x="214282" y="1000108"/>
            <a:ext cx="8715436" cy="5572164"/>
          </a:xfrm>
        </p:spPr>
        <p:txBody>
          <a:bodyPr/>
          <a:lstStyle/>
          <a:p>
            <a:pPr>
              <a:lnSpc>
                <a:spcPct val="80000"/>
              </a:lnSpc>
            </a:pPr>
            <a:r>
              <a:rPr lang="sv-SE" sz="2000" dirty="0" smtClean="0"/>
              <a:t>En av hans grundregler är att du inte </a:t>
            </a:r>
            <a:r>
              <a:rPr lang="sv-SE" sz="2000" dirty="0" err="1" smtClean="0"/>
              <a:t>refaktorerar</a:t>
            </a:r>
            <a:r>
              <a:rPr lang="sv-SE" sz="2000" dirty="0" smtClean="0"/>
              <a:t> och lägger in en feature samtidigt utan du </a:t>
            </a:r>
            <a:r>
              <a:rPr lang="sv-SE" sz="2000" dirty="0" err="1" smtClean="0"/>
              <a:t>refaktorerar</a:t>
            </a:r>
            <a:r>
              <a:rPr lang="sv-SE" sz="2000" dirty="0" smtClean="0"/>
              <a:t> först och lägger sen in featuren eller lägger in featuren först och </a:t>
            </a:r>
            <a:r>
              <a:rPr lang="sv-SE" sz="2000" dirty="0" err="1" smtClean="0"/>
              <a:t>refaktorerar</a:t>
            </a:r>
            <a:r>
              <a:rPr lang="sv-SE" sz="2000" dirty="0" smtClean="0"/>
              <a:t> därefter.</a:t>
            </a:r>
          </a:p>
          <a:p>
            <a:pPr>
              <a:lnSpc>
                <a:spcPct val="80000"/>
              </a:lnSpc>
            </a:pPr>
            <a:r>
              <a:rPr lang="sv-SE" sz="2000" dirty="0" smtClean="0"/>
              <a:t>Orsaken till detta är att man alltid vill kunna refaktorera fungerande kod.</a:t>
            </a:r>
          </a:p>
          <a:p>
            <a:pPr>
              <a:lnSpc>
                <a:spcPct val="80000"/>
              </a:lnSpc>
            </a:pPr>
            <a:r>
              <a:rPr lang="sv-SE" sz="2000" dirty="0" smtClean="0"/>
              <a:t>Hur ska man annars kunna veta att man förbättrat strukturen utan att man har modifierat resultatet av koden?</a:t>
            </a:r>
          </a:p>
          <a:p>
            <a:pPr>
              <a:lnSpc>
                <a:spcPct val="80000"/>
              </a:lnSpc>
            </a:pPr>
            <a:r>
              <a:rPr lang="sv-SE" sz="2000" dirty="0" smtClean="0"/>
              <a:t>Författaren går så långt att han talar om det hela som två hattar man aldrig får bära samtidigt.</a:t>
            </a:r>
          </a:p>
          <a:p>
            <a:pPr lvl="1">
              <a:lnSpc>
                <a:spcPct val="80000"/>
              </a:lnSpc>
            </a:pPr>
            <a:r>
              <a:rPr lang="sv-SE" sz="1800" dirty="0" smtClean="0"/>
              <a:t>Dock så kan man byta mellan dem väldigt snabbt och ofta.</a:t>
            </a:r>
          </a:p>
          <a:p>
            <a:pPr>
              <a:lnSpc>
                <a:spcPct val="80000"/>
              </a:lnSpc>
            </a:pPr>
            <a:r>
              <a:rPr lang="sv-SE" sz="2000" dirty="0" smtClean="0"/>
              <a:t>Detta är en filosofi jag vill helt anamma - </a:t>
            </a:r>
            <a:r>
              <a:rPr lang="sv-SE" sz="2000" dirty="0" err="1" smtClean="0"/>
              <a:t>refaktorera</a:t>
            </a:r>
            <a:r>
              <a:rPr lang="sv-SE" sz="2000" dirty="0" smtClean="0"/>
              <a:t> inte för att koden inte fungerar utan för att den inte kommer att fungera i framtiden om den inte rensas upp nu.</a:t>
            </a:r>
          </a:p>
          <a:p>
            <a:pPr>
              <a:lnSpc>
                <a:spcPct val="80000"/>
              </a:lnSpc>
            </a:pPr>
            <a:r>
              <a:rPr lang="sv-SE" sz="2000" dirty="0" err="1" smtClean="0"/>
              <a:t>Refaktorering</a:t>
            </a:r>
            <a:r>
              <a:rPr lang="sv-SE" sz="2000" dirty="0" smtClean="0"/>
              <a:t> är alltså underhåll av koden och precis som med annat underhåll är det jätteviktigt att göra det hela tiden.</a:t>
            </a:r>
          </a:p>
          <a:p>
            <a:pPr>
              <a:lnSpc>
                <a:spcPct val="80000"/>
              </a:lnSpc>
            </a:pPr>
            <a:endParaRPr lang="sv-SE" sz="2000" dirty="0" smtClean="0"/>
          </a:p>
          <a:p>
            <a:pPr>
              <a:lnSpc>
                <a:spcPct val="80000"/>
              </a:lnSpc>
            </a:pPr>
            <a:endParaRPr lang="sv-SE" sz="2000" dirty="0" smtClean="0"/>
          </a:p>
          <a:p>
            <a:endParaRPr lang="sv-S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Refactoring - Vad är det till för?</a:t>
            </a:r>
            <a:endParaRPr lang="sv-SE" dirty="0"/>
          </a:p>
        </p:txBody>
      </p:sp>
      <p:sp>
        <p:nvSpPr>
          <p:cNvPr id="3" name="Platshållare för innehåll 2"/>
          <p:cNvSpPr>
            <a:spLocks noGrp="1"/>
          </p:cNvSpPr>
          <p:nvPr>
            <p:ph idx="1"/>
          </p:nvPr>
        </p:nvSpPr>
        <p:spPr/>
        <p:txBody>
          <a:bodyPr/>
          <a:lstStyle/>
          <a:p>
            <a:pPr>
              <a:lnSpc>
                <a:spcPct val="90000"/>
              </a:lnSpc>
            </a:pPr>
            <a:r>
              <a:rPr lang="sv-SE" sz="2000" dirty="0" smtClean="0"/>
              <a:t>Jag har sagt att der är viktigt men varför är det viktigt? Ren och enkelt modifierbar kod låter väl bra.</a:t>
            </a:r>
          </a:p>
          <a:p>
            <a:pPr lvl="1">
              <a:lnSpc>
                <a:spcPct val="90000"/>
              </a:lnSpc>
            </a:pPr>
            <a:r>
              <a:rPr lang="sv-SE" sz="1800" dirty="0" smtClean="0"/>
              <a:t>Men vad tillför det till projektet?</a:t>
            </a:r>
          </a:p>
          <a:p>
            <a:pPr lvl="1">
              <a:lnSpc>
                <a:spcPct val="90000"/>
              </a:lnSpc>
            </a:pPr>
            <a:r>
              <a:rPr lang="sv-SE" sz="1800" dirty="0" smtClean="0"/>
              <a:t>Det förbättrar designen.</a:t>
            </a:r>
          </a:p>
          <a:p>
            <a:pPr lvl="1">
              <a:lnSpc>
                <a:spcPct val="90000"/>
              </a:lnSpc>
            </a:pPr>
            <a:r>
              <a:rPr lang="sv-SE" sz="1800" dirty="0" smtClean="0"/>
              <a:t>Gör koden mer lätt förstålig.</a:t>
            </a:r>
          </a:p>
          <a:p>
            <a:pPr lvl="2">
              <a:lnSpc>
                <a:spcPct val="90000"/>
              </a:lnSpc>
            </a:pPr>
            <a:r>
              <a:rPr lang="sv-SE" sz="1600" dirty="0" smtClean="0"/>
              <a:t>Så?</a:t>
            </a:r>
          </a:p>
          <a:p>
            <a:pPr lvl="1">
              <a:lnSpc>
                <a:spcPct val="90000"/>
              </a:lnSpc>
            </a:pPr>
            <a:r>
              <a:rPr lang="sv-SE" sz="1800" dirty="0" smtClean="0"/>
              <a:t>Hjälper dig hitta buggar.</a:t>
            </a:r>
          </a:p>
          <a:p>
            <a:pPr lvl="2">
              <a:lnSpc>
                <a:spcPct val="90000"/>
              </a:lnSpc>
            </a:pPr>
            <a:r>
              <a:rPr lang="sv-SE" sz="1600" dirty="0" smtClean="0"/>
              <a:t>Såja nu pratar vi om saker som är värda något.</a:t>
            </a:r>
          </a:p>
          <a:p>
            <a:pPr lvl="1">
              <a:lnSpc>
                <a:spcPct val="90000"/>
              </a:lnSpc>
            </a:pPr>
            <a:r>
              <a:rPr lang="sv-SE" sz="1800" dirty="0" smtClean="0"/>
              <a:t>Men vad får man om man lägger ihop alla de ovanstående?</a:t>
            </a:r>
          </a:p>
          <a:p>
            <a:pPr lvl="1">
              <a:lnSpc>
                <a:spcPct val="90000"/>
              </a:lnSpc>
            </a:pPr>
            <a:r>
              <a:rPr lang="sv-SE" sz="1800" dirty="0" smtClean="0"/>
              <a:t>Refaktoring hjälper dig att programmera snabbare.</a:t>
            </a:r>
          </a:p>
          <a:p>
            <a:pPr lvl="1">
              <a:lnSpc>
                <a:spcPct val="90000"/>
              </a:lnSpc>
            </a:pPr>
            <a:r>
              <a:rPr lang="sv-SE" sz="1800" dirty="0" smtClean="0"/>
              <a:t>Detta kan verka paradoxalt att lägga tid på att snygga till saker gör att det går snabbare?</a:t>
            </a:r>
          </a:p>
          <a:p>
            <a:pPr lvl="1">
              <a:lnSpc>
                <a:spcPct val="90000"/>
              </a:lnSpc>
            </a:pPr>
            <a:endParaRPr lang="sv-SE" sz="1800" dirty="0" smtClean="0"/>
          </a:p>
          <a:p>
            <a:endParaRPr lang="sv-S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Refactoring - Vad är det till?</a:t>
            </a:r>
            <a:endParaRPr lang="sv-SE" dirty="0"/>
          </a:p>
        </p:txBody>
      </p:sp>
      <p:sp>
        <p:nvSpPr>
          <p:cNvPr id="3" name="Platshållare för innehåll 2"/>
          <p:cNvSpPr>
            <a:spLocks noGrp="1"/>
          </p:cNvSpPr>
          <p:nvPr>
            <p:ph idx="1"/>
          </p:nvPr>
        </p:nvSpPr>
        <p:spPr/>
        <p:txBody>
          <a:bodyPr/>
          <a:lstStyle/>
          <a:p>
            <a:pPr>
              <a:lnSpc>
                <a:spcPct val="80000"/>
              </a:lnSpc>
            </a:pPr>
            <a:r>
              <a:rPr lang="sv-SE" sz="2000" dirty="0" smtClean="0"/>
              <a:t>Det är dock inte så konstigt som man kan tycka. Tänk om du hade ett bibliotek där böckerna inte var sorterade.</a:t>
            </a:r>
          </a:p>
          <a:p>
            <a:pPr>
              <a:lnSpc>
                <a:spcPct val="80000"/>
              </a:lnSpc>
            </a:pPr>
            <a:r>
              <a:rPr lang="sv-SE" sz="2000" dirty="0" smtClean="0"/>
              <a:t>Det skulle vara i princip oanvändbart eller hur.</a:t>
            </a:r>
          </a:p>
          <a:p>
            <a:pPr>
              <a:lnSpc>
                <a:spcPct val="80000"/>
              </a:lnSpc>
            </a:pPr>
            <a:r>
              <a:rPr lang="sv-SE" sz="2000" dirty="0" smtClean="0"/>
              <a:t>Men om man sorterar det då?</a:t>
            </a:r>
          </a:p>
          <a:p>
            <a:pPr lvl="1">
              <a:lnSpc>
                <a:spcPct val="80000"/>
              </a:lnSpc>
            </a:pPr>
            <a:r>
              <a:rPr lang="sv-SE" sz="1800" dirty="0" smtClean="0"/>
              <a:t>Det skulle vara ett gigantiskt projekt.</a:t>
            </a:r>
          </a:p>
          <a:p>
            <a:pPr lvl="1">
              <a:lnSpc>
                <a:spcPct val="80000"/>
              </a:lnSpc>
            </a:pPr>
            <a:r>
              <a:rPr lang="sv-SE" sz="1800" dirty="0" smtClean="0"/>
              <a:t>Men därefter kunde man jobba snabbt framåt.</a:t>
            </a:r>
          </a:p>
          <a:p>
            <a:pPr>
              <a:lnSpc>
                <a:spcPct val="80000"/>
              </a:lnSpc>
            </a:pPr>
            <a:r>
              <a:rPr lang="sv-SE" sz="2000" dirty="0" smtClean="0"/>
              <a:t>Refactoreringar är dock aldrig så stora som att sortera ett helt bibliotek.</a:t>
            </a:r>
          </a:p>
          <a:p>
            <a:pPr>
              <a:lnSpc>
                <a:spcPct val="80000"/>
              </a:lnSpc>
            </a:pPr>
            <a:r>
              <a:rPr lang="sv-SE" sz="2000" dirty="0" smtClean="0"/>
              <a:t>Men principen håller: redan att sortera t.ex. en bokhylla skulle öka användbarheten av biblioteket.</a:t>
            </a:r>
          </a:p>
          <a:p>
            <a:pPr>
              <a:lnSpc>
                <a:spcPct val="80000"/>
              </a:lnSpc>
            </a:pPr>
            <a:r>
              <a:rPr lang="sv-SE" sz="2000" dirty="0" smtClean="0"/>
              <a:t>Så refaktoreringar är till för att spara utvecklingstid genom att se till att koden är väldesignad.</a:t>
            </a:r>
          </a:p>
          <a:p>
            <a:pPr>
              <a:lnSpc>
                <a:spcPct val="80000"/>
              </a:lnSpc>
            </a:pPr>
            <a:r>
              <a:rPr lang="sv-SE" sz="2000" dirty="0" smtClean="0"/>
              <a:t>Alla de andra faktorerna vi nämnde är bara saker som skapar denna effekt. De är inte huvudmålen.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4321</TotalTime>
  <Words>2737</Words>
  <Application>Microsoft Office PowerPoint</Application>
  <PresentationFormat>Bildspel på skärmen (4:3)</PresentationFormat>
  <Paragraphs>243</Paragraphs>
  <Slides>25</Slides>
  <Notes>1</Notes>
  <HiddenSlides>0</HiddenSlides>
  <MMClips>0</MMClips>
  <ScaleCrop>false</ScaleCrop>
  <HeadingPairs>
    <vt:vector size="4" baseType="variant">
      <vt:variant>
        <vt:lpstr>Tema</vt:lpstr>
      </vt:variant>
      <vt:variant>
        <vt:i4>1</vt:i4>
      </vt:variant>
      <vt:variant>
        <vt:lpstr>Bildrubriker</vt:lpstr>
      </vt:variant>
      <vt:variant>
        <vt:i4>25</vt:i4>
      </vt:variant>
    </vt:vector>
  </HeadingPairs>
  <TitlesOfParts>
    <vt:vector size="26" baseType="lpstr">
      <vt:lpstr>Office-tema</vt:lpstr>
      <vt:lpstr>Objektorienterad Programmering och Design  Lektion 15  </vt:lpstr>
      <vt:lpstr>Refactoring Example</vt:lpstr>
      <vt:lpstr>Refactoring Example</vt:lpstr>
      <vt:lpstr>Refactoring Example</vt:lpstr>
      <vt:lpstr>Refactoring - Vad är det?</vt:lpstr>
      <vt:lpstr>Refactoring - Vad är det?</vt:lpstr>
      <vt:lpstr>Refactoring - Vad är det?</vt:lpstr>
      <vt:lpstr>Refactoring - Vad är det till för?</vt:lpstr>
      <vt:lpstr>Refactoring - Vad är det till?</vt:lpstr>
      <vt:lpstr>Refactoring - När ska du göra det?</vt:lpstr>
      <vt:lpstr>Hur går refactoring ihop med OOD? </vt:lpstr>
      <vt:lpstr>Refactoring och optimering</vt:lpstr>
      <vt:lpstr>Refactoring och optimering</vt:lpstr>
      <vt:lpstr>Smelly Code</vt:lpstr>
      <vt:lpstr>Smelly Code</vt:lpstr>
      <vt:lpstr>Smelly Code</vt:lpstr>
      <vt:lpstr>Smelly Code</vt:lpstr>
      <vt:lpstr>Smelly Code</vt:lpstr>
      <vt:lpstr>Smelly Code</vt:lpstr>
      <vt:lpstr>Smelly Code</vt:lpstr>
      <vt:lpstr>Smelly Code</vt:lpstr>
      <vt:lpstr>Testning</vt:lpstr>
      <vt:lpstr>Testning</vt:lpstr>
      <vt:lpstr>Testning</vt:lpstr>
      <vt:lpstr>Frågor?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Magnus Jönsson</cp:lastModifiedBy>
  <cp:revision>154</cp:revision>
  <dcterms:created xsi:type="dcterms:W3CDTF">2009-06-24T07:23:26Z</dcterms:created>
  <dcterms:modified xsi:type="dcterms:W3CDTF">2016-03-02T07:50:38Z</dcterms:modified>
</cp:coreProperties>
</file>