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6"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4" r:id="rId22"/>
    <p:sldId id="297" r:id="rId23"/>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07" autoAdjust="0"/>
  </p:normalViewPr>
  <p:slideViewPr>
    <p:cSldViewPr>
      <p:cViewPr varScale="1">
        <p:scale>
          <a:sx n="110" d="100"/>
          <a:sy n="110" d="100"/>
        </p:scale>
        <p:origin x="-16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4F54EC-822C-4B0B-A37E-C084EA281DA3}" type="datetimeFigureOut">
              <a:rPr lang="sv-SE" smtClean="0"/>
              <a:pPr/>
              <a:t>2015-03-09</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191CCF-B548-42B5-9C6E-BF606D0E8A21}" type="slidenum">
              <a:rPr lang="sv-SE" smtClean="0"/>
              <a:pPr/>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19459"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sv-SE" smtClean="0"/>
          </a:p>
        </p:txBody>
      </p:sp>
      <p:sp>
        <p:nvSpPr>
          <p:cNvPr id="19460" name="Platshållare för bildnumm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EA75E50-9494-4F13-8C53-C4907A94C2DC}" type="slidenum">
              <a:rPr lang="sv-SE" smtClean="0"/>
              <a:pPr/>
              <a:t>1</a:t>
            </a:fld>
            <a:endParaRPr lang="sv-S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2015-03-09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2015-03-09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2015-03-09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2015-03-09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2015-03-09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2015-03-09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085E58BE-2F02-4B25-B50A-468CB801B0E8}" type="datetimeFigureOut">
              <a:rPr lang="sv-SE" smtClean="0"/>
              <a:pPr/>
              <a:t>2015-03-09</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85E58BE-2F02-4B25-B50A-468CB801B0E8}" type="datetimeFigureOut">
              <a:rPr lang="sv-SE" smtClean="0"/>
              <a:pPr/>
              <a:t>2015-03-09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85E58BE-2F02-4B25-B50A-468CB801B0E8}" type="datetimeFigureOut">
              <a:rPr lang="sv-SE" smtClean="0"/>
              <a:pPr/>
              <a:t>2015-03-09</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2015-03-09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2015-03-09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fld id="{085E58BE-2F02-4B25-B50A-468CB801B0E8}" type="datetimeFigureOut">
              <a:rPr lang="sv-SE" smtClean="0"/>
              <a:pPr/>
              <a:t>2015-03-09</a:t>
            </a:fld>
            <a:endParaRPr lang="sv-SE"/>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ailto:magnus@thegameassembly.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rtlCol="0">
            <a:normAutofit/>
          </a:bodyPr>
          <a:lstStyle/>
          <a:p>
            <a:pPr>
              <a:defRPr/>
            </a:pPr>
            <a:r>
              <a:rPr lang="sv-SE" dirty="0" err="1" smtClean="0">
                <a:solidFill>
                  <a:schemeClr val="tx1"/>
                </a:solidFill>
              </a:rPr>
              <a:t>Refactoring</a:t>
            </a:r>
            <a:endParaRPr lang="en-US" dirty="0" smtClean="0"/>
          </a:p>
        </p:txBody>
      </p:sp>
      <p:sp>
        <p:nvSpPr>
          <p:cNvPr id="2051" name="Rectangle 13"/>
          <p:cNvSpPr>
            <a:spLocks noGrp="1" noChangeArrowheads="1"/>
          </p:cNvSpPr>
          <p:nvPr>
            <p:ph type="ctrTitle"/>
          </p:nvPr>
        </p:nvSpPr>
        <p:spPr>
          <a:xfrm>
            <a:off x="685800" y="1500188"/>
            <a:ext cx="7772400" cy="2100262"/>
          </a:xfrm>
          <a:solidFill>
            <a:srgbClr val="4C4946">
              <a:alpha val="67842"/>
            </a:srgbClr>
          </a:solidFill>
        </p:spPr>
        <p:txBody>
          <a:bodyPr wrap="none"/>
          <a:lstStyle/>
          <a:p>
            <a:pPr algn="ctr" eaLnBrk="1" hangingPunct="1"/>
            <a:r>
              <a:rPr lang="sv-SE" dirty="0" smtClean="0">
                <a:solidFill>
                  <a:srgbClr val="1C1C1C"/>
                </a:solidFill>
              </a:rPr>
              <a:t>Objektorienterad Programmering och Design </a:t>
            </a:r>
            <a:br>
              <a:rPr lang="sv-SE" dirty="0" smtClean="0">
                <a:solidFill>
                  <a:srgbClr val="1C1C1C"/>
                </a:solidFill>
              </a:rPr>
            </a:br>
            <a:r>
              <a:rPr lang="sv-SE" sz="2400" dirty="0" smtClean="0">
                <a:solidFill>
                  <a:srgbClr val="1C1C1C"/>
                </a:solidFill>
              </a:rPr>
              <a:t>Lektion 16</a:t>
            </a:r>
            <a:r>
              <a:rPr lang="sv-SE" dirty="0" smtClean="0">
                <a:solidFill>
                  <a:srgbClr val="1C1C1C"/>
                </a:solidFill>
              </a:rPr>
              <a:t>	</a:t>
            </a:r>
            <a:br>
              <a:rPr lang="sv-SE" dirty="0" smtClean="0">
                <a:solidFill>
                  <a:srgbClr val="1C1C1C"/>
                </a:solidFill>
              </a:rPr>
            </a:br>
            <a:endParaRPr lang="sv-SE"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Split </a:t>
            </a:r>
            <a:r>
              <a:rPr lang="sv-SE" dirty="0" err="1" smtClean="0"/>
              <a:t>Temporary</a:t>
            </a:r>
            <a:r>
              <a:rPr lang="sv-SE" dirty="0" smtClean="0"/>
              <a:t> Variable</a:t>
            </a:r>
            <a:endParaRPr lang="sv-SE" dirty="0"/>
          </a:p>
        </p:txBody>
      </p:sp>
      <p:sp>
        <p:nvSpPr>
          <p:cNvPr id="3" name="Platshållare för innehåll 2"/>
          <p:cNvSpPr>
            <a:spLocks noGrp="1"/>
          </p:cNvSpPr>
          <p:nvPr>
            <p:ph idx="1"/>
          </p:nvPr>
        </p:nvSpPr>
        <p:spPr/>
        <p:txBody>
          <a:bodyPr/>
          <a:lstStyle/>
          <a:p>
            <a:pPr>
              <a:lnSpc>
                <a:spcPct val="90000"/>
              </a:lnSpc>
            </a:pPr>
            <a:r>
              <a:rPr lang="sv-SE" sz="2400" dirty="0" smtClean="0"/>
              <a:t>Detta är egentligen en fancy namn för ett simpelt uttryck:</a:t>
            </a:r>
          </a:p>
          <a:p>
            <a:pPr>
              <a:lnSpc>
                <a:spcPct val="90000"/>
              </a:lnSpc>
            </a:pPr>
            <a:r>
              <a:rPr lang="sv-SE" sz="2400" dirty="0" smtClean="0"/>
              <a:t>”GÖR OM GÖR RÄTT!”</a:t>
            </a:r>
          </a:p>
          <a:p>
            <a:pPr>
              <a:lnSpc>
                <a:spcPct val="90000"/>
              </a:lnSpc>
            </a:pPr>
            <a:r>
              <a:rPr lang="sv-SE" sz="2400" dirty="0" smtClean="0"/>
              <a:t>Om ni av någon anledning begått kardinalssynden att försöka återanvända en lokal variabel till två saker i samma procedur är detta patternet er chans att få syndernas förlåtelse.</a:t>
            </a:r>
          </a:p>
          <a:p>
            <a:pPr>
              <a:lnSpc>
                <a:spcPct val="90000"/>
              </a:lnSpc>
            </a:pPr>
            <a:r>
              <a:rPr lang="sv-SE" sz="2400" dirty="0" smtClean="0"/>
              <a:t>Så varför ska man inte göra det då?</a:t>
            </a:r>
          </a:p>
          <a:p>
            <a:pPr lvl="1">
              <a:lnSpc>
                <a:spcPct val="90000"/>
              </a:lnSpc>
            </a:pPr>
            <a:r>
              <a:rPr lang="sv-SE" sz="2000" dirty="0" err="1" smtClean="0"/>
              <a:t>Debuggbarhet</a:t>
            </a:r>
            <a:r>
              <a:rPr lang="sv-SE" sz="2000" dirty="0" smtClean="0"/>
              <a:t>. Du skriver över data som gällt tidigare under procedurens gång som kunde förklara en bugg om det fanns där.</a:t>
            </a:r>
          </a:p>
          <a:p>
            <a:pPr lvl="1">
              <a:lnSpc>
                <a:spcPct val="90000"/>
              </a:lnSpc>
            </a:pPr>
            <a:r>
              <a:rPr lang="sv-SE" sz="2000" dirty="0" smtClean="0"/>
              <a:t>Tydlighet. Om samma variabel används till två saker blir namnet garanterat väldigt ospecifikt.</a:t>
            </a:r>
          </a:p>
          <a:p>
            <a:pPr lvl="1">
              <a:lnSpc>
                <a:spcPct val="90000"/>
              </a:lnSpc>
            </a:pPr>
            <a:r>
              <a:rPr lang="sv-SE" sz="2000" dirty="0" smtClean="0"/>
              <a:t>Läsbarhet. En annan person som läser din kod har en stor chans att missa att du tilldelar variabeln två gånger och skriva ny kod som inte tar hänsyn till det.</a:t>
            </a:r>
          </a:p>
          <a:p>
            <a:endParaRPr lang="sv-S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Remove</a:t>
            </a:r>
            <a:r>
              <a:rPr lang="sv-SE" dirty="0" smtClean="0"/>
              <a:t> </a:t>
            </a:r>
            <a:r>
              <a:rPr lang="sv-SE" dirty="0" err="1" smtClean="0"/>
              <a:t>Assignments</a:t>
            </a:r>
            <a:r>
              <a:rPr lang="sv-SE" dirty="0" smtClean="0"/>
              <a:t> to parameters</a:t>
            </a:r>
            <a:endParaRPr lang="sv-SE" dirty="0"/>
          </a:p>
        </p:txBody>
      </p:sp>
      <p:sp>
        <p:nvSpPr>
          <p:cNvPr id="3" name="Platshållare för innehåll 2"/>
          <p:cNvSpPr>
            <a:spLocks noGrp="1"/>
          </p:cNvSpPr>
          <p:nvPr>
            <p:ph idx="1"/>
          </p:nvPr>
        </p:nvSpPr>
        <p:spPr>
          <a:xfrm>
            <a:off x="214282" y="1071546"/>
            <a:ext cx="8715436" cy="5500726"/>
          </a:xfrm>
        </p:spPr>
        <p:txBody>
          <a:bodyPr/>
          <a:lstStyle/>
          <a:p>
            <a:pPr>
              <a:lnSpc>
                <a:spcPct val="80000"/>
              </a:lnSpc>
            </a:pPr>
            <a:r>
              <a:rPr lang="sv-SE" dirty="0" smtClean="0"/>
              <a:t>”</a:t>
            </a:r>
            <a:r>
              <a:rPr lang="sv-SE" sz="2800" dirty="0" smtClean="0"/>
              <a:t>GÖR OM GÖR RÄTT”</a:t>
            </a:r>
          </a:p>
          <a:p>
            <a:pPr>
              <a:lnSpc>
                <a:spcPct val="80000"/>
              </a:lnSpc>
            </a:pPr>
            <a:r>
              <a:rPr lang="sv-SE" sz="2800" dirty="0" smtClean="0"/>
              <a:t>Inte mycket att orda om - man vill aldrig modifiera de inkommande variablerna.</a:t>
            </a:r>
          </a:p>
          <a:p>
            <a:pPr>
              <a:lnSpc>
                <a:spcPct val="80000"/>
              </a:lnSpc>
            </a:pPr>
            <a:r>
              <a:rPr lang="sv-SE" sz="2800" dirty="0" smtClean="0"/>
              <a:t>Förutom att det i vissa språk kan leda till problem så gäller samma tre skäl som på den förra fast ännu värre.</a:t>
            </a:r>
          </a:p>
          <a:p>
            <a:pPr>
              <a:lnSpc>
                <a:spcPct val="80000"/>
              </a:lnSpc>
            </a:pPr>
            <a:r>
              <a:rPr lang="sv-SE" sz="2800" dirty="0" smtClean="0"/>
              <a:t>Alla kommer att anta att ett argument är oförändrat under funktionens livslängd om det är ett pass by </a:t>
            </a:r>
            <a:r>
              <a:rPr lang="sv-SE" sz="2800" dirty="0" err="1" smtClean="0"/>
              <a:t>value-argument</a:t>
            </a:r>
            <a:r>
              <a:rPr lang="sv-SE" sz="2800" dirty="0" smtClean="0"/>
              <a:t>.</a:t>
            </a:r>
          </a:p>
          <a:p>
            <a:endParaRPr lang="sv-S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Replace</a:t>
            </a:r>
            <a:r>
              <a:rPr lang="sv-SE" dirty="0" smtClean="0"/>
              <a:t> </a:t>
            </a:r>
            <a:r>
              <a:rPr lang="sv-SE" dirty="0" err="1" smtClean="0"/>
              <a:t>Method</a:t>
            </a:r>
            <a:r>
              <a:rPr lang="sv-SE" dirty="0" smtClean="0"/>
              <a:t> with </a:t>
            </a:r>
            <a:r>
              <a:rPr lang="sv-SE" dirty="0" err="1" smtClean="0"/>
              <a:t>method</a:t>
            </a:r>
            <a:r>
              <a:rPr lang="sv-SE" dirty="0" smtClean="0"/>
              <a:t> </a:t>
            </a:r>
            <a:r>
              <a:rPr lang="sv-SE" dirty="0" err="1" smtClean="0"/>
              <a:t>Object</a:t>
            </a:r>
            <a:endParaRPr lang="sv-SE" dirty="0"/>
          </a:p>
        </p:txBody>
      </p:sp>
      <p:sp>
        <p:nvSpPr>
          <p:cNvPr id="3" name="Platshållare för innehåll 2"/>
          <p:cNvSpPr>
            <a:spLocks noGrp="1"/>
          </p:cNvSpPr>
          <p:nvPr>
            <p:ph idx="1"/>
          </p:nvPr>
        </p:nvSpPr>
        <p:spPr>
          <a:xfrm>
            <a:off x="214282" y="1071546"/>
            <a:ext cx="8715436" cy="5500726"/>
          </a:xfrm>
        </p:spPr>
        <p:txBody>
          <a:bodyPr/>
          <a:lstStyle/>
          <a:p>
            <a:pPr>
              <a:lnSpc>
                <a:spcPct val="80000"/>
              </a:lnSpc>
            </a:pPr>
            <a:r>
              <a:rPr lang="sv-SE" sz="2000" dirty="0" smtClean="0"/>
              <a:t>Det lite tyngre artilleriet.</a:t>
            </a:r>
          </a:p>
          <a:p>
            <a:pPr>
              <a:lnSpc>
                <a:spcPct val="80000"/>
              </a:lnSpc>
            </a:pPr>
            <a:r>
              <a:rPr lang="sv-SE" sz="2000" dirty="0" smtClean="0"/>
              <a:t>För där du vill göra en </a:t>
            </a:r>
            <a:r>
              <a:rPr lang="sv-SE" sz="2000" dirty="0" err="1" smtClean="0"/>
              <a:t>extract</a:t>
            </a:r>
            <a:r>
              <a:rPr lang="sv-SE" sz="2000" dirty="0" smtClean="0"/>
              <a:t> </a:t>
            </a:r>
            <a:r>
              <a:rPr lang="sv-SE" sz="2000" dirty="0" err="1" smtClean="0"/>
              <a:t>method</a:t>
            </a:r>
            <a:r>
              <a:rPr lang="sv-SE" sz="2000" dirty="0" smtClean="0"/>
              <a:t> men inte kan.</a:t>
            </a:r>
          </a:p>
          <a:p>
            <a:pPr>
              <a:lnSpc>
                <a:spcPct val="80000"/>
              </a:lnSpc>
            </a:pPr>
            <a:r>
              <a:rPr lang="sv-SE" sz="2000" dirty="0" smtClean="0"/>
              <a:t>Enkelt i grunden men kraftfullt.</a:t>
            </a:r>
          </a:p>
          <a:p>
            <a:pPr lvl="1">
              <a:lnSpc>
                <a:spcPct val="80000"/>
              </a:lnSpc>
            </a:pPr>
            <a:r>
              <a:rPr lang="sv-SE" sz="1600" dirty="0" smtClean="0"/>
              <a:t>Du flyttar helt sonika den tilltänka koden till en egen klass och lägger dess lokala variabler som medlemsvariabler.</a:t>
            </a:r>
          </a:p>
          <a:p>
            <a:pPr lvl="1">
              <a:lnSpc>
                <a:spcPct val="80000"/>
              </a:lnSpc>
            </a:pPr>
            <a:r>
              <a:rPr lang="sv-SE" sz="1600" dirty="0" smtClean="0"/>
              <a:t>Därefter är det lätt att strukturera upp och bryta ner koden ordentligt.</a:t>
            </a:r>
          </a:p>
          <a:p>
            <a:pPr>
              <a:lnSpc>
                <a:spcPct val="80000"/>
              </a:lnSpc>
            </a:pPr>
            <a:r>
              <a:rPr lang="sv-SE" sz="2000" dirty="0" smtClean="0"/>
              <a:t>Det finns naturligtvis ett </a:t>
            </a:r>
            <a:r>
              <a:rPr lang="sv-SE" sz="2000" dirty="0" err="1" smtClean="0"/>
              <a:t>gotcha</a:t>
            </a:r>
            <a:r>
              <a:rPr lang="sv-SE" sz="2000" dirty="0" smtClean="0"/>
              <a:t>. Klassen du skapar bör vara en sund och välanpassad klass i systemet med ett tydligt syfte annars skapar du bara en massa klasser som inkapslar enskilda funktioner.</a:t>
            </a:r>
          </a:p>
          <a:p>
            <a:pPr lvl="1">
              <a:lnSpc>
                <a:spcPct val="80000"/>
              </a:lnSpc>
            </a:pPr>
            <a:r>
              <a:rPr lang="sv-SE" sz="1600" dirty="0" smtClean="0"/>
              <a:t>Detta kan lätt leda till kaos i klass hierarkin.</a:t>
            </a:r>
          </a:p>
          <a:p>
            <a:pPr>
              <a:lnSpc>
                <a:spcPct val="80000"/>
              </a:lnSpc>
            </a:pPr>
            <a:r>
              <a:rPr lang="sv-SE" sz="2000" dirty="0" smtClean="0"/>
              <a:t>Men det går ju ofta lätt att reversera den vid behov och förhoppningsvis har din uppstrukturering hjälpt till en hel del iallafall</a:t>
            </a:r>
            <a:r>
              <a:rPr lang="sv-SE" sz="2000" dirty="0" smtClean="0"/>
              <a:t>.</a:t>
            </a:r>
          </a:p>
          <a:p>
            <a:pPr>
              <a:lnSpc>
                <a:spcPct val="80000"/>
              </a:lnSpc>
            </a:pPr>
            <a:r>
              <a:rPr lang="sv-SE" sz="2000" dirty="0" smtClean="0"/>
              <a:t>Luktar lite poltergeist antipattern om man inte är försiktig.</a:t>
            </a:r>
            <a:endParaRPr lang="sv-SE" sz="2000" dirty="0" smtClean="0"/>
          </a:p>
          <a:p>
            <a:endParaRPr lang="sv-S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Substitute</a:t>
            </a:r>
            <a:r>
              <a:rPr lang="sv-SE" dirty="0" smtClean="0"/>
              <a:t> </a:t>
            </a:r>
            <a:r>
              <a:rPr lang="sv-SE" dirty="0" err="1" smtClean="0"/>
              <a:t>Algorithm</a:t>
            </a:r>
            <a:endParaRPr lang="sv-SE" dirty="0"/>
          </a:p>
        </p:txBody>
      </p:sp>
      <p:sp>
        <p:nvSpPr>
          <p:cNvPr id="3" name="Platshållare för innehåll 2"/>
          <p:cNvSpPr>
            <a:spLocks noGrp="1"/>
          </p:cNvSpPr>
          <p:nvPr>
            <p:ph idx="1"/>
          </p:nvPr>
        </p:nvSpPr>
        <p:spPr>
          <a:xfrm>
            <a:off x="214282" y="1357298"/>
            <a:ext cx="8715436" cy="5214974"/>
          </a:xfrm>
        </p:spPr>
        <p:txBody>
          <a:bodyPr/>
          <a:lstStyle/>
          <a:p>
            <a:pPr>
              <a:lnSpc>
                <a:spcPct val="80000"/>
              </a:lnSpc>
            </a:pPr>
            <a:r>
              <a:rPr lang="sv-SE" sz="2400" dirty="0" smtClean="0"/>
              <a:t>Inte mycket att orda om här om du har </a:t>
            </a:r>
            <a:r>
              <a:rPr lang="sv-SE" sz="2400" smtClean="0"/>
              <a:t>en </a:t>
            </a:r>
            <a:r>
              <a:rPr lang="sv-SE" sz="2400" smtClean="0"/>
              <a:t>bättre, mer lättläslig algorithm </a:t>
            </a:r>
            <a:r>
              <a:rPr lang="sv-SE" sz="2400" dirty="0" smtClean="0"/>
              <a:t>än den som används byt ut den.</a:t>
            </a:r>
          </a:p>
          <a:p>
            <a:pPr>
              <a:lnSpc>
                <a:spcPct val="80000"/>
              </a:lnSpc>
            </a:pPr>
            <a:r>
              <a:rPr lang="sv-SE" sz="2400" dirty="0" smtClean="0"/>
              <a:t>Första steget är naturligtvis att </a:t>
            </a:r>
            <a:r>
              <a:rPr lang="sv-SE" sz="2400" dirty="0" err="1" smtClean="0"/>
              <a:t>refaktorera</a:t>
            </a:r>
            <a:r>
              <a:rPr lang="sv-SE" sz="2400" dirty="0" smtClean="0"/>
              <a:t> så att du kan byta algoritm utan att någon märker det.</a:t>
            </a:r>
          </a:p>
          <a:p>
            <a:pPr>
              <a:lnSpc>
                <a:spcPct val="80000"/>
              </a:lnSpc>
            </a:pPr>
            <a:r>
              <a:rPr lang="sv-SE" sz="2400" dirty="0" smtClean="0"/>
              <a:t>Det här med förberedande </a:t>
            </a:r>
            <a:r>
              <a:rPr lang="sv-SE" sz="2400" dirty="0" err="1" smtClean="0"/>
              <a:t>refaktoreringar</a:t>
            </a:r>
            <a:r>
              <a:rPr lang="sv-SE" sz="2400" dirty="0" smtClean="0"/>
              <a:t> som jag pratade om innan har blivit ett vanligt förekommande tema här hoppas jag.</a:t>
            </a:r>
          </a:p>
          <a:p>
            <a:pPr>
              <a:lnSpc>
                <a:spcPct val="80000"/>
              </a:lnSpc>
            </a:pPr>
            <a:r>
              <a:rPr lang="sv-SE" sz="2400" dirty="0" smtClean="0"/>
              <a:t>Testa naturligtvis dock att er nya algoritm ger samma resultat som den gamla innan ni verkligen byter.</a:t>
            </a:r>
          </a:p>
          <a:p>
            <a:pPr>
              <a:lnSpc>
                <a:spcPct val="80000"/>
              </a:lnSpc>
            </a:pPr>
            <a:r>
              <a:rPr lang="sv-SE" sz="2400" dirty="0" smtClean="0"/>
              <a:t>Men var aldrig rädda för att byta.</a:t>
            </a:r>
          </a:p>
          <a:p>
            <a:endParaRPr lang="sv-S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Move</a:t>
            </a:r>
            <a:r>
              <a:rPr lang="sv-SE" dirty="0" smtClean="0"/>
              <a:t> </a:t>
            </a:r>
            <a:r>
              <a:rPr lang="sv-SE" dirty="0" err="1" smtClean="0"/>
              <a:t>Method</a:t>
            </a:r>
            <a:endParaRPr lang="sv-SE" dirty="0"/>
          </a:p>
        </p:txBody>
      </p:sp>
      <p:sp>
        <p:nvSpPr>
          <p:cNvPr id="3" name="Platshållare för innehåll 2"/>
          <p:cNvSpPr>
            <a:spLocks noGrp="1"/>
          </p:cNvSpPr>
          <p:nvPr>
            <p:ph idx="1"/>
          </p:nvPr>
        </p:nvSpPr>
        <p:spPr>
          <a:xfrm>
            <a:off x="214282" y="1285860"/>
            <a:ext cx="8715436" cy="5286412"/>
          </a:xfrm>
        </p:spPr>
        <p:txBody>
          <a:bodyPr/>
          <a:lstStyle/>
          <a:p>
            <a:pPr>
              <a:lnSpc>
                <a:spcPct val="80000"/>
              </a:lnSpc>
            </a:pPr>
            <a:r>
              <a:rPr lang="sv-SE" sz="2000" dirty="0" smtClean="0"/>
              <a:t>Så nu kommer vi till andra kapitlet av boken. Det här handlar om hur man flyttar funktionalitet mellan objekt medan vi tidigare mest pratat om saker vi gör inom objekten.</a:t>
            </a:r>
          </a:p>
          <a:p>
            <a:pPr>
              <a:lnSpc>
                <a:spcPct val="80000"/>
              </a:lnSpc>
            </a:pPr>
            <a:r>
              <a:rPr lang="sv-SE" sz="2000" dirty="0" smtClean="0"/>
              <a:t>Denna </a:t>
            </a:r>
            <a:r>
              <a:rPr lang="sv-SE" sz="2000" dirty="0" err="1" smtClean="0"/>
              <a:t>refaktorering</a:t>
            </a:r>
            <a:r>
              <a:rPr lang="sv-SE" sz="2000" dirty="0" smtClean="0"/>
              <a:t>  är till för då en funktion hamnat på ett ställe där den inte hör hemma.</a:t>
            </a:r>
          </a:p>
          <a:p>
            <a:pPr>
              <a:lnSpc>
                <a:spcPct val="80000"/>
              </a:lnSpc>
            </a:pPr>
            <a:r>
              <a:rPr lang="sv-SE" sz="2000" dirty="0" smtClean="0"/>
              <a:t>Eller omständigheter har förändras så att det inte längre hör hemma där längre.</a:t>
            </a:r>
          </a:p>
          <a:p>
            <a:pPr>
              <a:lnSpc>
                <a:spcPct val="80000"/>
              </a:lnSpc>
            </a:pPr>
            <a:r>
              <a:rPr lang="sv-SE" sz="2000" dirty="0" smtClean="0"/>
              <a:t>Så hur vet man om funktionen hör hemma i denna klassen eller inte?</a:t>
            </a:r>
          </a:p>
          <a:p>
            <a:pPr lvl="1">
              <a:lnSpc>
                <a:spcPct val="80000"/>
              </a:lnSpc>
            </a:pPr>
            <a:r>
              <a:rPr lang="sv-SE" sz="2000" dirty="0" smtClean="0"/>
              <a:t>Eftersom objektorientering är fokuserad runt </a:t>
            </a:r>
            <a:r>
              <a:rPr lang="sv-SE" sz="2000" dirty="0" err="1" smtClean="0"/>
              <a:t>datan</a:t>
            </a:r>
            <a:r>
              <a:rPr lang="sv-SE" sz="2000" dirty="0" smtClean="0"/>
              <a:t> så kan man titta på hur dataaccessen ligger till.</a:t>
            </a:r>
          </a:p>
          <a:p>
            <a:pPr lvl="1">
              <a:lnSpc>
                <a:spcPct val="80000"/>
              </a:lnSpc>
            </a:pPr>
            <a:r>
              <a:rPr lang="sv-SE" sz="2000" dirty="0" smtClean="0"/>
              <a:t>Om </a:t>
            </a:r>
            <a:r>
              <a:rPr lang="sv-SE" sz="2000" dirty="0" err="1" smtClean="0"/>
              <a:t>datan</a:t>
            </a:r>
            <a:r>
              <a:rPr lang="sv-SE" sz="2000" dirty="0" smtClean="0"/>
              <a:t> du </a:t>
            </a:r>
            <a:r>
              <a:rPr lang="sv-SE" sz="2000" dirty="0" err="1" smtClean="0"/>
              <a:t>accessar</a:t>
            </a:r>
            <a:r>
              <a:rPr lang="sv-SE" sz="2000" dirty="0" smtClean="0"/>
              <a:t> för det mesta ligger i en annan klass än den som funktionen tillhör kan det vara läge att flytta den.</a:t>
            </a:r>
          </a:p>
          <a:p>
            <a:pPr lvl="1">
              <a:lnSpc>
                <a:spcPct val="80000"/>
              </a:lnSpc>
            </a:pPr>
            <a:r>
              <a:rPr lang="sv-SE" sz="2000" dirty="0" smtClean="0"/>
              <a:t>Eller extrahera den delen som </a:t>
            </a:r>
            <a:r>
              <a:rPr lang="sv-SE" sz="2000" dirty="0" err="1" smtClean="0"/>
              <a:t>accessar</a:t>
            </a:r>
            <a:r>
              <a:rPr lang="sv-SE" sz="2000" dirty="0" smtClean="0"/>
              <a:t> den </a:t>
            </a:r>
            <a:r>
              <a:rPr lang="sv-SE" sz="2000" dirty="0" err="1" smtClean="0"/>
              <a:t>datan</a:t>
            </a:r>
            <a:r>
              <a:rPr lang="sv-SE" sz="2000" dirty="0" smtClean="0"/>
              <a:t> och sen flytta den extraherade delen.</a:t>
            </a:r>
          </a:p>
          <a:p>
            <a:pPr>
              <a:lnSpc>
                <a:spcPct val="80000"/>
              </a:lnSpc>
            </a:pPr>
            <a:r>
              <a:rPr lang="sv-SE" sz="2000" dirty="0" smtClean="0"/>
              <a:t>Flytta runt funktioner mellan olika klasser är en naturlig del av utvecklingsprocessen då man förflyttar ansvarsområden.</a:t>
            </a:r>
          </a:p>
          <a:p>
            <a:pPr lvl="1">
              <a:lnSpc>
                <a:spcPct val="80000"/>
              </a:lnSpc>
            </a:pPr>
            <a:endParaRPr lang="sv-SE" sz="2000" dirty="0" smtClean="0"/>
          </a:p>
          <a:p>
            <a:pPr>
              <a:buNone/>
            </a:pPr>
            <a:endParaRPr lang="sv-S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Move</a:t>
            </a:r>
            <a:r>
              <a:rPr lang="sv-SE" dirty="0" smtClean="0"/>
              <a:t> </a:t>
            </a:r>
            <a:r>
              <a:rPr lang="sv-SE" dirty="0" err="1" smtClean="0"/>
              <a:t>Field</a:t>
            </a:r>
            <a:endParaRPr lang="sv-SE" dirty="0"/>
          </a:p>
        </p:txBody>
      </p:sp>
      <p:sp>
        <p:nvSpPr>
          <p:cNvPr id="3" name="Platshållare för innehåll 2"/>
          <p:cNvSpPr>
            <a:spLocks noGrp="1"/>
          </p:cNvSpPr>
          <p:nvPr>
            <p:ph idx="1"/>
          </p:nvPr>
        </p:nvSpPr>
        <p:spPr>
          <a:xfrm>
            <a:off x="214282" y="1214422"/>
            <a:ext cx="8715436" cy="5000660"/>
          </a:xfrm>
        </p:spPr>
        <p:txBody>
          <a:bodyPr/>
          <a:lstStyle/>
          <a:p>
            <a:pPr>
              <a:lnSpc>
                <a:spcPct val="90000"/>
              </a:lnSpc>
            </a:pPr>
            <a:r>
              <a:rPr lang="sv-SE" sz="2400" dirty="0" smtClean="0"/>
              <a:t>Andra sidan av myntet till att flytta koden. </a:t>
            </a:r>
          </a:p>
          <a:p>
            <a:pPr>
              <a:lnSpc>
                <a:spcPct val="90000"/>
              </a:lnSpc>
            </a:pPr>
            <a:r>
              <a:rPr lang="sv-SE" sz="2400" dirty="0" smtClean="0"/>
              <a:t>Om en medlemsvariabel </a:t>
            </a:r>
            <a:r>
              <a:rPr lang="sv-SE" sz="2400" dirty="0" err="1" smtClean="0"/>
              <a:t>accessas</a:t>
            </a:r>
            <a:r>
              <a:rPr lang="sv-SE" sz="2400" dirty="0" smtClean="0"/>
              <a:t> oftare från en annan klass än från sin egna kanske den </a:t>
            </a:r>
            <a:r>
              <a:rPr lang="sv-SE" sz="2400" dirty="0" err="1" smtClean="0"/>
              <a:t>datan</a:t>
            </a:r>
            <a:r>
              <a:rPr lang="sv-SE" sz="2400" dirty="0" smtClean="0"/>
              <a:t> inte hör hemma i klassen den ligger i.</a:t>
            </a:r>
          </a:p>
          <a:p>
            <a:pPr>
              <a:lnSpc>
                <a:spcPct val="90000"/>
              </a:lnSpc>
            </a:pPr>
            <a:r>
              <a:rPr lang="sv-SE" sz="2400" dirty="0" smtClean="0"/>
              <a:t>Då kan det vara bättre att flytta datan dit där den faktiskt används istället eftersom grunderna i OOP är att objekten modeleras efter datan i dem.</a:t>
            </a:r>
          </a:p>
          <a:p>
            <a:pPr>
              <a:lnSpc>
                <a:spcPct val="90000"/>
              </a:lnSpc>
            </a:pPr>
            <a:r>
              <a:rPr lang="sv-SE" sz="2400" dirty="0" smtClean="0"/>
              <a:t>Detta får man naturligtvis vara lite varsam med men grundtanken är god.</a:t>
            </a:r>
          </a:p>
          <a:p>
            <a:pPr>
              <a:lnSpc>
                <a:spcPct val="90000"/>
              </a:lnSpc>
            </a:pPr>
            <a:r>
              <a:rPr lang="sv-SE" sz="2400" dirty="0" smtClean="0"/>
              <a:t>Oftast så utför man denna i samband med </a:t>
            </a:r>
            <a:r>
              <a:rPr lang="sv-SE" sz="2400" dirty="0" err="1" smtClean="0"/>
              <a:t>Move</a:t>
            </a:r>
            <a:r>
              <a:rPr lang="sv-SE" sz="2400" dirty="0" smtClean="0"/>
              <a:t> </a:t>
            </a:r>
            <a:r>
              <a:rPr lang="sv-SE" sz="2400" dirty="0" err="1" smtClean="0"/>
              <a:t>Method</a:t>
            </a:r>
            <a:r>
              <a:rPr lang="sv-SE" sz="2400" dirty="0" smtClean="0"/>
              <a:t> för att flytta runt en hel </a:t>
            </a:r>
            <a:r>
              <a:rPr lang="sv-SE" sz="2400" dirty="0" err="1" smtClean="0"/>
              <a:t>chunk</a:t>
            </a:r>
            <a:r>
              <a:rPr lang="sv-SE" sz="2400" dirty="0" smtClean="0"/>
              <a:t> data och kod som arbetar på den.</a:t>
            </a:r>
          </a:p>
          <a:p>
            <a:endParaRPr lang="sv-S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Extract</a:t>
            </a:r>
            <a:r>
              <a:rPr lang="sv-SE" dirty="0" smtClean="0"/>
              <a:t> Class</a:t>
            </a:r>
            <a:endParaRPr lang="sv-SE" dirty="0"/>
          </a:p>
        </p:txBody>
      </p:sp>
      <p:sp>
        <p:nvSpPr>
          <p:cNvPr id="3" name="Platshållare för innehåll 2"/>
          <p:cNvSpPr>
            <a:spLocks noGrp="1"/>
          </p:cNvSpPr>
          <p:nvPr>
            <p:ph idx="1"/>
          </p:nvPr>
        </p:nvSpPr>
        <p:spPr>
          <a:xfrm>
            <a:off x="214282" y="1000108"/>
            <a:ext cx="8715436" cy="5572164"/>
          </a:xfrm>
        </p:spPr>
        <p:txBody>
          <a:bodyPr>
            <a:normAutofit/>
          </a:bodyPr>
          <a:lstStyle/>
          <a:p>
            <a:pPr>
              <a:lnSpc>
                <a:spcPct val="80000"/>
              </a:lnSpc>
            </a:pPr>
            <a:r>
              <a:rPr lang="sv-SE" sz="2400" dirty="0" smtClean="0"/>
              <a:t>Ett annat fall kan vara att man har en klass som utför två klassers arbete.</a:t>
            </a:r>
          </a:p>
          <a:p>
            <a:pPr>
              <a:lnSpc>
                <a:spcPct val="80000"/>
              </a:lnSpc>
            </a:pPr>
            <a:r>
              <a:rPr lang="sv-SE" sz="2400" dirty="0" smtClean="0"/>
              <a:t>Dvs. en klass som har internt </a:t>
            </a:r>
            <a:r>
              <a:rPr lang="sv-SE" sz="2400" dirty="0" err="1" smtClean="0"/>
              <a:t>chunks</a:t>
            </a:r>
            <a:r>
              <a:rPr lang="sv-SE" sz="2400" dirty="0" smtClean="0"/>
              <a:t> av data och kod som hör ihop men som inte har någon direkt kontakt med </a:t>
            </a:r>
            <a:r>
              <a:rPr lang="sv-SE" sz="2400" dirty="0" err="1" smtClean="0"/>
              <a:t>datan</a:t>
            </a:r>
            <a:r>
              <a:rPr lang="sv-SE" sz="2400" dirty="0" smtClean="0"/>
              <a:t> och koden i resten av klassen.</a:t>
            </a:r>
          </a:p>
          <a:p>
            <a:pPr>
              <a:lnSpc>
                <a:spcPct val="80000"/>
              </a:lnSpc>
            </a:pPr>
            <a:r>
              <a:rPr lang="sv-SE" sz="2400" dirty="0" smtClean="0"/>
              <a:t>Detta har resulterat i att klassen försöker göra två saker samtidigt och saknar den tydliga gränsen man vill ha i OOP.</a:t>
            </a:r>
          </a:p>
          <a:p>
            <a:pPr>
              <a:lnSpc>
                <a:spcPct val="80000"/>
              </a:lnSpc>
            </a:pPr>
            <a:r>
              <a:rPr lang="sv-SE" sz="2400" dirty="0" smtClean="0"/>
              <a:t>I det här läget så räcker det inte bara att flytta enskilda metoder och fält. </a:t>
            </a:r>
          </a:p>
          <a:p>
            <a:pPr>
              <a:lnSpc>
                <a:spcPct val="80000"/>
              </a:lnSpc>
            </a:pPr>
            <a:r>
              <a:rPr lang="sv-SE" sz="2400" dirty="0" smtClean="0"/>
              <a:t>Utan det är lika bra att sätta sig ner och bryta ut det hela till en egen klass.</a:t>
            </a:r>
          </a:p>
          <a:p>
            <a:pPr>
              <a:lnSpc>
                <a:spcPct val="80000"/>
              </a:lnSpc>
            </a:pPr>
            <a:r>
              <a:rPr lang="sv-SE" sz="2400" dirty="0" smtClean="0"/>
              <a:t>På det sättet uppehåller man en korrekt atomisering samtidigt som också uppehåller sund OOP.</a:t>
            </a:r>
          </a:p>
          <a:p>
            <a:pPr>
              <a:lnSpc>
                <a:spcPct val="80000"/>
              </a:lnSpc>
            </a:pPr>
            <a:r>
              <a:rPr lang="sv-SE" sz="2400" dirty="0" smtClean="0"/>
              <a:t>Detta kan tyckas som ett stort arbete men är i slutändan inte mer än lite cut and paste (obs inte copy and paste).</a:t>
            </a:r>
          </a:p>
          <a:p>
            <a:endParaRPr lang="sv-S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Inline</a:t>
            </a:r>
            <a:r>
              <a:rPr lang="sv-SE" dirty="0" smtClean="0"/>
              <a:t> Class</a:t>
            </a:r>
            <a:endParaRPr lang="sv-SE" dirty="0"/>
          </a:p>
        </p:txBody>
      </p:sp>
      <p:sp>
        <p:nvSpPr>
          <p:cNvPr id="3" name="Platshållare för innehåll 2"/>
          <p:cNvSpPr>
            <a:spLocks noGrp="1"/>
          </p:cNvSpPr>
          <p:nvPr>
            <p:ph idx="1"/>
          </p:nvPr>
        </p:nvSpPr>
        <p:spPr>
          <a:xfrm>
            <a:off x="214282" y="1000108"/>
            <a:ext cx="8715436" cy="5572164"/>
          </a:xfrm>
        </p:spPr>
        <p:txBody>
          <a:bodyPr>
            <a:normAutofit/>
          </a:bodyPr>
          <a:lstStyle/>
          <a:p>
            <a:pPr>
              <a:lnSpc>
                <a:spcPct val="90000"/>
              </a:lnSpc>
            </a:pPr>
            <a:r>
              <a:rPr lang="sv-SE" sz="2400" dirty="0" smtClean="0"/>
              <a:t>Precis som det fanns en </a:t>
            </a:r>
            <a:r>
              <a:rPr lang="sv-SE" sz="2400" dirty="0" err="1" smtClean="0"/>
              <a:t>inline</a:t>
            </a:r>
            <a:r>
              <a:rPr lang="sv-SE" sz="2400" dirty="0" smtClean="0"/>
              <a:t> </a:t>
            </a:r>
            <a:r>
              <a:rPr lang="sv-SE" sz="2400" dirty="0" err="1" smtClean="0"/>
              <a:t>method</a:t>
            </a:r>
            <a:r>
              <a:rPr lang="sv-SE" sz="2400" dirty="0" smtClean="0"/>
              <a:t> finns det en </a:t>
            </a:r>
            <a:r>
              <a:rPr lang="sv-SE" sz="2400" dirty="0" err="1" smtClean="0"/>
              <a:t>inline</a:t>
            </a:r>
            <a:r>
              <a:rPr lang="sv-SE" sz="2400" dirty="0" smtClean="0"/>
              <a:t> klass av ungefär samma orsaker.</a:t>
            </a:r>
          </a:p>
          <a:p>
            <a:pPr>
              <a:lnSpc>
                <a:spcPct val="90000"/>
              </a:lnSpc>
            </a:pPr>
            <a:r>
              <a:rPr lang="sv-SE" sz="2400" dirty="0" smtClean="0"/>
              <a:t>Det kan ha hänt att en klass blivit så liten att den är betydelselös eller att man gått för långt vid ned delning.</a:t>
            </a:r>
          </a:p>
          <a:p>
            <a:pPr>
              <a:lnSpc>
                <a:spcPct val="90000"/>
              </a:lnSpc>
            </a:pPr>
            <a:r>
              <a:rPr lang="sv-SE" sz="2400" dirty="0" smtClean="0"/>
              <a:t>Eller att man för att kunna strukturera upp ett system först vill bygga ihop klasserna för att sedan gör en ny indelning av dem.</a:t>
            </a:r>
          </a:p>
          <a:p>
            <a:pPr>
              <a:lnSpc>
                <a:spcPct val="90000"/>
              </a:lnSpc>
            </a:pPr>
            <a:r>
              <a:rPr lang="sv-SE" sz="2400" dirty="0" smtClean="0"/>
              <a:t>Med </a:t>
            </a:r>
            <a:r>
              <a:rPr lang="sv-SE" sz="2400" dirty="0" err="1" smtClean="0"/>
              <a:t>refactoring</a:t>
            </a:r>
            <a:r>
              <a:rPr lang="sv-SE" sz="2400" dirty="0" smtClean="0"/>
              <a:t> är allting möjligt. Och om klassen blir för stor efter detta kan man alltid återgå med </a:t>
            </a:r>
            <a:r>
              <a:rPr lang="sv-SE" sz="2400" dirty="0" err="1" smtClean="0"/>
              <a:t>extract</a:t>
            </a:r>
            <a:r>
              <a:rPr lang="sv-SE" sz="2400" dirty="0" smtClean="0"/>
              <a:t> </a:t>
            </a:r>
            <a:r>
              <a:rPr lang="sv-SE" sz="2400" dirty="0" err="1" smtClean="0"/>
              <a:t>class</a:t>
            </a:r>
            <a:r>
              <a:rPr lang="sv-SE" sz="2400" dirty="0" smtClean="0"/>
              <a:t>. Vilket gör att man inte behöver vara rädd för att använda den. Eftersom de två refaktoreringarna tar ut varandra.</a:t>
            </a:r>
          </a:p>
          <a:p>
            <a:endParaRPr lang="sv-S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Hide</a:t>
            </a:r>
            <a:r>
              <a:rPr lang="sv-SE" dirty="0" smtClean="0"/>
              <a:t> </a:t>
            </a:r>
            <a:r>
              <a:rPr lang="sv-SE" dirty="0" err="1" smtClean="0"/>
              <a:t>Delegate</a:t>
            </a:r>
            <a:endParaRPr lang="sv-SE" dirty="0"/>
          </a:p>
        </p:txBody>
      </p:sp>
      <p:sp>
        <p:nvSpPr>
          <p:cNvPr id="3" name="Platshållare för innehåll 2"/>
          <p:cNvSpPr>
            <a:spLocks noGrp="1"/>
          </p:cNvSpPr>
          <p:nvPr>
            <p:ph idx="1"/>
          </p:nvPr>
        </p:nvSpPr>
        <p:spPr>
          <a:xfrm>
            <a:off x="214282" y="1071546"/>
            <a:ext cx="8715436" cy="5500726"/>
          </a:xfrm>
        </p:spPr>
        <p:txBody>
          <a:bodyPr/>
          <a:lstStyle/>
          <a:p>
            <a:pPr>
              <a:lnSpc>
                <a:spcPct val="80000"/>
              </a:lnSpc>
            </a:pPr>
            <a:r>
              <a:rPr lang="sv-SE" sz="2400" dirty="0" smtClean="0"/>
              <a:t>Detta är rätt mycket en operation för att öka inkapsling och minska mängden spaghettikod.</a:t>
            </a:r>
          </a:p>
          <a:p>
            <a:pPr>
              <a:lnSpc>
                <a:spcPct val="80000"/>
              </a:lnSpc>
            </a:pPr>
            <a:r>
              <a:rPr lang="sv-SE" sz="2400" dirty="0" smtClean="0"/>
              <a:t>Tanken är att om du har en klass som medlemsvariabel så är det för att du ligger högre upp i hierarkin och andra klasser behöver inte veta att du har access till den.</a:t>
            </a:r>
          </a:p>
          <a:p>
            <a:pPr lvl="1">
              <a:lnSpc>
                <a:spcPct val="80000"/>
              </a:lnSpc>
            </a:pPr>
            <a:r>
              <a:rPr lang="sv-SE" sz="1800" dirty="0" smtClean="0"/>
              <a:t>De behöver bara veta att du kan uppfylla en viss mängd funktionalitet. Hur du gör det är bakom din inkapsling och är ingenting de behöver veta om.</a:t>
            </a:r>
          </a:p>
          <a:p>
            <a:pPr>
              <a:lnSpc>
                <a:spcPct val="80000"/>
              </a:lnSpc>
            </a:pPr>
            <a:r>
              <a:rPr lang="sv-SE" sz="2400" dirty="0" smtClean="0"/>
              <a:t>Hela denna metoden är att ta  sådana klasser som är synliga men inte bör vara det och dölja accessen till dem bakom ett funktionsanrop istället.</a:t>
            </a:r>
          </a:p>
          <a:p>
            <a:pPr>
              <a:lnSpc>
                <a:spcPct val="80000"/>
              </a:lnSpc>
            </a:pPr>
            <a:endParaRPr lang="sv-SE" sz="2000" dirty="0" smtClean="0"/>
          </a:p>
          <a:p>
            <a:pPr lvl="1">
              <a:lnSpc>
                <a:spcPct val="80000"/>
              </a:lnSpc>
            </a:pPr>
            <a:endParaRPr lang="sv-SE" sz="1400" dirty="0" smtClean="0"/>
          </a:p>
          <a:p>
            <a:pPr>
              <a:lnSpc>
                <a:spcPct val="80000"/>
              </a:lnSpc>
            </a:pPr>
            <a:endParaRPr lang="sv-SE" sz="1800" dirty="0" smtClean="0"/>
          </a:p>
          <a:p>
            <a:endParaRPr lang="sv-S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Remove</a:t>
            </a:r>
            <a:r>
              <a:rPr lang="sv-SE" dirty="0" smtClean="0"/>
              <a:t> The </a:t>
            </a:r>
            <a:r>
              <a:rPr lang="sv-SE" dirty="0" err="1" smtClean="0"/>
              <a:t>Middle</a:t>
            </a:r>
            <a:r>
              <a:rPr lang="sv-SE" dirty="0" smtClean="0"/>
              <a:t> Man</a:t>
            </a:r>
            <a:endParaRPr lang="sv-SE" dirty="0"/>
          </a:p>
        </p:txBody>
      </p:sp>
      <p:sp>
        <p:nvSpPr>
          <p:cNvPr id="3" name="Platshållare för innehåll 2"/>
          <p:cNvSpPr>
            <a:spLocks noGrp="1"/>
          </p:cNvSpPr>
          <p:nvPr>
            <p:ph idx="1"/>
          </p:nvPr>
        </p:nvSpPr>
        <p:spPr>
          <a:xfrm>
            <a:off x="214282" y="1071546"/>
            <a:ext cx="8715436" cy="5500726"/>
          </a:xfrm>
        </p:spPr>
        <p:txBody>
          <a:bodyPr>
            <a:normAutofit/>
          </a:bodyPr>
          <a:lstStyle/>
          <a:p>
            <a:pPr>
              <a:lnSpc>
                <a:spcPct val="80000"/>
              </a:lnSpc>
            </a:pPr>
            <a:r>
              <a:rPr lang="sv-SE" sz="2400" dirty="0" smtClean="0"/>
              <a:t>Ett problem med att man döljer delegering kan dock vara att man i slutändan får en väldigt lång kedja med klasser som används bara för att låta två klasser kommunicera.</a:t>
            </a:r>
          </a:p>
          <a:p>
            <a:pPr>
              <a:lnSpc>
                <a:spcPct val="80000"/>
              </a:lnSpc>
            </a:pPr>
            <a:r>
              <a:rPr lang="sv-SE" sz="2400" dirty="0" smtClean="0"/>
              <a:t>I en del sådana fall kan det vara bättre att bryta inkapslingen och låta de två klasserna pratat direkt med varandra eftersom alla mellan stegen leder till minskad läsförståelse och ökad bugg risk.</a:t>
            </a:r>
          </a:p>
          <a:p>
            <a:pPr>
              <a:lnSpc>
                <a:spcPct val="80000"/>
              </a:lnSpc>
            </a:pPr>
            <a:r>
              <a:rPr lang="sv-SE" sz="2400" dirty="0" smtClean="0"/>
              <a:t>Det kan vara svårt att bestämma var en bra mellanpunkt ligger mellan data </a:t>
            </a:r>
            <a:r>
              <a:rPr lang="sv-SE" sz="2400" dirty="0" err="1" smtClean="0"/>
              <a:t>hiding</a:t>
            </a:r>
            <a:r>
              <a:rPr lang="sv-SE" sz="2400" dirty="0" smtClean="0"/>
              <a:t> och access.</a:t>
            </a:r>
          </a:p>
          <a:p>
            <a:pPr>
              <a:lnSpc>
                <a:spcPct val="80000"/>
              </a:lnSpc>
            </a:pPr>
            <a:r>
              <a:rPr lang="sv-SE" sz="2400" dirty="0" smtClean="0"/>
              <a:t>Tack och lov behöver ni inte bestämma er permanent. Med </a:t>
            </a:r>
            <a:r>
              <a:rPr lang="sv-SE" sz="2400" dirty="0" err="1" smtClean="0"/>
              <a:t>Hide</a:t>
            </a:r>
            <a:r>
              <a:rPr lang="sv-SE" sz="2400" dirty="0" smtClean="0"/>
              <a:t> </a:t>
            </a:r>
            <a:r>
              <a:rPr lang="sv-SE" sz="2400" dirty="0" err="1" smtClean="0"/>
              <a:t>Delegate</a:t>
            </a:r>
            <a:r>
              <a:rPr lang="sv-SE" sz="2400" dirty="0" smtClean="0"/>
              <a:t> och </a:t>
            </a:r>
            <a:r>
              <a:rPr lang="sv-SE" sz="2400" dirty="0" err="1" smtClean="0"/>
              <a:t>Remove</a:t>
            </a:r>
            <a:r>
              <a:rPr lang="sv-SE" sz="2400" dirty="0" smtClean="0"/>
              <a:t> the </a:t>
            </a:r>
            <a:r>
              <a:rPr lang="sv-SE" sz="2400" dirty="0" err="1" smtClean="0"/>
              <a:t>Middle</a:t>
            </a:r>
            <a:r>
              <a:rPr lang="sv-SE" sz="2400" dirty="0" smtClean="0"/>
              <a:t> Man kan ni lätt flytta om tills ni får det som passar er nu.</a:t>
            </a:r>
          </a:p>
          <a:p>
            <a:pPr>
              <a:lnSpc>
                <a:spcPct val="80000"/>
              </a:lnSpc>
            </a:pPr>
            <a:endParaRPr lang="sv-SE" dirty="0" smtClean="0"/>
          </a:p>
          <a:p>
            <a:endParaRPr lang="sv-S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Refactorings</a:t>
            </a:r>
            <a:endParaRPr lang="sv-SE" dirty="0"/>
          </a:p>
        </p:txBody>
      </p:sp>
      <p:sp>
        <p:nvSpPr>
          <p:cNvPr id="3" name="Platshållare för innehåll 2"/>
          <p:cNvSpPr>
            <a:spLocks noGrp="1"/>
          </p:cNvSpPr>
          <p:nvPr>
            <p:ph idx="1"/>
          </p:nvPr>
        </p:nvSpPr>
        <p:spPr/>
        <p:txBody>
          <a:bodyPr/>
          <a:lstStyle/>
          <a:p>
            <a:pPr>
              <a:lnSpc>
                <a:spcPct val="80000"/>
              </a:lnSpc>
            </a:pPr>
            <a:r>
              <a:rPr lang="sv-SE" sz="2400" dirty="0" smtClean="0"/>
              <a:t>Boken nu och framåt är en katalog av refaktoreringar som författaren har använt sig av.</a:t>
            </a:r>
          </a:p>
          <a:p>
            <a:pPr>
              <a:lnSpc>
                <a:spcPct val="80000"/>
              </a:lnSpc>
            </a:pPr>
            <a:r>
              <a:rPr lang="sv-SE" sz="2400" dirty="0" smtClean="0"/>
              <a:t>Medan det på inget sätt representerar en bibel av vad som är en korrekt refaktorering så är hans metoder i de allra flesta fall de små barnsteg som refaktoreringar är uppbyggda av.</a:t>
            </a:r>
          </a:p>
          <a:p>
            <a:pPr>
              <a:lnSpc>
                <a:spcPct val="80000"/>
              </a:lnSpc>
            </a:pPr>
            <a:r>
              <a:rPr lang="sv-SE" sz="2400" dirty="0" smtClean="0"/>
              <a:t>För alla satsar de på att uppnå de enkla basmålen i OOP:</a:t>
            </a:r>
          </a:p>
          <a:p>
            <a:pPr lvl="1">
              <a:lnSpc>
                <a:spcPct val="80000"/>
              </a:lnSpc>
            </a:pPr>
            <a:r>
              <a:rPr lang="sv-SE" sz="1800" dirty="0" smtClean="0"/>
              <a:t>Separering av olika data och uppgifter.</a:t>
            </a:r>
          </a:p>
          <a:p>
            <a:pPr lvl="1">
              <a:lnSpc>
                <a:spcPct val="80000"/>
              </a:lnSpc>
            </a:pPr>
            <a:r>
              <a:rPr lang="sv-SE" sz="1800" dirty="0" smtClean="0"/>
              <a:t>Tydliga små funktioner.</a:t>
            </a:r>
          </a:p>
          <a:p>
            <a:pPr lvl="1">
              <a:lnSpc>
                <a:spcPct val="80000"/>
              </a:lnSpc>
            </a:pPr>
            <a:r>
              <a:rPr lang="sv-SE" sz="1800" dirty="0" smtClean="0"/>
              <a:t>Rätt data på rätt plats.</a:t>
            </a:r>
          </a:p>
          <a:p>
            <a:pPr lvl="1">
              <a:lnSpc>
                <a:spcPct val="80000"/>
              </a:lnSpc>
            </a:pPr>
            <a:r>
              <a:rPr lang="sv-SE" sz="1800" dirty="0" smtClean="0"/>
              <a:t>Enkapsulering.</a:t>
            </a:r>
          </a:p>
          <a:p>
            <a:pPr lvl="1">
              <a:lnSpc>
                <a:spcPct val="80000"/>
              </a:lnSpc>
            </a:pPr>
            <a:r>
              <a:rPr lang="sv-SE" sz="1800" dirty="0" smtClean="0"/>
              <a:t>Enkelhet för förändring.</a:t>
            </a:r>
          </a:p>
          <a:p>
            <a:pPr>
              <a:lnSpc>
                <a:spcPct val="80000"/>
              </a:lnSpc>
            </a:pPr>
            <a:r>
              <a:rPr lang="sv-SE" sz="2200" dirty="0" smtClean="0"/>
              <a:t>Alla sunda bastankar i varje snyggt designat program.</a:t>
            </a:r>
          </a:p>
          <a:p>
            <a:pPr lvl="1">
              <a:lnSpc>
                <a:spcPct val="80000"/>
              </a:lnSpc>
              <a:buNone/>
            </a:pPr>
            <a:endParaRPr lang="sv-SE" sz="1800" dirty="0" smtClean="0"/>
          </a:p>
          <a:p>
            <a:pPr>
              <a:lnSpc>
                <a:spcPct val="80000"/>
              </a:lnSpc>
            </a:pPr>
            <a:endParaRPr lang="sv-SE" sz="2000" dirty="0" smtClean="0"/>
          </a:p>
          <a:p>
            <a:endParaRPr lang="sv-S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Introduce</a:t>
            </a:r>
            <a:r>
              <a:rPr lang="sv-SE" dirty="0" smtClean="0"/>
              <a:t> </a:t>
            </a:r>
            <a:r>
              <a:rPr lang="sv-SE" dirty="0" err="1" smtClean="0"/>
              <a:t>Foreign</a:t>
            </a:r>
            <a:r>
              <a:rPr lang="sv-SE" dirty="0" smtClean="0"/>
              <a:t> </a:t>
            </a:r>
            <a:r>
              <a:rPr lang="sv-SE" dirty="0" err="1" smtClean="0"/>
              <a:t>Method</a:t>
            </a:r>
            <a:endParaRPr lang="sv-SE" dirty="0"/>
          </a:p>
        </p:txBody>
      </p:sp>
      <p:sp>
        <p:nvSpPr>
          <p:cNvPr id="3" name="Platshållare för innehåll 2"/>
          <p:cNvSpPr>
            <a:spLocks noGrp="1"/>
          </p:cNvSpPr>
          <p:nvPr>
            <p:ph idx="1"/>
          </p:nvPr>
        </p:nvSpPr>
        <p:spPr>
          <a:xfrm>
            <a:off x="214282" y="1142984"/>
            <a:ext cx="8715436" cy="5429288"/>
          </a:xfrm>
        </p:spPr>
        <p:txBody>
          <a:bodyPr>
            <a:normAutofit/>
          </a:bodyPr>
          <a:lstStyle/>
          <a:p>
            <a:pPr>
              <a:lnSpc>
                <a:spcPct val="80000"/>
              </a:lnSpc>
            </a:pPr>
            <a:r>
              <a:rPr lang="sv-SE" sz="2400" dirty="0" smtClean="0"/>
              <a:t>Detta klassificeras som en </a:t>
            </a:r>
            <a:r>
              <a:rPr lang="sv-SE" sz="2400" dirty="0" err="1" smtClean="0"/>
              <a:t>refaktorering</a:t>
            </a:r>
            <a:r>
              <a:rPr lang="sv-SE" sz="2400" dirty="0" smtClean="0"/>
              <a:t> här</a:t>
            </a:r>
          </a:p>
          <a:p>
            <a:pPr>
              <a:lnSpc>
                <a:spcPct val="80000"/>
              </a:lnSpc>
            </a:pPr>
            <a:r>
              <a:rPr lang="sv-SE" sz="2400" dirty="0" smtClean="0"/>
              <a:t>Min i min värld brukar jag kalla det ett fulhack. Men har man inte tillgång till källkoden och man inte kan skriva om hela systemet som man använder. Så tvingas man ta till desperata metoder.</a:t>
            </a:r>
          </a:p>
          <a:p>
            <a:pPr>
              <a:lnSpc>
                <a:spcPct val="80000"/>
              </a:lnSpc>
            </a:pPr>
            <a:r>
              <a:rPr lang="sv-SE" sz="2400" dirty="0" smtClean="0"/>
              <a:t>Det är helt enkelt att du skapar en extern funktion som tar en klass av typen du vill agera på och gör något med den och returnerar den.</a:t>
            </a:r>
          </a:p>
          <a:p>
            <a:pPr>
              <a:lnSpc>
                <a:spcPct val="80000"/>
              </a:lnSpc>
            </a:pPr>
            <a:r>
              <a:rPr lang="sv-SE" sz="2400" dirty="0" smtClean="0"/>
              <a:t>Dilemmat med dessa är just att de inte tillhör klassen och därför lätt kan glömmas bort om man inte känner till dem.</a:t>
            </a:r>
          </a:p>
          <a:p>
            <a:pPr>
              <a:lnSpc>
                <a:spcPct val="80000"/>
              </a:lnSpc>
            </a:pPr>
            <a:r>
              <a:rPr lang="sv-SE" sz="2400" dirty="0" smtClean="0"/>
              <a:t>De måste ligga i en separat fil etc. </a:t>
            </a:r>
          </a:p>
          <a:p>
            <a:pPr>
              <a:lnSpc>
                <a:spcPct val="80000"/>
              </a:lnSpc>
            </a:pPr>
            <a:r>
              <a:rPr lang="sv-SE" sz="2400" dirty="0" smtClean="0"/>
              <a:t>Och de ingår inte i klassens </a:t>
            </a:r>
            <a:r>
              <a:rPr lang="sv-SE" sz="2400" dirty="0" err="1" smtClean="0"/>
              <a:t>named</a:t>
            </a:r>
            <a:r>
              <a:rPr lang="sv-SE" sz="2400" dirty="0" smtClean="0"/>
              <a:t> </a:t>
            </a:r>
            <a:r>
              <a:rPr lang="sv-SE" sz="2400" dirty="0" err="1" smtClean="0"/>
              <a:t>scope</a:t>
            </a:r>
            <a:r>
              <a:rPr lang="sv-SE" sz="2400" dirty="0" smtClean="0"/>
              <a:t>.</a:t>
            </a:r>
          </a:p>
          <a:p>
            <a:pPr>
              <a:lnSpc>
                <a:spcPct val="80000"/>
              </a:lnSpc>
            </a:pPr>
            <a:r>
              <a:rPr lang="sv-SE" sz="2400" dirty="0" smtClean="0"/>
              <a:t>Jag rekommenderar starkt emot denna sorts extensions. Det var för att slippa göra sådana som vi skrev våran egen </a:t>
            </a:r>
            <a:r>
              <a:rPr lang="sv-SE" sz="2400" dirty="0" err="1" smtClean="0"/>
              <a:t>array</a:t>
            </a:r>
            <a:r>
              <a:rPr lang="sv-SE" sz="2400" dirty="0" smtClean="0"/>
              <a:t> klass.</a:t>
            </a:r>
          </a:p>
          <a:p>
            <a:endParaRPr lang="sv-S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Introduce</a:t>
            </a:r>
            <a:r>
              <a:rPr lang="sv-SE" dirty="0" smtClean="0"/>
              <a:t> </a:t>
            </a:r>
            <a:r>
              <a:rPr lang="sv-SE" dirty="0" err="1" smtClean="0"/>
              <a:t>Local</a:t>
            </a:r>
            <a:r>
              <a:rPr lang="sv-SE" dirty="0" smtClean="0"/>
              <a:t> Extension</a:t>
            </a:r>
            <a:endParaRPr lang="sv-SE" dirty="0"/>
          </a:p>
        </p:txBody>
      </p:sp>
      <p:sp>
        <p:nvSpPr>
          <p:cNvPr id="3" name="Platshållare för innehåll 2"/>
          <p:cNvSpPr>
            <a:spLocks noGrp="1"/>
          </p:cNvSpPr>
          <p:nvPr>
            <p:ph idx="1"/>
          </p:nvPr>
        </p:nvSpPr>
        <p:spPr>
          <a:xfrm>
            <a:off x="214282" y="1000108"/>
            <a:ext cx="8715436" cy="5572164"/>
          </a:xfrm>
        </p:spPr>
        <p:txBody>
          <a:bodyPr/>
          <a:lstStyle/>
          <a:p>
            <a:pPr>
              <a:lnSpc>
                <a:spcPct val="80000"/>
              </a:lnSpc>
            </a:pPr>
            <a:r>
              <a:rPr lang="sv-SE" sz="2400" dirty="0" smtClean="0"/>
              <a:t>Detta är den logiska fortsättningen av förra </a:t>
            </a:r>
            <a:r>
              <a:rPr lang="sv-SE" sz="2400" dirty="0" err="1" smtClean="0"/>
              <a:t>refaktoreringen</a:t>
            </a:r>
            <a:r>
              <a:rPr lang="sv-SE" sz="2400" dirty="0" smtClean="0"/>
              <a:t> men denna är mycket bättre.</a:t>
            </a:r>
          </a:p>
          <a:p>
            <a:pPr>
              <a:lnSpc>
                <a:spcPct val="80000"/>
              </a:lnSpc>
            </a:pPr>
            <a:r>
              <a:rPr lang="sv-SE" sz="2400" dirty="0" smtClean="0"/>
              <a:t>I det här läget skapar du en subklass av den egentliga klassen och implementerar dina tillägg i denna.</a:t>
            </a:r>
          </a:p>
          <a:p>
            <a:pPr>
              <a:lnSpc>
                <a:spcPct val="80000"/>
              </a:lnSpc>
            </a:pPr>
            <a:r>
              <a:rPr lang="sv-SE" sz="2400" dirty="0" smtClean="0"/>
              <a:t>Detta funkar rätt bra faktiskt så länge du inte försöker kombinera användande av denna klassen och original klassen.</a:t>
            </a:r>
          </a:p>
          <a:p>
            <a:pPr>
              <a:lnSpc>
                <a:spcPct val="80000"/>
              </a:lnSpc>
            </a:pPr>
            <a:r>
              <a:rPr lang="sv-SE" sz="2400" dirty="0" smtClean="0"/>
              <a:t>Men så länge du nöjer dig med extensionen fungerar detta rätt bra.</a:t>
            </a:r>
          </a:p>
          <a:p>
            <a:pPr>
              <a:lnSpc>
                <a:spcPct val="80000"/>
              </a:lnSpc>
            </a:pPr>
            <a:r>
              <a:rPr lang="sv-SE" sz="2400" dirty="0" smtClean="0"/>
              <a:t>Ett </a:t>
            </a:r>
            <a:r>
              <a:rPr lang="sv-SE" sz="2400" dirty="0" err="1" smtClean="0"/>
              <a:t>crux</a:t>
            </a:r>
            <a:r>
              <a:rPr lang="sv-SE" sz="2400" dirty="0" smtClean="0"/>
              <a:t> är dock då nya versioner av basklassen kommer ut som din extension inte blir kompatibla med.</a:t>
            </a:r>
          </a:p>
          <a:p>
            <a:endParaRPr lang="sv-S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Frågor?</a:t>
            </a:r>
            <a:endParaRPr lang="sv-SE" dirty="0"/>
          </a:p>
        </p:txBody>
      </p:sp>
      <p:sp>
        <p:nvSpPr>
          <p:cNvPr id="3" name="Platshållare för innehåll 2"/>
          <p:cNvSpPr>
            <a:spLocks noGrp="1"/>
          </p:cNvSpPr>
          <p:nvPr>
            <p:ph idx="1"/>
          </p:nvPr>
        </p:nvSpPr>
        <p:spPr/>
        <p:txBody>
          <a:bodyPr/>
          <a:lstStyle/>
          <a:p>
            <a:r>
              <a:rPr lang="sv-SE" sz="2400" dirty="0" smtClean="0"/>
              <a:t>Läxa </a:t>
            </a:r>
          </a:p>
          <a:p>
            <a:r>
              <a:rPr lang="sv-SE" sz="2400" dirty="0" err="1" smtClean="0"/>
              <a:t>Refactoring</a:t>
            </a:r>
            <a:r>
              <a:rPr lang="sv-SE" sz="2400" dirty="0" smtClean="0"/>
              <a:t> 169-236</a:t>
            </a:r>
          </a:p>
          <a:p>
            <a:endParaRPr lang="sv-SE" sz="2400" dirty="0" smtClean="0"/>
          </a:p>
          <a:p>
            <a:pPr>
              <a:buNone/>
            </a:pPr>
            <a:r>
              <a:rPr lang="sv-SE" sz="2400" dirty="0" smtClean="0">
                <a:solidFill>
                  <a:srgbClr val="4C4946"/>
                </a:solidFill>
                <a:hlinkClick r:id="rId2"/>
              </a:rPr>
              <a:t>magnus@thegameassembly.com</a:t>
            </a:r>
            <a:endParaRPr lang="sv-SE"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Refactorings</a:t>
            </a:r>
            <a:endParaRPr lang="sv-SE" dirty="0"/>
          </a:p>
        </p:txBody>
      </p:sp>
      <p:sp>
        <p:nvSpPr>
          <p:cNvPr id="3" name="Platshållare för innehåll 2"/>
          <p:cNvSpPr>
            <a:spLocks noGrp="1"/>
          </p:cNvSpPr>
          <p:nvPr>
            <p:ph idx="1"/>
          </p:nvPr>
        </p:nvSpPr>
        <p:spPr/>
        <p:txBody>
          <a:bodyPr/>
          <a:lstStyle/>
          <a:p>
            <a:pPr>
              <a:lnSpc>
                <a:spcPct val="80000"/>
              </a:lnSpc>
            </a:pPr>
            <a:r>
              <a:rPr lang="sv-SE" sz="2400" dirty="0" smtClean="0"/>
              <a:t>Boken grupperar även dessa refaktoreringar i ett försök att skapa familjer av refaktoreringar.</a:t>
            </a:r>
          </a:p>
          <a:p>
            <a:pPr lvl="1">
              <a:lnSpc>
                <a:spcPct val="80000"/>
              </a:lnSpc>
            </a:pPr>
            <a:r>
              <a:rPr lang="sv-SE" sz="2000" dirty="0" smtClean="0"/>
              <a:t>Det ni haft till läxa tills idag är Composing methods och Moving features between objects.</a:t>
            </a:r>
          </a:p>
          <a:p>
            <a:pPr lvl="1">
              <a:lnSpc>
                <a:spcPct val="80000"/>
              </a:lnSpc>
            </a:pPr>
            <a:r>
              <a:rPr lang="sv-SE" sz="2000" dirty="0" smtClean="0"/>
              <a:t>Båda saker ni har haft ett behov av att göra under era projekt och kommer ha användning av i framtiden.</a:t>
            </a:r>
          </a:p>
          <a:p>
            <a:pPr>
              <a:lnSpc>
                <a:spcPct val="80000"/>
              </a:lnSpc>
            </a:pPr>
            <a:r>
              <a:rPr lang="sv-SE" sz="2400" dirty="0" smtClean="0"/>
              <a:t>Nyckeln bakom </a:t>
            </a:r>
            <a:r>
              <a:rPr lang="sv-SE" sz="2400" dirty="0" err="1" smtClean="0"/>
              <a:t>refaktorering</a:t>
            </a:r>
            <a:r>
              <a:rPr lang="sv-SE" sz="2400" dirty="0" smtClean="0"/>
              <a:t> är att koden är i ständig förändring. Det som var rätt sak att göra för två veckor sedan är inte längre rätt sak idag.</a:t>
            </a:r>
          </a:p>
          <a:p>
            <a:pPr lvl="1">
              <a:lnSpc>
                <a:spcPct val="80000"/>
              </a:lnSpc>
            </a:pPr>
            <a:r>
              <a:rPr lang="sv-SE" sz="2000" dirty="0" smtClean="0"/>
              <a:t>Man går inte och grämer sig över det, man bara fixar det.</a:t>
            </a:r>
          </a:p>
          <a:p>
            <a:pPr>
              <a:lnSpc>
                <a:spcPct val="80000"/>
              </a:lnSpc>
            </a:pPr>
            <a:r>
              <a:rPr lang="sv-SE" sz="2400" dirty="0" smtClean="0"/>
              <a:t>För att den tid det tar att fixa det hela blir lätt intjänat på hur mycket enklare systemet blir att arbeta med under resten av tiden.</a:t>
            </a:r>
          </a:p>
          <a:p>
            <a:pPr>
              <a:lnSpc>
                <a:spcPct val="80000"/>
              </a:lnSpc>
            </a:pPr>
            <a:endParaRPr lang="sv-SE" sz="2000" dirty="0" smtClean="0"/>
          </a:p>
          <a:p>
            <a:endParaRPr lang="sv-S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Extract</a:t>
            </a:r>
            <a:r>
              <a:rPr lang="sv-SE" dirty="0" smtClean="0"/>
              <a:t> </a:t>
            </a:r>
            <a:r>
              <a:rPr lang="sv-SE" dirty="0" err="1" smtClean="0"/>
              <a:t>Method</a:t>
            </a:r>
            <a:endParaRPr lang="sv-SE" dirty="0"/>
          </a:p>
        </p:txBody>
      </p:sp>
      <p:sp>
        <p:nvSpPr>
          <p:cNvPr id="3" name="Platshållare för innehåll 2"/>
          <p:cNvSpPr>
            <a:spLocks noGrp="1"/>
          </p:cNvSpPr>
          <p:nvPr>
            <p:ph idx="1"/>
          </p:nvPr>
        </p:nvSpPr>
        <p:spPr/>
        <p:txBody>
          <a:bodyPr/>
          <a:lstStyle/>
          <a:p>
            <a:pPr>
              <a:lnSpc>
                <a:spcPct val="80000"/>
              </a:lnSpc>
            </a:pPr>
            <a:r>
              <a:rPr lang="sv-SE" sz="2200" dirty="0" smtClean="0"/>
              <a:t>Precis som allt annat i boken är denna </a:t>
            </a:r>
            <a:r>
              <a:rPr lang="sv-SE" sz="2200" dirty="0" err="1" smtClean="0"/>
              <a:t>refaktorering</a:t>
            </a:r>
            <a:r>
              <a:rPr lang="sv-SE" sz="2200" dirty="0" smtClean="0"/>
              <a:t> väl namngivning.</a:t>
            </a:r>
          </a:p>
          <a:p>
            <a:pPr>
              <a:lnSpc>
                <a:spcPct val="80000"/>
              </a:lnSpc>
            </a:pPr>
            <a:r>
              <a:rPr lang="sv-SE" sz="2200" dirty="0" smtClean="0"/>
              <a:t>Den gör precis vad den säger: den tar kod ur en funktion - extraherar den och skapar en egen funktion att lägga den i.</a:t>
            </a:r>
          </a:p>
          <a:p>
            <a:pPr>
              <a:lnSpc>
                <a:spcPct val="80000"/>
              </a:lnSpc>
            </a:pPr>
            <a:r>
              <a:rPr lang="sv-SE" sz="2200" dirty="0" smtClean="0"/>
              <a:t>Denna koden är väldigt användbar då ens funktioner börjar att göra flera saker. </a:t>
            </a:r>
          </a:p>
          <a:p>
            <a:pPr lvl="1">
              <a:lnSpc>
                <a:spcPct val="80000"/>
              </a:lnSpc>
            </a:pPr>
            <a:r>
              <a:rPr lang="sv-SE" sz="1800" dirty="0" smtClean="0"/>
              <a:t>Genom att bryta ut delar till en egen funktion så skapar ni en byggbit som ni sedan kan återanvända om och om igen.</a:t>
            </a:r>
          </a:p>
          <a:p>
            <a:pPr lvl="1">
              <a:lnSpc>
                <a:spcPct val="80000"/>
              </a:lnSpc>
            </a:pPr>
            <a:r>
              <a:rPr lang="sv-SE" sz="1800" dirty="0" smtClean="0"/>
              <a:t>Istället för att behöva klippa och klistra runt koden.</a:t>
            </a:r>
          </a:p>
          <a:p>
            <a:pPr>
              <a:lnSpc>
                <a:spcPct val="80000"/>
              </a:lnSpc>
            </a:pPr>
            <a:r>
              <a:rPr lang="sv-SE" sz="2200" dirty="0" smtClean="0"/>
              <a:t>Detta är användbart vid ett antal tillfällen:</a:t>
            </a:r>
          </a:p>
          <a:p>
            <a:pPr lvl="1">
              <a:lnSpc>
                <a:spcPct val="80000"/>
              </a:lnSpc>
            </a:pPr>
            <a:r>
              <a:rPr lang="sv-SE" sz="1800" dirty="0" smtClean="0"/>
              <a:t>Funktionen börjar bli lång (över 50 rader är alltid lång).</a:t>
            </a:r>
          </a:p>
          <a:p>
            <a:pPr lvl="1">
              <a:lnSpc>
                <a:spcPct val="80000"/>
              </a:lnSpc>
            </a:pPr>
            <a:r>
              <a:rPr lang="sv-SE" sz="1800" dirty="0" smtClean="0"/>
              <a:t>Funktionen börjar få duplicerad kod med andra funktioner.</a:t>
            </a:r>
          </a:p>
          <a:p>
            <a:pPr lvl="1">
              <a:lnSpc>
                <a:spcPct val="80000"/>
              </a:lnSpc>
            </a:pPr>
            <a:r>
              <a:rPr lang="sv-SE" sz="1800" dirty="0" smtClean="0"/>
              <a:t>Funktionen börjar ta över ägande av kod som hör hemma någon annanstans.</a:t>
            </a:r>
          </a:p>
          <a:p>
            <a:pPr lvl="2">
              <a:lnSpc>
                <a:spcPct val="80000"/>
              </a:lnSpc>
            </a:pPr>
            <a:r>
              <a:rPr lang="sv-SE" sz="1600" dirty="0" smtClean="0"/>
              <a:t>T.ex. om du ska hitta en instans av ett objekt i en lista ligger koden som gör det i listklassen. Man ska aldrig skriva kod som gör sådana operationer på den på andra ställen. Den koden är garanterad att bli kopierad flera gånger.</a:t>
            </a:r>
            <a:endParaRPr lang="sv-SE" sz="1800" dirty="0" smtClean="0"/>
          </a:p>
          <a:p>
            <a:pPr>
              <a:lnSpc>
                <a:spcPct val="80000"/>
              </a:lnSpc>
            </a:pPr>
            <a:endParaRPr lang="sv-SE" sz="2200" dirty="0" smtClean="0"/>
          </a:p>
          <a:p>
            <a:endParaRPr lang="sv-S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Extract</a:t>
            </a:r>
            <a:r>
              <a:rPr lang="sv-SE" dirty="0" smtClean="0"/>
              <a:t> </a:t>
            </a:r>
            <a:r>
              <a:rPr lang="sv-SE" dirty="0" err="1" smtClean="0"/>
              <a:t>Method</a:t>
            </a:r>
            <a:endParaRPr lang="sv-SE" dirty="0"/>
          </a:p>
        </p:txBody>
      </p:sp>
      <p:sp>
        <p:nvSpPr>
          <p:cNvPr id="3" name="Platshållare för innehåll 2"/>
          <p:cNvSpPr>
            <a:spLocks noGrp="1"/>
          </p:cNvSpPr>
          <p:nvPr>
            <p:ph idx="1"/>
          </p:nvPr>
        </p:nvSpPr>
        <p:spPr/>
        <p:txBody>
          <a:bodyPr/>
          <a:lstStyle/>
          <a:p>
            <a:pPr>
              <a:lnSpc>
                <a:spcPct val="80000"/>
              </a:lnSpc>
            </a:pPr>
            <a:r>
              <a:rPr lang="sv-SE" sz="2200" dirty="0" smtClean="0"/>
              <a:t>Extract metod är dock tack och lov rätt enkel att genomföra: bara att kopiera ut koden som man vill separera.</a:t>
            </a:r>
          </a:p>
          <a:p>
            <a:pPr>
              <a:lnSpc>
                <a:spcPct val="80000"/>
              </a:lnSpc>
            </a:pPr>
            <a:r>
              <a:rPr lang="sv-SE" sz="2200" dirty="0" smtClean="0"/>
              <a:t>Då det blir hårigt är dock med variablerna hur man ska hantera dem.</a:t>
            </a:r>
          </a:p>
          <a:p>
            <a:pPr>
              <a:lnSpc>
                <a:spcPct val="80000"/>
              </a:lnSpc>
            </a:pPr>
            <a:r>
              <a:rPr lang="sv-SE" sz="2200" dirty="0" smtClean="0"/>
              <a:t>Här kommer det in ett återkommande mönster för </a:t>
            </a:r>
            <a:r>
              <a:rPr lang="sv-SE" sz="2200" dirty="0" err="1" smtClean="0"/>
              <a:t>refaktorering</a:t>
            </a:r>
            <a:r>
              <a:rPr lang="sv-SE" sz="2200" dirty="0" smtClean="0"/>
              <a:t>.</a:t>
            </a:r>
          </a:p>
          <a:p>
            <a:pPr>
              <a:lnSpc>
                <a:spcPct val="80000"/>
              </a:lnSpc>
            </a:pPr>
            <a:r>
              <a:rPr lang="sv-SE" sz="2200" dirty="0" smtClean="0"/>
              <a:t>För att göra en </a:t>
            </a:r>
            <a:r>
              <a:rPr lang="sv-SE" sz="2200" dirty="0" err="1" smtClean="0"/>
              <a:t>refaktorering</a:t>
            </a:r>
            <a:r>
              <a:rPr lang="sv-SE" sz="2200" dirty="0" smtClean="0"/>
              <a:t> enkel eller ens möjlig måsta man ofta applicera andra mindre </a:t>
            </a:r>
            <a:r>
              <a:rPr lang="sv-SE" sz="2200" dirty="0" err="1" smtClean="0"/>
              <a:t>refaktoreringar</a:t>
            </a:r>
            <a:r>
              <a:rPr lang="sv-SE" sz="2200" dirty="0" smtClean="0"/>
              <a:t> först som försätter koden i ett sådant skick att den är enkel att </a:t>
            </a:r>
            <a:r>
              <a:rPr lang="sv-SE" sz="2200" dirty="0" err="1" smtClean="0"/>
              <a:t>refaktorera</a:t>
            </a:r>
            <a:r>
              <a:rPr lang="sv-SE" sz="2200" dirty="0" smtClean="0"/>
              <a:t> sedan.</a:t>
            </a:r>
          </a:p>
          <a:p>
            <a:pPr>
              <a:lnSpc>
                <a:spcPct val="80000"/>
              </a:lnSpc>
            </a:pPr>
            <a:r>
              <a:rPr lang="sv-SE" sz="2200" dirty="0" smtClean="0"/>
              <a:t>Dvs.:</a:t>
            </a:r>
          </a:p>
          <a:p>
            <a:pPr lvl="1">
              <a:lnSpc>
                <a:spcPct val="80000"/>
              </a:lnSpc>
            </a:pPr>
            <a:r>
              <a:rPr lang="sv-SE" sz="1800" dirty="0" smtClean="0"/>
              <a:t>Ni kan behöva </a:t>
            </a:r>
            <a:r>
              <a:rPr lang="sv-SE" sz="1800" dirty="0" err="1" smtClean="0"/>
              <a:t>refaktorera</a:t>
            </a:r>
            <a:r>
              <a:rPr lang="sv-SE" sz="1800" dirty="0" smtClean="0"/>
              <a:t> koden för att kunna </a:t>
            </a:r>
            <a:r>
              <a:rPr lang="sv-SE" sz="1800" dirty="0" err="1" smtClean="0"/>
              <a:t>refaktorera</a:t>
            </a:r>
            <a:r>
              <a:rPr lang="sv-SE" sz="1800" dirty="0" smtClean="0"/>
              <a:t> den.</a:t>
            </a:r>
          </a:p>
          <a:p>
            <a:pPr lvl="1">
              <a:lnSpc>
                <a:spcPct val="80000"/>
              </a:lnSpc>
            </a:pPr>
            <a:r>
              <a:rPr lang="sv-SE" sz="1800" dirty="0" smtClean="0"/>
              <a:t>Om detta är fallet är det bara en effekt av att det var problem med koden i första hand.</a:t>
            </a:r>
          </a:p>
          <a:p>
            <a:pPr lvl="1">
              <a:lnSpc>
                <a:spcPct val="80000"/>
              </a:lnSpc>
            </a:pPr>
            <a:r>
              <a:rPr lang="sv-SE" sz="1800" dirty="0" smtClean="0"/>
              <a:t>Tack och lov är det inget problem som inte lite </a:t>
            </a:r>
            <a:r>
              <a:rPr lang="sv-SE" sz="1800" dirty="0" err="1" smtClean="0"/>
              <a:t>refaktoring</a:t>
            </a:r>
            <a:r>
              <a:rPr lang="sv-SE" sz="1800" dirty="0" smtClean="0"/>
              <a:t> kan lösa.</a:t>
            </a:r>
          </a:p>
          <a:p>
            <a:pPr lvl="1">
              <a:lnSpc>
                <a:spcPct val="80000"/>
              </a:lnSpc>
            </a:pPr>
            <a:endParaRPr lang="sv-SE" sz="1800" dirty="0" smtClean="0"/>
          </a:p>
          <a:p>
            <a:endParaRPr lang="sv-S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Inline Method</a:t>
            </a:r>
            <a:endParaRPr lang="sv-SE" dirty="0"/>
          </a:p>
        </p:txBody>
      </p:sp>
      <p:sp>
        <p:nvSpPr>
          <p:cNvPr id="3" name="Platshållare för innehåll 2"/>
          <p:cNvSpPr>
            <a:spLocks noGrp="1"/>
          </p:cNvSpPr>
          <p:nvPr>
            <p:ph idx="1"/>
          </p:nvPr>
        </p:nvSpPr>
        <p:spPr>
          <a:xfrm>
            <a:off x="214282" y="1643050"/>
            <a:ext cx="8715436" cy="4429156"/>
          </a:xfrm>
        </p:spPr>
        <p:txBody>
          <a:bodyPr>
            <a:normAutofit fontScale="92500"/>
          </a:bodyPr>
          <a:lstStyle/>
          <a:p>
            <a:pPr>
              <a:lnSpc>
                <a:spcPct val="90000"/>
              </a:lnSpc>
            </a:pPr>
            <a:r>
              <a:rPr lang="sv-SE" sz="2600" dirty="0" smtClean="0"/>
              <a:t>Allting gott kan dras till en överdrift. </a:t>
            </a:r>
          </a:p>
          <a:p>
            <a:pPr>
              <a:lnSpc>
                <a:spcPct val="90000"/>
              </a:lnSpc>
            </a:pPr>
            <a:r>
              <a:rPr lang="sv-SE" sz="2600" dirty="0" smtClean="0"/>
              <a:t>Man kan hamna i ett läge där man har brutit ner sina funktioner för mycket och innehållet blivit meningslöst och i de lägena vill man istället lyfta tillbaka in funktionalitet i sina funktioner.</a:t>
            </a:r>
          </a:p>
          <a:p>
            <a:pPr>
              <a:lnSpc>
                <a:spcPct val="90000"/>
              </a:lnSpc>
            </a:pPr>
            <a:r>
              <a:rPr lang="sv-SE" sz="2600" dirty="0" smtClean="0"/>
              <a:t>Oftast händer detta av att saker omkring har förändrats till en sådan grad att de förutsättningar man hade då man bröt ner problemen blivit ogiltiga.</a:t>
            </a:r>
          </a:p>
          <a:p>
            <a:pPr>
              <a:lnSpc>
                <a:spcPct val="90000"/>
              </a:lnSpc>
            </a:pPr>
            <a:r>
              <a:rPr lang="sv-SE" sz="2600" dirty="0" smtClean="0"/>
              <a:t>En annat fall som tyvärr är rätt vanligt är att koden är så hemskt att man måste första bygga ihop den för att sedan bryta ner den igen.</a:t>
            </a:r>
          </a:p>
          <a:p>
            <a:pPr>
              <a:lnSpc>
                <a:spcPct val="90000"/>
              </a:lnSpc>
            </a:pPr>
            <a:r>
              <a:rPr lang="sv-SE" sz="2600" dirty="0" smtClean="0"/>
              <a:t>Då kör man först </a:t>
            </a:r>
            <a:r>
              <a:rPr lang="sv-SE" sz="2600" dirty="0" err="1" smtClean="0"/>
              <a:t>inline</a:t>
            </a:r>
            <a:r>
              <a:rPr lang="sv-SE" sz="2600" dirty="0" smtClean="0"/>
              <a:t> för att bygga ihop koden till en fungerande jätteklass och sedan bryter man ner den igen på ett bättre sätt.</a:t>
            </a:r>
          </a:p>
          <a:p>
            <a:pPr>
              <a:lnSpc>
                <a:spcPct val="90000"/>
              </a:lnSpc>
              <a:buNone/>
            </a:pPr>
            <a:endParaRPr lang="sv-SE" dirty="0" smtClean="0"/>
          </a:p>
          <a:p>
            <a:pPr>
              <a:lnSpc>
                <a:spcPct val="90000"/>
              </a:lnSpc>
            </a:pPr>
            <a:endParaRPr lang="sv-SE" dirty="0" smtClean="0"/>
          </a:p>
          <a:p>
            <a:endParaRPr lang="sv-S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Inline</a:t>
            </a:r>
            <a:r>
              <a:rPr lang="sv-SE" dirty="0" smtClean="0"/>
              <a:t> Temp</a:t>
            </a:r>
            <a:endParaRPr lang="sv-SE" dirty="0"/>
          </a:p>
        </p:txBody>
      </p:sp>
      <p:sp>
        <p:nvSpPr>
          <p:cNvPr id="3" name="Platshållare för innehåll 2"/>
          <p:cNvSpPr>
            <a:spLocks noGrp="1"/>
          </p:cNvSpPr>
          <p:nvPr>
            <p:ph idx="1"/>
          </p:nvPr>
        </p:nvSpPr>
        <p:spPr/>
        <p:txBody>
          <a:bodyPr/>
          <a:lstStyle/>
          <a:p>
            <a:pPr>
              <a:lnSpc>
                <a:spcPct val="90000"/>
              </a:lnSpc>
            </a:pPr>
            <a:r>
              <a:rPr lang="sv-SE" sz="2400" dirty="0" smtClean="0"/>
              <a:t>Denna är en av de som jag ibland vill flagga som tveksamma. Det är oftast bra att mellanspara världen i variabler.</a:t>
            </a:r>
          </a:p>
          <a:p>
            <a:pPr>
              <a:lnSpc>
                <a:spcPct val="90000"/>
              </a:lnSpc>
            </a:pPr>
            <a:r>
              <a:rPr lang="sv-SE" sz="2400" dirty="0" smtClean="0"/>
              <a:t>Dock så ställer dessa variabler till det vid </a:t>
            </a:r>
            <a:r>
              <a:rPr lang="sv-SE" sz="2400" dirty="0" err="1" smtClean="0"/>
              <a:t>refaktoring</a:t>
            </a:r>
            <a:r>
              <a:rPr lang="sv-SE" sz="2400" dirty="0" smtClean="0"/>
              <a:t> och om det är som fallet är i boken att man beräknar en sak en gång för att sedan använda det en gång så får man undra om detta verkligen behöver förtydligas.</a:t>
            </a:r>
          </a:p>
          <a:p>
            <a:pPr>
              <a:lnSpc>
                <a:spcPct val="90000"/>
              </a:lnSpc>
            </a:pPr>
            <a:r>
              <a:rPr lang="sv-SE" sz="2400" dirty="0" smtClean="0"/>
              <a:t>Och om det gör det så är inte replace temp with query eller extract method bättre lämpad till det hela?</a:t>
            </a:r>
          </a:p>
          <a:p>
            <a:pPr>
              <a:lnSpc>
                <a:spcPct val="90000"/>
              </a:lnSpc>
            </a:pPr>
            <a:r>
              <a:rPr lang="sv-SE" sz="2400" dirty="0" smtClean="0"/>
              <a:t>Dock så har den sina stunder så det är inget vi ska bortse ifrån.</a:t>
            </a:r>
          </a:p>
          <a:p>
            <a:pPr lvl="1">
              <a:lnSpc>
                <a:spcPct val="90000"/>
              </a:lnSpc>
            </a:pPr>
            <a:r>
              <a:rPr lang="sv-SE" sz="2000" dirty="0" smtClean="0"/>
              <a:t>Men gör det som är tydligast i ert fall.</a:t>
            </a:r>
          </a:p>
          <a:p>
            <a:endParaRPr lang="sv-S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Replace</a:t>
            </a:r>
            <a:r>
              <a:rPr lang="sv-SE" dirty="0" smtClean="0"/>
              <a:t> Temp with Query</a:t>
            </a:r>
            <a:endParaRPr lang="sv-SE" dirty="0"/>
          </a:p>
        </p:txBody>
      </p:sp>
      <p:sp>
        <p:nvSpPr>
          <p:cNvPr id="3" name="Platshållare för innehåll 2"/>
          <p:cNvSpPr>
            <a:spLocks noGrp="1"/>
          </p:cNvSpPr>
          <p:nvPr>
            <p:ph idx="1"/>
          </p:nvPr>
        </p:nvSpPr>
        <p:spPr/>
        <p:txBody>
          <a:bodyPr/>
          <a:lstStyle/>
          <a:p>
            <a:pPr>
              <a:lnSpc>
                <a:spcPct val="80000"/>
              </a:lnSpc>
            </a:pPr>
            <a:r>
              <a:rPr lang="sv-SE" sz="2000" dirty="0" smtClean="0"/>
              <a:t>Och här kommer tveksamma refaktorering nummer två.</a:t>
            </a:r>
          </a:p>
          <a:p>
            <a:pPr>
              <a:lnSpc>
                <a:spcPct val="80000"/>
              </a:lnSpc>
            </a:pPr>
            <a:r>
              <a:rPr lang="sv-SE" sz="2000" dirty="0" smtClean="0"/>
              <a:t>Inte för att det inte är en sund tanke.</a:t>
            </a:r>
          </a:p>
          <a:p>
            <a:pPr>
              <a:lnSpc>
                <a:spcPct val="80000"/>
              </a:lnSpc>
            </a:pPr>
            <a:r>
              <a:rPr lang="sv-SE" sz="2000" dirty="0" smtClean="0"/>
              <a:t>Men man får tänka på var man använder den och hur queryn ser ut.</a:t>
            </a:r>
          </a:p>
          <a:p>
            <a:pPr lvl="1">
              <a:lnSpc>
                <a:spcPct val="80000"/>
              </a:lnSpc>
            </a:pPr>
            <a:r>
              <a:rPr lang="sv-SE" sz="1600" dirty="0" smtClean="0"/>
              <a:t>Den är inte så lämplig inuti loopar som körs hundratals gånger.</a:t>
            </a:r>
          </a:p>
          <a:p>
            <a:pPr lvl="1">
              <a:lnSpc>
                <a:spcPct val="80000"/>
              </a:lnSpc>
            </a:pPr>
            <a:r>
              <a:rPr lang="sv-SE" sz="1600" dirty="0" smtClean="0"/>
              <a:t>Eller för queries som är dyra att beräkna.</a:t>
            </a:r>
          </a:p>
          <a:p>
            <a:pPr>
              <a:lnSpc>
                <a:spcPct val="80000"/>
              </a:lnSpc>
            </a:pPr>
            <a:r>
              <a:rPr lang="sv-SE" sz="2000" dirty="0" smtClean="0"/>
              <a:t>Men för att lära sig refaktorera är hans steg för steg process väldigt nyttig.</a:t>
            </a:r>
          </a:p>
          <a:p>
            <a:pPr>
              <a:lnSpc>
                <a:spcPct val="80000"/>
              </a:lnSpc>
            </a:pPr>
            <a:r>
              <a:rPr lang="sv-SE" sz="2000" dirty="0" smtClean="0"/>
              <a:t>Dvs. som med allt annat får man tänka på när passar det sig och när passar det sig inte.</a:t>
            </a:r>
          </a:p>
          <a:p>
            <a:pPr>
              <a:lnSpc>
                <a:spcPct val="80000"/>
              </a:lnSpc>
            </a:pPr>
            <a:r>
              <a:rPr lang="sv-SE" sz="2000" dirty="0" smtClean="0"/>
              <a:t>Boken använder detta som en förberedande refaktorering för att kunna utföra andra refaktoreringar.</a:t>
            </a:r>
          </a:p>
          <a:p>
            <a:pPr lvl="1">
              <a:lnSpc>
                <a:spcPct val="80000"/>
              </a:lnSpc>
            </a:pPr>
            <a:r>
              <a:rPr lang="sv-SE" sz="1600" dirty="0" smtClean="0"/>
              <a:t>I den situationen är den alldeles utmärkt såvida man inte vet med sig att man gör något som är dumt.</a:t>
            </a:r>
          </a:p>
          <a:p>
            <a:pPr lvl="1">
              <a:lnSpc>
                <a:spcPct val="80000"/>
              </a:lnSpc>
            </a:pPr>
            <a:r>
              <a:rPr lang="sv-SE" sz="1600" dirty="0" smtClean="0"/>
              <a:t>Många bäckar små igen.</a:t>
            </a:r>
          </a:p>
          <a:p>
            <a:pPr lvl="1">
              <a:lnSpc>
                <a:spcPct val="80000"/>
              </a:lnSpc>
            </a:pPr>
            <a:endParaRPr lang="sv-SE" sz="1800" dirty="0" smtClean="0"/>
          </a:p>
          <a:p>
            <a:pPr lvl="1">
              <a:lnSpc>
                <a:spcPct val="80000"/>
              </a:lnSpc>
            </a:pPr>
            <a:endParaRPr lang="sv-SE" sz="1800" dirty="0" smtClean="0"/>
          </a:p>
          <a:p>
            <a:pPr>
              <a:lnSpc>
                <a:spcPct val="80000"/>
              </a:lnSpc>
            </a:pPr>
            <a:endParaRPr lang="sv-SE" sz="2000" dirty="0" smtClean="0"/>
          </a:p>
          <a:p>
            <a:endParaRPr lang="sv-S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Introduce</a:t>
            </a:r>
            <a:r>
              <a:rPr lang="sv-SE" dirty="0" smtClean="0"/>
              <a:t> </a:t>
            </a:r>
            <a:r>
              <a:rPr lang="sv-SE" dirty="0" err="1" smtClean="0"/>
              <a:t>Explaining</a:t>
            </a:r>
            <a:r>
              <a:rPr lang="sv-SE" dirty="0" smtClean="0"/>
              <a:t> variable</a:t>
            </a:r>
            <a:endParaRPr lang="sv-SE" dirty="0"/>
          </a:p>
        </p:txBody>
      </p:sp>
      <p:sp>
        <p:nvSpPr>
          <p:cNvPr id="3" name="Platshållare för innehåll 2"/>
          <p:cNvSpPr>
            <a:spLocks noGrp="1"/>
          </p:cNvSpPr>
          <p:nvPr>
            <p:ph idx="1"/>
          </p:nvPr>
        </p:nvSpPr>
        <p:spPr/>
        <p:txBody>
          <a:bodyPr/>
          <a:lstStyle/>
          <a:p>
            <a:pPr>
              <a:lnSpc>
                <a:spcPct val="80000"/>
              </a:lnSpc>
            </a:pPr>
            <a:r>
              <a:rPr lang="sv-SE" sz="2000" dirty="0" smtClean="0"/>
              <a:t>Orsaken </a:t>
            </a:r>
            <a:r>
              <a:rPr lang="sv-SE" sz="2000" dirty="0" smtClean="0"/>
              <a:t>är att den gör något väldigt nyttigt. </a:t>
            </a:r>
          </a:p>
          <a:p>
            <a:pPr>
              <a:lnSpc>
                <a:spcPct val="80000"/>
              </a:lnSpc>
            </a:pPr>
            <a:r>
              <a:rPr lang="sv-SE" sz="2000" dirty="0" smtClean="0"/>
              <a:t>Den gör koden mer läsbar.</a:t>
            </a:r>
          </a:p>
          <a:p>
            <a:pPr>
              <a:lnSpc>
                <a:spcPct val="80000"/>
              </a:lnSpc>
            </a:pPr>
            <a:r>
              <a:rPr lang="sv-SE" sz="2000" dirty="0" smtClean="0"/>
              <a:t>Och medan man modifierar koden får man en ökad förståelse av den.</a:t>
            </a:r>
          </a:p>
          <a:p>
            <a:pPr lvl="1">
              <a:lnSpc>
                <a:spcPct val="80000"/>
              </a:lnSpc>
            </a:pPr>
            <a:r>
              <a:rPr lang="sv-SE" sz="1600" dirty="0" smtClean="0"/>
              <a:t>Och framförallt för att ni förhoppningsvis ska kopiera mitt goda exempel.</a:t>
            </a:r>
          </a:p>
          <a:p>
            <a:pPr>
              <a:lnSpc>
                <a:spcPct val="80000"/>
              </a:lnSpc>
            </a:pPr>
            <a:r>
              <a:rPr lang="sv-SE" sz="2000" dirty="0" smtClean="0"/>
              <a:t>Men allt som gör koden mer lättläslig är alltid en vinst.</a:t>
            </a:r>
          </a:p>
          <a:p>
            <a:pPr>
              <a:lnSpc>
                <a:spcPct val="80000"/>
              </a:lnSpc>
            </a:pPr>
            <a:r>
              <a:rPr lang="sv-SE" sz="2000" dirty="0" smtClean="0"/>
              <a:t>Enkel kod gör att man begår färre misstag.</a:t>
            </a:r>
          </a:p>
          <a:p>
            <a:pPr>
              <a:lnSpc>
                <a:spcPct val="80000"/>
              </a:lnSpc>
            </a:pPr>
            <a:r>
              <a:rPr lang="sv-SE" sz="2000" dirty="0" smtClean="0"/>
              <a:t>Ni kan ha noterat att man kan använda </a:t>
            </a:r>
            <a:r>
              <a:rPr lang="sv-SE" sz="2000" dirty="0" err="1" smtClean="0"/>
              <a:t>extract</a:t>
            </a:r>
            <a:r>
              <a:rPr lang="sv-SE" sz="2000" dirty="0" smtClean="0"/>
              <a:t> metoden på samma ställen som man använder detta på.</a:t>
            </a:r>
          </a:p>
          <a:p>
            <a:pPr lvl="1">
              <a:lnSpc>
                <a:spcPct val="80000"/>
              </a:lnSpc>
            </a:pPr>
            <a:r>
              <a:rPr lang="sv-SE" sz="1600" dirty="0" smtClean="0"/>
              <a:t>Boken tycker man ska köra extract då man kan.</a:t>
            </a:r>
          </a:p>
          <a:p>
            <a:pPr>
              <a:lnSpc>
                <a:spcPct val="80000"/>
              </a:lnSpc>
            </a:pPr>
            <a:r>
              <a:rPr lang="sv-SE" sz="2000" dirty="0" smtClean="0"/>
              <a:t>Jag tycker man ska köra </a:t>
            </a:r>
            <a:r>
              <a:rPr lang="sv-SE" sz="2000" dirty="0" err="1" smtClean="0"/>
              <a:t>extract</a:t>
            </a:r>
            <a:r>
              <a:rPr lang="sv-SE" sz="2000" dirty="0" smtClean="0"/>
              <a:t> då man behöver. Introducera en massa </a:t>
            </a:r>
            <a:r>
              <a:rPr lang="sv-SE" sz="2000" dirty="0" err="1" smtClean="0"/>
              <a:t>enradsfunktioner</a:t>
            </a:r>
            <a:r>
              <a:rPr lang="sv-SE" sz="2000" dirty="0" smtClean="0"/>
              <a:t> ökar sällan läsbarheten.</a:t>
            </a:r>
          </a:p>
          <a:p>
            <a:pPr>
              <a:lnSpc>
                <a:spcPct val="80000"/>
              </a:lnSpc>
            </a:pPr>
            <a:endParaRPr lang="sv-SE" sz="2000" dirty="0" smtClean="0"/>
          </a:p>
          <a:p>
            <a:pPr lvl="1">
              <a:lnSpc>
                <a:spcPct val="80000"/>
              </a:lnSpc>
            </a:pPr>
            <a:endParaRPr lang="sv-SE" sz="1600" dirty="0" smtClean="0"/>
          </a:p>
          <a:p>
            <a:pPr>
              <a:lnSpc>
                <a:spcPct val="80000"/>
              </a:lnSpc>
            </a:pPr>
            <a:endParaRPr lang="sv-SE" sz="2000" dirty="0" smtClean="0"/>
          </a:p>
          <a:p>
            <a:pPr>
              <a:lnSpc>
                <a:spcPct val="80000"/>
              </a:lnSpc>
            </a:pPr>
            <a:endParaRPr lang="sv-SE" sz="2000" dirty="0" smtClean="0"/>
          </a:p>
          <a:p>
            <a:endParaRPr lang="sv-SE" dirty="0"/>
          </a:p>
        </p:txBody>
      </p:sp>
    </p:spTree>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TotalTime>
  <Words>2398</Words>
  <Application>Microsoft Office PowerPoint</Application>
  <PresentationFormat>Bildspel på skärmen (4:3)</PresentationFormat>
  <Paragraphs>168</Paragraphs>
  <Slides>22</Slides>
  <Notes>1</Notes>
  <HiddenSlides>0</HiddenSlides>
  <MMClips>0</MMClips>
  <ScaleCrop>false</ScaleCrop>
  <HeadingPairs>
    <vt:vector size="4" baseType="variant">
      <vt:variant>
        <vt:lpstr>Tema</vt:lpstr>
      </vt:variant>
      <vt:variant>
        <vt:i4>1</vt:i4>
      </vt:variant>
      <vt:variant>
        <vt:lpstr>Bildrubriker</vt:lpstr>
      </vt:variant>
      <vt:variant>
        <vt:i4>22</vt:i4>
      </vt:variant>
    </vt:vector>
  </HeadingPairs>
  <TitlesOfParts>
    <vt:vector size="23" baseType="lpstr">
      <vt:lpstr>Office-tema</vt:lpstr>
      <vt:lpstr>Objektorienterad Programmering och Design  Lektion 16  </vt:lpstr>
      <vt:lpstr>Refactorings</vt:lpstr>
      <vt:lpstr>Refactorings</vt:lpstr>
      <vt:lpstr>Extract Method</vt:lpstr>
      <vt:lpstr>Extract Method</vt:lpstr>
      <vt:lpstr>Inline Method</vt:lpstr>
      <vt:lpstr>Inline Temp</vt:lpstr>
      <vt:lpstr>Replace Temp with Query</vt:lpstr>
      <vt:lpstr>Introduce Explaining variable</vt:lpstr>
      <vt:lpstr>Split Temporary Variable</vt:lpstr>
      <vt:lpstr>Remove Assignments to parameters</vt:lpstr>
      <vt:lpstr>Replace Method with method Object</vt:lpstr>
      <vt:lpstr>Substitute Algorithm</vt:lpstr>
      <vt:lpstr>Move Method</vt:lpstr>
      <vt:lpstr>Move Field</vt:lpstr>
      <vt:lpstr>Extract Class</vt:lpstr>
      <vt:lpstr>Inline Class</vt:lpstr>
      <vt:lpstr>Hide Delegate</vt:lpstr>
      <vt:lpstr>Remove The Middle Man</vt:lpstr>
      <vt:lpstr>Introduce Foreign Method</vt:lpstr>
      <vt:lpstr>Introduce Local Extension</vt:lpstr>
      <vt:lpstr>Frågor?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Heeej</dc:title>
  <dc:creator>Kostas Gialitakis</dc:creator>
  <cp:lastModifiedBy>Magnus Jönsson</cp:lastModifiedBy>
  <cp:revision>107</cp:revision>
  <dcterms:created xsi:type="dcterms:W3CDTF">2009-06-24T07:23:26Z</dcterms:created>
  <dcterms:modified xsi:type="dcterms:W3CDTF">2015-03-09T13:55:53Z</dcterms:modified>
</cp:coreProperties>
</file>