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7" autoAdjust="0"/>
  </p:normalViewPr>
  <p:slideViewPr>
    <p:cSldViewPr>
      <p:cViewPr varScale="1">
        <p:scale>
          <a:sx n="77" d="100"/>
          <a:sy n="77" d="100"/>
        </p:scale>
        <p:origin x="16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565CF-70A7-4418-B9B0-E57E7F8118B4}" type="datetimeFigureOut">
              <a:rPr lang="sv-SE" smtClean="0"/>
              <a:pPr/>
              <a:t>2016-03-09</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F4505E-4609-43A5-9AC7-93EF10AE5DC3}" type="slidenum">
              <a:rPr lang="sv-SE" smtClean="0"/>
              <a:pPr/>
              <a:t>‹#›</a:t>
            </a:fld>
            <a:endParaRPr lang="sv-SE"/>
          </a:p>
        </p:txBody>
      </p:sp>
    </p:spTree>
    <p:extLst>
      <p:ext uri="{BB962C8B-B14F-4D97-AF65-F5344CB8AC3E}">
        <p14:creationId xmlns:p14="http://schemas.microsoft.com/office/powerpoint/2010/main" val="367968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1945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v-SE" smtClean="0"/>
          </a:p>
        </p:txBody>
      </p:sp>
      <p:sp>
        <p:nvSpPr>
          <p:cNvPr id="19460"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A75E50-9494-4F13-8C53-C4907A94C2DC}" type="slidenum">
              <a:rPr lang="sv-SE" smtClean="0"/>
              <a:pPr/>
              <a:t>1</a:t>
            </a:fld>
            <a:endParaRPr lang="sv-SE" smtClean="0"/>
          </a:p>
        </p:txBody>
      </p:sp>
    </p:spTree>
    <p:extLst>
      <p:ext uri="{BB962C8B-B14F-4D97-AF65-F5344CB8AC3E}">
        <p14:creationId xmlns:p14="http://schemas.microsoft.com/office/powerpoint/2010/main" val="2784849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2016-03-09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2016-03-09</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Lars-Ove.Dahlin@thegameassembly.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rtlCol="0">
            <a:normAutofit/>
          </a:bodyPr>
          <a:lstStyle/>
          <a:p>
            <a:pPr>
              <a:defRPr/>
            </a:pPr>
            <a:r>
              <a:rPr lang="sv-SE" dirty="0" err="1" smtClean="0">
                <a:solidFill>
                  <a:schemeClr val="tx1"/>
                </a:solidFill>
              </a:rPr>
              <a:t>Refactoring</a:t>
            </a:r>
            <a:endParaRPr lang="en-US" dirty="0" smtClean="0"/>
          </a:p>
        </p:txBody>
      </p:sp>
      <p:sp>
        <p:nvSpPr>
          <p:cNvPr id="2051" name="Rectangle 13"/>
          <p:cNvSpPr>
            <a:spLocks noGrp="1" noChangeArrowheads="1"/>
          </p:cNvSpPr>
          <p:nvPr>
            <p:ph type="ctrTitle"/>
          </p:nvPr>
        </p:nvSpPr>
        <p:spPr>
          <a:xfrm>
            <a:off x="685800" y="1500188"/>
            <a:ext cx="7772400" cy="2100262"/>
          </a:xfrm>
          <a:solidFill>
            <a:srgbClr val="4C4946">
              <a:alpha val="67842"/>
            </a:srgbClr>
          </a:solidFill>
        </p:spPr>
        <p:txBody>
          <a:bodyPr wrap="none"/>
          <a:lstStyle/>
          <a:p>
            <a:pPr algn="ctr" eaLnBrk="1" hangingPunct="1"/>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17</a:t>
            </a:r>
            <a:r>
              <a:rPr lang="sv-SE" dirty="0" smtClean="0">
                <a:solidFill>
                  <a:srgbClr val="1C1C1C"/>
                </a:solidFill>
              </a:rPr>
              <a:t>	</a:t>
            </a:r>
            <a:br>
              <a:rPr lang="sv-SE" dirty="0" smtClean="0">
                <a:solidFill>
                  <a:srgbClr val="1C1C1C"/>
                </a:solidFill>
              </a:rPr>
            </a:br>
            <a:endParaRPr lang="sv-SE"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Change </a:t>
            </a:r>
            <a:r>
              <a:rPr lang="sv-SE" dirty="0" err="1" smtClean="0"/>
              <a:t>Bidirectional</a:t>
            </a:r>
            <a:r>
              <a:rPr lang="sv-SE" dirty="0" smtClean="0"/>
              <a:t> Association to </a:t>
            </a:r>
            <a:r>
              <a:rPr lang="sv-SE" dirty="0" err="1" smtClean="0"/>
              <a:t>Unidirectional</a:t>
            </a:r>
            <a:endParaRPr lang="sv-SE" dirty="0"/>
          </a:p>
        </p:txBody>
      </p:sp>
      <p:sp>
        <p:nvSpPr>
          <p:cNvPr id="3" name="Platshållare för innehåll 2"/>
          <p:cNvSpPr>
            <a:spLocks noGrp="1"/>
          </p:cNvSpPr>
          <p:nvPr>
            <p:ph idx="1"/>
          </p:nvPr>
        </p:nvSpPr>
        <p:spPr>
          <a:xfrm>
            <a:off x="214282" y="2071678"/>
            <a:ext cx="8715436" cy="4500594"/>
          </a:xfrm>
        </p:spPr>
        <p:txBody>
          <a:bodyPr/>
          <a:lstStyle/>
          <a:p>
            <a:r>
              <a:rPr lang="sv-SE" sz="2400" dirty="0" smtClean="0"/>
              <a:t>Och naturligtvis om de två klasserna pekar på varandra men det inte finns ett behov för båda pekarna ska man ta bort den som inte uppfyller någon mening längre.</a:t>
            </a:r>
          </a:p>
          <a:p>
            <a:endParaRPr lang="sv-S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a:t>
            </a:r>
            <a:r>
              <a:rPr lang="sv-SE" dirty="0" err="1" smtClean="0"/>
              <a:t>magic</a:t>
            </a:r>
            <a:r>
              <a:rPr lang="sv-SE" dirty="0" smtClean="0"/>
              <a:t> </a:t>
            </a:r>
            <a:r>
              <a:rPr lang="sv-SE" dirty="0" err="1" smtClean="0"/>
              <a:t>number</a:t>
            </a:r>
            <a:r>
              <a:rPr lang="sv-SE" dirty="0" smtClean="0"/>
              <a:t> with </a:t>
            </a:r>
            <a:r>
              <a:rPr lang="sv-SE" dirty="0" err="1" smtClean="0"/>
              <a:t>symbolic</a:t>
            </a:r>
            <a:r>
              <a:rPr lang="sv-SE" dirty="0" smtClean="0"/>
              <a:t> </a:t>
            </a:r>
            <a:r>
              <a:rPr lang="sv-SE" dirty="0" err="1" smtClean="0"/>
              <a:t>constant</a:t>
            </a:r>
            <a:endParaRPr lang="sv-SE" dirty="0"/>
          </a:p>
        </p:txBody>
      </p:sp>
      <p:sp>
        <p:nvSpPr>
          <p:cNvPr id="3" name="Platshållare för innehåll 2"/>
          <p:cNvSpPr>
            <a:spLocks noGrp="1"/>
          </p:cNvSpPr>
          <p:nvPr>
            <p:ph idx="1"/>
          </p:nvPr>
        </p:nvSpPr>
        <p:spPr/>
        <p:txBody>
          <a:bodyPr/>
          <a:lstStyle/>
          <a:p>
            <a:pPr>
              <a:lnSpc>
                <a:spcPct val="80000"/>
              </a:lnSpc>
            </a:pPr>
            <a:r>
              <a:rPr lang="sv-SE" sz="2400" dirty="0" smtClean="0"/>
              <a:t>Väldigt tydlig men väldigt viktig </a:t>
            </a:r>
            <a:r>
              <a:rPr lang="sv-SE" sz="2400" dirty="0" err="1" smtClean="0"/>
              <a:t>refaktorering</a:t>
            </a:r>
            <a:r>
              <a:rPr lang="sv-SE" sz="2400" dirty="0" smtClean="0"/>
              <a:t>.</a:t>
            </a:r>
          </a:p>
          <a:p>
            <a:pPr>
              <a:lnSpc>
                <a:spcPct val="80000"/>
              </a:lnSpc>
            </a:pPr>
            <a:r>
              <a:rPr lang="sv-SE" sz="2400" dirty="0" smtClean="0"/>
              <a:t>Tror visserligen inte att någon här använder sig av magic numbers längre.</a:t>
            </a:r>
          </a:p>
          <a:p>
            <a:pPr>
              <a:lnSpc>
                <a:spcPct val="80000"/>
              </a:lnSpc>
            </a:pPr>
            <a:r>
              <a:rPr lang="sv-SE" sz="2400" dirty="0" smtClean="0"/>
              <a:t>Men om man gör det så vill man sätta upp det som en konstant istället för att lämna det liggande i koden på en massa ställen.</a:t>
            </a:r>
          </a:p>
          <a:p>
            <a:pPr>
              <a:lnSpc>
                <a:spcPct val="80000"/>
              </a:lnSpc>
            </a:pPr>
            <a:r>
              <a:rPr lang="sv-SE" sz="2400" dirty="0" smtClean="0"/>
              <a:t>Tänk på om du behöver förändra det.</a:t>
            </a:r>
          </a:p>
          <a:p>
            <a:pPr lvl="1">
              <a:lnSpc>
                <a:spcPct val="80000"/>
              </a:lnSpc>
            </a:pPr>
            <a:r>
              <a:rPr lang="sv-SE" sz="2000" dirty="0" smtClean="0"/>
              <a:t>Find in file funkar hyfsat men tänk om det finns andra ställen som har samma nummer men inte ska ändras.</a:t>
            </a:r>
          </a:p>
          <a:p>
            <a:pPr>
              <a:lnSpc>
                <a:spcPct val="80000"/>
              </a:lnSpc>
            </a:pPr>
            <a:r>
              <a:rPr lang="sv-SE" sz="2400" dirty="0" smtClean="0"/>
              <a:t>Detta gäller även uttryck som konvertering från radianer till grader eller tillbaka.</a:t>
            </a:r>
          </a:p>
          <a:p>
            <a:pPr>
              <a:lnSpc>
                <a:spcPct val="80000"/>
              </a:lnSpc>
            </a:pPr>
            <a:r>
              <a:rPr lang="sv-SE" sz="2400" dirty="0" smtClean="0"/>
              <a:t>Men siffror som PI, antal klienter etc. funkar bättre som en const eller en define.</a:t>
            </a:r>
          </a:p>
          <a:p>
            <a:endParaRPr lang="sv-S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Encapsulate</a:t>
            </a:r>
            <a:r>
              <a:rPr lang="sv-SE" dirty="0" smtClean="0"/>
              <a:t> </a:t>
            </a:r>
            <a:r>
              <a:rPr lang="sv-SE" dirty="0" err="1" smtClean="0"/>
              <a:t>Field</a:t>
            </a:r>
            <a:endParaRPr lang="sv-SE" dirty="0"/>
          </a:p>
        </p:txBody>
      </p:sp>
      <p:sp>
        <p:nvSpPr>
          <p:cNvPr id="3" name="Platshållare för innehåll 2"/>
          <p:cNvSpPr>
            <a:spLocks noGrp="1"/>
          </p:cNvSpPr>
          <p:nvPr>
            <p:ph idx="1"/>
          </p:nvPr>
        </p:nvSpPr>
        <p:spPr>
          <a:xfrm>
            <a:off x="214282" y="1857364"/>
            <a:ext cx="8715436" cy="4714908"/>
          </a:xfrm>
        </p:spPr>
        <p:txBody>
          <a:bodyPr/>
          <a:lstStyle/>
          <a:p>
            <a:pPr>
              <a:lnSpc>
                <a:spcPct val="80000"/>
              </a:lnSpc>
            </a:pPr>
            <a:r>
              <a:rPr lang="sv-SE" sz="2400" dirty="0" smtClean="0"/>
              <a:t>Detta gäller till skillnad från self encapsulate field om fältet är publikt.</a:t>
            </a:r>
          </a:p>
          <a:p>
            <a:pPr>
              <a:lnSpc>
                <a:spcPct val="80000"/>
              </a:lnSpc>
            </a:pPr>
            <a:r>
              <a:rPr lang="sv-SE" sz="2400" dirty="0" smtClean="0"/>
              <a:t>Rätt lösning är dock precis likadant. Flytta fältet till private och lägg till accessor funktioner.</a:t>
            </a:r>
          </a:p>
          <a:p>
            <a:pPr>
              <a:lnSpc>
                <a:spcPct val="80000"/>
              </a:lnSpc>
            </a:pPr>
            <a:r>
              <a:rPr lang="sv-SE" sz="2400" dirty="0" smtClean="0"/>
              <a:t>Bör ni endast behöva använda om ni har en struct med data som ska bli en klass.</a:t>
            </a:r>
          </a:p>
          <a:p>
            <a:pPr>
              <a:lnSpc>
                <a:spcPct val="80000"/>
              </a:lnSpc>
            </a:pPr>
            <a:r>
              <a:rPr lang="sv-SE" sz="2400" dirty="0" smtClean="0"/>
              <a:t>Jag hoppas att ni inte lägger någon data publikt i era klasser.</a:t>
            </a:r>
          </a:p>
          <a:p>
            <a:endParaRPr lang="sv-S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Encapsulate</a:t>
            </a:r>
            <a:r>
              <a:rPr lang="sv-SE" dirty="0" smtClean="0"/>
              <a:t> Collection</a:t>
            </a:r>
            <a:endParaRPr lang="sv-SE" dirty="0"/>
          </a:p>
        </p:txBody>
      </p:sp>
      <p:sp>
        <p:nvSpPr>
          <p:cNvPr id="3" name="Platshållare för innehåll 2"/>
          <p:cNvSpPr>
            <a:spLocks noGrp="1"/>
          </p:cNvSpPr>
          <p:nvPr>
            <p:ph idx="1"/>
          </p:nvPr>
        </p:nvSpPr>
        <p:spPr>
          <a:xfrm>
            <a:off x="214282" y="1071546"/>
            <a:ext cx="8715436" cy="4714908"/>
          </a:xfrm>
        </p:spPr>
        <p:txBody>
          <a:bodyPr>
            <a:normAutofit lnSpcReduction="10000"/>
          </a:bodyPr>
          <a:lstStyle/>
          <a:p>
            <a:pPr>
              <a:lnSpc>
                <a:spcPct val="90000"/>
              </a:lnSpc>
            </a:pPr>
            <a:r>
              <a:rPr lang="sv-SE" sz="2400" dirty="0" smtClean="0"/>
              <a:t>Ett typiskt läge för detta hade vi i </a:t>
            </a:r>
            <a:r>
              <a:rPr lang="sv-SE" sz="2400" dirty="0" err="1" smtClean="0"/>
              <a:t>diablolabben</a:t>
            </a:r>
            <a:r>
              <a:rPr lang="sv-SE" sz="2400" dirty="0" smtClean="0"/>
              <a:t> där varje </a:t>
            </a:r>
            <a:r>
              <a:rPr lang="sv-SE" sz="2400" dirty="0" err="1" smtClean="0"/>
              <a:t>item</a:t>
            </a:r>
            <a:r>
              <a:rPr lang="sv-SE" sz="2400" dirty="0" smtClean="0"/>
              <a:t> hade en lista av </a:t>
            </a:r>
            <a:r>
              <a:rPr lang="sv-SE" sz="2400" dirty="0" err="1" smtClean="0"/>
              <a:t>modifiers</a:t>
            </a:r>
            <a:r>
              <a:rPr lang="sv-SE" sz="2400" dirty="0" smtClean="0"/>
              <a:t> som vi ville </a:t>
            </a:r>
            <a:r>
              <a:rPr lang="sv-SE" sz="2400" dirty="0" err="1" smtClean="0"/>
              <a:t>accessa</a:t>
            </a:r>
            <a:r>
              <a:rPr lang="sv-SE" sz="2400" dirty="0" smtClean="0"/>
              <a:t> i </a:t>
            </a:r>
            <a:r>
              <a:rPr lang="sv-SE" sz="2400" dirty="0" err="1" smtClean="0"/>
              <a:t>avataren</a:t>
            </a:r>
            <a:r>
              <a:rPr lang="sv-SE" sz="2400" dirty="0" smtClean="0"/>
              <a:t>.</a:t>
            </a:r>
          </a:p>
          <a:p>
            <a:pPr>
              <a:lnSpc>
                <a:spcPct val="90000"/>
              </a:lnSpc>
            </a:pPr>
            <a:r>
              <a:rPr lang="sv-SE" sz="2400" dirty="0" smtClean="0"/>
              <a:t>Att lämna datan publikt för vem som helst att pilla på är otänkbart så man måste inkapsla den på något sätt men hur?</a:t>
            </a:r>
          </a:p>
          <a:p>
            <a:pPr>
              <a:lnSpc>
                <a:spcPct val="90000"/>
              </a:lnSpc>
            </a:pPr>
            <a:r>
              <a:rPr lang="sv-SE" sz="2400" dirty="0" smtClean="0"/>
              <a:t>En variant är att konvertera </a:t>
            </a:r>
            <a:r>
              <a:rPr lang="sv-SE" sz="2400" dirty="0" err="1" smtClean="0"/>
              <a:t>arrayen</a:t>
            </a:r>
            <a:r>
              <a:rPr lang="sv-SE" sz="2400" dirty="0" smtClean="0"/>
              <a:t> till en klass då är man tillbaka på säker mark. Men man kan också välja att bara inkapsla samlingen.</a:t>
            </a:r>
          </a:p>
          <a:p>
            <a:pPr>
              <a:lnSpc>
                <a:spcPct val="90000"/>
              </a:lnSpc>
            </a:pPr>
            <a:r>
              <a:rPr lang="sv-SE" sz="2400" dirty="0" smtClean="0"/>
              <a:t>Man har en funktion som returnerar en konstant lista (eller en kopia av listan i multitrådat) som inte går att ändra på så att folk kan iterera och läsa som de vill.</a:t>
            </a:r>
          </a:p>
          <a:p>
            <a:pPr>
              <a:lnSpc>
                <a:spcPct val="90000"/>
              </a:lnSpc>
            </a:pPr>
            <a:r>
              <a:rPr lang="sv-SE" sz="2400" dirty="0" smtClean="0"/>
              <a:t>Medan alla funktioner som faktiskt förändrar listan anropar objektet som äger den.</a:t>
            </a:r>
          </a:p>
          <a:p>
            <a:pPr>
              <a:lnSpc>
                <a:spcPct val="90000"/>
              </a:lnSpc>
            </a:pPr>
            <a:r>
              <a:rPr lang="sv-SE" sz="2400" dirty="0" smtClean="0"/>
              <a:t>Detta är nog det snyggaste sättet att lösa de problemen på om man inte vill introducera en ny klass av någon anledning.</a:t>
            </a:r>
          </a:p>
          <a:p>
            <a:endParaRPr lang="sv-SE"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a:t>
            </a:r>
            <a:r>
              <a:rPr lang="sv-SE" dirty="0" err="1" smtClean="0"/>
              <a:t>Type</a:t>
            </a:r>
            <a:r>
              <a:rPr lang="sv-SE" dirty="0" smtClean="0"/>
              <a:t> </a:t>
            </a:r>
            <a:r>
              <a:rPr lang="sv-SE" dirty="0" err="1" smtClean="0"/>
              <a:t>code</a:t>
            </a:r>
            <a:r>
              <a:rPr lang="sv-SE" dirty="0" smtClean="0"/>
              <a:t> with Class</a:t>
            </a:r>
            <a:endParaRPr lang="sv-SE" dirty="0"/>
          </a:p>
        </p:txBody>
      </p:sp>
      <p:sp>
        <p:nvSpPr>
          <p:cNvPr id="3" name="Platshållare för innehåll 2"/>
          <p:cNvSpPr>
            <a:spLocks noGrp="1"/>
          </p:cNvSpPr>
          <p:nvPr>
            <p:ph idx="1"/>
          </p:nvPr>
        </p:nvSpPr>
        <p:spPr>
          <a:xfrm>
            <a:off x="214282" y="1500174"/>
            <a:ext cx="8715436" cy="5072098"/>
          </a:xfrm>
        </p:spPr>
        <p:txBody>
          <a:bodyPr/>
          <a:lstStyle/>
          <a:p>
            <a:pPr>
              <a:lnSpc>
                <a:spcPct val="90000"/>
              </a:lnSpc>
            </a:pPr>
            <a:r>
              <a:rPr lang="sv-SE" sz="2400" dirty="0" smtClean="0"/>
              <a:t>Eller i C++ ersätt ENUMS med klasser.</a:t>
            </a:r>
          </a:p>
          <a:p>
            <a:pPr>
              <a:lnSpc>
                <a:spcPct val="90000"/>
              </a:lnSpc>
            </a:pPr>
            <a:r>
              <a:rPr lang="sv-SE" sz="2400" dirty="0" smtClean="0"/>
              <a:t>Tanken är att en enum är bara en int och inte typcheckas (om ni inte använder enum class, då löser ni automatiskt alla problem som denna refaktorering tar upp). </a:t>
            </a:r>
          </a:p>
          <a:p>
            <a:pPr>
              <a:lnSpc>
                <a:spcPct val="90000"/>
              </a:lnSpc>
            </a:pPr>
            <a:r>
              <a:rPr lang="sv-SE" sz="2400" dirty="0" smtClean="0"/>
              <a:t>Fast i C++ gör man just detta däremot kan man kasta emellan dem och andra enums om man vill.</a:t>
            </a:r>
          </a:p>
          <a:p>
            <a:pPr>
              <a:lnSpc>
                <a:spcPct val="90000"/>
              </a:lnSpc>
            </a:pPr>
            <a:r>
              <a:rPr lang="sv-SE" sz="2400" dirty="0" smtClean="0"/>
              <a:t>Men det kan man också med klasser.</a:t>
            </a:r>
          </a:p>
          <a:p>
            <a:pPr>
              <a:lnSpc>
                <a:spcPct val="90000"/>
              </a:lnSpc>
            </a:pPr>
            <a:r>
              <a:rPr lang="sv-SE" sz="2400" dirty="0" smtClean="0"/>
              <a:t>Så i C++ är kanske inte denna refaktoreringen så relevant så länge man kör treat warnings like errors.</a:t>
            </a:r>
          </a:p>
          <a:p>
            <a:endParaRPr lang="sv-S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a:t>
            </a:r>
            <a:r>
              <a:rPr lang="sv-SE" dirty="0" err="1" smtClean="0"/>
              <a:t>Type</a:t>
            </a:r>
            <a:r>
              <a:rPr lang="sv-SE" dirty="0" smtClean="0"/>
              <a:t> </a:t>
            </a:r>
            <a:r>
              <a:rPr lang="sv-SE" dirty="0" err="1" smtClean="0"/>
              <a:t>Code</a:t>
            </a:r>
            <a:r>
              <a:rPr lang="sv-SE" dirty="0" smtClean="0"/>
              <a:t> with </a:t>
            </a:r>
            <a:r>
              <a:rPr lang="sv-SE" dirty="0" err="1" smtClean="0"/>
              <a:t>Subclasses</a:t>
            </a:r>
            <a:endParaRPr lang="sv-SE" dirty="0"/>
          </a:p>
        </p:txBody>
      </p:sp>
      <p:sp>
        <p:nvSpPr>
          <p:cNvPr id="3" name="Platshållare för innehåll 2"/>
          <p:cNvSpPr>
            <a:spLocks noGrp="1"/>
          </p:cNvSpPr>
          <p:nvPr>
            <p:ph idx="1"/>
          </p:nvPr>
        </p:nvSpPr>
        <p:spPr>
          <a:xfrm>
            <a:off x="214282" y="1285860"/>
            <a:ext cx="8715436" cy="5286412"/>
          </a:xfrm>
        </p:spPr>
        <p:txBody>
          <a:bodyPr/>
          <a:lstStyle/>
          <a:p>
            <a:pPr>
              <a:lnSpc>
                <a:spcPct val="80000"/>
              </a:lnSpc>
            </a:pPr>
            <a:r>
              <a:rPr lang="sv-SE" sz="2400" dirty="0" smtClean="0"/>
              <a:t>Om du har en typkod som inte påverkar beteenden utan bara ligger där kan man använda </a:t>
            </a:r>
            <a:r>
              <a:rPr lang="sv-SE" sz="2400" dirty="0" err="1" smtClean="0"/>
              <a:t>replace</a:t>
            </a:r>
            <a:r>
              <a:rPr lang="sv-SE" sz="2400" dirty="0" smtClean="0"/>
              <a:t> </a:t>
            </a:r>
            <a:r>
              <a:rPr lang="sv-SE" sz="2400" dirty="0" err="1" smtClean="0"/>
              <a:t>type</a:t>
            </a:r>
            <a:r>
              <a:rPr lang="sv-SE" sz="2400" dirty="0" smtClean="0"/>
              <a:t> with </a:t>
            </a:r>
            <a:r>
              <a:rPr lang="sv-SE" sz="2400" dirty="0" err="1" smtClean="0"/>
              <a:t>class</a:t>
            </a:r>
            <a:r>
              <a:rPr lang="sv-SE" sz="2400" dirty="0" smtClean="0"/>
              <a:t>.</a:t>
            </a:r>
          </a:p>
          <a:p>
            <a:pPr>
              <a:lnSpc>
                <a:spcPct val="80000"/>
              </a:lnSpc>
            </a:pPr>
            <a:r>
              <a:rPr lang="sv-SE" sz="2400" dirty="0" smtClean="0"/>
              <a:t>Men om din typ påverkar beteenden så är </a:t>
            </a:r>
            <a:r>
              <a:rPr lang="sv-SE" sz="2400" dirty="0" err="1" smtClean="0"/>
              <a:t>polymorfism</a:t>
            </a:r>
            <a:r>
              <a:rPr lang="sv-SE" sz="2400" dirty="0" smtClean="0"/>
              <a:t> en bättre lösning.</a:t>
            </a:r>
          </a:p>
          <a:p>
            <a:pPr>
              <a:lnSpc>
                <a:spcPct val="80000"/>
              </a:lnSpc>
            </a:pPr>
            <a:r>
              <a:rPr lang="sv-SE" sz="2400" dirty="0" smtClean="0"/>
              <a:t>Behovet av en lösning som detta dyker oftast upp från </a:t>
            </a:r>
            <a:r>
              <a:rPr lang="sv-SE" sz="2400" dirty="0" err="1" smtClean="0"/>
              <a:t>switch-satser</a:t>
            </a:r>
            <a:r>
              <a:rPr lang="sv-SE" sz="2400" dirty="0" smtClean="0"/>
              <a:t> i klassen som gör olika grejer beroende på typen.</a:t>
            </a:r>
          </a:p>
          <a:p>
            <a:pPr>
              <a:lnSpc>
                <a:spcPct val="80000"/>
              </a:lnSpc>
            </a:pPr>
            <a:r>
              <a:rPr lang="sv-SE" sz="2400" dirty="0" smtClean="0"/>
              <a:t>Då är det bättre att använda </a:t>
            </a:r>
            <a:r>
              <a:rPr lang="sv-SE" sz="2400" dirty="0" err="1" smtClean="0"/>
              <a:t>polymorfism</a:t>
            </a:r>
            <a:r>
              <a:rPr lang="sv-SE" sz="2400" dirty="0" smtClean="0"/>
              <a:t> och förändra beteendet baserat på vilken subklass du tillhör.</a:t>
            </a:r>
          </a:p>
          <a:p>
            <a:pPr>
              <a:lnSpc>
                <a:spcPct val="80000"/>
              </a:lnSpc>
            </a:pPr>
            <a:r>
              <a:rPr lang="sv-SE" sz="2400" dirty="0" smtClean="0"/>
              <a:t>Detta fungerar dock bara om du inte kan byta typ under objektets livslängd.</a:t>
            </a:r>
          </a:p>
          <a:p>
            <a:endParaRPr lang="sv-S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a:t>
            </a:r>
            <a:r>
              <a:rPr lang="sv-SE" dirty="0" err="1" smtClean="0"/>
              <a:t>Type</a:t>
            </a:r>
            <a:r>
              <a:rPr lang="sv-SE" dirty="0" smtClean="0"/>
              <a:t> </a:t>
            </a:r>
            <a:r>
              <a:rPr lang="sv-SE" dirty="0" err="1" smtClean="0"/>
              <a:t>Code</a:t>
            </a:r>
            <a:r>
              <a:rPr lang="sv-SE" dirty="0" smtClean="0"/>
              <a:t> with </a:t>
            </a:r>
            <a:r>
              <a:rPr lang="sv-SE" dirty="0" err="1" smtClean="0"/>
              <a:t>State/Strategy</a:t>
            </a:r>
            <a:endParaRPr lang="sv-SE" dirty="0"/>
          </a:p>
        </p:txBody>
      </p:sp>
      <p:sp>
        <p:nvSpPr>
          <p:cNvPr id="3" name="Platshållare för innehåll 2"/>
          <p:cNvSpPr>
            <a:spLocks noGrp="1"/>
          </p:cNvSpPr>
          <p:nvPr>
            <p:ph idx="1"/>
          </p:nvPr>
        </p:nvSpPr>
        <p:spPr>
          <a:xfrm>
            <a:off x="214282" y="1285860"/>
            <a:ext cx="8715436" cy="5286412"/>
          </a:xfrm>
        </p:spPr>
        <p:txBody>
          <a:bodyPr/>
          <a:lstStyle/>
          <a:p>
            <a:pPr>
              <a:lnSpc>
                <a:spcPct val="80000"/>
              </a:lnSpc>
            </a:pPr>
            <a:r>
              <a:rPr lang="sv-SE" sz="2400" dirty="0" smtClean="0"/>
              <a:t>Detta är lösningen om man istället behöver kunna byta typ under  objektets livslängd.</a:t>
            </a:r>
          </a:p>
          <a:p>
            <a:pPr>
              <a:lnSpc>
                <a:spcPct val="80000"/>
              </a:lnSpc>
            </a:pPr>
            <a:r>
              <a:rPr lang="sv-SE" sz="2400" dirty="0" smtClean="0"/>
              <a:t>Man extraherar allt som är typ beroende till en klass och applicerar </a:t>
            </a:r>
            <a:r>
              <a:rPr lang="sv-SE" sz="2400" dirty="0" err="1" smtClean="0"/>
              <a:t>strategy/state</a:t>
            </a:r>
            <a:r>
              <a:rPr lang="sv-SE" sz="2400" dirty="0" smtClean="0"/>
              <a:t> </a:t>
            </a:r>
            <a:r>
              <a:rPr lang="sv-SE" sz="2400" dirty="0" err="1" smtClean="0"/>
              <a:t>patterna</a:t>
            </a:r>
            <a:r>
              <a:rPr lang="sv-SE" sz="2400" dirty="0" smtClean="0"/>
              <a:t> på den. Vilket av de två patterna beror på vad du försöker göra</a:t>
            </a:r>
          </a:p>
          <a:p>
            <a:pPr>
              <a:lnSpc>
                <a:spcPct val="80000"/>
              </a:lnSpc>
            </a:pPr>
            <a:r>
              <a:rPr lang="sv-SE" sz="2400" dirty="0" smtClean="0"/>
              <a:t>En enskild algoritm förändras enklast med strategy medan om det är data som beror på det hela är det lättare med state.</a:t>
            </a:r>
          </a:p>
          <a:p>
            <a:endParaRPr lang="sv-S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a:t>
            </a:r>
            <a:r>
              <a:rPr lang="sv-SE" dirty="0" err="1" smtClean="0"/>
              <a:t>Subclass</a:t>
            </a:r>
            <a:r>
              <a:rPr lang="sv-SE" dirty="0" smtClean="0"/>
              <a:t> with </a:t>
            </a:r>
            <a:r>
              <a:rPr lang="sv-SE" dirty="0" err="1" smtClean="0"/>
              <a:t>Fields</a:t>
            </a: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pPr>
              <a:lnSpc>
                <a:spcPct val="80000"/>
              </a:lnSpc>
            </a:pPr>
            <a:r>
              <a:rPr lang="sv-SE" sz="2400" dirty="0" smtClean="0"/>
              <a:t>Och som alltid med </a:t>
            </a:r>
            <a:r>
              <a:rPr lang="sv-SE" sz="2400" dirty="0" err="1" smtClean="0"/>
              <a:t>refaktoreringar</a:t>
            </a:r>
            <a:r>
              <a:rPr lang="sv-SE" sz="2400" dirty="0" smtClean="0"/>
              <a:t> finns det </a:t>
            </a:r>
            <a:r>
              <a:rPr lang="sv-SE" sz="2400" dirty="0" err="1" smtClean="0"/>
              <a:t>refaktoreringar</a:t>
            </a:r>
            <a:r>
              <a:rPr lang="sv-SE" sz="2400" dirty="0" smtClean="0"/>
              <a:t> som går åt andra hållet med.</a:t>
            </a:r>
          </a:p>
          <a:p>
            <a:pPr>
              <a:lnSpc>
                <a:spcPct val="80000"/>
              </a:lnSpc>
            </a:pPr>
            <a:r>
              <a:rPr lang="sv-SE" sz="2400" dirty="0" smtClean="0"/>
              <a:t>Om man har subklasser som bara förändrar beteendet på funktioner som returnerar konstant data så kan det vara bättre att lägga in den datan som ett fält i parentklassen och istället lägga in funktionaliteten på denna.</a:t>
            </a:r>
          </a:p>
          <a:p>
            <a:pPr>
              <a:lnSpc>
                <a:spcPct val="80000"/>
              </a:lnSpc>
            </a:pPr>
            <a:r>
              <a:rPr lang="sv-SE" sz="2400" dirty="0" smtClean="0"/>
              <a:t>Denna blir ofta motsatsen till </a:t>
            </a:r>
            <a:r>
              <a:rPr lang="sv-SE" sz="2400" dirty="0" err="1" smtClean="0"/>
              <a:t>replace</a:t>
            </a:r>
            <a:r>
              <a:rPr lang="sv-SE" sz="2400" dirty="0" smtClean="0"/>
              <a:t> </a:t>
            </a:r>
            <a:r>
              <a:rPr lang="sv-SE" sz="2400" dirty="0" err="1" smtClean="0"/>
              <a:t>type</a:t>
            </a:r>
            <a:r>
              <a:rPr lang="sv-SE" sz="2400" dirty="0" smtClean="0"/>
              <a:t> </a:t>
            </a:r>
            <a:r>
              <a:rPr lang="sv-SE" sz="2400" dirty="0" err="1" smtClean="0"/>
              <a:t>code</a:t>
            </a:r>
            <a:r>
              <a:rPr lang="sv-SE" sz="2400" dirty="0" smtClean="0"/>
              <a:t> with </a:t>
            </a:r>
            <a:r>
              <a:rPr lang="sv-SE" sz="2400" dirty="0" err="1" smtClean="0"/>
              <a:t>subclasses</a:t>
            </a:r>
            <a:r>
              <a:rPr lang="sv-SE" sz="2400" dirty="0" smtClean="0"/>
              <a:t>. Men om man bara ändra det konstanta returvärdet på vissa funktioner kan det finns lägen där det inte är lönt med subklassningen.</a:t>
            </a:r>
          </a:p>
          <a:p>
            <a:pPr>
              <a:lnSpc>
                <a:spcPct val="80000"/>
              </a:lnSpc>
            </a:pPr>
            <a:r>
              <a:rPr lang="sv-SE" sz="2400" dirty="0" smtClean="0"/>
              <a:t>Men om det finns </a:t>
            </a:r>
            <a:r>
              <a:rPr lang="sv-SE" sz="2400" dirty="0" err="1" smtClean="0"/>
              <a:t>switches</a:t>
            </a:r>
            <a:r>
              <a:rPr lang="sv-SE" sz="2400" dirty="0" smtClean="0"/>
              <a:t> etc. får man så klart bli försiktig med detta.</a:t>
            </a:r>
          </a:p>
          <a:p>
            <a:endParaRPr lang="sv-S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Frågor?</a:t>
            </a:r>
            <a:endParaRPr lang="sv-SE" dirty="0"/>
          </a:p>
        </p:txBody>
      </p:sp>
      <p:sp>
        <p:nvSpPr>
          <p:cNvPr id="3" name="Platshållare för innehåll 2"/>
          <p:cNvSpPr>
            <a:spLocks noGrp="1"/>
          </p:cNvSpPr>
          <p:nvPr>
            <p:ph idx="1"/>
          </p:nvPr>
        </p:nvSpPr>
        <p:spPr/>
        <p:txBody>
          <a:bodyPr/>
          <a:lstStyle/>
          <a:p>
            <a:r>
              <a:rPr lang="sv-SE" sz="2400" dirty="0" smtClean="0"/>
              <a:t>Läxa till Tisdag</a:t>
            </a:r>
          </a:p>
          <a:p>
            <a:r>
              <a:rPr lang="sv-SE" sz="2400" dirty="0" smtClean="0"/>
              <a:t>Refactoring 237-287</a:t>
            </a:r>
          </a:p>
          <a:p>
            <a:r>
              <a:rPr lang="sv-SE" sz="2400" dirty="0" smtClean="0"/>
              <a:t>Labb 7 – Refaktorisera Antipatterns </a:t>
            </a:r>
          </a:p>
          <a:p>
            <a:endParaRPr lang="sv-SE" sz="2400" dirty="0" smtClean="0"/>
          </a:p>
          <a:p>
            <a:pPr>
              <a:buNone/>
            </a:pPr>
            <a:r>
              <a:rPr lang="sv-SE" sz="2400" dirty="0" smtClean="0">
                <a:solidFill>
                  <a:srgbClr val="4C4946"/>
                </a:solidFill>
                <a:hlinkClick r:id="rId2"/>
              </a:rPr>
              <a:t>magnus@thegameassembly.com</a:t>
            </a:r>
            <a:endParaRPr lang="sv-SE"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Organizing Data</a:t>
            </a:r>
            <a:endParaRPr lang="sv-SE" dirty="0"/>
          </a:p>
        </p:txBody>
      </p:sp>
      <p:sp>
        <p:nvSpPr>
          <p:cNvPr id="3" name="Platshållare för innehåll 2"/>
          <p:cNvSpPr>
            <a:spLocks noGrp="1"/>
          </p:cNvSpPr>
          <p:nvPr>
            <p:ph idx="1"/>
          </p:nvPr>
        </p:nvSpPr>
        <p:spPr/>
        <p:txBody>
          <a:bodyPr/>
          <a:lstStyle/>
          <a:p>
            <a:pPr>
              <a:lnSpc>
                <a:spcPct val="80000"/>
              </a:lnSpc>
            </a:pPr>
            <a:r>
              <a:rPr lang="sv-SE" sz="2200" dirty="0" smtClean="0"/>
              <a:t>Det är viktigt hur man organiserar sin data så att den skapar logiska objekt i förhållande till den funktionalitet som krävs.</a:t>
            </a:r>
          </a:p>
          <a:p>
            <a:pPr>
              <a:lnSpc>
                <a:spcPct val="80000"/>
              </a:lnSpc>
            </a:pPr>
            <a:r>
              <a:rPr lang="sv-SE" sz="2200" dirty="0" smtClean="0"/>
              <a:t>Ofta kommer man dock att få fel på såna saker och där måste vi så klart </a:t>
            </a:r>
            <a:r>
              <a:rPr lang="sv-SE" sz="2200" dirty="0" err="1" smtClean="0"/>
              <a:t>refaktorera</a:t>
            </a:r>
            <a:r>
              <a:rPr lang="sv-SE" sz="2200" dirty="0" smtClean="0"/>
              <a:t>.</a:t>
            </a:r>
          </a:p>
          <a:p>
            <a:pPr>
              <a:lnSpc>
                <a:spcPct val="80000"/>
              </a:lnSpc>
            </a:pPr>
            <a:r>
              <a:rPr lang="sv-SE" sz="2200" dirty="0" smtClean="0"/>
              <a:t>Det är i dessa lägen som </a:t>
            </a:r>
            <a:r>
              <a:rPr lang="sv-SE" sz="2200" dirty="0" err="1" smtClean="0"/>
              <a:t>refaktoreringarna</a:t>
            </a:r>
            <a:r>
              <a:rPr lang="sv-SE" sz="2200" dirty="0" smtClean="0"/>
              <a:t> i detta kapitlet kommer in.</a:t>
            </a:r>
          </a:p>
          <a:p>
            <a:pPr lvl="1">
              <a:lnSpc>
                <a:spcPct val="80000"/>
              </a:lnSpc>
            </a:pPr>
            <a:r>
              <a:rPr lang="sv-SE" sz="1800" dirty="0" smtClean="0"/>
              <a:t>För att kunna korrigera och designa om sådana steg igen.</a:t>
            </a:r>
          </a:p>
          <a:p>
            <a:pPr>
              <a:lnSpc>
                <a:spcPct val="80000"/>
              </a:lnSpc>
            </a:pPr>
            <a:r>
              <a:rPr lang="sv-SE" sz="2200" dirty="0" smtClean="0"/>
              <a:t>Med </a:t>
            </a:r>
            <a:r>
              <a:rPr lang="sv-SE" sz="2200" dirty="0" err="1" smtClean="0"/>
              <a:t>refaktoreringar</a:t>
            </a:r>
            <a:r>
              <a:rPr lang="sv-SE" sz="2200" dirty="0" smtClean="0"/>
              <a:t> är det viktigt att de inte säger vad som är rätt och vad som är fel nödvändigtvis.</a:t>
            </a:r>
          </a:p>
          <a:p>
            <a:pPr lvl="1">
              <a:lnSpc>
                <a:spcPct val="80000"/>
              </a:lnSpc>
            </a:pPr>
            <a:r>
              <a:rPr lang="sv-SE" sz="1800" dirty="0" smtClean="0"/>
              <a:t>Utan om du har bestämt dig för att ändra en sak säger en </a:t>
            </a:r>
            <a:r>
              <a:rPr lang="sv-SE" sz="1800" dirty="0" err="1" smtClean="0"/>
              <a:t>refaktorering</a:t>
            </a:r>
            <a:r>
              <a:rPr lang="sv-SE" sz="1800" dirty="0" smtClean="0"/>
              <a:t> hur du gör det på ett bra sätt.</a:t>
            </a:r>
          </a:p>
          <a:p>
            <a:pPr lvl="1">
              <a:lnSpc>
                <a:spcPct val="80000"/>
              </a:lnSpc>
            </a:pPr>
            <a:r>
              <a:rPr lang="sv-SE" sz="1800" dirty="0" smtClean="0"/>
              <a:t>I de flesta fall är de flesta refaktoreringar goda idéer. Men orsaken att de också går emot varandra är just det att de inte försöker skilja rätt från fel. Bara förklara hur.</a:t>
            </a:r>
          </a:p>
          <a:p>
            <a:endParaRPr lang="sv-S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Self </a:t>
            </a:r>
            <a:r>
              <a:rPr lang="sv-SE" dirty="0" err="1" smtClean="0"/>
              <a:t>Encapsulate</a:t>
            </a:r>
            <a:r>
              <a:rPr lang="sv-SE" dirty="0" smtClean="0"/>
              <a:t> </a:t>
            </a:r>
            <a:r>
              <a:rPr lang="sv-SE" dirty="0" err="1" smtClean="0"/>
              <a:t>Field</a:t>
            </a:r>
            <a:endParaRPr lang="sv-SE" dirty="0"/>
          </a:p>
        </p:txBody>
      </p:sp>
      <p:sp>
        <p:nvSpPr>
          <p:cNvPr id="3" name="Platshållare för innehåll 2"/>
          <p:cNvSpPr>
            <a:spLocks noGrp="1"/>
          </p:cNvSpPr>
          <p:nvPr>
            <p:ph idx="1"/>
          </p:nvPr>
        </p:nvSpPr>
        <p:spPr/>
        <p:txBody>
          <a:bodyPr/>
          <a:lstStyle/>
          <a:p>
            <a:pPr>
              <a:lnSpc>
                <a:spcPct val="80000"/>
              </a:lnSpc>
            </a:pPr>
            <a:r>
              <a:rPr lang="sv-SE" sz="2200" dirty="0" smtClean="0"/>
              <a:t>Detta är ett fall om man accessar en medlemsvariabel direkt,</a:t>
            </a:r>
          </a:p>
          <a:p>
            <a:pPr>
              <a:lnSpc>
                <a:spcPct val="80000"/>
              </a:lnSpc>
            </a:pPr>
            <a:r>
              <a:rPr lang="sv-SE" sz="2200" dirty="0" smtClean="0"/>
              <a:t>så får man en chans att fixa det med denna fina refaktorering.</a:t>
            </a:r>
          </a:p>
          <a:p>
            <a:pPr>
              <a:lnSpc>
                <a:spcPct val="80000"/>
              </a:lnSpc>
            </a:pPr>
            <a:r>
              <a:rPr lang="sv-SE" sz="2200" dirty="0" smtClean="0"/>
              <a:t>Det är inte svårare än det låter man skapar en get- och en set-funktion för variabeln och använder sig av dessa.</a:t>
            </a:r>
          </a:p>
          <a:p>
            <a:pPr>
              <a:lnSpc>
                <a:spcPct val="80000"/>
              </a:lnSpc>
            </a:pPr>
            <a:r>
              <a:rPr lang="sv-SE" sz="2200" dirty="0" smtClean="0"/>
              <a:t>I boken beskrivs fallet om diskussionerna mellan de två lägren om huruvida man bör använda dessa funktioner innanför klassen eller inte.</a:t>
            </a:r>
          </a:p>
          <a:p>
            <a:pPr lvl="1">
              <a:lnSpc>
                <a:spcPct val="80000"/>
              </a:lnSpc>
            </a:pPr>
            <a:r>
              <a:rPr lang="sv-SE" sz="1800" dirty="0" smtClean="0"/>
              <a:t>Precis som han så ser jag för och nackdelar med båda versionerna.</a:t>
            </a:r>
          </a:p>
          <a:p>
            <a:pPr lvl="1">
              <a:lnSpc>
                <a:spcPct val="80000"/>
              </a:lnSpc>
            </a:pPr>
            <a:r>
              <a:rPr lang="sv-SE" sz="1800" dirty="0" smtClean="0"/>
              <a:t>Fördelen med att göra det är så klart </a:t>
            </a:r>
            <a:r>
              <a:rPr lang="sv-SE" sz="1800" dirty="0" err="1" smtClean="0"/>
              <a:t>debuggbarhet</a:t>
            </a:r>
            <a:r>
              <a:rPr lang="sv-SE" sz="1800" dirty="0" smtClean="0"/>
              <a:t> och tydlighet och konsekvens. Och att modifiera beteenden via arv eller compositioning.</a:t>
            </a:r>
          </a:p>
          <a:p>
            <a:pPr lvl="1">
              <a:lnSpc>
                <a:spcPct val="80000"/>
              </a:lnSpc>
            </a:pPr>
            <a:r>
              <a:rPr lang="sv-SE" sz="1800" dirty="0" smtClean="0"/>
              <a:t>Nackdelarna är att det blir lite svårare att läsa koden.</a:t>
            </a:r>
          </a:p>
          <a:p>
            <a:pPr lvl="1">
              <a:lnSpc>
                <a:spcPct val="80000"/>
              </a:lnSpc>
            </a:pPr>
            <a:r>
              <a:rPr lang="sv-SE" sz="1800" dirty="0" smtClean="0"/>
              <a:t>Min sida är att kör det hela direkt tills du har behovet av indirekt access då kodar du om det hela till indirekt. Inte svårare än så.</a:t>
            </a:r>
          </a:p>
          <a:p>
            <a:pPr lvl="1">
              <a:lnSpc>
                <a:spcPct val="80000"/>
              </a:lnSpc>
            </a:pPr>
            <a:r>
              <a:rPr lang="sv-SE" sz="1800" dirty="0" smtClean="0"/>
              <a:t>Dvs. gör det som är enklast för dig och krångla inte till det.</a:t>
            </a:r>
          </a:p>
          <a:p>
            <a:pPr lvl="1">
              <a:lnSpc>
                <a:spcPct val="80000"/>
              </a:lnSpc>
            </a:pPr>
            <a:r>
              <a:rPr lang="sv-SE" sz="1800" dirty="0" smtClean="0"/>
              <a:t>Däremot om du någonsin utför någon kod i get och set måste du alltid använda indirekt access.</a:t>
            </a:r>
          </a:p>
          <a:p>
            <a:pPr>
              <a:buNone/>
            </a:pPr>
            <a:endParaRPr lang="sv-S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Data </a:t>
            </a:r>
            <a:r>
              <a:rPr lang="sv-SE" dirty="0" err="1" smtClean="0"/>
              <a:t>Value</a:t>
            </a:r>
            <a:r>
              <a:rPr lang="sv-SE" dirty="0" smtClean="0"/>
              <a:t> with Objekt</a:t>
            </a:r>
            <a:endParaRPr lang="sv-SE" dirty="0"/>
          </a:p>
        </p:txBody>
      </p:sp>
      <p:sp>
        <p:nvSpPr>
          <p:cNvPr id="3" name="Platshållare för innehåll 2"/>
          <p:cNvSpPr>
            <a:spLocks noGrp="1"/>
          </p:cNvSpPr>
          <p:nvPr>
            <p:ph idx="1"/>
          </p:nvPr>
        </p:nvSpPr>
        <p:spPr/>
        <p:txBody>
          <a:bodyPr>
            <a:normAutofit/>
          </a:bodyPr>
          <a:lstStyle/>
          <a:p>
            <a:pPr>
              <a:lnSpc>
                <a:spcPct val="90000"/>
              </a:lnSpc>
            </a:pPr>
            <a:r>
              <a:rPr lang="sv-SE" sz="2400" dirty="0" smtClean="0"/>
              <a:t>Ofta när man först skapar en klass så slänger man in medlemsvariabler till den data de behöver utan att tänka så långt framåt.</a:t>
            </a:r>
          </a:p>
          <a:p>
            <a:pPr>
              <a:lnSpc>
                <a:spcPct val="90000"/>
              </a:lnSpc>
            </a:pPr>
            <a:r>
              <a:rPr lang="sv-SE" sz="2400" dirty="0" smtClean="0"/>
              <a:t>Detta är en effekt av att jobba </a:t>
            </a:r>
            <a:r>
              <a:rPr lang="sv-SE" sz="2400" dirty="0" err="1" smtClean="0"/>
              <a:t>agile</a:t>
            </a:r>
            <a:r>
              <a:rPr lang="sv-SE" sz="2400" dirty="0" smtClean="0"/>
              <a:t>. Varför tänka på det om det inte behövs framåt?</a:t>
            </a:r>
          </a:p>
          <a:p>
            <a:pPr>
              <a:lnSpc>
                <a:spcPct val="90000"/>
              </a:lnSpc>
            </a:pPr>
            <a:r>
              <a:rPr lang="sv-SE" sz="2400" dirty="0" smtClean="0"/>
              <a:t>Men man kan komma i ett läge senare då man har behov av just den </a:t>
            </a:r>
            <a:r>
              <a:rPr lang="sv-SE" sz="2400" dirty="0" err="1" smtClean="0"/>
              <a:t>datan</a:t>
            </a:r>
            <a:r>
              <a:rPr lang="sv-SE" sz="2400" dirty="0" smtClean="0"/>
              <a:t> utan att ha ett behov av resten av klassen.</a:t>
            </a:r>
          </a:p>
          <a:p>
            <a:pPr>
              <a:lnSpc>
                <a:spcPct val="90000"/>
              </a:lnSpc>
            </a:pPr>
            <a:r>
              <a:rPr lang="sv-SE" sz="2400" dirty="0" smtClean="0"/>
              <a:t>Då får man inte tveka att ta sig an </a:t>
            </a:r>
            <a:r>
              <a:rPr lang="sv-SE" sz="2400" dirty="0" err="1" smtClean="0"/>
              <a:t>refaktoreringen</a:t>
            </a:r>
            <a:r>
              <a:rPr lang="sv-SE" sz="2400" dirty="0" smtClean="0"/>
              <a:t>. Man bryter ut fältet till en egen klass och skickar sen runt den istället. Det är bättre att separera data och kod som hör ihop från koden som bara använder den.</a:t>
            </a:r>
          </a:p>
          <a:p>
            <a:pPr>
              <a:lnSpc>
                <a:spcPct val="90000"/>
              </a:lnSpc>
            </a:pPr>
            <a:r>
              <a:rPr lang="sv-SE" sz="2400" dirty="0" smtClean="0"/>
              <a:t>Annars får lätt klassen som äger </a:t>
            </a:r>
            <a:r>
              <a:rPr lang="sv-SE" sz="2400" dirty="0" err="1" smtClean="0"/>
              <a:t>datan</a:t>
            </a:r>
            <a:r>
              <a:rPr lang="sv-SE" sz="2400" dirty="0" smtClean="0"/>
              <a:t> en massa funktionalitet som är tätt hopknuten med bara den </a:t>
            </a:r>
            <a:r>
              <a:rPr lang="sv-SE" sz="2400" dirty="0" err="1" smtClean="0"/>
              <a:t>datan</a:t>
            </a:r>
            <a:r>
              <a:rPr lang="sv-SE" sz="2400" dirty="0" smtClean="0"/>
              <a:t> och inte med klassen den ligger i.</a:t>
            </a:r>
          </a:p>
          <a:p>
            <a:pPr>
              <a:lnSpc>
                <a:spcPct val="90000"/>
              </a:lnSpc>
            </a:pPr>
            <a:r>
              <a:rPr lang="sv-SE" sz="2400" dirty="0" smtClean="0"/>
              <a:t>Om varje klass bara gör en sak så blir allt lättast att ta hand om.</a:t>
            </a:r>
          </a:p>
          <a:p>
            <a:pPr>
              <a:lnSpc>
                <a:spcPct val="90000"/>
              </a:lnSpc>
            </a:pPr>
            <a:endParaRPr lang="sv-SE" sz="3600" dirty="0" smtClean="0"/>
          </a:p>
          <a:p>
            <a:endParaRPr lang="sv-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Change </a:t>
            </a:r>
            <a:r>
              <a:rPr lang="sv-SE" dirty="0" err="1" smtClean="0"/>
              <a:t>Value</a:t>
            </a:r>
            <a:r>
              <a:rPr lang="sv-SE" dirty="0" smtClean="0"/>
              <a:t> to </a:t>
            </a:r>
            <a:r>
              <a:rPr lang="sv-SE" dirty="0" err="1" smtClean="0"/>
              <a:t>Reference</a:t>
            </a:r>
            <a:endParaRPr lang="sv-SE" dirty="0"/>
          </a:p>
        </p:txBody>
      </p:sp>
      <p:sp>
        <p:nvSpPr>
          <p:cNvPr id="3" name="Platshållare för innehåll 2"/>
          <p:cNvSpPr>
            <a:spLocks noGrp="1"/>
          </p:cNvSpPr>
          <p:nvPr>
            <p:ph idx="1"/>
          </p:nvPr>
        </p:nvSpPr>
        <p:spPr>
          <a:xfrm>
            <a:off x="214282" y="1142984"/>
            <a:ext cx="8715436" cy="5429288"/>
          </a:xfrm>
        </p:spPr>
        <p:txBody>
          <a:bodyPr>
            <a:normAutofit/>
          </a:bodyPr>
          <a:lstStyle/>
          <a:p>
            <a:pPr>
              <a:lnSpc>
                <a:spcPct val="90000"/>
              </a:lnSpc>
            </a:pPr>
            <a:r>
              <a:rPr lang="sv-SE" sz="2600" dirty="0" smtClean="0"/>
              <a:t>Detta är en </a:t>
            </a:r>
            <a:r>
              <a:rPr lang="sv-SE" sz="2600" dirty="0" err="1" smtClean="0"/>
              <a:t>refaktorering</a:t>
            </a:r>
            <a:r>
              <a:rPr lang="sv-SE" sz="2600" dirty="0" smtClean="0"/>
              <a:t> för lägena då du har många instanser av samma data som ska uppdateras samtidigt.</a:t>
            </a:r>
          </a:p>
          <a:p>
            <a:pPr>
              <a:lnSpc>
                <a:spcPct val="90000"/>
              </a:lnSpc>
            </a:pPr>
            <a:r>
              <a:rPr lang="sv-SE" sz="2600" dirty="0" smtClean="0"/>
              <a:t>Att ha dem som </a:t>
            </a:r>
            <a:r>
              <a:rPr lang="sv-SE" sz="2600" dirty="0" err="1" smtClean="0"/>
              <a:t>seperata</a:t>
            </a:r>
            <a:r>
              <a:rPr lang="sv-SE" sz="2600" dirty="0" smtClean="0"/>
              <a:t> världen kan bli väldigt bökigt i ett sådant läge.</a:t>
            </a:r>
          </a:p>
          <a:p>
            <a:pPr>
              <a:lnSpc>
                <a:spcPct val="90000"/>
              </a:lnSpc>
            </a:pPr>
            <a:r>
              <a:rPr lang="sv-SE" sz="2600" dirty="0" smtClean="0"/>
              <a:t>Och det är antagligen bättre att de istället refererar till ett objekt som du uppdaterar.</a:t>
            </a:r>
          </a:p>
          <a:p>
            <a:pPr>
              <a:lnSpc>
                <a:spcPct val="90000"/>
              </a:lnSpc>
            </a:pPr>
            <a:r>
              <a:rPr lang="sv-SE" sz="2600" dirty="0" smtClean="0"/>
              <a:t>Denna och dess systerrefaktoring som kommer härnäst -  Change Reference to value är inte helt lätta att välja emellan.</a:t>
            </a:r>
          </a:p>
          <a:p>
            <a:pPr>
              <a:lnSpc>
                <a:spcPct val="90000"/>
              </a:lnSpc>
            </a:pPr>
            <a:r>
              <a:rPr lang="sv-SE" sz="2600" dirty="0" smtClean="0"/>
              <a:t>Min personliga tes är använd värde där det funkar.</a:t>
            </a:r>
          </a:p>
          <a:p>
            <a:pPr>
              <a:lnSpc>
                <a:spcPct val="90000"/>
              </a:lnSpc>
            </a:pPr>
            <a:r>
              <a:rPr lang="sv-SE" sz="2600" dirty="0" smtClean="0"/>
              <a:t>Orsaker till att det inte kan funkar kan vara uppdateringar av </a:t>
            </a:r>
            <a:r>
              <a:rPr lang="sv-SE" sz="2600" dirty="0" err="1" smtClean="0"/>
              <a:t>datan</a:t>
            </a:r>
            <a:r>
              <a:rPr lang="sv-SE" sz="2600" dirty="0" smtClean="0"/>
              <a:t>.</a:t>
            </a:r>
          </a:p>
          <a:p>
            <a:pPr>
              <a:lnSpc>
                <a:spcPct val="90000"/>
              </a:lnSpc>
            </a:pPr>
            <a:r>
              <a:rPr lang="sv-SE" sz="2600" dirty="0" smtClean="0"/>
              <a:t>Eller att </a:t>
            </a:r>
            <a:r>
              <a:rPr lang="sv-SE" sz="2600" dirty="0" err="1" smtClean="0"/>
              <a:t>datan</a:t>
            </a:r>
            <a:r>
              <a:rPr lang="sv-SE" sz="2600" dirty="0" smtClean="0"/>
              <a:t> är dyr att kopiera runt.</a:t>
            </a:r>
          </a:p>
          <a:p>
            <a:pPr>
              <a:lnSpc>
                <a:spcPct val="90000"/>
              </a:lnSpc>
            </a:pPr>
            <a:endParaRPr lang="sv-SE" sz="2400" dirty="0" smtClean="0"/>
          </a:p>
          <a:p>
            <a:pPr>
              <a:lnSpc>
                <a:spcPct val="90000"/>
              </a:lnSpc>
            </a:pPr>
            <a:endParaRPr lang="sv-SE" sz="3600" dirty="0" smtClean="0"/>
          </a:p>
          <a:p>
            <a:endParaRPr lang="sv-S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Change </a:t>
            </a:r>
            <a:r>
              <a:rPr lang="sv-SE" dirty="0" err="1" smtClean="0"/>
              <a:t>Reference</a:t>
            </a:r>
            <a:r>
              <a:rPr lang="sv-SE" dirty="0" smtClean="0"/>
              <a:t> to </a:t>
            </a:r>
            <a:r>
              <a:rPr lang="sv-SE" dirty="0" err="1" smtClean="0"/>
              <a:t>Value</a:t>
            </a:r>
            <a:endParaRPr lang="sv-SE" dirty="0"/>
          </a:p>
        </p:txBody>
      </p:sp>
      <p:sp>
        <p:nvSpPr>
          <p:cNvPr id="3" name="Platshållare för innehåll 2"/>
          <p:cNvSpPr>
            <a:spLocks noGrp="1"/>
          </p:cNvSpPr>
          <p:nvPr>
            <p:ph idx="1"/>
          </p:nvPr>
        </p:nvSpPr>
        <p:spPr/>
        <p:txBody>
          <a:bodyPr>
            <a:normAutofit/>
          </a:bodyPr>
          <a:lstStyle/>
          <a:p>
            <a:pPr>
              <a:lnSpc>
                <a:spcPct val="80000"/>
              </a:lnSpc>
            </a:pPr>
            <a:r>
              <a:rPr lang="sv-SE" sz="2400" dirty="0" smtClean="0"/>
              <a:t>Och här är andra sidan myntet. Denna skulle jag använda på alla ställen en referens inte implicit krävs.</a:t>
            </a:r>
          </a:p>
          <a:p>
            <a:pPr>
              <a:lnSpc>
                <a:spcPct val="80000"/>
              </a:lnSpc>
            </a:pPr>
            <a:r>
              <a:rPr lang="sv-SE" sz="2400" dirty="0" smtClean="0"/>
              <a:t>Man </a:t>
            </a:r>
            <a:r>
              <a:rPr lang="sv-SE" sz="2400" dirty="0" smtClean="0"/>
              <a:t>har konstant data som konstanta typer som man har referenser till (av minnesoptimeringsskäl) och sen har man det egentliga objektet med den specifika instansdatan på annat ställe.</a:t>
            </a:r>
          </a:p>
          <a:p>
            <a:pPr>
              <a:lnSpc>
                <a:spcPct val="80000"/>
              </a:lnSpc>
            </a:pPr>
            <a:r>
              <a:rPr lang="sv-SE" sz="2400" dirty="0" smtClean="0"/>
              <a:t>I de flesta fall kunde </a:t>
            </a:r>
            <a:r>
              <a:rPr lang="sv-SE" sz="2400" smtClean="0"/>
              <a:t>man </a:t>
            </a:r>
            <a:r>
              <a:rPr lang="sv-SE" sz="2400"/>
              <a:t>bara kopierat det </a:t>
            </a:r>
            <a:r>
              <a:rPr lang="sv-SE" sz="2400" dirty="0" smtClean="0"/>
              <a:t>unika objektet så vida det bara lagras på ett ställe (som vi gjorde i  diablolabben).</a:t>
            </a:r>
          </a:p>
          <a:p>
            <a:pPr>
              <a:lnSpc>
                <a:spcPct val="80000"/>
              </a:lnSpc>
            </a:pPr>
            <a:r>
              <a:rPr lang="sv-SE" sz="2400" dirty="0" smtClean="0"/>
              <a:t>Generellt sätt diablolabben är på många sätt en urtyp för god OOP&amp;D.</a:t>
            </a:r>
          </a:p>
          <a:p>
            <a:endParaRPr lang="sv-S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Array with </a:t>
            </a:r>
            <a:r>
              <a:rPr lang="sv-SE" dirty="0" err="1" smtClean="0"/>
              <a:t>Object</a:t>
            </a:r>
            <a:endParaRPr lang="sv-SE" dirty="0"/>
          </a:p>
        </p:txBody>
      </p:sp>
      <p:sp>
        <p:nvSpPr>
          <p:cNvPr id="3" name="Platshållare för innehåll 2"/>
          <p:cNvSpPr>
            <a:spLocks noGrp="1"/>
          </p:cNvSpPr>
          <p:nvPr>
            <p:ph idx="1"/>
          </p:nvPr>
        </p:nvSpPr>
        <p:spPr/>
        <p:txBody>
          <a:bodyPr/>
          <a:lstStyle/>
          <a:p>
            <a:pPr>
              <a:lnSpc>
                <a:spcPct val="80000"/>
              </a:lnSpc>
            </a:pPr>
            <a:r>
              <a:rPr lang="sv-SE" sz="2400" dirty="0" smtClean="0"/>
              <a:t>Bokets kodexempel är en </a:t>
            </a:r>
            <a:r>
              <a:rPr lang="sv-SE" sz="2400" dirty="0" err="1" smtClean="0"/>
              <a:t>abomination</a:t>
            </a:r>
            <a:r>
              <a:rPr lang="sv-SE" sz="2400" dirty="0" smtClean="0"/>
              <a:t>. Den som använder arrayer så bör lämpligen korsfästas eller något annat lagom plågsamt.</a:t>
            </a:r>
          </a:p>
          <a:p>
            <a:pPr>
              <a:lnSpc>
                <a:spcPct val="80000"/>
              </a:lnSpc>
            </a:pPr>
            <a:r>
              <a:rPr lang="sv-SE" sz="2400" dirty="0" smtClean="0"/>
              <a:t>Jag hoppas innerligen ingen av er har gjort så här men om ni någon gång gör det så </a:t>
            </a:r>
            <a:r>
              <a:rPr lang="sv-SE" sz="2400" dirty="0" err="1" smtClean="0"/>
              <a:t>refaktorera</a:t>
            </a:r>
            <a:r>
              <a:rPr lang="sv-SE" sz="2400" dirty="0" smtClean="0"/>
              <a:t> omedelbart om. </a:t>
            </a:r>
          </a:p>
          <a:p>
            <a:pPr>
              <a:lnSpc>
                <a:spcPct val="80000"/>
              </a:lnSpc>
            </a:pPr>
            <a:r>
              <a:rPr lang="sv-SE" sz="2400" dirty="0" smtClean="0"/>
              <a:t>Hela iden med en </a:t>
            </a:r>
            <a:r>
              <a:rPr lang="sv-SE" sz="2400" dirty="0" err="1" smtClean="0"/>
              <a:t>array</a:t>
            </a:r>
            <a:r>
              <a:rPr lang="sv-SE" sz="2400" dirty="0" smtClean="0"/>
              <a:t> är att du ska ha ett element per plats. Om ett element börjar fylla upp multipla platser i arrayen förloras all logik.</a:t>
            </a:r>
          </a:p>
          <a:p>
            <a:pPr>
              <a:lnSpc>
                <a:spcPct val="80000"/>
              </a:lnSpc>
            </a:pPr>
            <a:r>
              <a:rPr lang="sv-SE" sz="2400" dirty="0" smtClean="0"/>
              <a:t>För att inte tala om mängden kommentarer som behöver läsas och skrivas för att detta ska kunna fungera.</a:t>
            </a:r>
          </a:p>
          <a:p>
            <a:pPr>
              <a:lnSpc>
                <a:spcPct val="80000"/>
              </a:lnSpc>
            </a:pPr>
            <a:r>
              <a:rPr lang="sv-SE" sz="2400" dirty="0" smtClean="0"/>
              <a:t>Om ni har data som hör ihop skapa en klass av dem.</a:t>
            </a:r>
          </a:p>
          <a:p>
            <a:pPr>
              <a:lnSpc>
                <a:spcPct val="80000"/>
              </a:lnSpc>
            </a:pPr>
            <a:endParaRPr lang="sv-SE" sz="2000" dirty="0" smtClean="0"/>
          </a:p>
          <a:p>
            <a:pPr lvl="1">
              <a:lnSpc>
                <a:spcPct val="80000"/>
              </a:lnSpc>
            </a:pPr>
            <a:endParaRPr lang="sv-SE" sz="1600" dirty="0" smtClean="0"/>
          </a:p>
          <a:p>
            <a:pPr>
              <a:lnSpc>
                <a:spcPct val="80000"/>
              </a:lnSpc>
            </a:pPr>
            <a:endParaRPr lang="sv-SE" sz="2000" dirty="0" smtClean="0"/>
          </a:p>
          <a:p>
            <a:pPr>
              <a:lnSpc>
                <a:spcPct val="80000"/>
              </a:lnSpc>
            </a:pPr>
            <a:endParaRPr lang="sv-SE" sz="2000" dirty="0" smtClean="0"/>
          </a:p>
          <a:p>
            <a:endParaRPr lang="sv-S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Duplicate</a:t>
            </a:r>
            <a:r>
              <a:rPr lang="sv-SE" dirty="0" smtClean="0"/>
              <a:t> </a:t>
            </a:r>
            <a:r>
              <a:rPr lang="sv-SE" dirty="0" err="1" smtClean="0"/>
              <a:t>Observed</a:t>
            </a:r>
            <a:r>
              <a:rPr lang="sv-SE" dirty="0" smtClean="0"/>
              <a:t> Data</a:t>
            </a:r>
            <a:endParaRPr lang="sv-SE" dirty="0"/>
          </a:p>
        </p:txBody>
      </p:sp>
      <p:sp>
        <p:nvSpPr>
          <p:cNvPr id="3" name="Platshållare för innehåll 2"/>
          <p:cNvSpPr>
            <a:spLocks noGrp="1"/>
          </p:cNvSpPr>
          <p:nvPr>
            <p:ph idx="1"/>
          </p:nvPr>
        </p:nvSpPr>
        <p:spPr/>
        <p:txBody>
          <a:bodyPr/>
          <a:lstStyle/>
          <a:p>
            <a:pPr>
              <a:lnSpc>
                <a:spcPct val="90000"/>
              </a:lnSpc>
            </a:pPr>
            <a:r>
              <a:rPr lang="sv-SE" sz="2400" dirty="0" smtClean="0"/>
              <a:t>Om du har data i ett subsystem som andra system vill nå men du inte vill ge access till så är ditt enklaste val att duplicera datan, och sen använda ett system av observers för att alla ska vara synkade. </a:t>
            </a:r>
          </a:p>
          <a:p>
            <a:pPr>
              <a:lnSpc>
                <a:spcPct val="90000"/>
              </a:lnSpc>
            </a:pPr>
            <a:r>
              <a:rPr lang="sv-SE" sz="2400" dirty="0" smtClean="0"/>
              <a:t>På det sättet kan systemen jobba som om de vore unika utan problem.</a:t>
            </a:r>
          </a:p>
          <a:p>
            <a:pPr lvl="1">
              <a:lnSpc>
                <a:spcPct val="90000"/>
              </a:lnSpc>
            </a:pPr>
            <a:r>
              <a:rPr lang="sv-SE" sz="2000" dirty="0" smtClean="0"/>
              <a:t>Förutom vid multitrådning men låt oss ignorera det nu.</a:t>
            </a:r>
          </a:p>
          <a:p>
            <a:pPr>
              <a:lnSpc>
                <a:spcPct val="90000"/>
              </a:lnSpc>
            </a:pPr>
            <a:r>
              <a:rPr lang="sv-SE" sz="2400" dirty="0" smtClean="0"/>
              <a:t>Detta gör man för att system ska slippa hålla reda på varandra.</a:t>
            </a:r>
          </a:p>
          <a:p>
            <a:pPr>
              <a:lnSpc>
                <a:spcPct val="90000"/>
              </a:lnSpc>
            </a:pPr>
            <a:endParaRPr lang="sv-SE" sz="2400" dirty="0" smtClean="0"/>
          </a:p>
          <a:p>
            <a:endParaRPr lang="sv-S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Change </a:t>
            </a:r>
            <a:r>
              <a:rPr lang="sv-SE" dirty="0" err="1" smtClean="0"/>
              <a:t>Unidirectional</a:t>
            </a:r>
            <a:r>
              <a:rPr lang="sv-SE" dirty="0" smtClean="0"/>
              <a:t> Association to </a:t>
            </a:r>
            <a:r>
              <a:rPr lang="sv-SE" dirty="0" err="1" smtClean="0"/>
              <a:t>Bidirectional</a:t>
            </a:r>
            <a:endParaRPr lang="sv-SE" dirty="0"/>
          </a:p>
        </p:txBody>
      </p:sp>
      <p:sp>
        <p:nvSpPr>
          <p:cNvPr id="3" name="Platshållare för innehåll 2"/>
          <p:cNvSpPr>
            <a:spLocks noGrp="1"/>
          </p:cNvSpPr>
          <p:nvPr>
            <p:ph idx="1"/>
          </p:nvPr>
        </p:nvSpPr>
        <p:spPr>
          <a:xfrm>
            <a:off x="214282" y="1500174"/>
            <a:ext cx="8715436" cy="5072098"/>
          </a:xfrm>
        </p:spPr>
        <p:txBody>
          <a:bodyPr/>
          <a:lstStyle/>
          <a:p>
            <a:pPr>
              <a:lnSpc>
                <a:spcPct val="80000"/>
              </a:lnSpc>
            </a:pPr>
            <a:r>
              <a:rPr lang="sv-SE" sz="2400" dirty="0" smtClean="0"/>
              <a:t>Enligt en stor mängd litteratur och skolor är detta fulkod.</a:t>
            </a:r>
          </a:p>
          <a:p>
            <a:pPr>
              <a:lnSpc>
                <a:spcPct val="80000"/>
              </a:lnSpc>
            </a:pPr>
            <a:r>
              <a:rPr lang="sv-SE" sz="2400" dirty="0" smtClean="0"/>
              <a:t>Om du har två klasser som behöver känna till varandra är det dock i mitt tycke lika bra att göra förbindelsen tvåvägs istället för att hoppa runt som en galning i systemet för att hitta datan på ett annat sätt.</a:t>
            </a:r>
          </a:p>
          <a:p>
            <a:pPr>
              <a:lnSpc>
                <a:spcPct val="80000"/>
              </a:lnSpc>
            </a:pPr>
            <a:r>
              <a:rPr lang="sv-SE" sz="2400" dirty="0" smtClean="0"/>
              <a:t>Detta är det tydligas och enkla sättet att sköta det med.</a:t>
            </a:r>
          </a:p>
          <a:p>
            <a:pPr>
              <a:lnSpc>
                <a:spcPct val="80000"/>
              </a:lnSpc>
            </a:pPr>
            <a:r>
              <a:rPr lang="sv-SE" sz="2400" dirty="0" smtClean="0"/>
              <a:t>Jag håller inte med om att tekniken är så komplicerad att man behöver tester. Möjligtvis för att garantera att det funkar likadant som innan i så fall.</a:t>
            </a:r>
          </a:p>
          <a:p>
            <a:endParaRPr lang="sv-SE" dirty="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1711</Words>
  <Application>Microsoft Office PowerPoint</Application>
  <PresentationFormat>Bildspel på skärmen (4:3)</PresentationFormat>
  <Paragraphs>111</Paragraphs>
  <Slides>18</Slides>
  <Notes>1</Notes>
  <HiddenSlides>0</HiddenSlides>
  <MMClips>0</MMClips>
  <ScaleCrop>false</ScaleCrop>
  <HeadingPairs>
    <vt:vector size="6" baseType="variant">
      <vt:variant>
        <vt:lpstr>Använt teckensnitt</vt:lpstr>
      </vt:variant>
      <vt:variant>
        <vt:i4>2</vt:i4>
      </vt:variant>
      <vt:variant>
        <vt:lpstr>Tema</vt:lpstr>
      </vt:variant>
      <vt:variant>
        <vt:i4>1</vt:i4>
      </vt:variant>
      <vt:variant>
        <vt:lpstr>Bildrubriker</vt:lpstr>
      </vt:variant>
      <vt:variant>
        <vt:i4>18</vt:i4>
      </vt:variant>
    </vt:vector>
  </HeadingPairs>
  <TitlesOfParts>
    <vt:vector size="21" baseType="lpstr">
      <vt:lpstr>Arial</vt:lpstr>
      <vt:lpstr>Calibri</vt:lpstr>
      <vt:lpstr>Office-tema</vt:lpstr>
      <vt:lpstr>Objektorienterad Programmering och Design  Lektion 17  </vt:lpstr>
      <vt:lpstr>Organizing Data</vt:lpstr>
      <vt:lpstr>Self Encapsulate Field</vt:lpstr>
      <vt:lpstr>Replace Data Value with Objekt</vt:lpstr>
      <vt:lpstr>Change Value to Reference</vt:lpstr>
      <vt:lpstr>Change Reference to Value</vt:lpstr>
      <vt:lpstr>Replace Array with Object</vt:lpstr>
      <vt:lpstr>Duplicate Observed Data</vt:lpstr>
      <vt:lpstr>Change Unidirectional Association to Bidirectional</vt:lpstr>
      <vt:lpstr>Change Bidirectional Association to Unidirectional</vt:lpstr>
      <vt:lpstr>Replace magic number with symbolic constant</vt:lpstr>
      <vt:lpstr>Encapsulate Field</vt:lpstr>
      <vt:lpstr>Encapsulate Collection</vt:lpstr>
      <vt:lpstr>Replace Type code with Class</vt:lpstr>
      <vt:lpstr>Replace Type Code with Subclasses</vt:lpstr>
      <vt:lpstr>Replace Type Code with State/Strategy</vt:lpstr>
      <vt:lpstr>Replace Subclass with Fields</vt:lpstr>
      <vt:lpstr>Frågor?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Magnus Jönsson</cp:lastModifiedBy>
  <cp:revision>70</cp:revision>
  <dcterms:created xsi:type="dcterms:W3CDTF">2009-06-24T07:23:26Z</dcterms:created>
  <dcterms:modified xsi:type="dcterms:W3CDTF">2016-03-09T08:13:32Z</dcterms:modified>
</cp:coreProperties>
</file>