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4" r:id="rId2"/>
    <p:sldId id="257" r:id="rId3"/>
    <p:sldId id="276" r:id="rId4"/>
    <p:sldId id="277" r:id="rId5"/>
    <p:sldId id="278" r:id="rId6"/>
    <p:sldId id="279" r:id="rId7"/>
    <p:sldId id="281" r:id="rId8"/>
    <p:sldId id="282" r:id="rId9"/>
    <p:sldId id="283" r:id="rId10"/>
    <p:sldId id="284" r:id="rId11"/>
    <p:sldId id="285" r:id="rId12"/>
    <p:sldId id="286" r:id="rId13"/>
    <p:sldId id="287" r:id="rId14"/>
    <p:sldId id="288" r:id="rId15"/>
    <p:sldId id="289" r:id="rId16"/>
    <p:sldId id="290" r:id="rId17"/>
    <p:sldId id="291" r:id="rId18"/>
    <p:sldId id="275" r:id="rId19"/>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565CF-70A7-4418-B9B0-E57E7F8118B4}" type="datetimeFigureOut">
              <a:rPr lang="sv-SE" smtClean="0"/>
              <a:pPr/>
              <a:t>2016-03-14</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F4505E-4609-43A5-9AC7-93EF10AE5DC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945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v-SE" smtClean="0"/>
          </a:p>
        </p:txBody>
      </p:sp>
      <p:sp>
        <p:nvSpPr>
          <p:cNvPr id="19460"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A75E50-9494-4F13-8C53-C4907A94C2DC}" type="slidenum">
              <a:rPr lang="sv-SE" smtClean="0"/>
              <a:pPr/>
              <a:t>1</a:t>
            </a:fld>
            <a:endParaRPr lang="sv-S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5" name="Platshållare för sidfot 4"/>
          <p:cNvSpPr>
            <a:spLocks noGrp="1"/>
          </p:cNvSpPr>
          <p:nvPr>
            <p:ph type="ftr" sz="quarter" idx="11"/>
          </p:nvPr>
        </p:nvSpPr>
        <p:spPr/>
        <p:txBody>
          <a:bodyPr/>
          <a:lstStyle>
            <a:lvl1pPr>
              <a:defRPr/>
            </a:lvl1pPr>
          </a:lstStyle>
          <a:p>
            <a:endParaRPr lang="sv-SE"/>
          </a:p>
        </p:txBody>
      </p:sp>
      <p:sp>
        <p:nvSpPr>
          <p:cNvPr id="6"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5" name="Platshållare för sidfot 4"/>
          <p:cNvSpPr>
            <a:spLocks noGrp="1"/>
          </p:cNvSpPr>
          <p:nvPr>
            <p:ph type="ftr" sz="quarter" idx="11"/>
          </p:nvPr>
        </p:nvSpPr>
        <p:spPr/>
        <p:txBody>
          <a:bodyPr/>
          <a:lstStyle>
            <a:lvl1pPr>
              <a:defRPr/>
            </a:lvl1pPr>
          </a:lstStyle>
          <a:p>
            <a:endParaRPr lang="sv-SE"/>
          </a:p>
        </p:txBody>
      </p:sp>
      <p:sp>
        <p:nvSpPr>
          <p:cNvPr id="6"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5" name="Platshållare för sidfot 4"/>
          <p:cNvSpPr>
            <a:spLocks noGrp="1"/>
          </p:cNvSpPr>
          <p:nvPr>
            <p:ph type="ftr" sz="quarter" idx="11"/>
          </p:nvPr>
        </p:nvSpPr>
        <p:spPr/>
        <p:txBody>
          <a:bodyPr/>
          <a:lstStyle>
            <a:lvl1pPr>
              <a:defRPr/>
            </a:lvl1pPr>
          </a:lstStyle>
          <a:p>
            <a:endParaRPr lang="sv-SE"/>
          </a:p>
        </p:txBody>
      </p:sp>
      <p:sp>
        <p:nvSpPr>
          <p:cNvPr id="6"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5" name="Platshållare för sidfot 4"/>
          <p:cNvSpPr>
            <a:spLocks noGrp="1"/>
          </p:cNvSpPr>
          <p:nvPr>
            <p:ph type="ftr" sz="quarter" idx="11"/>
          </p:nvPr>
        </p:nvSpPr>
        <p:spPr/>
        <p:txBody>
          <a:bodyPr/>
          <a:lstStyle>
            <a:lvl1pPr>
              <a:defRPr/>
            </a:lvl1pPr>
          </a:lstStyle>
          <a:p>
            <a:endParaRPr lang="sv-SE"/>
          </a:p>
        </p:txBody>
      </p:sp>
      <p:sp>
        <p:nvSpPr>
          <p:cNvPr id="6"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5" name="Platshållare för sidfot 4"/>
          <p:cNvSpPr>
            <a:spLocks noGrp="1"/>
          </p:cNvSpPr>
          <p:nvPr>
            <p:ph type="ftr" sz="quarter" idx="11"/>
          </p:nvPr>
        </p:nvSpPr>
        <p:spPr/>
        <p:txBody>
          <a:bodyPr/>
          <a:lstStyle>
            <a:lvl1pPr>
              <a:defRPr/>
            </a:lvl1pPr>
          </a:lstStyle>
          <a:p>
            <a:endParaRPr lang="sv-SE"/>
          </a:p>
        </p:txBody>
      </p:sp>
      <p:sp>
        <p:nvSpPr>
          <p:cNvPr id="6"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6" name="Platshållare för sidfot 4"/>
          <p:cNvSpPr>
            <a:spLocks noGrp="1"/>
          </p:cNvSpPr>
          <p:nvPr>
            <p:ph type="ftr" sz="quarter" idx="11"/>
          </p:nvPr>
        </p:nvSpPr>
        <p:spPr/>
        <p:txBody>
          <a:bodyPr/>
          <a:lstStyle>
            <a:lvl1pPr>
              <a:defRPr/>
            </a:lvl1pPr>
          </a:lstStyle>
          <a:p>
            <a:endParaRPr lang="sv-SE"/>
          </a:p>
        </p:txBody>
      </p:sp>
      <p:sp>
        <p:nvSpPr>
          <p:cNvPr id="7"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8" name="Platshållare för sidfot 4"/>
          <p:cNvSpPr>
            <a:spLocks noGrp="1"/>
          </p:cNvSpPr>
          <p:nvPr>
            <p:ph type="ftr" sz="quarter" idx="11"/>
          </p:nvPr>
        </p:nvSpPr>
        <p:spPr/>
        <p:txBody>
          <a:bodyPr/>
          <a:lstStyle>
            <a:lvl1pPr>
              <a:defRPr/>
            </a:lvl1pPr>
          </a:lstStyle>
          <a:p>
            <a:endParaRPr lang="sv-SE"/>
          </a:p>
        </p:txBody>
      </p:sp>
      <p:sp>
        <p:nvSpPr>
          <p:cNvPr id="9"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4" name="Platshållare för sidfot 4"/>
          <p:cNvSpPr>
            <a:spLocks noGrp="1"/>
          </p:cNvSpPr>
          <p:nvPr>
            <p:ph type="ftr" sz="quarter" idx="11"/>
          </p:nvPr>
        </p:nvSpPr>
        <p:spPr/>
        <p:txBody>
          <a:bodyPr/>
          <a:lstStyle>
            <a:lvl1pPr>
              <a:defRPr/>
            </a:lvl1pPr>
          </a:lstStyle>
          <a:p>
            <a:endParaRPr lang="sv-SE"/>
          </a:p>
        </p:txBody>
      </p:sp>
      <p:sp>
        <p:nvSpPr>
          <p:cNvPr id="5"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3" name="Platshållare för sidfot 4"/>
          <p:cNvSpPr>
            <a:spLocks noGrp="1"/>
          </p:cNvSpPr>
          <p:nvPr>
            <p:ph type="ftr" sz="quarter" idx="11"/>
          </p:nvPr>
        </p:nvSpPr>
        <p:spPr/>
        <p:txBody>
          <a:bodyPr/>
          <a:lstStyle>
            <a:lvl1pPr>
              <a:defRPr/>
            </a:lvl1pPr>
          </a:lstStyle>
          <a:p>
            <a:endParaRPr lang="sv-SE"/>
          </a:p>
        </p:txBody>
      </p:sp>
      <p:sp>
        <p:nvSpPr>
          <p:cNvPr id="4"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6" name="Platshållare för sidfot 4"/>
          <p:cNvSpPr>
            <a:spLocks noGrp="1"/>
          </p:cNvSpPr>
          <p:nvPr>
            <p:ph type="ftr" sz="quarter" idx="11"/>
          </p:nvPr>
        </p:nvSpPr>
        <p:spPr/>
        <p:txBody>
          <a:bodyPr/>
          <a:lstStyle>
            <a:lvl1pPr>
              <a:defRPr/>
            </a:lvl1pPr>
          </a:lstStyle>
          <a:p>
            <a:endParaRPr lang="sv-SE"/>
          </a:p>
        </p:txBody>
      </p:sp>
      <p:sp>
        <p:nvSpPr>
          <p:cNvPr id="7"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sv-SE" noProof="0" smtClean="0"/>
              <a:t>Klicka på ikonen för att lägga till en bild</a:t>
            </a:r>
            <a:endParaRPr lang="sv-SE" noProof="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fld id="{085E58BE-2F02-4B25-B50A-468CB801B0E8}" type="datetimeFigureOut">
              <a:rPr lang="sv-SE" smtClean="0"/>
              <a:pPr/>
              <a:t>2016-03-14</a:t>
            </a:fld>
            <a:endParaRPr lang="sv-SE"/>
          </a:p>
        </p:txBody>
      </p:sp>
      <p:sp>
        <p:nvSpPr>
          <p:cNvPr id="6" name="Platshållare för sidfot 4"/>
          <p:cNvSpPr>
            <a:spLocks noGrp="1"/>
          </p:cNvSpPr>
          <p:nvPr>
            <p:ph type="ftr" sz="quarter" idx="11"/>
          </p:nvPr>
        </p:nvSpPr>
        <p:spPr/>
        <p:txBody>
          <a:bodyPr/>
          <a:lstStyle>
            <a:lvl1pPr>
              <a:defRPr/>
            </a:lvl1pPr>
          </a:lstStyle>
          <a:p>
            <a:endParaRPr lang="sv-SE"/>
          </a:p>
        </p:txBody>
      </p:sp>
      <p:sp>
        <p:nvSpPr>
          <p:cNvPr id="7" name="Platshållare för bildnummer 5"/>
          <p:cNvSpPr>
            <a:spLocks noGrp="1"/>
          </p:cNvSpPr>
          <p:nvPr>
            <p:ph type="sldNum" sz="quarter" idx="12"/>
          </p:nvPr>
        </p:nvSpPr>
        <p:spPr/>
        <p:txBody>
          <a:bodyPr/>
          <a:lstStyle>
            <a:lvl1pPr>
              <a:defRPr/>
            </a:lvl1p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Platshållare för rubrik 1"/>
          <p:cNvSpPr>
            <a:spLocks noGrp="1"/>
          </p:cNvSpPr>
          <p:nvPr>
            <p:ph type="title"/>
          </p:nvPr>
        </p:nvSpPr>
        <p:spPr bwMode="auto">
          <a:xfrm>
            <a:off x="785813" y="0"/>
            <a:ext cx="8358187" cy="763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sv-SE" smtClean="0"/>
              <a:t>Slide-topic</a:t>
            </a:r>
          </a:p>
        </p:txBody>
      </p:sp>
      <p:sp>
        <p:nvSpPr>
          <p:cNvPr id="1027" name="Platshållare för text 2"/>
          <p:cNvSpPr>
            <a:spLocks noGrp="1"/>
          </p:cNvSpPr>
          <p:nvPr>
            <p:ph type="body" idx="1"/>
          </p:nvPr>
        </p:nvSpPr>
        <p:spPr bwMode="auto">
          <a:xfrm>
            <a:off x="214313" y="785813"/>
            <a:ext cx="8715375" cy="5786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4" name="Platshållare för datum 3"/>
          <p:cNvSpPr>
            <a:spLocks noGrp="1"/>
          </p:cNvSpPr>
          <p:nvPr>
            <p:ph type="dt" sz="half" idx="2"/>
          </p:nvPr>
        </p:nvSpPr>
        <p:spPr>
          <a:xfrm>
            <a:off x="214313" y="6572250"/>
            <a:ext cx="1714500" cy="2857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085E58BE-2F02-4B25-B50A-468CB801B0E8}" type="datetimeFigureOut">
              <a:rPr lang="sv-SE" smtClean="0"/>
              <a:pPr/>
              <a:t>2016-03-14</a:t>
            </a:fld>
            <a:endParaRPr lang="sv-SE"/>
          </a:p>
        </p:txBody>
      </p:sp>
      <p:sp>
        <p:nvSpPr>
          <p:cNvPr id="5" name="Platshållare för sidfot 4"/>
          <p:cNvSpPr>
            <a:spLocks noGrp="1"/>
          </p:cNvSpPr>
          <p:nvPr>
            <p:ph type="ftr" sz="quarter" idx="3"/>
          </p:nvPr>
        </p:nvSpPr>
        <p:spPr>
          <a:xfrm>
            <a:off x="2173288" y="6572250"/>
            <a:ext cx="2327275" cy="285750"/>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sv-SE" dirty="0"/>
          </a:p>
        </p:txBody>
      </p:sp>
      <p:sp>
        <p:nvSpPr>
          <p:cNvPr id="6" name="Platshållare för bildnummer 5"/>
          <p:cNvSpPr>
            <a:spLocks noGrp="1"/>
          </p:cNvSpPr>
          <p:nvPr>
            <p:ph type="sldNum" sz="quarter" idx="4"/>
          </p:nvPr>
        </p:nvSpPr>
        <p:spPr>
          <a:xfrm>
            <a:off x="4714875" y="6572250"/>
            <a:ext cx="1714500" cy="2857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kern="1200">
          <a:solidFill>
            <a:srgbClr val="4D4D4D"/>
          </a:solidFill>
          <a:latin typeface="+mj-lt"/>
          <a:ea typeface="+mj-ea"/>
          <a:cs typeface="+mj-cs"/>
        </a:defRPr>
      </a:lvl1pPr>
      <a:lvl2pPr algn="l" rtl="0" eaLnBrk="1" fontAlgn="base" hangingPunct="1">
        <a:spcBef>
          <a:spcPct val="0"/>
        </a:spcBef>
        <a:spcAft>
          <a:spcPct val="0"/>
        </a:spcAft>
        <a:defRPr sz="3200">
          <a:solidFill>
            <a:srgbClr val="4D4D4D"/>
          </a:solidFill>
          <a:latin typeface="Calibri" pitchFamily="34" charset="0"/>
        </a:defRPr>
      </a:lvl2pPr>
      <a:lvl3pPr algn="l" rtl="0" eaLnBrk="1" fontAlgn="base" hangingPunct="1">
        <a:spcBef>
          <a:spcPct val="0"/>
        </a:spcBef>
        <a:spcAft>
          <a:spcPct val="0"/>
        </a:spcAft>
        <a:defRPr sz="3200">
          <a:solidFill>
            <a:srgbClr val="4D4D4D"/>
          </a:solidFill>
          <a:latin typeface="Calibri" pitchFamily="34" charset="0"/>
        </a:defRPr>
      </a:lvl3pPr>
      <a:lvl4pPr algn="l" rtl="0" eaLnBrk="1" fontAlgn="base" hangingPunct="1">
        <a:spcBef>
          <a:spcPct val="0"/>
        </a:spcBef>
        <a:spcAft>
          <a:spcPct val="0"/>
        </a:spcAft>
        <a:defRPr sz="3200">
          <a:solidFill>
            <a:srgbClr val="4D4D4D"/>
          </a:solidFill>
          <a:latin typeface="Calibri" pitchFamily="34" charset="0"/>
        </a:defRPr>
      </a:lvl4pPr>
      <a:lvl5pPr algn="l" rtl="0" eaLnBrk="1" fontAlgn="base" hangingPunct="1">
        <a:spcBef>
          <a:spcPct val="0"/>
        </a:spcBef>
        <a:spcAft>
          <a:spcPct val="0"/>
        </a:spcAft>
        <a:defRPr sz="3200">
          <a:solidFill>
            <a:srgbClr val="4D4D4D"/>
          </a:solidFill>
          <a:latin typeface="Calibri" pitchFamily="34" charset="0"/>
        </a:defRPr>
      </a:lvl5pPr>
      <a:lvl6pPr marL="457200" algn="l" rtl="0" eaLnBrk="1" fontAlgn="base" hangingPunct="1">
        <a:spcBef>
          <a:spcPct val="0"/>
        </a:spcBef>
        <a:spcAft>
          <a:spcPct val="0"/>
        </a:spcAft>
        <a:defRPr sz="3200">
          <a:solidFill>
            <a:srgbClr val="4D4D4D"/>
          </a:solidFill>
          <a:latin typeface="Calibri" pitchFamily="34" charset="0"/>
        </a:defRPr>
      </a:lvl6pPr>
      <a:lvl7pPr marL="914400" algn="l" rtl="0" eaLnBrk="1" fontAlgn="base" hangingPunct="1">
        <a:spcBef>
          <a:spcPct val="0"/>
        </a:spcBef>
        <a:spcAft>
          <a:spcPct val="0"/>
        </a:spcAft>
        <a:defRPr sz="3200">
          <a:solidFill>
            <a:srgbClr val="4D4D4D"/>
          </a:solidFill>
          <a:latin typeface="Calibri" pitchFamily="34" charset="0"/>
        </a:defRPr>
      </a:lvl7pPr>
      <a:lvl8pPr marL="1371600" algn="l" rtl="0" eaLnBrk="1" fontAlgn="base" hangingPunct="1">
        <a:spcBef>
          <a:spcPct val="0"/>
        </a:spcBef>
        <a:spcAft>
          <a:spcPct val="0"/>
        </a:spcAft>
        <a:defRPr sz="3200">
          <a:solidFill>
            <a:srgbClr val="4D4D4D"/>
          </a:solidFill>
          <a:latin typeface="Calibri" pitchFamily="34" charset="0"/>
        </a:defRPr>
      </a:lvl8pPr>
      <a:lvl9pPr marL="1828800" algn="l" rtl="0" eaLnBrk="1" fontAlgn="base" hangingPunct="1">
        <a:spcBef>
          <a:spcPct val="0"/>
        </a:spcBef>
        <a:spcAft>
          <a:spcPct val="0"/>
        </a:spcAft>
        <a:defRPr sz="3200">
          <a:solidFill>
            <a:srgbClr val="4D4D4D"/>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magnus@thegameassembly.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3"/>
          <p:cNvSpPr>
            <a:spLocks noGrp="1" noChangeArrowheads="1"/>
          </p:cNvSpPr>
          <p:nvPr>
            <p:ph type="ctrTitle"/>
          </p:nvPr>
        </p:nvSpPr>
        <p:spPr>
          <a:xfrm>
            <a:off x="685800" y="1500188"/>
            <a:ext cx="7772400" cy="2100262"/>
          </a:xfrm>
          <a:solidFill>
            <a:srgbClr val="4C4946">
              <a:alpha val="67842"/>
            </a:srgbClr>
          </a:solidFill>
        </p:spPr>
        <p:txBody>
          <a:bodyPr wrap="none"/>
          <a:lstStyle/>
          <a:p>
            <a:pPr algn="ctr" eaLnBrk="1" hangingPunct="1"/>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18</a:t>
            </a:r>
            <a:r>
              <a:rPr lang="sv-SE" dirty="0" smtClean="0">
                <a:solidFill>
                  <a:srgbClr val="1C1C1C"/>
                </a:solidFill>
              </a:rPr>
              <a:t>	</a:t>
            </a:r>
            <a:br>
              <a:rPr lang="sv-SE" dirty="0" smtClean="0">
                <a:solidFill>
                  <a:srgbClr val="1C1C1C"/>
                </a:solidFill>
              </a:rPr>
            </a:br>
            <a:endParaRPr lang="sv-SE" dirty="0" smtClean="0"/>
          </a:p>
        </p:txBody>
      </p:sp>
      <p:sp>
        <p:nvSpPr>
          <p:cNvPr id="3" name="Underrubrik 2"/>
          <p:cNvSpPr>
            <a:spLocks noGrp="1"/>
          </p:cNvSpPr>
          <p:nvPr>
            <p:ph type="subTitle" idx="1"/>
          </p:nvPr>
        </p:nvSpPr>
        <p:spPr/>
        <p:txBody>
          <a:bodyPr rtlCol="0">
            <a:normAutofit/>
          </a:bodyPr>
          <a:lstStyle/>
          <a:p>
            <a:pPr>
              <a:defRPr/>
            </a:pPr>
            <a:r>
              <a:rPr lang="sv-SE" dirty="0" err="1" smtClean="0">
                <a:solidFill>
                  <a:schemeClr val="tx1"/>
                </a:solidFill>
              </a:rPr>
              <a:t>Refactoring</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Introduce</a:t>
            </a:r>
            <a:r>
              <a:rPr lang="sv-SE" dirty="0" smtClean="0"/>
              <a:t> </a:t>
            </a:r>
            <a:r>
              <a:rPr lang="sv-SE" dirty="0" err="1" smtClean="0"/>
              <a:t>Assertion</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Lägg in </a:t>
            </a:r>
            <a:r>
              <a:rPr lang="sv-SE" sz="2200" dirty="0" err="1" smtClean="0"/>
              <a:t>ASSERT’s</a:t>
            </a:r>
            <a:r>
              <a:rPr lang="sv-SE" sz="2200" dirty="0" smtClean="0"/>
              <a:t> för att lyfta fram de förutsättningar som måste vara uppfyllda.</a:t>
            </a:r>
          </a:p>
          <a:p>
            <a:pPr lvl="1">
              <a:lnSpc>
                <a:spcPct val="80000"/>
              </a:lnSpc>
            </a:pPr>
            <a:r>
              <a:rPr lang="sv-SE" sz="1800" dirty="0" smtClean="0"/>
              <a:t>ASSERT testas i Debug men tas bort av kompilatorn i Release.</a:t>
            </a:r>
          </a:p>
          <a:p>
            <a:pPr>
              <a:lnSpc>
                <a:spcPct val="80000"/>
              </a:lnSpc>
            </a:pPr>
            <a:r>
              <a:rPr lang="sv-SE" sz="2200" dirty="0" smtClean="0"/>
              <a:t>Bättre än att bara skriva dem som kommentarer.</a:t>
            </a:r>
          </a:p>
          <a:p>
            <a:pPr>
              <a:buNone/>
            </a:pPr>
            <a:endParaRPr lang="sv-S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Making</a:t>
            </a:r>
            <a:r>
              <a:rPr lang="sv-SE" dirty="0" smtClean="0"/>
              <a:t> </a:t>
            </a:r>
            <a:r>
              <a:rPr lang="sv-SE" dirty="0" err="1" smtClean="0"/>
              <a:t>Method</a:t>
            </a:r>
            <a:r>
              <a:rPr lang="sv-SE" dirty="0" smtClean="0"/>
              <a:t> </a:t>
            </a:r>
            <a:r>
              <a:rPr lang="sv-SE" dirty="0" err="1" smtClean="0"/>
              <a:t>Calls</a:t>
            </a:r>
            <a:r>
              <a:rPr lang="sv-SE" dirty="0" smtClean="0"/>
              <a:t> </a:t>
            </a:r>
            <a:r>
              <a:rPr lang="sv-SE" dirty="0" err="1" smtClean="0"/>
              <a:t>Simpler</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Det är viktigt att interface är lättförståeliga! Var inte rädda för ändra namn på metoder, variabler eller klasser så att det blir lättare att förstå vad de betyder.</a:t>
            </a:r>
          </a:p>
          <a:p>
            <a:pPr>
              <a:lnSpc>
                <a:spcPct val="80000"/>
              </a:lnSpc>
            </a:pPr>
            <a:r>
              <a:rPr lang="sv-SE" sz="2200" dirty="0" smtClean="0"/>
              <a:t>Långa parameterlistor kan vara ett problem för förståelsen. Kapitlet tar upp ett antal </a:t>
            </a:r>
            <a:r>
              <a:rPr lang="sv-SE" sz="2200" dirty="0" err="1" smtClean="0"/>
              <a:t>refaktoreringar</a:t>
            </a:r>
            <a:r>
              <a:rPr lang="sv-SE" sz="2200" dirty="0" smtClean="0"/>
              <a:t> för att avhjälpa detta.</a:t>
            </a:r>
          </a:p>
          <a:p>
            <a:pPr lvl="1">
              <a:lnSpc>
                <a:spcPct val="80000"/>
              </a:lnSpc>
            </a:pPr>
            <a:r>
              <a:rPr lang="sv-SE" sz="1800" dirty="0" smtClean="0"/>
              <a:t>Med trådning måste parametrarna oftast vara ”</a:t>
            </a:r>
            <a:r>
              <a:rPr lang="sv-SE" sz="1800" dirty="0" err="1" smtClean="0"/>
              <a:t>immutable</a:t>
            </a:r>
            <a:r>
              <a:rPr lang="sv-SE" sz="1800" dirty="0" smtClean="0"/>
              <a:t>”, vilket kan göra det svårt att använda dessa </a:t>
            </a:r>
            <a:r>
              <a:rPr lang="sv-SE" sz="1800" dirty="0" err="1" smtClean="0"/>
              <a:t>refaktoreringarna</a:t>
            </a:r>
            <a:r>
              <a:rPr lang="sv-SE" sz="1800" dirty="0" smtClean="0"/>
              <a:t>.</a:t>
            </a:r>
          </a:p>
          <a:p>
            <a:pPr>
              <a:buNone/>
            </a:pPr>
            <a:endParaRPr lang="sv-S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Rename</a:t>
            </a:r>
            <a:r>
              <a:rPr lang="sv-SE" dirty="0" smtClean="0"/>
              <a:t> </a:t>
            </a:r>
            <a:r>
              <a:rPr lang="sv-SE" dirty="0" err="1" smtClean="0"/>
              <a:t>Method</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Metodnamn skall spegla vad metoden gör. Byt namn om syftet med metoden ändras.</a:t>
            </a:r>
          </a:p>
          <a:p>
            <a:pPr>
              <a:lnSpc>
                <a:spcPct val="80000"/>
              </a:lnSpc>
            </a:pPr>
            <a:r>
              <a:rPr lang="sv-SE" sz="2200" dirty="0" err="1" smtClean="0"/>
              <a:t>Refaktoreringar</a:t>
            </a:r>
            <a:r>
              <a:rPr lang="sv-SE" sz="2200" dirty="0" smtClean="0"/>
              <a:t> skall göras på ett säkert sätt, så det blir lite fler steg. I princip skapar man en ny metod med samma innehåll och låter den gamla metoden anropa den nya. Om och när man ändrat alla referenser till den gamla metoden, så kan den tas bort. </a:t>
            </a:r>
          </a:p>
          <a:p>
            <a:pPr lvl="1">
              <a:lnSpc>
                <a:spcPct val="80000"/>
              </a:lnSpc>
            </a:pPr>
            <a:r>
              <a:rPr lang="sv-SE" sz="1800" dirty="0" smtClean="0"/>
              <a:t>Om motsvarande metod finns i super- eller subklasser skall samma sak göras för dessa.</a:t>
            </a:r>
          </a:p>
          <a:p>
            <a:pPr>
              <a:buNone/>
            </a:pPr>
            <a:endParaRPr lang="sv-S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Add</a:t>
            </a:r>
            <a:r>
              <a:rPr lang="sv-SE" dirty="0" smtClean="0"/>
              <a:t> Parameter</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En möjlig </a:t>
            </a:r>
            <a:r>
              <a:rPr lang="sv-SE" sz="2200" dirty="0" err="1" smtClean="0"/>
              <a:t>refaktorering</a:t>
            </a:r>
            <a:r>
              <a:rPr lang="sv-SE" sz="2200" dirty="0" smtClean="0"/>
              <a:t> men boken argumenterar starkt emot den. Undersök först andra alternativ!</a:t>
            </a:r>
          </a:p>
          <a:p>
            <a:pPr>
              <a:lnSpc>
                <a:spcPct val="80000"/>
              </a:lnSpc>
            </a:pPr>
            <a:r>
              <a:rPr lang="sv-SE" sz="2200" dirty="0" smtClean="0"/>
              <a:t>Tekniken är ganska lik som för </a:t>
            </a:r>
            <a:r>
              <a:rPr lang="sv-SE" sz="2200" dirty="0" err="1" smtClean="0"/>
              <a:t>Rename</a:t>
            </a:r>
            <a:r>
              <a:rPr lang="sv-SE" sz="2200" dirty="0" smtClean="0"/>
              <a:t> </a:t>
            </a:r>
            <a:r>
              <a:rPr lang="sv-SE" sz="2200" dirty="0" err="1" smtClean="0"/>
              <a:t>Method</a:t>
            </a:r>
            <a:r>
              <a:rPr lang="sv-SE" sz="2200" dirty="0" smtClean="0"/>
              <a:t>.</a:t>
            </a:r>
          </a:p>
          <a:p>
            <a:pPr>
              <a:buNone/>
            </a:pPr>
            <a:endParaRPr lang="sv-S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Remove</a:t>
            </a:r>
            <a:r>
              <a:rPr lang="sv-SE" dirty="0" smtClean="0"/>
              <a:t> Parameter</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Parametrar som inte används längre bör tas bort för undvika förvirring senare. </a:t>
            </a:r>
          </a:p>
          <a:p>
            <a:pPr marL="742950" lvl="2" indent="-342900">
              <a:lnSpc>
                <a:spcPct val="80000"/>
              </a:lnSpc>
            </a:pPr>
            <a:r>
              <a:rPr lang="sv-SE" sz="1800" dirty="0" smtClean="0"/>
              <a:t>Men kolla först om parametern behövs i motsvarande metod i super- eller subklasser.</a:t>
            </a:r>
          </a:p>
          <a:p>
            <a:pPr>
              <a:lnSpc>
                <a:spcPct val="80000"/>
              </a:lnSpc>
            </a:pPr>
            <a:r>
              <a:rPr lang="sv-SE" sz="2200" dirty="0" smtClean="0"/>
              <a:t>Återigen är tekniken är ganska lik som för </a:t>
            </a:r>
            <a:r>
              <a:rPr lang="sv-SE" sz="2200" dirty="0" err="1" smtClean="0"/>
              <a:t>Rename</a:t>
            </a:r>
            <a:r>
              <a:rPr lang="sv-SE" sz="2200" dirty="0" smtClean="0"/>
              <a:t> </a:t>
            </a:r>
            <a:r>
              <a:rPr lang="sv-SE" sz="2200" dirty="0" err="1" smtClean="0"/>
              <a:t>Method</a:t>
            </a:r>
            <a:r>
              <a:rPr lang="sv-SE" sz="2200" dirty="0" smtClean="0"/>
              <a:t>.</a:t>
            </a:r>
          </a:p>
          <a:p>
            <a:pPr>
              <a:buNone/>
            </a:pPr>
            <a:endParaRPr lang="sv-S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Separate Query from </a:t>
            </a:r>
            <a:r>
              <a:rPr lang="sv-SE" dirty="0" err="1" smtClean="0"/>
              <a:t>Modifier</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En query (get-funktion) bör inte ha några sidoeffekter. Bryt ut </a:t>
            </a:r>
            <a:r>
              <a:rPr lang="sv-SE" sz="2200" dirty="0" err="1" smtClean="0"/>
              <a:t>queryn</a:t>
            </a:r>
            <a:r>
              <a:rPr lang="sv-SE" sz="2200" dirty="0" smtClean="0"/>
              <a:t> i en egen metod och låt </a:t>
            </a:r>
            <a:r>
              <a:rPr lang="sv-SE" sz="2200" dirty="0" err="1" smtClean="0"/>
              <a:t>modifiern</a:t>
            </a:r>
            <a:r>
              <a:rPr lang="sv-SE" sz="2200" dirty="0" smtClean="0"/>
              <a:t> returnera </a:t>
            </a:r>
            <a:r>
              <a:rPr lang="sv-SE" sz="2200" dirty="0" err="1" smtClean="0"/>
              <a:t>void</a:t>
            </a:r>
            <a:r>
              <a:rPr lang="sv-SE" sz="2200" dirty="0" smtClean="0"/>
              <a:t>. Ändra alla anrop så att bägge metoderna anropas.</a:t>
            </a:r>
            <a:endParaRPr lang="sv-SE" sz="1800" dirty="0" smtClean="0"/>
          </a:p>
          <a:p>
            <a:pPr>
              <a:lnSpc>
                <a:spcPct val="80000"/>
              </a:lnSpc>
            </a:pPr>
            <a:r>
              <a:rPr lang="sv-SE" sz="2200" dirty="0" smtClean="0"/>
              <a:t>Återigen en flerstegraket för att göra detta på ett säkert sätt.</a:t>
            </a:r>
          </a:p>
          <a:p>
            <a:pPr>
              <a:lnSpc>
                <a:spcPct val="80000"/>
              </a:lnSpc>
            </a:pPr>
            <a:r>
              <a:rPr lang="sv-SE" sz="2200" smtClean="0"/>
              <a:t>Eller håll alla era queries som const så slipper ni problemet...</a:t>
            </a:r>
            <a:endParaRPr lang="sv-SE" sz="2200" dirty="0" smtClean="0"/>
          </a:p>
          <a:p>
            <a:pPr>
              <a:buNone/>
            </a:pPr>
            <a:endParaRPr lang="sv-S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Parametrize</a:t>
            </a:r>
            <a:r>
              <a:rPr lang="sv-SE" dirty="0" smtClean="0"/>
              <a:t> </a:t>
            </a:r>
            <a:r>
              <a:rPr lang="sv-SE" dirty="0" err="1" smtClean="0"/>
              <a:t>Method</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Ibland finns flera metoder som bara skiljer sig åt genom värden som är hårdkodade i metoderna. Dessa kan då ersättas med en metod där värdet skickas in som en parameter.</a:t>
            </a:r>
          </a:p>
          <a:p>
            <a:pPr>
              <a:lnSpc>
                <a:spcPct val="80000"/>
              </a:lnSpc>
            </a:pPr>
            <a:r>
              <a:rPr lang="sv-SE" sz="2200" dirty="0" smtClean="0"/>
              <a:t>Ibland kan det vara en del av en metod som kan brytas ut och parametriseras.</a:t>
            </a:r>
          </a:p>
          <a:p>
            <a:pPr>
              <a:lnSpc>
                <a:spcPct val="80000"/>
              </a:lnSpc>
            </a:pPr>
            <a:endParaRPr lang="sv-SE" sz="1800" dirty="0" smtClean="0">
              <a:latin typeface="Courier New" pitchFamily="49" charset="0"/>
              <a:cs typeface="Courier New" pitchFamily="49" charset="0"/>
            </a:endParaRPr>
          </a:p>
          <a:p>
            <a:pPr>
              <a:lnSpc>
                <a:spcPct val="80000"/>
              </a:lnSpc>
              <a:buNone/>
            </a:pPr>
            <a:r>
              <a:rPr lang="sv-SE" sz="1800" dirty="0" smtClean="0">
                <a:latin typeface="Courier New" pitchFamily="49" charset="0"/>
                <a:cs typeface="Courier New" pitchFamily="49" charset="0"/>
              </a:rPr>
              <a:t>void WalkLeft() { myPosition.myX -= myWalkSpeed; }</a:t>
            </a:r>
          </a:p>
          <a:p>
            <a:pPr>
              <a:lnSpc>
                <a:spcPct val="80000"/>
              </a:lnSpc>
              <a:buNone/>
            </a:pPr>
            <a:r>
              <a:rPr lang="sv-SE" sz="1800" dirty="0" smtClean="0">
                <a:latin typeface="Courier New" pitchFamily="49" charset="0"/>
                <a:cs typeface="Courier New" pitchFamily="49" charset="0"/>
              </a:rPr>
              <a:t>void WalkRight() { myPosition.myX += myWalkSpeed; }</a:t>
            </a:r>
          </a:p>
          <a:p>
            <a:pPr>
              <a:lnSpc>
                <a:spcPct val="80000"/>
              </a:lnSpc>
              <a:buNone/>
            </a:pPr>
            <a:r>
              <a:rPr lang="sv-SE" sz="1800" dirty="0" smtClean="0">
                <a:latin typeface="Courier New" pitchFamily="49" charset="0"/>
                <a:cs typeface="Courier New" pitchFamily="49" charset="0"/>
              </a:rPr>
              <a:t>void RunLeft() { myPosition.myX -= myRunSpeed; }</a:t>
            </a:r>
          </a:p>
          <a:p>
            <a:pPr>
              <a:lnSpc>
                <a:spcPct val="80000"/>
              </a:lnSpc>
              <a:buNone/>
            </a:pPr>
            <a:r>
              <a:rPr lang="sv-SE" sz="1800" dirty="0" smtClean="0">
                <a:latin typeface="Courier New" pitchFamily="49" charset="0"/>
                <a:cs typeface="Courier New" pitchFamily="49" charset="0"/>
              </a:rPr>
              <a:t>void RunRight() { myPosition.myX += myRunSpeed; }</a:t>
            </a:r>
          </a:p>
          <a:p>
            <a:pPr>
              <a:lnSpc>
                <a:spcPct val="80000"/>
              </a:lnSpc>
              <a:buNone/>
            </a:pPr>
            <a:r>
              <a:rPr lang="sv-SE" sz="1800" dirty="0" smtClean="0">
                <a:latin typeface="Courier New" pitchFamily="49" charset="0"/>
                <a:cs typeface="Courier New" pitchFamily="49" charset="0"/>
              </a:rPr>
              <a:t>void SneakLeft() { myPosition.myX -= mySneakSpeed; }</a:t>
            </a:r>
          </a:p>
          <a:p>
            <a:pPr>
              <a:lnSpc>
                <a:spcPct val="80000"/>
              </a:lnSpc>
              <a:buNone/>
            </a:pPr>
            <a:r>
              <a:rPr lang="sv-SE" sz="1800" dirty="0" smtClean="0">
                <a:latin typeface="Courier New" pitchFamily="49" charset="0"/>
                <a:cs typeface="Courier New" pitchFamily="49" charset="0"/>
              </a:rPr>
              <a:t>void SneakRight() { myPosition.myX += mySneakSpeed; }</a:t>
            </a:r>
          </a:p>
          <a:p>
            <a:pPr>
              <a:lnSpc>
                <a:spcPct val="80000"/>
              </a:lnSpc>
              <a:buNone/>
            </a:pPr>
            <a:r>
              <a:rPr lang="sv-SE" sz="1800" dirty="0" smtClean="0">
                <a:latin typeface="Courier New" pitchFamily="49" charset="0"/>
                <a:cs typeface="Courier New" pitchFamily="49" charset="0"/>
              </a:rPr>
              <a:t>-&gt;</a:t>
            </a:r>
          </a:p>
          <a:p>
            <a:pPr>
              <a:lnSpc>
                <a:spcPct val="80000"/>
              </a:lnSpc>
              <a:buNone/>
            </a:pPr>
            <a:r>
              <a:rPr lang="sv-SE" sz="1800" dirty="0" smtClean="0">
                <a:latin typeface="Courier New" pitchFamily="49" charset="0"/>
                <a:cs typeface="Courier New" pitchFamily="49" charset="0"/>
              </a:rPr>
              <a:t>void Move(float aSpeed) { myPosition.myX += aSpeed; }</a:t>
            </a:r>
          </a:p>
          <a:p>
            <a:pPr>
              <a:lnSpc>
                <a:spcPct val="80000"/>
              </a:lnSpc>
              <a:buNone/>
            </a:pPr>
            <a:r>
              <a:rPr lang="sv-SE" sz="1800" dirty="0" smtClean="0">
                <a:latin typeface="Courier New" pitchFamily="49" charset="0"/>
                <a:cs typeface="Courier New" pitchFamily="49" charset="0"/>
              </a:rPr>
              <a:t>if (KeyDown(Left) &amp;&amp; KeyDown(SHIFT))</a:t>
            </a:r>
          </a:p>
          <a:p>
            <a:pPr>
              <a:lnSpc>
                <a:spcPct val="80000"/>
              </a:lnSpc>
              <a:buNone/>
            </a:pPr>
            <a:r>
              <a:rPr lang="sv-SE" sz="1800" dirty="0" smtClean="0">
                <a:latin typeface="Courier New" pitchFamily="49" charset="0"/>
                <a:cs typeface="Courier New" pitchFamily="49" charset="0"/>
              </a:rPr>
              <a:t>	Move(-myRunSpeed);</a:t>
            </a:r>
          </a:p>
          <a:p>
            <a:pPr>
              <a:lnSpc>
                <a:spcPct val="80000"/>
              </a:lnSpc>
              <a:buNone/>
            </a:pPr>
            <a:r>
              <a:rPr lang="sv-SE" sz="1800" dirty="0" smtClean="0">
                <a:latin typeface="Courier New" pitchFamily="49" charset="0"/>
                <a:cs typeface="Courier New" pitchFamily="49" charset="0"/>
              </a:rPr>
              <a:t>...</a:t>
            </a:r>
          </a:p>
          <a:p>
            <a:pPr>
              <a:lnSpc>
                <a:spcPct val="80000"/>
              </a:lnSpc>
              <a:buNone/>
            </a:pPr>
            <a:endParaRPr lang="sv-SE" sz="1800" dirty="0" smtClean="0">
              <a:latin typeface="Courier New" pitchFamily="49" charset="0"/>
              <a:cs typeface="Courier New" pitchFamily="49" charset="0"/>
            </a:endParaRPr>
          </a:p>
          <a:p>
            <a:pPr>
              <a:lnSpc>
                <a:spcPct val="80000"/>
              </a:lnSpc>
              <a:buNone/>
            </a:pPr>
            <a:endParaRPr lang="sv-SE" sz="1800" dirty="0" smtClean="0">
              <a:latin typeface="Courier New" pitchFamily="49" charset="0"/>
              <a:cs typeface="Courier New" pitchFamily="49" charset="0"/>
            </a:endParaRPr>
          </a:p>
          <a:p>
            <a:pPr>
              <a:buNone/>
            </a:pPr>
            <a:endParaRPr lang="sv-S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Parameter with Explicit </a:t>
            </a:r>
            <a:r>
              <a:rPr lang="sv-SE" dirty="0" err="1" smtClean="0"/>
              <a:t>Methods</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Motsatsen till den förra. Användbar när en parameter används som villkor för att grena ut i helt skilda saker.</a:t>
            </a:r>
          </a:p>
          <a:p>
            <a:pPr>
              <a:lnSpc>
                <a:spcPct val="80000"/>
              </a:lnSpc>
            </a:pPr>
            <a:endParaRPr lang="sv-SE" sz="2200" dirty="0" smtClean="0"/>
          </a:p>
          <a:p>
            <a:pPr>
              <a:lnSpc>
                <a:spcPct val="80000"/>
              </a:lnSpc>
              <a:buNone/>
            </a:pPr>
            <a:r>
              <a:rPr lang="sv-SE" sz="2200" dirty="0" smtClean="0">
                <a:latin typeface="Courier New" pitchFamily="49" charset="0"/>
                <a:cs typeface="Courier New" pitchFamily="49" charset="0"/>
              </a:rPr>
              <a:t>void DoAction(anAction)</a:t>
            </a:r>
          </a:p>
          <a:p>
            <a:pPr>
              <a:lnSpc>
                <a:spcPct val="80000"/>
              </a:lnSpc>
              <a:buNone/>
            </a:pPr>
            <a:r>
              <a:rPr lang="sv-SE" sz="2200" dirty="0" smtClean="0">
                <a:latin typeface="Courier New" pitchFamily="49" charset="0"/>
                <a:cs typeface="Courier New" pitchFamily="49" charset="0"/>
              </a:rPr>
              <a:t>	switch(anAction)</a:t>
            </a:r>
          </a:p>
          <a:p>
            <a:pPr>
              <a:lnSpc>
                <a:spcPct val="80000"/>
              </a:lnSpc>
              <a:buNone/>
            </a:pPr>
            <a:r>
              <a:rPr lang="sv-SE" sz="2200" dirty="0" smtClean="0">
                <a:latin typeface="Courier New" pitchFamily="49" charset="0"/>
                <a:cs typeface="Courier New" pitchFamily="49" charset="0"/>
              </a:rPr>
              <a:t>		case Jump: DoJumpStuff</a:t>
            </a:r>
          </a:p>
          <a:p>
            <a:pPr>
              <a:lnSpc>
                <a:spcPct val="80000"/>
              </a:lnSpc>
              <a:buNone/>
            </a:pPr>
            <a:r>
              <a:rPr lang="sv-SE" sz="2200" dirty="0" smtClean="0">
                <a:latin typeface="Courier New" pitchFamily="49" charset="0"/>
                <a:cs typeface="Courier New" pitchFamily="49" charset="0"/>
              </a:rPr>
              <a:t>		case Shoot: DoShootStuff</a:t>
            </a:r>
          </a:p>
          <a:p>
            <a:pPr>
              <a:lnSpc>
                <a:spcPct val="80000"/>
              </a:lnSpc>
              <a:buNone/>
            </a:pPr>
            <a:r>
              <a:rPr lang="sv-SE" sz="2200" dirty="0" smtClean="0">
                <a:latin typeface="Courier New" pitchFamily="49" charset="0"/>
                <a:cs typeface="Courier New" pitchFamily="49" charset="0"/>
              </a:rPr>
              <a:t>		case Dodge: DoDogdeStuff</a:t>
            </a:r>
          </a:p>
          <a:p>
            <a:pPr>
              <a:lnSpc>
                <a:spcPct val="80000"/>
              </a:lnSpc>
              <a:buNone/>
            </a:pPr>
            <a:endParaRPr lang="sv-SE" sz="2200" dirty="0" smtClean="0">
              <a:latin typeface="Courier New" pitchFamily="49" charset="0"/>
              <a:cs typeface="Courier New" pitchFamily="49" charset="0"/>
            </a:endParaRPr>
          </a:p>
          <a:p>
            <a:pPr>
              <a:lnSpc>
                <a:spcPct val="80000"/>
              </a:lnSpc>
              <a:buNone/>
            </a:pPr>
            <a:r>
              <a:rPr lang="sv-SE" sz="2200" dirty="0" smtClean="0">
                <a:latin typeface="Courier New" pitchFamily="49" charset="0"/>
                <a:cs typeface="Courier New" pitchFamily="49" charset="0"/>
              </a:rPr>
              <a:t>-&gt;</a:t>
            </a:r>
          </a:p>
          <a:p>
            <a:pPr>
              <a:lnSpc>
                <a:spcPct val="80000"/>
              </a:lnSpc>
              <a:buNone/>
            </a:pPr>
            <a:r>
              <a:rPr lang="sv-SE" sz="2200" dirty="0" smtClean="0">
                <a:latin typeface="Courier New" pitchFamily="49" charset="0"/>
                <a:cs typeface="Courier New" pitchFamily="49" charset="0"/>
              </a:rPr>
              <a:t>void Jump()</a:t>
            </a:r>
          </a:p>
          <a:p>
            <a:pPr>
              <a:lnSpc>
                <a:spcPct val="80000"/>
              </a:lnSpc>
              <a:buNone/>
            </a:pPr>
            <a:r>
              <a:rPr lang="sv-SE" sz="2200" dirty="0" smtClean="0">
                <a:latin typeface="Courier New" pitchFamily="49" charset="0"/>
                <a:cs typeface="Courier New" pitchFamily="49" charset="0"/>
              </a:rPr>
              <a:t>void Shoot()</a:t>
            </a:r>
          </a:p>
          <a:p>
            <a:pPr>
              <a:lnSpc>
                <a:spcPct val="80000"/>
              </a:lnSpc>
              <a:buNone/>
            </a:pPr>
            <a:r>
              <a:rPr lang="sv-SE" sz="2200" dirty="0" smtClean="0">
                <a:latin typeface="Courier New" pitchFamily="49" charset="0"/>
                <a:cs typeface="Courier New" pitchFamily="49" charset="0"/>
              </a:rPr>
              <a:t>void Dodge()</a:t>
            </a:r>
          </a:p>
          <a:p>
            <a:pPr>
              <a:lnSpc>
                <a:spcPct val="80000"/>
              </a:lnSpc>
            </a:pPr>
            <a:endParaRPr lang="sv-SE" sz="2200" dirty="0" smtClean="0"/>
          </a:p>
          <a:p>
            <a:pPr>
              <a:buNone/>
            </a:pPr>
            <a:endParaRPr lang="sv-S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a:t>
            </a:r>
            <a:endParaRPr lang="sv-SE" dirty="0"/>
          </a:p>
        </p:txBody>
      </p:sp>
      <p:sp>
        <p:nvSpPr>
          <p:cNvPr id="3" name="Platshållare för innehåll 2"/>
          <p:cNvSpPr>
            <a:spLocks noGrp="1"/>
          </p:cNvSpPr>
          <p:nvPr>
            <p:ph idx="1"/>
          </p:nvPr>
        </p:nvSpPr>
        <p:spPr/>
        <p:txBody>
          <a:bodyPr/>
          <a:lstStyle/>
          <a:p>
            <a:r>
              <a:rPr lang="sv-SE" sz="2400" dirty="0" smtClean="0"/>
              <a:t>Rekommenderad läsning</a:t>
            </a:r>
          </a:p>
          <a:p>
            <a:r>
              <a:rPr lang="sv-SE" sz="2400" dirty="0" smtClean="0"/>
              <a:t>Refactoring 288-357</a:t>
            </a:r>
          </a:p>
          <a:p>
            <a:r>
              <a:rPr lang="sv-SE" sz="2400" dirty="0" smtClean="0"/>
              <a:t>Sista föreläsningen i kursen avklarad!</a:t>
            </a:r>
          </a:p>
          <a:p>
            <a:r>
              <a:rPr lang="sv-SE" sz="2400" dirty="0" smtClean="0"/>
              <a:t>Tenta </a:t>
            </a:r>
            <a:r>
              <a:rPr lang="sv-SE" sz="2400" smtClean="0"/>
              <a:t>på måndagen den </a:t>
            </a:r>
            <a:r>
              <a:rPr lang="sv-SE" sz="2400" smtClean="0"/>
              <a:t>21/3!</a:t>
            </a:r>
            <a:endParaRPr lang="sv-SE" sz="2400" dirty="0" smtClean="0"/>
          </a:p>
          <a:p>
            <a:endParaRPr lang="sv-SE" sz="2400" dirty="0" smtClean="0"/>
          </a:p>
          <a:p>
            <a:pPr>
              <a:buNone/>
            </a:pPr>
            <a:r>
              <a:rPr lang="sv-SE" sz="2400" dirty="0" smtClean="0">
                <a:solidFill>
                  <a:srgbClr val="4C4946"/>
                </a:solidFill>
                <a:hlinkClick r:id="rId2"/>
              </a:rPr>
              <a:t>magnus@thegameassembly.com</a:t>
            </a:r>
            <a:endParaRPr lang="sv-SE"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Simplifying</a:t>
            </a:r>
            <a:r>
              <a:rPr lang="sv-SE" dirty="0" smtClean="0"/>
              <a:t> </a:t>
            </a:r>
            <a:r>
              <a:rPr lang="sv-SE" dirty="0" err="1" smtClean="0"/>
              <a:t>Conditional</a:t>
            </a:r>
            <a:r>
              <a:rPr lang="sv-SE" dirty="0" smtClean="0"/>
              <a:t> Expression</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Villkorsuttryck kan ibland bli så komplexa att det blir svårt att få en överblick över vad som händer i koden. Förutom att det blir svårt att ändra så ökar risken att man gör fel – antingen från början eller vid en ändring.</a:t>
            </a:r>
          </a:p>
          <a:p>
            <a:pPr>
              <a:lnSpc>
                <a:spcPct val="80000"/>
              </a:lnSpc>
            </a:pPr>
            <a:r>
              <a:rPr lang="sv-SE" sz="2200" dirty="0" smtClean="0"/>
              <a:t>Kod kan dupliceras antingen genom att flera tester har samma effekt eller genom att liknande saker utförs i de olika grenarna av koden.</a:t>
            </a:r>
          </a:p>
          <a:p>
            <a:pPr>
              <a:lnSpc>
                <a:spcPct val="80000"/>
              </a:lnSpc>
            </a:pPr>
            <a:r>
              <a:rPr lang="sv-SE" sz="2200" dirty="0" smtClean="0"/>
              <a:t>Return eller break kan ibland användas för att göra programstrukturen mindre komplex.</a:t>
            </a:r>
          </a:p>
          <a:p>
            <a:pPr>
              <a:lnSpc>
                <a:spcPct val="80000"/>
              </a:lnSpc>
            </a:pPr>
            <a:r>
              <a:rPr lang="sv-SE" sz="2200" dirty="0" smtClean="0"/>
              <a:t>Villkorsuttryck som baseras på typer eller typkoder kan ofta ersättas med hjälp av polymorfism.</a:t>
            </a:r>
          </a:p>
          <a:p>
            <a:pPr>
              <a:lnSpc>
                <a:spcPct val="80000"/>
              </a:lnSpc>
            </a:pPr>
            <a:r>
              <a:rPr lang="sv-SE" sz="2200" dirty="0" err="1" smtClean="0"/>
              <a:t>Refaktoreringarna</a:t>
            </a:r>
            <a:r>
              <a:rPr lang="sv-SE" sz="2200" dirty="0" smtClean="0"/>
              <a:t> i detta kapitlet siktar framför allt in sig på att göra programstrukturen lättare att förstå.</a:t>
            </a:r>
          </a:p>
          <a:p>
            <a:pPr lvl="1">
              <a:lnSpc>
                <a:spcPct val="80000"/>
              </a:lnSpc>
            </a:pPr>
            <a:r>
              <a:rPr lang="sv-SE" sz="1800" dirty="0" smtClean="0"/>
              <a:t>För att lättare kunna ändra och felsöka.</a:t>
            </a:r>
          </a:p>
          <a:p>
            <a:pPr>
              <a:buNone/>
            </a:pPr>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Decompose</a:t>
            </a:r>
            <a:r>
              <a:rPr lang="sv-SE" dirty="0" smtClean="0"/>
              <a:t> </a:t>
            </a:r>
            <a:r>
              <a:rPr lang="sv-SE" dirty="0" err="1" smtClean="0"/>
              <a:t>Conditional</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Används för komplicerade villkorssatser för att förbättra överblicken över vad som sker och varför.</a:t>
            </a:r>
          </a:p>
          <a:p>
            <a:pPr>
              <a:lnSpc>
                <a:spcPct val="80000"/>
              </a:lnSpc>
            </a:pPr>
            <a:r>
              <a:rPr lang="sv-SE" sz="2200" dirty="0" smtClean="0"/>
              <a:t>Bryt först ut vilkoret och sedan de bägge kodgrenarna till egna metoder.</a:t>
            </a:r>
          </a:p>
          <a:p>
            <a:pPr lvl="1">
              <a:lnSpc>
                <a:spcPct val="80000"/>
              </a:lnSpc>
            </a:pPr>
            <a:r>
              <a:rPr lang="sv-SE" sz="1800" dirty="0" smtClean="0"/>
              <a:t>välj beskrivande namn för de nya metoderna.</a:t>
            </a:r>
            <a:br>
              <a:rPr lang="sv-SE" sz="1800" dirty="0" smtClean="0"/>
            </a:br>
            <a:endParaRPr lang="sv-SE" sz="1800" dirty="0" smtClean="0"/>
          </a:p>
          <a:p>
            <a:pPr lvl="1">
              <a:lnSpc>
                <a:spcPct val="80000"/>
              </a:lnSpc>
            </a:pPr>
            <a:endParaRPr lang="sv-SE" sz="1800" dirty="0" smtClean="0"/>
          </a:p>
          <a:p>
            <a:pPr>
              <a:lnSpc>
                <a:spcPct val="80000"/>
              </a:lnSpc>
              <a:buNone/>
            </a:pPr>
            <a:r>
              <a:rPr lang="sv-SE" sz="1800" dirty="0" smtClean="0">
                <a:latin typeface="Courier New" pitchFamily="49" charset="0"/>
                <a:cs typeface="Courier New" pitchFamily="49" charset="0"/>
              </a:rPr>
              <a:t>if (myAge &lt; 10 || myAge &gt; 70)</a:t>
            </a:r>
          </a:p>
          <a:p>
            <a:pPr>
              <a:lnSpc>
                <a:spcPct val="80000"/>
              </a:lnSpc>
              <a:buNone/>
            </a:pPr>
            <a:r>
              <a:rPr lang="sv-SE" sz="1800" dirty="0" smtClean="0">
                <a:latin typeface="Courier New" pitchFamily="49" charset="0"/>
                <a:cs typeface="Courier New" pitchFamily="49" charset="0"/>
              </a:rPr>
              <a:t>	return 10;</a:t>
            </a:r>
          </a:p>
          <a:p>
            <a:pPr>
              <a:lnSpc>
                <a:spcPct val="80000"/>
              </a:lnSpc>
              <a:buNone/>
            </a:pPr>
            <a:r>
              <a:rPr lang="sv-SE" sz="1800" dirty="0" smtClean="0">
                <a:latin typeface="Courier New" pitchFamily="49" charset="0"/>
                <a:cs typeface="Courier New" pitchFamily="49" charset="0"/>
              </a:rPr>
              <a:t>else if (myAge &gt;= 10 &amp;&amp; myAge &lt; 60)</a:t>
            </a:r>
          </a:p>
          <a:p>
            <a:pPr>
              <a:lnSpc>
                <a:spcPct val="80000"/>
              </a:lnSpc>
              <a:buNone/>
            </a:pPr>
            <a:r>
              <a:rPr lang="sv-SE" sz="1800" dirty="0" smtClean="0">
                <a:latin typeface="Courier New" pitchFamily="49" charset="0"/>
                <a:cs typeface="Courier New" pitchFamily="49" charset="0"/>
              </a:rPr>
              <a:t>	return 20;</a:t>
            </a:r>
          </a:p>
          <a:p>
            <a:pPr>
              <a:lnSpc>
                <a:spcPct val="80000"/>
              </a:lnSpc>
              <a:buNone/>
            </a:pPr>
            <a:r>
              <a:rPr lang="sv-SE" sz="1800" dirty="0" smtClean="0">
                <a:latin typeface="Courier New" pitchFamily="49" charset="0"/>
                <a:cs typeface="Courier New" pitchFamily="49" charset="0"/>
              </a:rPr>
              <a:t>else</a:t>
            </a:r>
          </a:p>
          <a:p>
            <a:pPr>
              <a:lnSpc>
                <a:spcPct val="80000"/>
              </a:lnSpc>
              <a:buNone/>
            </a:pPr>
            <a:r>
              <a:rPr lang="sv-SE" sz="1800" dirty="0" smtClean="0">
                <a:latin typeface="Courier New" pitchFamily="49" charset="0"/>
                <a:cs typeface="Courier New" pitchFamily="49" charset="0"/>
              </a:rPr>
              <a:t>	return 15;</a:t>
            </a:r>
          </a:p>
          <a:p>
            <a:pPr>
              <a:lnSpc>
                <a:spcPct val="80000"/>
              </a:lnSpc>
              <a:buNone/>
            </a:pPr>
            <a:endParaRPr lang="sv-SE" sz="2200" dirty="0" smtClean="0">
              <a:latin typeface="Courier New" pitchFamily="49" charset="0"/>
              <a:cs typeface="Courier New" pitchFamily="49" charset="0"/>
            </a:endParaRPr>
          </a:p>
          <a:p>
            <a:pPr>
              <a:lnSpc>
                <a:spcPct val="80000"/>
              </a:lnSpc>
              <a:buNone/>
            </a:pPr>
            <a:r>
              <a:rPr lang="sv-SE" sz="1800" dirty="0" smtClean="0">
                <a:latin typeface="Courier New" pitchFamily="49" charset="0"/>
                <a:cs typeface="Courier New" pitchFamily="49" charset="0"/>
              </a:rPr>
              <a:t>if (IsYoungOrOld(myAge) == true)</a:t>
            </a:r>
          </a:p>
          <a:p>
            <a:pPr>
              <a:lnSpc>
                <a:spcPct val="80000"/>
              </a:lnSpc>
              <a:buNone/>
            </a:pPr>
            <a:r>
              <a:rPr lang="sv-SE" sz="1800" dirty="0" smtClean="0">
                <a:latin typeface="Courier New" pitchFamily="49" charset="0"/>
                <a:cs typeface="Courier New" pitchFamily="49" charset="0"/>
              </a:rPr>
              <a:t>	return 10;</a:t>
            </a:r>
          </a:p>
          <a:p>
            <a:pPr>
              <a:lnSpc>
                <a:spcPct val="80000"/>
              </a:lnSpc>
              <a:buNone/>
            </a:pPr>
            <a:r>
              <a:rPr lang="sv-SE" sz="1800" dirty="0" smtClean="0">
                <a:latin typeface="Courier New" pitchFamily="49" charset="0"/>
                <a:cs typeface="Courier New" pitchFamily="49" charset="0"/>
              </a:rPr>
              <a:t>else if (IsMiddleAged(myAge) == true)</a:t>
            </a:r>
          </a:p>
          <a:p>
            <a:pPr>
              <a:lnSpc>
                <a:spcPct val="80000"/>
              </a:lnSpc>
              <a:buNone/>
            </a:pPr>
            <a:r>
              <a:rPr lang="sv-SE" sz="1800" dirty="0" smtClean="0">
                <a:latin typeface="Courier New" pitchFamily="49" charset="0"/>
                <a:cs typeface="Courier New" pitchFamily="49" charset="0"/>
              </a:rPr>
              <a:t>	return 20;</a:t>
            </a:r>
          </a:p>
          <a:p>
            <a:pPr>
              <a:lnSpc>
                <a:spcPct val="80000"/>
              </a:lnSpc>
              <a:buNone/>
            </a:pPr>
            <a:r>
              <a:rPr lang="sv-SE" sz="1800" dirty="0" smtClean="0">
                <a:latin typeface="Courier New" pitchFamily="49" charset="0"/>
                <a:cs typeface="Courier New" pitchFamily="49" charset="0"/>
              </a:rPr>
              <a:t>else</a:t>
            </a:r>
          </a:p>
          <a:p>
            <a:pPr>
              <a:lnSpc>
                <a:spcPct val="80000"/>
              </a:lnSpc>
              <a:buNone/>
            </a:pPr>
            <a:r>
              <a:rPr lang="sv-SE" sz="1800" dirty="0" smtClean="0">
                <a:latin typeface="Courier New" pitchFamily="49" charset="0"/>
                <a:cs typeface="Courier New" pitchFamily="49" charset="0"/>
              </a:rPr>
              <a:t>	return 15;</a:t>
            </a:r>
          </a:p>
          <a:p>
            <a:pPr>
              <a:buNone/>
            </a:pPr>
            <a:endParaRPr lang="sv-SE" dirty="0"/>
          </a:p>
        </p:txBody>
      </p:sp>
      <p:sp>
        <p:nvSpPr>
          <p:cNvPr id="5" name="Ned 4"/>
          <p:cNvSpPr/>
          <p:nvPr/>
        </p:nvSpPr>
        <p:spPr>
          <a:xfrm>
            <a:off x="539552" y="4509120"/>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Consolidate</a:t>
            </a:r>
            <a:r>
              <a:rPr lang="sv-SE" dirty="0" smtClean="0"/>
              <a:t> </a:t>
            </a:r>
            <a:r>
              <a:rPr lang="sv-SE" dirty="0" err="1" smtClean="0"/>
              <a:t>Conditional</a:t>
            </a:r>
            <a:r>
              <a:rPr lang="sv-SE" dirty="0" smtClean="0"/>
              <a:t> Expression</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När man har en rad med villkor med samma resultat.</a:t>
            </a:r>
          </a:p>
          <a:p>
            <a:pPr>
              <a:lnSpc>
                <a:spcPct val="80000"/>
              </a:lnSpc>
            </a:pPr>
            <a:r>
              <a:rPr lang="sv-SE" sz="2200" dirty="0" smtClean="0"/>
              <a:t>Kombinera villkoren till ett uttryck och extrahera detta med Extract Method om det blir för komplext.</a:t>
            </a:r>
          </a:p>
          <a:p>
            <a:pPr lvl="1">
              <a:lnSpc>
                <a:spcPct val="80000"/>
              </a:lnSpc>
            </a:pPr>
            <a:r>
              <a:rPr lang="sv-SE" sz="1800" dirty="0" smtClean="0"/>
              <a:t>Uttrycken får inte ha några sidoeffekter.</a:t>
            </a:r>
          </a:p>
          <a:p>
            <a:pPr>
              <a:buNone/>
            </a:pPr>
            <a:endParaRPr lang="sv-SE" sz="1800" dirty="0" smtClean="0">
              <a:latin typeface="Courier New" pitchFamily="49" charset="0"/>
              <a:cs typeface="Courier New" pitchFamily="49" charset="0"/>
            </a:endParaRPr>
          </a:p>
          <a:p>
            <a:pPr>
              <a:buNone/>
            </a:pPr>
            <a:r>
              <a:rPr lang="sv-SE" sz="1600" dirty="0" smtClean="0">
                <a:latin typeface="Courier New" pitchFamily="49" charset="0"/>
                <a:cs typeface="Courier New" pitchFamily="49" charset="0"/>
              </a:rPr>
              <a:t>GameState GetGameState()</a:t>
            </a:r>
          </a:p>
          <a:p>
            <a:pPr>
              <a:buNone/>
            </a:pP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	if (myPlayer1.IsDead() == true) return eGameState::GameOver;</a:t>
            </a:r>
          </a:p>
          <a:p>
            <a:pPr>
              <a:buNone/>
            </a:pPr>
            <a:r>
              <a:rPr lang="sv-SE" sz="1600" dirty="0" smtClean="0">
                <a:latin typeface="Courier New" pitchFamily="49" charset="0"/>
                <a:cs typeface="Courier New" pitchFamily="49" charset="0"/>
              </a:rPr>
              <a:t>	if (myLevel == LAST_LEVEL &amp;&amp; myEndBoss.IsDead() == true)</a:t>
            </a:r>
          </a:p>
          <a:p>
            <a:pPr>
              <a:buNone/>
            </a:pPr>
            <a:r>
              <a:rPr lang="sv-SE" sz="1600" dirty="0" smtClean="0">
                <a:latin typeface="Courier New" pitchFamily="49" charset="0"/>
                <a:cs typeface="Courier New" pitchFamily="49" charset="0"/>
              </a:rPr>
              <a:t>		return eGameState::GameOver;</a:t>
            </a:r>
          </a:p>
          <a:p>
            <a:pPr>
              <a:buNone/>
            </a:pPr>
            <a:r>
              <a:rPr lang="sv-SE" sz="1600" dirty="0" smtClean="0">
                <a:latin typeface="Courier New" pitchFamily="49" charset="0"/>
                <a:cs typeface="Courier New" pitchFamily="49" charset="0"/>
              </a:rPr>
              <a:t>	if (KeyPressed(KEY_Q)) return eGameState::GameOver;</a:t>
            </a:r>
          </a:p>
          <a:p>
            <a:pPr>
              <a:buNone/>
            </a:pP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-&gt;</a:t>
            </a:r>
          </a:p>
          <a:p>
            <a:pPr>
              <a:buNone/>
            </a:pPr>
            <a:r>
              <a:rPr lang="sv-SE" sz="1600" dirty="0" smtClean="0">
                <a:latin typeface="Courier New" pitchFamily="49" charset="0"/>
                <a:cs typeface="Courier New" pitchFamily="49" charset="0"/>
              </a:rPr>
              <a:t>GameState GetGameState()</a:t>
            </a:r>
          </a:p>
          <a:p>
            <a:pPr>
              <a:buNone/>
            </a:pP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	if (GameIsOver() == true)</a:t>
            </a:r>
          </a:p>
          <a:p>
            <a:pPr>
              <a:buNone/>
            </a:pPr>
            <a:r>
              <a:rPr lang="sv-SE" sz="1600" dirty="0" smtClean="0">
                <a:latin typeface="Courier New" pitchFamily="49" charset="0"/>
                <a:cs typeface="Courier New" pitchFamily="49" charset="0"/>
              </a:rPr>
              <a:t>		return eGameState::GameOver;</a:t>
            </a:r>
          </a:p>
          <a:p>
            <a:pPr>
              <a:buNone/>
            </a:pPr>
            <a:r>
              <a:rPr lang="sv-SE" sz="16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Consolidate</a:t>
            </a:r>
            <a:r>
              <a:rPr lang="sv-SE" dirty="0" smtClean="0"/>
              <a:t> </a:t>
            </a:r>
            <a:r>
              <a:rPr lang="sv-SE" dirty="0" err="1" smtClean="0"/>
              <a:t>Duplicate</a:t>
            </a:r>
            <a:r>
              <a:rPr lang="sv-SE" dirty="0" smtClean="0"/>
              <a:t> </a:t>
            </a:r>
            <a:r>
              <a:rPr lang="sv-SE" dirty="0" err="1" smtClean="0"/>
              <a:t>Conditional</a:t>
            </a:r>
            <a:r>
              <a:rPr lang="sv-SE" dirty="0" smtClean="0"/>
              <a:t> Fragments</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När samma kodfragment finns i alla grenar av en villkorlig sats.</a:t>
            </a:r>
          </a:p>
          <a:p>
            <a:pPr>
              <a:lnSpc>
                <a:spcPct val="80000"/>
              </a:lnSpc>
            </a:pPr>
            <a:r>
              <a:rPr lang="sv-SE" sz="2200" dirty="0" smtClean="0"/>
              <a:t>Om möjligt så bryt ut de gemensamma kodfragmenten och flytta dem till före eller efter villkorssatsen. </a:t>
            </a:r>
          </a:p>
          <a:p>
            <a:pPr lvl="1">
              <a:lnSpc>
                <a:spcPct val="80000"/>
              </a:lnSpc>
            </a:pPr>
            <a:r>
              <a:rPr lang="sv-SE" sz="1800" dirty="0" smtClean="0"/>
              <a:t>Om det är lämpligt så bryt ut de gemensamma delarna med Extract Method.</a:t>
            </a:r>
          </a:p>
          <a:p>
            <a:pPr lvl="1">
              <a:lnSpc>
                <a:spcPct val="80000"/>
              </a:lnSpc>
            </a:pPr>
            <a:endParaRPr lang="sv-SE" sz="1800" dirty="0" smtClean="0"/>
          </a:p>
          <a:p>
            <a:pPr>
              <a:lnSpc>
                <a:spcPct val="80000"/>
              </a:lnSpc>
              <a:buNone/>
            </a:pPr>
            <a:r>
              <a:rPr lang="sv-SE" sz="1800" dirty="0" smtClean="0">
                <a:latin typeface="Courier New" pitchFamily="49" charset="0"/>
                <a:cs typeface="Courier New" pitchFamily="49" charset="0"/>
              </a:rPr>
              <a:t>switch (myWeapon)</a:t>
            </a:r>
          </a:p>
          <a:p>
            <a:pPr>
              <a:lnSpc>
                <a:spcPct val="80000"/>
              </a:lnSpc>
              <a:buNone/>
            </a:pPr>
            <a:r>
              <a:rPr lang="sv-SE" sz="1800" dirty="0" smtClean="0">
                <a:latin typeface="Courier New" pitchFamily="49" charset="0"/>
                <a:cs typeface="Courier New" pitchFamily="49" charset="0"/>
              </a:rPr>
              <a:t>{</a:t>
            </a:r>
          </a:p>
          <a:p>
            <a:pPr>
              <a:lnSpc>
                <a:spcPct val="80000"/>
              </a:lnSpc>
              <a:buNone/>
            </a:pPr>
            <a:r>
              <a:rPr lang="sv-SE" sz="1800" dirty="0" smtClean="0">
                <a:latin typeface="Courier New" pitchFamily="49" charset="0"/>
                <a:cs typeface="Courier New" pitchFamily="49" charset="0"/>
              </a:rPr>
              <a:t>	case eGun: FireGun(); PlaySound(); break;</a:t>
            </a:r>
          </a:p>
          <a:p>
            <a:pPr>
              <a:lnSpc>
                <a:spcPct val="80000"/>
              </a:lnSpc>
              <a:buNone/>
            </a:pPr>
            <a:r>
              <a:rPr lang="sv-SE" sz="1800" dirty="0" smtClean="0">
                <a:latin typeface="Courier New" pitchFamily="49" charset="0"/>
                <a:cs typeface="Courier New" pitchFamily="49" charset="0"/>
              </a:rPr>
              <a:t>	case eNuke: FireNuke(); PlaySound(); break;</a:t>
            </a:r>
          </a:p>
          <a:p>
            <a:pPr>
              <a:lnSpc>
                <a:spcPct val="80000"/>
              </a:lnSpc>
              <a:buNone/>
            </a:pPr>
            <a:r>
              <a:rPr lang="sv-SE" sz="1800" dirty="0" smtClean="0">
                <a:latin typeface="Courier New" pitchFamily="49" charset="0"/>
                <a:cs typeface="Courier New" pitchFamily="49" charset="0"/>
              </a:rPr>
              <a:t>	case eMissile: FireNuke(); PlaySound(); break;</a:t>
            </a:r>
          </a:p>
          <a:p>
            <a:pPr>
              <a:lnSpc>
                <a:spcPct val="80000"/>
              </a:lnSpc>
              <a:buNone/>
            </a:pPr>
            <a:r>
              <a:rPr lang="sv-SE" sz="1800" dirty="0" smtClean="0">
                <a:latin typeface="Courier New" pitchFamily="49" charset="0"/>
                <a:cs typeface="Courier New" pitchFamily="49" charset="0"/>
              </a:rPr>
              <a:t>}</a:t>
            </a:r>
          </a:p>
          <a:p>
            <a:pPr>
              <a:lnSpc>
                <a:spcPct val="80000"/>
              </a:lnSpc>
              <a:buNone/>
            </a:pPr>
            <a:r>
              <a:rPr lang="sv-SE" sz="1800" dirty="0" smtClean="0">
                <a:latin typeface="Courier New" pitchFamily="49" charset="0"/>
                <a:cs typeface="Courier New" pitchFamily="49" charset="0"/>
              </a:rPr>
              <a:t>-&gt;</a:t>
            </a:r>
          </a:p>
          <a:p>
            <a:pPr>
              <a:lnSpc>
                <a:spcPct val="80000"/>
              </a:lnSpc>
              <a:buNone/>
            </a:pPr>
            <a:r>
              <a:rPr lang="sv-SE" sz="1800" dirty="0" smtClean="0">
                <a:latin typeface="Courier New" pitchFamily="49" charset="0"/>
                <a:cs typeface="Courier New" pitchFamily="49" charset="0"/>
              </a:rPr>
              <a:t>switch (myWeapon)</a:t>
            </a:r>
          </a:p>
          <a:p>
            <a:pPr>
              <a:lnSpc>
                <a:spcPct val="80000"/>
              </a:lnSpc>
              <a:buNone/>
            </a:pPr>
            <a:r>
              <a:rPr lang="sv-SE" sz="1800" dirty="0" smtClean="0">
                <a:latin typeface="Courier New" pitchFamily="49" charset="0"/>
                <a:cs typeface="Courier New" pitchFamily="49" charset="0"/>
              </a:rPr>
              <a:t>{</a:t>
            </a:r>
          </a:p>
          <a:p>
            <a:pPr>
              <a:lnSpc>
                <a:spcPct val="80000"/>
              </a:lnSpc>
              <a:buNone/>
            </a:pPr>
            <a:r>
              <a:rPr lang="sv-SE" sz="1800" dirty="0" smtClean="0">
                <a:latin typeface="Courier New" pitchFamily="49" charset="0"/>
                <a:cs typeface="Courier New" pitchFamily="49" charset="0"/>
              </a:rPr>
              <a:t>	case eGun: FireGun(); break;</a:t>
            </a:r>
          </a:p>
          <a:p>
            <a:pPr>
              <a:lnSpc>
                <a:spcPct val="80000"/>
              </a:lnSpc>
              <a:buNone/>
            </a:pPr>
            <a:r>
              <a:rPr lang="sv-SE" sz="1800" dirty="0" smtClean="0">
                <a:latin typeface="Courier New" pitchFamily="49" charset="0"/>
                <a:cs typeface="Courier New" pitchFamily="49" charset="0"/>
              </a:rPr>
              <a:t>	case eNuke: FireNuke(); break;</a:t>
            </a:r>
          </a:p>
          <a:p>
            <a:pPr>
              <a:lnSpc>
                <a:spcPct val="80000"/>
              </a:lnSpc>
              <a:buNone/>
            </a:pPr>
            <a:r>
              <a:rPr lang="sv-SE" sz="1800" dirty="0" smtClean="0">
                <a:latin typeface="Courier New" pitchFamily="49" charset="0"/>
                <a:cs typeface="Courier New" pitchFamily="49" charset="0"/>
              </a:rPr>
              <a:t>	case eMissile: FireNuke(); break;</a:t>
            </a:r>
          </a:p>
          <a:p>
            <a:pPr>
              <a:lnSpc>
                <a:spcPct val="80000"/>
              </a:lnSpc>
              <a:buNone/>
            </a:pPr>
            <a:r>
              <a:rPr lang="sv-SE" sz="1800" dirty="0" smtClean="0">
                <a:latin typeface="Courier New" pitchFamily="49" charset="0"/>
                <a:cs typeface="Courier New" pitchFamily="49" charset="0"/>
              </a:rPr>
              <a:t>}</a:t>
            </a:r>
          </a:p>
          <a:p>
            <a:pPr>
              <a:lnSpc>
                <a:spcPct val="80000"/>
              </a:lnSpc>
              <a:buNone/>
            </a:pPr>
            <a:r>
              <a:rPr lang="sv-SE" sz="1800" dirty="0" smtClean="0">
                <a:latin typeface="Courier New" pitchFamily="49" charset="0"/>
                <a:cs typeface="Courier New" pitchFamily="49" charset="0"/>
              </a:rPr>
              <a:t>PlaySound();</a:t>
            </a:r>
          </a:p>
          <a:p>
            <a:pPr>
              <a:buNone/>
            </a:pPr>
            <a:endParaRPr lang="sv-S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Remove</a:t>
            </a:r>
            <a:r>
              <a:rPr lang="sv-SE" dirty="0" smtClean="0"/>
              <a:t> Control Flag</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 Varning för religionskrig **</a:t>
            </a:r>
          </a:p>
          <a:p>
            <a:pPr>
              <a:lnSpc>
                <a:spcPct val="80000"/>
              </a:lnSpc>
            </a:pPr>
            <a:r>
              <a:rPr lang="sv-SE" sz="2200" dirty="0" smtClean="0"/>
              <a:t>Olika läger har olika syn på om man får ha mer än en utgång från en funktion. De som förespråkar en enda utgång tenderar att placera </a:t>
            </a:r>
            <a:r>
              <a:rPr lang="sv-SE" sz="2200" dirty="0" err="1" smtClean="0"/>
              <a:t>return</a:t>
            </a:r>
            <a:r>
              <a:rPr lang="sv-SE" sz="2200" dirty="0" smtClean="0"/>
              <a:t>, break och </a:t>
            </a:r>
            <a:r>
              <a:rPr lang="sv-SE" sz="2200" dirty="0" err="1" smtClean="0"/>
              <a:t>continue</a:t>
            </a:r>
            <a:r>
              <a:rPr lang="sv-SE" sz="2200" dirty="0" smtClean="0"/>
              <a:t> i samma kategori som </a:t>
            </a:r>
            <a:r>
              <a:rPr lang="sv-SE" sz="2200" dirty="0" err="1" smtClean="0"/>
              <a:t>goto</a:t>
            </a:r>
            <a:r>
              <a:rPr lang="sv-SE" sz="2200" dirty="0" smtClean="0"/>
              <a:t>, dvs. något som skall undvikas till varje pris. Priset man istället får betala är extra kontrollflaggor som man måste hålla koll på, och hanteringen av dessa överskuggar vad som egentligen sker.</a:t>
            </a:r>
          </a:p>
          <a:p>
            <a:pPr>
              <a:lnSpc>
                <a:spcPct val="80000"/>
              </a:lnSpc>
            </a:pPr>
            <a:r>
              <a:rPr lang="sv-SE" sz="2200" dirty="0" smtClean="0"/>
              <a:t>Olika varianter på denna refaktorering:</a:t>
            </a:r>
          </a:p>
          <a:p>
            <a:pPr lvl="1">
              <a:lnSpc>
                <a:spcPct val="80000"/>
              </a:lnSpc>
            </a:pPr>
            <a:r>
              <a:rPr lang="sv-SE" sz="1800" dirty="0" smtClean="0"/>
              <a:t>Ersätt tilldelning av kontrollflaggan med break eller continue.</a:t>
            </a:r>
          </a:p>
          <a:p>
            <a:pPr lvl="1">
              <a:lnSpc>
                <a:spcPct val="80000"/>
              </a:lnSpc>
            </a:pPr>
            <a:r>
              <a:rPr lang="sv-SE" sz="1800" dirty="0" smtClean="0"/>
              <a:t>Bryt ut logiken till en metod och ersätt tilldelning av kontrollflaggan med return.</a:t>
            </a:r>
          </a:p>
          <a:p>
            <a:pPr lvl="1">
              <a:lnSpc>
                <a:spcPct val="80000"/>
              </a:lnSpc>
            </a:pPr>
            <a:r>
              <a:rPr lang="sv-SE" sz="1800" dirty="0" smtClean="0"/>
              <a:t>Bryt ut logiken till en metod och returnera värdet kontrollflaggan skulle tilldelas när kontrollflaggans slutvärde används senare.</a:t>
            </a:r>
          </a:p>
          <a:p>
            <a:pPr>
              <a:buNone/>
            </a:pPr>
            <a:endParaRPr lang="sv-S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a:t>
            </a:r>
            <a:r>
              <a:rPr lang="sv-SE" dirty="0" err="1" smtClean="0"/>
              <a:t>Nested</a:t>
            </a:r>
            <a:r>
              <a:rPr lang="sv-SE" dirty="0" smtClean="0"/>
              <a:t> </a:t>
            </a:r>
            <a:r>
              <a:rPr lang="sv-SE" dirty="0" err="1" smtClean="0"/>
              <a:t>Conditional</a:t>
            </a:r>
            <a:r>
              <a:rPr lang="sv-SE" dirty="0" smtClean="0"/>
              <a:t> with </a:t>
            </a:r>
            <a:r>
              <a:rPr lang="sv-SE" dirty="0" err="1" smtClean="0"/>
              <a:t>Guard</a:t>
            </a:r>
            <a:r>
              <a:rPr lang="sv-SE" dirty="0" smtClean="0"/>
              <a:t> </a:t>
            </a:r>
            <a:r>
              <a:rPr lang="sv-SE" dirty="0" err="1" smtClean="0"/>
              <a:t>Clauses</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err="1" smtClean="0"/>
              <a:t>Guard</a:t>
            </a:r>
            <a:r>
              <a:rPr lang="sv-SE" sz="2200" dirty="0" smtClean="0"/>
              <a:t> </a:t>
            </a:r>
            <a:r>
              <a:rPr lang="sv-SE" sz="2200" dirty="0" err="1" smtClean="0"/>
              <a:t>clause</a:t>
            </a:r>
            <a:r>
              <a:rPr lang="sv-SE" sz="2200" dirty="0" smtClean="0"/>
              <a:t> innebär att testa ut specialfall först och returnera med rätt resultat för dessa.</a:t>
            </a:r>
          </a:p>
          <a:p>
            <a:pPr lvl="1">
              <a:lnSpc>
                <a:spcPct val="80000"/>
              </a:lnSpc>
            </a:pPr>
            <a:r>
              <a:rPr lang="sv-SE" sz="1800" dirty="0" smtClean="0"/>
              <a:t>Kan kombineras med Consolidate Conditional Expression om resultatet blir detsamma för de olika fallen.</a:t>
            </a:r>
          </a:p>
          <a:p>
            <a:pPr lvl="1">
              <a:lnSpc>
                <a:spcPct val="80000"/>
              </a:lnSpc>
            </a:pPr>
            <a:r>
              <a:rPr lang="sv-SE" sz="1800" dirty="0" smtClean="0"/>
              <a:t>Att generera ett exception kan vara bättre än att returnera ett resultat i vissa fall.</a:t>
            </a:r>
          </a:p>
          <a:p>
            <a:pPr>
              <a:lnSpc>
                <a:spcPct val="80000"/>
              </a:lnSpc>
            </a:pPr>
            <a:r>
              <a:rPr lang="sv-SE" sz="2200" dirty="0" smtClean="0"/>
              <a:t>Fördelen är att man lyfter fram det som händer i normalfallen.</a:t>
            </a:r>
          </a:p>
          <a:p>
            <a:pPr>
              <a:lnSpc>
                <a:spcPct val="80000"/>
              </a:lnSpc>
            </a:pPr>
            <a:r>
              <a:rPr lang="sv-SE" sz="2200" dirty="0" smtClean="0"/>
              <a:t>Att vända på villkoren kan göra att denna refaktorering går att använda.</a:t>
            </a:r>
          </a:p>
          <a:p>
            <a:pPr>
              <a:buNone/>
            </a:pPr>
            <a:endParaRPr lang="sv-S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a:t>
            </a:r>
            <a:r>
              <a:rPr lang="sv-SE" dirty="0" err="1" smtClean="0"/>
              <a:t>Conditional</a:t>
            </a:r>
            <a:r>
              <a:rPr lang="sv-SE" dirty="0" smtClean="0"/>
              <a:t> with </a:t>
            </a:r>
            <a:r>
              <a:rPr lang="sv-SE" dirty="0" err="1" smtClean="0"/>
              <a:t>Polymorphism</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Används när beteendet väljs beroende på ett objekts typ.</a:t>
            </a:r>
          </a:p>
          <a:p>
            <a:pPr>
              <a:lnSpc>
                <a:spcPct val="80000"/>
              </a:lnSpc>
            </a:pPr>
            <a:r>
              <a:rPr lang="sv-SE" sz="2200" dirty="0" smtClean="0"/>
              <a:t>Låter det bekant? En av grunderna för OO…</a:t>
            </a:r>
          </a:p>
          <a:p>
            <a:pPr>
              <a:lnSpc>
                <a:spcPct val="80000"/>
              </a:lnSpc>
            </a:pPr>
            <a:r>
              <a:rPr lang="sv-SE" sz="2200" dirty="0" smtClean="0"/>
              <a:t>Recept:</a:t>
            </a:r>
          </a:p>
          <a:p>
            <a:pPr lvl="1">
              <a:lnSpc>
                <a:spcPct val="80000"/>
              </a:lnSpc>
            </a:pPr>
            <a:r>
              <a:rPr lang="sv-SE" sz="1800" dirty="0" smtClean="0"/>
              <a:t>Skapa en klasstruktur om den inte redan finns.</a:t>
            </a:r>
          </a:p>
          <a:p>
            <a:pPr lvl="1">
              <a:lnSpc>
                <a:spcPct val="80000"/>
              </a:lnSpc>
            </a:pPr>
            <a:r>
              <a:rPr lang="sv-SE" sz="1800" dirty="0" smtClean="0"/>
              <a:t>Extrahera villkorssatsen till en metod.</a:t>
            </a:r>
          </a:p>
          <a:p>
            <a:pPr lvl="1">
              <a:lnSpc>
                <a:spcPct val="80000"/>
              </a:lnSpc>
            </a:pPr>
            <a:r>
              <a:rPr lang="sv-SE" sz="1800" dirty="0" smtClean="0"/>
              <a:t>Flytta metoden till basklassen (som virtuell).</a:t>
            </a:r>
          </a:p>
          <a:p>
            <a:pPr lvl="1">
              <a:lnSpc>
                <a:spcPct val="80000"/>
              </a:lnSpc>
            </a:pPr>
            <a:r>
              <a:rPr lang="sv-SE" sz="1800" dirty="0" smtClean="0"/>
              <a:t>I tur och ordning kopiera varje gren i villkorssatsen till motsvarande metod i rätt subklass, och ta sedan bort koden från basklassens metod.</a:t>
            </a:r>
          </a:p>
          <a:p>
            <a:pPr lvl="1">
              <a:lnSpc>
                <a:spcPct val="80000"/>
              </a:lnSpc>
            </a:pPr>
            <a:r>
              <a:rPr lang="sv-SE" sz="1800" dirty="0" smtClean="0"/>
              <a:t>Gör basklassens metod abstrakt när all kod fördelats ut på subklasserna.</a:t>
            </a:r>
          </a:p>
          <a:p>
            <a:pPr>
              <a:lnSpc>
                <a:spcPct val="80000"/>
              </a:lnSpc>
            </a:pPr>
            <a:r>
              <a:rPr lang="sv-SE" sz="2200" dirty="0" smtClean="0"/>
              <a:t>Många steg att tänka på och det gäller att hålla tungan rätt i mun. Om ni har möjlighet så skriv tester för varje steg. Slutresultatet brukar löna sig!</a:t>
            </a:r>
          </a:p>
          <a:p>
            <a:pPr>
              <a:buNone/>
            </a:pPr>
            <a:endParaRPr lang="sv-S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Introduce</a:t>
            </a:r>
            <a:r>
              <a:rPr lang="sv-SE" dirty="0" smtClean="0"/>
              <a:t> </a:t>
            </a:r>
            <a:r>
              <a:rPr lang="sv-SE" dirty="0" err="1" smtClean="0"/>
              <a:t>Null</a:t>
            </a:r>
            <a:r>
              <a:rPr lang="sv-SE" dirty="0" smtClean="0"/>
              <a:t> </a:t>
            </a:r>
            <a:r>
              <a:rPr lang="sv-SE" dirty="0" err="1" smtClean="0"/>
              <a:t>Object</a:t>
            </a:r>
            <a:endParaRPr lang="sv-SE" dirty="0"/>
          </a:p>
        </p:txBody>
      </p:sp>
      <p:sp>
        <p:nvSpPr>
          <p:cNvPr id="3" name="Platshållare för innehåll 2"/>
          <p:cNvSpPr>
            <a:spLocks noGrp="1"/>
          </p:cNvSpPr>
          <p:nvPr>
            <p:ph idx="1"/>
          </p:nvPr>
        </p:nvSpPr>
        <p:spPr/>
        <p:txBody>
          <a:bodyPr/>
          <a:lstStyle/>
          <a:p>
            <a:pPr>
              <a:lnSpc>
                <a:spcPct val="80000"/>
              </a:lnSpc>
            </a:pPr>
            <a:endParaRPr lang="sv-SE" sz="2200" dirty="0" smtClean="0"/>
          </a:p>
          <a:p>
            <a:pPr>
              <a:lnSpc>
                <a:spcPct val="80000"/>
              </a:lnSpc>
            </a:pPr>
            <a:r>
              <a:rPr lang="sv-SE" sz="2200" dirty="0" smtClean="0"/>
              <a:t>Introducera en subklass som implementerar beteendet som förväntas när något pekar på nullptr. Alla funktioner som kan returnera nullptr skall istället returnera en pekare på ett objekt av denna klass.</a:t>
            </a:r>
          </a:p>
          <a:p>
            <a:pPr>
              <a:lnSpc>
                <a:spcPct val="80000"/>
              </a:lnSpc>
            </a:pPr>
            <a:r>
              <a:rPr lang="sv-SE" sz="2200" dirty="0" smtClean="0"/>
              <a:t>Fördelen är att man slipper en massa tester på nullptr och att skriva kod för att hantera dessa specialfall. Normalfallen lyfts fram istället. </a:t>
            </a:r>
          </a:p>
          <a:p>
            <a:pPr>
              <a:lnSpc>
                <a:spcPct val="80000"/>
              </a:lnSpc>
            </a:pPr>
            <a:r>
              <a:rPr lang="sv-SE" sz="2200" dirty="0" smtClean="0"/>
              <a:t>Nackdelen är att det är mycket jobb att införa i efterhand, men om metoden används från början så kan det vara värt besväret.</a:t>
            </a:r>
            <a:br>
              <a:rPr lang="sv-SE" sz="2200" dirty="0" smtClean="0"/>
            </a:br>
            <a:endParaRPr lang="sv-SE" sz="2200" dirty="0" smtClean="0"/>
          </a:p>
          <a:p>
            <a:pPr>
              <a:lnSpc>
                <a:spcPct val="80000"/>
              </a:lnSpc>
            </a:pPr>
            <a:r>
              <a:rPr lang="sv-SE" sz="2200" dirty="0" smtClean="0"/>
              <a:t>Kandidat hade varit er equipment i Diablo.</a:t>
            </a:r>
          </a:p>
          <a:p>
            <a:pPr>
              <a:lnSpc>
                <a:spcPct val="80000"/>
              </a:lnSpc>
            </a:pPr>
            <a:r>
              <a:rPr lang="sv-SE" sz="2200" dirty="0" smtClean="0"/>
              <a:t>Där fick man köra special case om man inte hade någon equipment.</a:t>
            </a:r>
          </a:p>
          <a:p>
            <a:pPr>
              <a:lnSpc>
                <a:spcPct val="80000"/>
              </a:lnSpc>
            </a:pPr>
            <a:r>
              <a:rPr lang="sv-SE" sz="2200" dirty="0" smtClean="0"/>
              <a:t>Men en tom equipment slot kunde fått ett null-item objekt med 0 i alla stats.</a:t>
            </a:r>
          </a:p>
          <a:p>
            <a:pPr>
              <a:buNone/>
            </a:pPr>
            <a:endParaRPr lang="sv-S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TGA</Template>
  <TotalTime>4551</TotalTime>
  <Words>1162</Words>
  <Application>Microsoft Office PowerPoint</Application>
  <PresentationFormat>Bildspel på skärmen (4:3)</PresentationFormat>
  <Paragraphs>170</Paragraphs>
  <Slides>18</Slides>
  <Notes>1</Notes>
  <HiddenSlides>0</HiddenSlides>
  <MMClips>0</MMClips>
  <ScaleCrop>false</ScaleCrop>
  <HeadingPairs>
    <vt:vector size="4" baseType="variant">
      <vt:variant>
        <vt:lpstr>Tema</vt:lpstr>
      </vt:variant>
      <vt:variant>
        <vt:i4>1</vt:i4>
      </vt:variant>
      <vt:variant>
        <vt:lpstr>Bildrubriker</vt:lpstr>
      </vt:variant>
      <vt:variant>
        <vt:i4>18</vt:i4>
      </vt:variant>
    </vt:vector>
  </HeadingPairs>
  <TitlesOfParts>
    <vt:vector size="19" baseType="lpstr">
      <vt:lpstr>TGA</vt:lpstr>
      <vt:lpstr>Objektorienterad Programmering och Design  Lektion 18  </vt:lpstr>
      <vt:lpstr>Simplifying Conditional Expression</vt:lpstr>
      <vt:lpstr>Decompose Conditional</vt:lpstr>
      <vt:lpstr>Consolidate Conditional Expression</vt:lpstr>
      <vt:lpstr>Consolidate Duplicate Conditional Fragments</vt:lpstr>
      <vt:lpstr>Remove Control Flag</vt:lpstr>
      <vt:lpstr>Replace Nested Conditional with Guard Clauses</vt:lpstr>
      <vt:lpstr>Replace Conditional with Polymorphism</vt:lpstr>
      <vt:lpstr>Introduce Null Object</vt:lpstr>
      <vt:lpstr>Introduce Assertion</vt:lpstr>
      <vt:lpstr>Making Method Calls Simpler</vt:lpstr>
      <vt:lpstr>Rename Method</vt:lpstr>
      <vt:lpstr>Add Parameter</vt:lpstr>
      <vt:lpstr>Remove Parameter</vt:lpstr>
      <vt:lpstr>Separate Query from Modifier</vt:lpstr>
      <vt:lpstr>Parametrize Method</vt:lpstr>
      <vt:lpstr>Replace Parameter with Explicit Methods</vt:lpstr>
      <vt:lpstr>Frågor?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Magnus Jönsson</cp:lastModifiedBy>
  <cp:revision>150</cp:revision>
  <dcterms:created xsi:type="dcterms:W3CDTF">2009-06-24T07:23:26Z</dcterms:created>
  <dcterms:modified xsi:type="dcterms:W3CDTF">2016-03-14T07:44:58Z</dcterms:modified>
</cp:coreProperties>
</file>