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304" r:id="rId2"/>
    <p:sldId id="259" r:id="rId3"/>
    <p:sldId id="257" r:id="rId4"/>
    <p:sldId id="277" r:id="rId5"/>
    <p:sldId id="273" r:id="rId6"/>
    <p:sldId id="278" r:id="rId7"/>
    <p:sldId id="272" r:id="rId8"/>
    <p:sldId id="308" r:id="rId9"/>
    <p:sldId id="306" r:id="rId10"/>
    <p:sldId id="307" r:id="rId11"/>
    <p:sldId id="274" r:id="rId12"/>
    <p:sldId id="312" r:id="rId13"/>
    <p:sldId id="313" r:id="rId14"/>
    <p:sldId id="314" r:id="rId15"/>
    <p:sldId id="280" r:id="rId16"/>
    <p:sldId id="281" r:id="rId17"/>
    <p:sldId id="316" r:id="rId18"/>
    <p:sldId id="317" r:id="rId19"/>
    <p:sldId id="318" r:id="rId20"/>
    <p:sldId id="305" r:id="rId21"/>
  </p:sldIdLst>
  <p:sldSz cx="9144000" cy="6858000" type="screen4x3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0" autoAdjust="0"/>
    <p:restoredTop sz="94537" autoAdjust="0"/>
  </p:normalViewPr>
  <p:slideViewPr>
    <p:cSldViewPr>
      <p:cViewPr>
        <p:scale>
          <a:sx n="106" d="100"/>
          <a:sy n="106" d="100"/>
        </p:scale>
        <p:origin x="-1764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DF5601C-A4C2-487F-AD53-85512E45471A}" type="datetimeFigureOut">
              <a:rPr lang="sv-SE"/>
              <a:pPr>
                <a:defRPr/>
              </a:pPr>
              <a:t>2016-04-25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v-SE" noProof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6BA49CB-7390-43FB-87CD-9C935AEFF3B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smtClean="0"/>
          </a:p>
        </p:txBody>
      </p:sp>
      <p:sp>
        <p:nvSpPr>
          <p:cNvPr id="19460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EA75E50-9494-4F13-8C53-C4907A94C2DC}" type="slidenum">
              <a:rPr lang="sv-SE" smtClean="0"/>
              <a:pPr/>
              <a:t>1</a:t>
            </a:fld>
            <a:endParaRPr lang="sv-S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F35D4A8-DEF2-4E55-A77E-2AA87672366F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sv-SE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8134B51-372C-4781-9080-CB1B5F034FD6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sv-SE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2F552B-56D5-4D61-9921-8E3528A9EEEA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sv-SE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D5BC33-68CD-4C66-9DF5-FE4E37B99A47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sv-S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66392A7-C17A-48F2-A05F-434EEE811706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sv-S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sv-SE" dirty="0" smtClean="0"/>
              <a:t>Antalet föreläsningar samt labbar kommer anpassas efter eventuella förhinder såsom röda dagar och dylikt.</a:t>
            </a:r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BE57E1-E7E7-4284-B530-2CF3D425F213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sv-S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9DE8EAA-F883-4C03-A5F6-F1231564B8C7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sv-SE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ACED8EB-CC00-4A64-840D-A1D04C6BA257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sv-SE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7F4096-1BFF-4C4B-A80A-612B78B90FC5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sv-SE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F35D4A8-DEF2-4E55-A77E-2AA87672366F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sv-SE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F35D4A8-DEF2-4E55-A77E-2AA87672366F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sv-SE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Platshållare för bildobjekt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Platshållare för anteckninga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v-SE" dirty="0" smtClean="0"/>
          </a:p>
        </p:txBody>
      </p:sp>
      <p:sp>
        <p:nvSpPr>
          <p:cNvPr id="20484" name="Platshållare för bildnumm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F35D4A8-DEF2-4E55-A77E-2AA87672366F}" type="slidenum">
              <a:rPr lang="sv-S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sv-S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2C690B-D0EC-4FDC-AAF4-4902AF2A0987}" type="datetimeFigureOut">
              <a:rPr lang="sv-SE" smtClean="0"/>
              <a:pPr>
                <a:defRPr/>
              </a:pPr>
              <a:t>2016-04-25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C15D4-747A-4F3C-8AFC-97B5F8FDC58B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29F041-B165-442E-906B-6554CB34D4D1}" type="datetimeFigureOut">
              <a:rPr lang="sv-SE" smtClean="0"/>
              <a:pPr>
                <a:defRPr/>
              </a:pPr>
              <a:t>2016-04-25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2BB867-F0D5-424B-B36F-BC222B23EEDB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AF637-2107-44BA-BB88-63A57A0082F6}" type="datetimeFigureOut">
              <a:rPr lang="sv-SE" smtClean="0"/>
              <a:pPr>
                <a:defRPr/>
              </a:pPr>
              <a:t>2016-04-25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FAC39-5531-4D58-9CAB-E5E6F176BBF7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F7D60-85A7-4CB8-952A-B06E25A33E71}" type="datetimeFigureOut">
              <a:rPr lang="sv-SE" smtClean="0"/>
              <a:pPr>
                <a:defRPr/>
              </a:pPr>
              <a:t>2016-04-25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E21B54-77BC-44F3-A0BB-EE6307506EC7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FA606-D38E-426E-B228-65D0330C5E39}" type="datetimeFigureOut">
              <a:rPr lang="sv-SE" smtClean="0"/>
              <a:pPr>
                <a:defRPr/>
              </a:pPr>
              <a:t>2016-04-25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AAC2C-F096-4D4D-B9E5-BA4C1A4644D7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65FC92-57AB-42B0-B04A-D31E4F94759A}" type="datetimeFigureOut">
              <a:rPr lang="sv-SE" smtClean="0"/>
              <a:pPr>
                <a:defRPr/>
              </a:pPr>
              <a:t>2016-04-25</a:t>
            </a:fld>
            <a:endParaRPr lang="sv-SE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8315F-DBB5-4629-A7FE-75558079318D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005FD2-CD7B-40AB-8D53-1357C381BB9E}" type="datetimeFigureOut">
              <a:rPr lang="sv-SE" smtClean="0"/>
              <a:pPr>
                <a:defRPr/>
              </a:pPr>
              <a:t>2016-04-25</a:t>
            </a:fld>
            <a:endParaRPr lang="sv-SE"/>
          </a:p>
        </p:txBody>
      </p:sp>
      <p:sp>
        <p:nvSpPr>
          <p:cNvPr id="8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3F499-9F32-443E-B41C-DEF94EC18946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4FA95-BD3D-4513-90E8-C0952BE16B53}" type="datetimeFigureOut">
              <a:rPr lang="sv-SE" smtClean="0"/>
              <a:pPr>
                <a:defRPr/>
              </a:pPr>
              <a:t>2016-04-25</a:t>
            </a:fld>
            <a:endParaRPr lang="sv-SE"/>
          </a:p>
        </p:txBody>
      </p:sp>
      <p:sp>
        <p:nvSpPr>
          <p:cNvPr id="4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4050E6-9E93-4B10-BF59-67B8136DE004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21468-59B5-4977-9D44-EEB02D51969A}" type="datetimeFigureOut">
              <a:rPr lang="sv-SE" smtClean="0"/>
              <a:pPr>
                <a:defRPr/>
              </a:pPr>
              <a:t>2016-04-25</a:t>
            </a:fld>
            <a:endParaRPr lang="sv-SE"/>
          </a:p>
        </p:txBody>
      </p:sp>
      <p:sp>
        <p:nvSpPr>
          <p:cNvPr id="3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411CA3-EA75-4743-80AD-8B0F0F801289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19BA8F-DCEC-43CC-A152-8611029FB713}" type="datetimeFigureOut">
              <a:rPr lang="sv-SE" smtClean="0"/>
              <a:pPr>
                <a:defRPr/>
              </a:pPr>
              <a:t>2016-04-25</a:t>
            </a:fld>
            <a:endParaRPr lang="sv-SE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153F-847D-4E7D-B8CF-8A30640DDA03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Klicka på ikonen för att lägga till en bild</a:t>
            </a:r>
            <a:endParaRPr lang="sv-SE" noProof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B1D88-8008-4CEC-B19C-6D45EC8D3D9D}" type="datetimeFigureOut">
              <a:rPr lang="sv-SE" smtClean="0"/>
              <a:pPr>
                <a:defRPr/>
              </a:pPr>
              <a:t>2016-04-25</a:t>
            </a:fld>
            <a:endParaRPr lang="sv-SE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A122E-C3AF-4E90-A774-7BBAA5AC13BE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tshållare för rubrik 1"/>
          <p:cNvSpPr>
            <a:spLocks noGrp="1"/>
          </p:cNvSpPr>
          <p:nvPr>
            <p:ph type="title"/>
          </p:nvPr>
        </p:nvSpPr>
        <p:spPr bwMode="auto">
          <a:xfrm>
            <a:off x="785813" y="0"/>
            <a:ext cx="8358187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Slide-topic</a:t>
            </a:r>
          </a:p>
        </p:txBody>
      </p:sp>
      <p:sp>
        <p:nvSpPr>
          <p:cNvPr id="1027" name="Platshållare för text 2"/>
          <p:cNvSpPr>
            <a:spLocks noGrp="1"/>
          </p:cNvSpPr>
          <p:nvPr>
            <p:ph type="body" idx="1"/>
          </p:nvPr>
        </p:nvSpPr>
        <p:spPr bwMode="auto">
          <a:xfrm>
            <a:off x="214313" y="785813"/>
            <a:ext cx="8715375" cy="57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214313" y="6572250"/>
            <a:ext cx="1714500" cy="2857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D18494EC-4783-4E19-B74C-195F7F13FC21}" type="datetimeFigureOut">
              <a:rPr lang="sv-SE" smtClean="0"/>
              <a:pPr>
                <a:defRPr/>
              </a:pPr>
              <a:t>2016-04-25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2173288" y="6572250"/>
            <a:ext cx="2327275" cy="2857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4714875" y="6572250"/>
            <a:ext cx="1714500" cy="2857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04BDA180-40D3-4A93-AA87-77AA5C48E815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67ef8sbd(v=VS.90).aspx" TargetMode="External"/><Relationship Id="rId2" Type="http://schemas.openxmlformats.org/officeDocument/2006/relationships/hyperlink" Target="http://msdn.microsoft.com/en-us/library/yyaad03b(v=vs.90)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sdn.microsoft.com/en-us/library/a72418yk(v=VS.90).asp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magnus@thegameassembly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> </a:t>
            </a:r>
          </a:p>
        </p:txBody>
      </p:sp>
      <p:sp>
        <p:nvSpPr>
          <p:cNvPr id="2051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685800" y="1500188"/>
            <a:ext cx="7772400" cy="2100262"/>
          </a:xfrm>
          <a:solidFill>
            <a:srgbClr val="4C4946">
              <a:alpha val="67842"/>
            </a:srgbClr>
          </a:solidFill>
        </p:spPr>
        <p:txBody>
          <a:bodyPr wrap="none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Tools</a:t>
            </a:r>
            <a:r>
              <a:rPr lang="sv-SE" dirty="0" smtClean="0">
                <a:solidFill>
                  <a:srgbClr val="1C1C1C"/>
                </a:solidFill>
              </a:rPr>
              <a:t/>
            </a:r>
            <a:br>
              <a:rPr lang="sv-SE" dirty="0" smtClean="0">
                <a:solidFill>
                  <a:srgbClr val="1C1C1C"/>
                </a:solidFill>
              </a:rPr>
            </a:br>
            <a:r>
              <a:rPr lang="sv-SE" sz="2400" dirty="0" smtClean="0">
                <a:solidFill>
                  <a:srgbClr val="1C1C1C"/>
                </a:solidFill>
              </a:rPr>
              <a:t>Lektion </a:t>
            </a:r>
            <a:r>
              <a:rPr lang="sv-SE" sz="2400" dirty="0" smtClean="0">
                <a:solidFill>
                  <a:srgbClr val="1C1C1C"/>
                </a:solidFill>
              </a:rPr>
              <a:t>1</a:t>
            </a:r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9288016" cy="785813"/>
          </a:xfrm>
        </p:spPr>
        <p:txBody>
          <a:bodyPr/>
          <a:lstStyle/>
          <a:p>
            <a:pPr algn="l" eaLnBrk="1" hangingPunct="1"/>
            <a:r>
              <a:rPr lang="sv-SE" dirty="0" smtClean="0"/>
              <a:t>Jobannons Ubisoft Montreal</a:t>
            </a:r>
          </a:p>
        </p:txBody>
      </p:sp>
      <p:sp>
        <p:nvSpPr>
          <p:cNvPr id="10242" name="Platshållare för innehåll 2"/>
          <p:cNvSpPr>
            <a:spLocks noGrp="1"/>
          </p:cNvSpPr>
          <p:nvPr>
            <p:ph idx="1"/>
          </p:nvPr>
        </p:nvSpPr>
        <p:spPr>
          <a:xfrm>
            <a:off x="428624" y="928688"/>
            <a:ext cx="8715375" cy="5452640"/>
          </a:xfrm>
        </p:spPr>
        <p:txBody>
          <a:bodyPr anchor="ctr"/>
          <a:lstStyle/>
          <a:p>
            <a:pPr>
              <a:buNone/>
            </a:pPr>
            <a:r>
              <a:rPr lang="en-US" sz="2400" dirty="0" smtClean="0"/>
              <a:t>·    Ability to understand and account for user needs</a:t>
            </a:r>
          </a:p>
          <a:p>
            <a:pPr>
              <a:buNone/>
            </a:pPr>
            <a:r>
              <a:rPr lang="en-US" sz="2400" dirty="0" smtClean="0"/>
              <a:t>·    Autonomy and resourcefulness</a:t>
            </a:r>
          </a:p>
          <a:p>
            <a:pPr>
              <a:buNone/>
            </a:pPr>
            <a:r>
              <a:rPr lang="en-US" sz="2400" dirty="0" smtClean="0"/>
              <a:t>·    Initiative</a:t>
            </a:r>
          </a:p>
          <a:p>
            <a:pPr>
              <a:buNone/>
            </a:pPr>
            <a:r>
              <a:rPr lang="en-US" sz="2400" dirty="0" smtClean="0"/>
              <a:t>·    Problem-solving skills</a:t>
            </a:r>
          </a:p>
          <a:p>
            <a:pPr>
              <a:buNone/>
            </a:pPr>
            <a:r>
              <a:rPr lang="en-US" sz="2400" dirty="0" smtClean="0"/>
              <a:t>·    Analytical and synthesis skills</a:t>
            </a:r>
          </a:p>
          <a:p>
            <a:pPr>
              <a:buNone/>
            </a:pPr>
            <a:r>
              <a:rPr lang="en-US" sz="2400" dirty="0" smtClean="0"/>
              <a:t>·    Good interpersonal and communication skills</a:t>
            </a:r>
          </a:p>
          <a:p>
            <a:pPr>
              <a:buNone/>
            </a:pPr>
            <a:r>
              <a:rPr lang="en-US" sz="2400" dirty="0" smtClean="0"/>
              <a:t>·    User oriented</a:t>
            </a:r>
          </a:p>
          <a:p>
            <a:pPr>
              <a:buNone/>
            </a:pPr>
            <a:r>
              <a:rPr lang="en-US" sz="2400" dirty="0" smtClean="0"/>
              <a:t>·    Ability to work as part of a team</a:t>
            </a:r>
          </a:p>
          <a:p>
            <a:pPr>
              <a:buNone/>
            </a:pPr>
            <a:r>
              <a:rPr lang="en-US" sz="2400" dirty="0" smtClean="0"/>
              <a:t>·    Ability to adapt to change</a:t>
            </a:r>
          </a:p>
          <a:p>
            <a:pPr>
              <a:buNone/>
            </a:pPr>
            <a:r>
              <a:rPr lang="en-US" sz="2400" dirty="0" smtClean="0"/>
              <a:t>·    Results focus and attention to detail</a:t>
            </a:r>
          </a:p>
          <a:p>
            <a:pPr>
              <a:buNone/>
            </a:pPr>
            <a:r>
              <a:rPr lang="en-US" sz="2400" dirty="0" smtClean="0"/>
              <a:t>·    </a:t>
            </a:r>
            <a:r>
              <a:rPr lang="en-US" sz="2400" b="1" dirty="0" smtClean="0"/>
              <a:t>Knowledge of C++, C#, Python, WPF, SQL, etc.</a:t>
            </a:r>
          </a:p>
          <a:p>
            <a:pPr>
              <a:buNone/>
            </a:pPr>
            <a:r>
              <a:rPr lang="en-US" sz="2400" dirty="0" smtClean="0"/>
              <a:t>·    Knowledge of concepts in ergonomics.</a:t>
            </a:r>
            <a:endParaRPr lang="sv-SE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pPr algn="l" eaLnBrk="1" hangingPunct="1"/>
            <a:r>
              <a:rPr lang="sv-SE" dirty="0" smtClean="0"/>
              <a:t>Varierad kunskap</a:t>
            </a:r>
          </a:p>
        </p:txBody>
      </p:sp>
      <p:sp>
        <p:nvSpPr>
          <p:cNvPr id="12290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000625"/>
          </a:xfrm>
        </p:spPr>
        <p:txBody>
          <a:bodyPr anchor="ctr"/>
          <a:lstStyle/>
          <a:p>
            <a:pPr eaLnBrk="1" hangingPunct="1"/>
            <a:r>
              <a:rPr lang="sv-SE" sz="2800" dirty="0" smtClean="0"/>
              <a:t>Eftersom man jobbar med många olika typer av personer behöver man vara påläst med vad andra discipliner gör.</a:t>
            </a:r>
          </a:p>
          <a:p>
            <a:pPr lvl="1"/>
            <a:r>
              <a:rPr lang="sv-SE" sz="2400" dirty="0" smtClean="0"/>
              <a:t>Grafikerterminologi</a:t>
            </a:r>
          </a:p>
          <a:p>
            <a:pPr lvl="1"/>
            <a:r>
              <a:rPr lang="sv-SE" sz="2400" dirty="0" smtClean="0"/>
              <a:t>Ljudterminologi</a:t>
            </a:r>
          </a:p>
          <a:p>
            <a:pPr lvl="1"/>
            <a:r>
              <a:rPr lang="sv-SE" sz="2400" dirty="0" smtClean="0"/>
              <a:t>Gameplayterminologi</a:t>
            </a:r>
            <a:endParaRPr lang="sv-SE" sz="2400" dirty="0" smtClean="0"/>
          </a:p>
          <a:p>
            <a:pPr lvl="1"/>
            <a:r>
              <a:rPr lang="sv-SE" sz="2400" dirty="0" smtClean="0"/>
              <a:t>Techterminologi</a:t>
            </a:r>
          </a:p>
          <a:p>
            <a:r>
              <a:rPr lang="sv-SE" dirty="0" smtClean="0"/>
              <a:t>Utan dem blir det svårt att kommunicera med era ”kunder</a:t>
            </a:r>
            <a:r>
              <a:rPr lang="sv-SE" dirty="0" smtClean="0"/>
              <a:t>”.</a:t>
            </a:r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Dokumentation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När man jobbar med tools blir dokumentation mycket viktigare eftersom nya personer ska ha något att gå tillbaka till för att se hur saker funkar.</a:t>
            </a:r>
          </a:p>
          <a:p>
            <a:r>
              <a:rPr lang="sv-SE" dirty="0" smtClean="0"/>
              <a:t>Tutorials är även något de brukar göra för sina egna tools.</a:t>
            </a:r>
            <a:endParaRPr lang="sv-S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Hur gör man tools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 smtClean="0"/>
          </a:p>
          <a:p>
            <a:endParaRPr lang="sv-SE" dirty="0" smtClean="0"/>
          </a:p>
          <a:p>
            <a:r>
              <a:rPr lang="sv-SE" dirty="0" smtClean="0"/>
              <a:t>Script/plugins</a:t>
            </a:r>
            <a:endParaRPr lang="sv-SE" dirty="0" smtClean="0"/>
          </a:p>
          <a:p>
            <a:r>
              <a:rPr lang="sv-SE" dirty="0" smtClean="0"/>
              <a:t>Ingame gör att den körs när man inte behöver </a:t>
            </a:r>
            <a:r>
              <a:rPr lang="sv-SE" dirty="0" smtClean="0"/>
              <a:t>den.</a:t>
            </a:r>
            <a:endParaRPr lang="sv-SE" dirty="0" smtClean="0"/>
          </a:p>
          <a:p>
            <a:r>
              <a:rPr lang="sv-SE" dirty="0" smtClean="0"/>
              <a:t>Externa tools påverkar inte </a:t>
            </a:r>
            <a:r>
              <a:rPr lang="sv-SE" dirty="0" smtClean="0"/>
              <a:t>spelet, </a:t>
            </a:r>
            <a:r>
              <a:rPr lang="sv-SE" dirty="0" smtClean="0"/>
              <a:t>använder sig ofta av spelet men extendar det bara.</a:t>
            </a:r>
          </a:p>
          <a:p>
            <a:pPr lvl="1"/>
            <a:r>
              <a:rPr lang="sv-SE" dirty="0" smtClean="0"/>
              <a:t>Ofta C# nu för tiden</a:t>
            </a:r>
            <a:endParaRPr lang="sv-SE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Vad är C#?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800" dirty="0" smtClean="0"/>
              <a:t>.NET-språk</a:t>
            </a:r>
          </a:p>
          <a:p>
            <a:r>
              <a:rPr lang="sv-SE" sz="2800" dirty="0" smtClean="0"/>
              <a:t>C-baserat</a:t>
            </a:r>
          </a:p>
          <a:p>
            <a:r>
              <a:rPr lang="sv-SE" sz="2800" dirty="0" smtClean="0"/>
              <a:t>Favoritspråket för de flesta</a:t>
            </a:r>
            <a:br>
              <a:rPr lang="sv-SE" sz="2800" dirty="0" smtClean="0"/>
            </a:br>
            <a:endParaRPr lang="sv-SE" sz="2800" dirty="0" smtClean="0"/>
          </a:p>
          <a:p>
            <a:r>
              <a:rPr lang="sv-SE" sz="2800" dirty="0" smtClean="0"/>
              <a:t>CLI </a:t>
            </a:r>
            <a:r>
              <a:rPr lang="sv-SE" sz="2800" dirty="0" smtClean="0"/>
              <a:t/>
            </a:r>
            <a:br>
              <a:rPr lang="sv-SE" sz="2800" dirty="0" smtClean="0"/>
            </a:br>
            <a:r>
              <a:rPr lang="sv-SE" sz="2800" dirty="0" smtClean="0"/>
              <a:t>(</a:t>
            </a:r>
            <a:r>
              <a:rPr lang="sv-SE" sz="2800" dirty="0" smtClean="0"/>
              <a:t>Common Language Infrasturcture)</a:t>
            </a:r>
          </a:p>
          <a:p>
            <a:pPr lvl="1"/>
            <a:r>
              <a:rPr lang="sv-SE" sz="2400" dirty="0" smtClean="0"/>
              <a:t>CLR (</a:t>
            </a:r>
            <a:r>
              <a:rPr lang="sv-SE" sz="2400" dirty="0" smtClean="0"/>
              <a:t>Microsoft)</a:t>
            </a:r>
          </a:p>
          <a:p>
            <a:pPr lvl="1"/>
            <a:r>
              <a:rPr lang="sv-SE" sz="2400" dirty="0" smtClean="0"/>
              <a:t>Mono (</a:t>
            </a:r>
            <a:r>
              <a:rPr lang="sv-SE" sz="2400" dirty="0" smtClean="0"/>
              <a:t>Open Source)</a:t>
            </a:r>
          </a:p>
          <a:p>
            <a:pPr lvl="1"/>
            <a:r>
              <a:rPr lang="sv-SE" sz="2400" dirty="0" smtClean="0"/>
              <a:t>Finns </a:t>
            </a:r>
            <a:r>
              <a:rPr lang="sv-SE" sz="2400" dirty="0" smtClean="0"/>
              <a:t>andra</a:t>
            </a:r>
            <a:endParaRPr lang="sv-SE" sz="2400" dirty="0" smtClean="0"/>
          </a:p>
        </p:txBody>
      </p:sp>
      <p:pic>
        <p:nvPicPr>
          <p:cNvPr id="4" name="Bildobjekt 3" descr="780px-Overview_of_the_Common_Language_Infrastructure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6136" y="836712"/>
            <a:ext cx="3283835" cy="37890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55576" y="3657005"/>
            <a:ext cx="7772400" cy="348059"/>
          </a:xfrm>
        </p:spPr>
        <p:txBody>
          <a:bodyPr rtlCol="0">
            <a:normAutofit fontScale="92500" lnSpcReduction="20000"/>
          </a:bodyPr>
          <a:lstStyle/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sv-SE" dirty="0" smtClean="0"/>
              <a:t>I denna kursen fokuserar vi på microsofts implemetation och bibliotek</a:t>
            </a:r>
            <a:endParaRPr lang="sv-SE" dirty="0"/>
          </a:p>
        </p:txBody>
      </p:sp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683568" y="3068960"/>
            <a:ext cx="7772400" cy="1008112"/>
          </a:xfrm>
        </p:spPr>
        <p:txBody>
          <a:bodyPr/>
          <a:lstStyle/>
          <a:p>
            <a:pPr algn="ctr"/>
            <a:r>
              <a:rPr lang="sv-SE" dirty="0" smtClean="0"/>
              <a:t>CLR</a:t>
            </a:r>
            <a:br>
              <a:rPr lang="sv-SE" dirty="0" smtClean="0"/>
            </a:b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pPr algn="l" eaLnBrk="1" hangingPunct="1"/>
            <a:r>
              <a:rPr lang="sv-SE" dirty="0" smtClean="0"/>
              <a:t>CLR	</a:t>
            </a:r>
          </a:p>
        </p:txBody>
      </p:sp>
      <p:sp>
        <p:nvSpPr>
          <p:cNvPr id="14338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000625"/>
          </a:xfrm>
        </p:spPr>
        <p:txBody>
          <a:bodyPr anchor="ctr"/>
          <a:lstStyle/>
          <a:p>
            <a:pPr eaLnBrk="1" hangingPunct="1"/>
            <a:r>
              <a:rPr lang="sv-SE" dirty="0" smtClean="0"/>
              <a:t>Common Language Runtime</a:t>
            </a:r>
          </a:p>
          <a:p>
            <a:pPr eaLnBrk="1" hangingPunct="1"/>
            <a:r>
              <a:rPr lang="sv-SE" dirty="0" smtClean="0"/>
              <a:t>Semikompiling</a:t>
            </a:r>
          </a:p>
          <a:p>
            <a:pPr eaLnBrk="1" hangingPunct="1"/>
            <a:r>
              <a:rPr lang="sv-SE" dirty="0" smtClean="0"/>
              <a:t>Använder </a:t>
            </a:r>
            <a:r>
              <a:rPr lang="sv-SE" dirty="0" smtClean="0"/>
              <a:t>JIT (</a:t>
            </a:r>
            <a:r>
              <a:rPr lang="sv-SE" dirty="0" smtClean="0"/>
              <a:t>Just-in-Time) kompilering</a:t>
            </a:r>
          </a:p>
          <a:p>
            <a:pPr lvl="1"/>
            <a:r>
              <a:rPr lang="sv-SE" dirty="0" smtClean="0"/>
              <a:t>Programmet </a:t>
            </a:r>
            <a:r>
              <a:rPr lang="sv-SE" dirty="0" smtClean="0"/>
              <a:t>blir native-kompilerad så fort det börjar köra.</a:t>
            </a:r>
          </a:p>
          <a:p>
            <a:pPr lvl="1"/>
            <a:r>
              <a:rPr lang="sv-SE" dirty="0" smtClean="0"/>
              <a:t>Kan optimera för specifika plattformar.</a:t>
            </a:r>
          </a:p>
          <a:p>
            <a:pPr lvl="1"/>
            <a:r>
              <a:rPr lang="sv-SE" dirty="0" smtClean="0"/>
              <a:t>C++ är dock fortfarande språket med bäst prestanda.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Managed Memory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Största skillnad på C# och c++ är att C# är ett managed språk dvs minnet är automatiskt hanterat.</a:t>
            </a:r>
          </a:p>
          <a:p>
            <a:pPr lvl="1"/>
            <a:r>
              <a:rPr lang="sv-SE" dirty="0" smtClean="0"/>
              <a:t>Ingen avallokering</a:t>
            </a:r>
          </a:p>
          <a:p>
            <a:pPr lvl="2"/>
            <a:r>
              <a:rPr lang="sv-SE" dirty="0" smtClean="0"/>
              <a:t>Blir enbart minnesläckor om en referens finns kvar.</a:t>
            </a:r>
          </a:p>
          <a:p>
            <a:r>
              <a:rPr lang="sv-SE" dirty="0" smtClean="0"/>
              <a:t>Allting är pekare</a:t>
            </a:r>
          </a:p>
          <a:p>
            <a:pPr lvl="1"/>
            <a:r>
              <a:rPr lang="sv-SE" dirty="0" smtClean="0"/>
              <a:t>==operatorn fungerar som på pekare i C++</a:t>
            </a:r>
          </a:p>
          <a:p>
            <a:pPr lvl="1"/>
            <a:r>
              <a:rPr lang="sv-SE" dirty="0" smtClean="0"/>
              <a:t>New måste anvädas varje gång man skapar en ny variabel om det inte är en </a:t>
            </a:r>
            <a:r>
              <a:rPr lang="sv-SE" dirty="0" smtClean="0"/>
              <a:t>bastyp (</a:t>
            </a:r>
            <a:r>
              <a:rPr lang="sv-SE" dirty="0" smtClean="0"/>
              <a:t>int</a:t>
            </a:r>
            <a:r>
              <a:rPr lang="sv-SE" dirty="0" smtClean="0"/>
              <a:t>, bool, float </a:t>
            </a:r>
            <a:r>
              <a:rPr lang="sv-SE" dirty="0" smtClean="0"/>
              <a:t>osv.)</a:t>
            </a:r>
            <a:endParaRPr lang="sv-SE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Garbage Collection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Garbage Collection (GC)</a:t>
            </a:r>
          </a:p>
          <a:p>
            <a:pPr lvl="1"/>
            <a:r>
              <a:rPr lang="sv-SE" dirty="0" smtClean="0"/>
              <a:t>Städar upp efter dig, dvs. tar bort oanvänt minne.</a:t>
            </a:r>
          </a:p>
          <a:p>
            <a:pPr lvl="1"/>
            <a:r>
              <a:rPr lang="sv-SE" dirty="0" smtClean="0"/>
              <a:t>Svårt att styra och kan orsaka lagspikes om man har en massa dynamisk allokering.</a:t>
            </a:r>
          </a:p>
          <a:p>
            <a:r>
              <a:rPr lang="sv-SE" dirty="0" smtClean="0"/>
              <a:t>Minnesallokering är snabbt, likaså stränghantering till skillnad från C++.</a:t>
            </a:r>
          </a:p>
          <a:p>
            <a:r>
              <a:rPr lang="sv-SE" dirty="0" smtClean="0"/>
              <a:t>GC körs garanterat när man behöver mer minne, annars är det lite mer luddigt när det körs.</a:t>
            </a:r>
          </a:p>
          <a:p>
            <a:r>
              <a:rPr lang="sv-SE" dirty="0" smtClean="0"/>
              <a:t>Om man behöver veta exakt så får man ta reda på den när det behövs. Oftast inte ett problem.</a:t>
            </a:r>
            <a:endParaRPr lang="sv-SE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C# for C++ devs</a:t>
            </a:r>
            <a:endParaRPr lang="sv-SE" dirty="0" smtClean="0">
              <a:hlinkClick r:id="rId2"/>
            </a:endParaRPr>
          </a:p>
          <a:p>
            <a:r>
              <a:rPr lang="sv-SE" dirty="0" smtClean="0">
                <a:hlinkClick r:id="rId2"/>
              </a:rPr>
              <a:t>http://msdn.microsoft.com/en-us/library/yyaad03b(v=vs.90).aspx</a:t>
            </a:r>
            <a:endParaRPr lang="sv-SE" dirty="0" smtClean="0"/>
          </a:p>
          <a:p>
            <a:r>
              <a:rPr lang="sv-SE" dirty="0" smtClean="0"/>
              <a:t>C# Programming guide</a:t>
            </a:r>
          </a:p>
          <a:p>
            <a:r>
              <a:rPr lang="sv-SE" dirty="0" smtClean="0">
                <a:hlinkClick r:id="rId3"/>
              </a:rPr>
              <a:t>http://msdn.microsoft.com/en-us/library/67ef8sbd(v=VS.90).aspx</a:t>
            </a:r>
            <a:endParaRPr lang="sv-SE" dirty="0" smtClean="0"/>
          </a:p>
          <a:p>
            <a:r>
              <a:rPr lang="sv-SE" dirty="0" smtClean="0"/>
              <a:t>Getting started with C#</a:t>
            </a:r>
          </a:p>
          <a:p>
            <a:r>
              <a:rPr lang="sv-SE" dirty="0" smtClean="0">
                <a:hlinkClick r:id="rId4"/>
              </a:rPr>
              <a:t>http://msdn.microsoft.com/en-us/library/a72418yk(v=VS.90).aspx</a:t>
            </a:r>
            <a:endParaRPr lang="sv-SE" dirty="0" smtClean="0"/>
          </a:p>
          <a:p>
            <a:r>
              <a:rPr lang="sv-SE" dirty="0" smtClean="0"/>
              <a:t>Läxa till nästa gång är att lära er syntaxet i C#.</a:t>
            </a:r>
            <a:endParaRPr lang="sv-S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v-SE" dirty="0" smtClean="0"/>
              <a:t>Kursupplägg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>
                <a:solidFill>
                  <a:srgbClr val="4C4946"/>
                </a:solidFill>
                <a:latin typeface="Bliss 2 Regular" pitchFamily="50" charset="0"/>
              </a:rPr>
              <a:t/>
            </a:r>
            <a:br>
              <a:rPr lang="sv-SE" dirty="0" smtClean="0">
                <a:solidFill>
                  <a:srgbClr val="4C4946"/>
                </a:solidFill>
                <a:latin typeface="Bliss 2 Regular" pitchFamily="50" charset="0"/>
              </a:rPr>
            </a:br>
            <a:r>
              <a:rPr lang="sv-SE" dirty="0" smtClean="0">
                <a:solidFill>
                  <a:srgbClr val="4C4946"/>
                </a:solidFill>
                <a:latin typeface="+mn-lt"/>
              </a:rPr>
              <a:t>Frågor</a:t>
            </a:r>
            <a:r>
              <a:rPr lang="sv-SE" dirty="0" smtClean="0">
                <a:solidFill>
                  <a:srgbClr val="4C4946"/>
                </a:solidFill>
                <a:latin typeface="Bliss 2 Regular" pitchFamily="50" charset="0"/>
              </a:rPr>
              <a:t/>
            </a:r>
            <a:br>
              <a:rPr lang="sv-SE" dirty="0" smtClean="0">
                <a:solidFill>
                  <a:srgbClr val="4C4946"/>
                </a:solidFill>
                <a:latin typeface="Bliss 2 Regular" pitchFamily="50" charset="0"/>
              </a:rPr>
            </a:b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hlinkClick r:id="rId2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hlinkClick r:id="rId2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hlinkClick r:id="rId2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hlinkClick r:id="rId2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hlinkClick r:id="rId2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hlinkClick r:id="rId2"/>
              </a:rPr>
              <a:t>magnus@thegameassembly.com</a:t>
            </a:r>
            <a:endParaRPr lang="sv-SE" dirty="0" smtClean="0">
              <a:solidFill>
                <a:srgbClr val="4C4946"/>
              </a:solidFill>
            </a:endParaRPr>
          </a:p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pPr algn="l" eaLnBrk="1" hangingPunct="1"/>
            <a:r>
              <a:rPr lang="sv-SE" smtClean="0"/>
              <a:t>Kursupplägg</a:t>
            </a:r>
          </a:p>
        </p:txBody>
      </p:sp>
      <p:sp>
        <p:nvSpPr>
          <p:cNvPr id="6146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000625"/>
          </a:xfrm>
        </p:spPr>
        <p:txBody>
          <a:bodyPr anchor="ctr"/>
          <a:lstStyle/>
          <a:p>
            <a:pPr eaLnBrk="1" hangingPunct="1"/>
            <a:r>
              <a:rPr lang="sv-SE" dirty="0" smtClean="0"/>
              <a:t>8 veckor</a:t>
            </a:r>
          </a:p>
          <a:p>
            <a:pPr eaLnBrk="1" hangingPunct="1"/>
            <a:r>
              <a:rPr lang="sv-SE" dirty="0" smtClean="0"/>
              <a:t>1-2 </a:t>
            </a:r>
            <a:r>
              <a:rPr lang="sv-SE" dirty="0" smtClean="0"/>
              <a:t>föreläsningar per vecka</a:t>
            </a:r>
          </a:p>
          <a:p>
            <a:pPr eaLnBrk="1" hangingPunct="1"/>
            <a:r>
              <a:rPr lang="sv-SE" dirty="0" smtClean="0"/>
              <a:t>Labbar i C#, med lite inslag av C++ ibland</a:t>
            </a:r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v-SE" dirty="0" smtClean="0"/>
              <a:t>Poängsättning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785813"/>
          </a:xfrm>
        </p:spPr>
        <p:txBody>
          <a:bodyPr/>
          <a:lstStyle/>
          <a:p>
            <a:pPr algn="l" eaLnBrk="1" hangingPunct="1"/>
            <a:r>
              <a:rPr lang="sv-SE" dirty="0" smtClean="0"/>
              <a:t>Poängsättning</a:t>
            </a:r>
          </a:p>
        </p:txBody>
      </p:sp>
      <p:sp>
        <p:nvSpPr>
          <p:cNvPr id="8194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000625"/>
          </a:xfrm>
        </p:spPr>
        <p:txBody>
          <a:bodyPr anchor="ctr"/>
          <a:lstStyle/>
          <a:p>
            <a:pPr eaLnBrk="1" hangingPunct="1"/>
            <a:r>
              <a:rPr lang="sv-SE" dirty="0" smtClean="0"/>
              <a:t>Närvaro: Obligatorisk, men följs upp i </a:t>
            </a:r>
            <a:r>
              <a:rPr lang="sv-SE" dirty="0" smtClean="0"/>
              <a:t>spelprojekten.</a:t>
            </a:r>
            <a:endParaRPr lang="sv-SE" dirty="0" smtClean="0"/>
          </a:p>
          <a:p>
            <a:pPr eaLnBrk="1" hangingPunct="1"/>
            <a:r>
              <a:rPr lang="sv-SE" b="1" dirty="0" smtClean="0"/>
              <a:t>För Godkänt krävs 50 procent som vanligt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v-SE" dirty="0" smtClean="0"/>
              <a:t>Kursmoment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9288016" cy="785813"/>
          </a:xfrm>
        </p:spPr>
        <p:txBody>
          <a:bodyPr/>
          <a:lstStyle/>
          <a:p>
            <a:pPr algn="l" eaLnBrk="1" hangingPunct="1"/>
            <a:r>
              <a:rPr lang="sv-SE" dirty="0" smtClean="0"/>
              <a:t>Kursmoment</a:t>
            </a:r>
          </a:p>
        </p:txBody>
      </p:sp>
      <p:sp>
        <p:nvSpPr>
          <p:cNvPr id="10242" name="Platshållare för innehåll 2"/>
          <p:cNvSpPr>
            <a:spLocks noGrp="1"/>
          </p:cNvSpPr>
          <p:nvPr>
            <p:ph idx="1"/>
          </p:nvPr>
        </p:nvSpPr>
        <p:spPr>
          <a:xfrm>
            <a:off x="428625" y="928688"/>
            <a:ext cx="8229600" cy="5452640"/>
          </a:xfrm>
        </p:spPr>
        <p:txBody>
          <a:bodyPr anchor="ctr"/>
          <a:lstStyle/>
          <a:p>
            <a:r>
              <a:rPr lang="sv-SE" dirty="0" smtClean="0"/>
              <a:t>C#</a:t>
            </a:r>
          </a:p>
          <a:p>
            <a:r>
              <a:rPr lang="sv-SE" dirty="0" smtClean="0"/>
              <a:t>C++ to C#</a:t>
            </a:r>
          </a:p>
          <a:p>
            <a:r>
              <a:rPr lang="sv-SE" dirty="0" smtClean="0"/>
              <a:t>Design</a:t>
            </a:r>
          </a:p>
          <a:p>
            <a:r>
              <a:rPr lang="sv-SE" dirty="0" smtClean="0"/>
              <a:t>Skapa olika tools</a:t>
            </a:r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9288016" cy="785813"/>
          </a:xfrm>
        </p:spPr>
        <p:txBody>
          <a:bodyPr/>
          <a:lstStyle/>
          <a:p>
            <a:pPr algn="l" eaLnBrk="1" hangingPunct="1"/>
            <a:r>
              <a:rPr lang="sv-SE" dirty="0" smtClean="0"/>
              <a:t>Tools programmering</a:t>
            </a:r>
          </a:p>
        </p:txBody>
      </p:sp>
      <p:sp>
        <p:nvSpPr>
          <p:cNvPr id="10242" name="Platshållare för innehåll 2"/>
          <p:cNvSpPr>
            <a:spLocks noGrp="1"/>
          </p:cNvSpPr>
          <p:nvPr>
            <p:ph idx="1"/>
          </p:nvPr>
        </p:nvSpPr>
        <p:spPr>
          <a:xfrm>
            <a:off x="428624" y="928688"/>
            <a:ext cx="8715375" cy="5452640"/>
          </a:xfrm>
        </p:spPr>
        <p:txBody>
          <a:bodyPr anchor="ctr"/>
          <a:lstStyle/>
          <a:p>
            <a:r>
              <a:rPr lang="sv-SE" dirty="0" smtClean="0"/>
              <a:t>Vad skiljer </a:t>
            </a:r>
            <a:r>
              <a:rPr lang="sv-SE" dirty="0" smtClean="0"/>
              <a:t>toolsprogrammerare </a:t>
            </a:r>
            <a:r>
              <a:rPr lang="sv-SE" dirty="0" smtClean="0"/>
              <a:t>från andra?</a:t>
            </a:r>
          </a:p>
          <a:p>
            <a:r>
              <a:rPr lang="sv-SE" dirty="0" smtClean="0"/>
              <a:t>Kunddrivet inom </a:t>
            </a:r>
            <a:r>
              <a:rPr lang="sv-SE" dirty="0" smtClean="0"/>
              <a:t>projektet.</a:t>
            </a:r>
            <a:endParaRPr lang="sv-SE" dirty="0" smtClean="0"/>
          </a:p>
          <a:p>
            <a:r>
              <a:rPr lang="sv-SE" dirty="0" smtClean="0"/>
              <a:t>Flexibel </a:t>
            </a:r>
            <a:r>
              <a:rPr lang="sv-SE" dirty="0" smtClean="0"/>
              <a:t>kunskapsmässigt.</a:t>
            </a:r>
            <a:endParaRPr lang="sv-SE" dirty="0" smtClean="0"/>
          </a:p>
          <a:p>
            <a:pPr>
              <a:buNone/>
            </a:pPr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ubrik 1"/>
          <p:cNvSpPr>
            <a:spLocks noGrp="1"/>
          </p:cNvSpPr>
          <p:nvPr>
            <p:ph type="title"/>
          </p:nvPr>
        </p:nvSpPr>
        <p:spPr>
          <a:xfrm>
            <a:off x="755576" y="0"/>
            <a:ext cx="9288016" cy="785813"/>
          </a:xfrm>
        </p:spPr>
        <p:txBody>
          <a:bodyPr/>
          <a:lstStyle/>
          <a:p>
            <a:pPr algn="l" eaLnBrk="1" hangingPunct="1"/>
            <a:r>
              <a:rPr lang="sv-SE" dirty="0" smtClean="0"/>
              <a:t>Jobbannons </a:t>
            </a:r>
            <a:r>
              <a:rPr lang="sv-SE" dirty="0" smtClean="0"/>
              <a:t>Dice</a:t>
            </a:r>
          </a:p>
        </p:txBody>
      </p:sp>
      <p:sp>
        <p:nvSpPr>
          <p:cNvPr id="10242" name="Platshållare för innehåll 2"/>
          <p:cNvSpPr>
            <a:spLocks noGrp="1"/>
          </p:cNvSpPr>
          <p:nvPr>
            <p:ph idx="1"/>
          </p:nvPr>
        </p:nvSpPr>
        <p:spPr>
          <a:xfrm>
            <a:off x="428624" y="928688"/>
            <a:ext cx="8715375" cy="5452640"/>
          </a:xfrm>
        </p:spPr>
        <p:txBody>
          <a:bodyPr anchor="ctr"/>
          <a:lstStyle/>
          <a:p>
            <a:r>
              <a:rPr lang="en-US" sz="1600" b="1" dirty="0" smtClean="0"/>
              <a:t>Primary responsibilities</a:t>
            </a:r>
          </a:p>
          <a:p>
            <a:pPr lvl="1"/>
            <a:r>
              <a:rPr lang="en-US" sz="1600" b="1" dirty="0" smtClean="0"/>
              <a:t>Design, implement and maintain C# and C++ tools and scripts with a varying user base</a:t>
            </a:r>
          </a:p>
          <a:p>
            <a:pPr lvl="1"/>
            <a:r>
              <a:rPr lang="en-US" sz="1600" dirty="0" smtClean="0"/>
              <a:t>Work tightly with a cross-discipline team to provide highly productive and intuitive tools</a:t>
            </a:r>
          </a:p>
          <a:p>
            <a:pPr lvl="1"/>
            <a:r>
              <a:rPr lang="en-US" sz="1600" dirty="0" smtClean="0"/>
              <a:t>Provide support and assistance to all teams using the engine</a:t>
            </a:r>
          </a:p>
          <a:p>
            <a:r>
              <a:rPr lang="en-US" sz="1600" b="1" dirty="0" smtClean="0"/>
              <a:t>Qualifications:</a:t>
            </a:r>
          </a:p>
          <a:p>
            <a:pPr lvl="1"/>
            <a:r>
              <a:rPr lang="en-US" sz="1600" dirty="0" smtClean="0"/>
              <a:t>Bachelor’s degree in Computer Science, Computer Engineering or equivalent work experience</a:t>
            </a:r>
          </a:p>
          <a:p>
            <a:pPr lvl="1"/>
            <a:r>
              <a:rPr lang="en-US" sz="1600" b="1" dirty="0" smtClean="0"/>
              <a:t>Strong knowledge of C++ and C#/.NET application development</a:t>
            </a:r>
          </a:p>
          <a:p>
            <a:pPr lvl="1"/>
            <a:r>
              <a:rPr lang="en-US" sz="1600" dirty="0" smtClean="0"/>
              <a:t>Great communication skills (verbal and written)</a:t>
            </a:r>
          </a:p>
          <a:p>
            <a:pPr lvl="1"/>
            <a:r>
              <a:rPr lang="en-US" sz="1600" dirty="0" smtClean="0"/>
              <a:t>Self-motivated with a strong sense of quality</a:t>
            </a:r>
          </a:p>
          <a:p>
            <a:r>
              <a:rPr lang="en-US" sz="1600" b="1" dirty="0" smtClean="0"/>
              <a:t>We prefer applicants with:</a:t>
            </a:r>
          </a:p>
          <a:p>
            <a:pPr lvl="1"/>
            <a:r>
              <a:rPr lang="en-US" sz="1600" dirty="0" smtClean="0"/>
              <a:t>Experience working with Python or other dynamic scripting languages (Lua, Ruby, etc)</a:t>
            </a:r>
          </a:p>
          <a:p>
            <a:pPr lvl="1"/>
            <a:r>
              <a:rPr lang="en-US" sz="1600" dirty="0" smtClean="0"/>
              <a:t>Experience working with web applications and web services.</a:t>
            </a:r>
          </a:p>
          <a:p>
            <a:pPr lvl="1"/>
            <a:r>
              <a:rPr lang="en-US" sz="1600" dirty="0" smtClean="0"/>
              <a:t>Experience with Perforce or other SCM and creating build systems and build deployment tools</a:t>
            </a:r>
          </a:p>
          <a:p>
            <a:pPr lvl="1"/>
            <a:r>
              <a:rPr lang="en-US" sz="1600" dirty="0" smtClean="0"/>
              <a:t>Experience with the FBX format and Maya workflows</a:t>
            </a:r>
          </a:p>
          <a:p>
            <a:pPr lvl="1"/>
            <a:r>
              <a:rPr lang="en-US" sz="1600" dirty="0" smtClean="0"/>
              <a:t>Experience building WPF applications</a:t>
            </a:r>
          </a:p>
          <a:p>
            <a:endParaRPr lang="sv-SE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G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TGA</Template>
  <TotalTime>5743</TotalTime>
  <Words>612</Words>
  <Application>Microsoft Office PowerPoint</Application>
  <PresentationFormat>Bildspel på skärmen (4:3)</PresentationFormat>
  <Paragraphs>126</Paragraphs>
  <Slides>20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20</vt:i4>
      </vt:variant>
    </vt:vector>
  </HeadingPairs>
  <TitlesOfParts>
    <vt:vector size="21" baseType="lpstr">
      <vt:lpstr>TGA</vt:lpstr>
      <vt:lpstr>Tools Lektion 1</vt:lpstr>
      <vt:lpstr>Kursupplägg</vt:lpstr>
      <vt:lpstr>Kursupplägg</vt:lpstr>
      <vt:lpstr>Poängsättning</vt:lpstr>
      <vt:lpstr>Poängsättning</vt:lpstr>
      <vt:lpstr>Kursmoment</vt:lpstr>
      <vt:lpstr>Kursmoment</vt:lpstr>
      <vt:lpstr>Tools programmering</vt:lpstr>
      <vt:lpstr>Jobbannons Dice</vt:lpstr>
      <vt:lpstr>Jobannons Ubisoft Montreal</vt:lpstr>
      <vt:lpstr>Varierad kunskap</vt:lpstr>
      <vt:lpstr>Dokumentation</vt:lpstr>
      <vt:lpstr>Hur gör man tools</vt:lpstr>
      <vt:lpstr>Vad är C#?</vt:lpstr>
      <vt:lpstr>CLR </vt:lpstr>
      <vt:lpstr>CLR </vt:lpstr>
      <vt:lpstr>Managed Memory</vt:lpstr>
      <vt:lpstr>Garbage Collection</vt:lpstr>
      <vt:lpstr>Bild 19</vt:lpstr>
      <vt:lpstr> Frågor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Presentationstema</dc:title>
  <dc:creator>Utbildning</dc:creator>
  <cp:lastModifiedBy>Magnus Jönsson</cp:lastModifiedBy>
  <cp:revision>304</cp:revision>
  <dcterms:created xsi:type="dcterms:W3CDTF">2008-09-10T13:08:22Z</dcterms:created>
  <dcterms:modified xsi:type="dcterms:W3CDTF">2016-04-26T07:10:27Z</dcterms:modified>
</cp:coreProperties>
</file>