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04" r:id="rId2"/>
    <p:sldId id="257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05" r:id="rId24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537" autoAdjust="0"/>
  </p:normalViewPr>
  <p:slideViewPr>
    <p:cSldViewPr>
      <p:cViewPr>
        <p:scale>
          <a:sx n="106" d="100"/>
          <a:sy n="106" d="100"/>
        </p:scale>
        <p:origin x="-176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DF5601C-A4C2-487F-AD53-85512E45471A}" type="datetimeFigureOut">
              <a:rPr lang="sv-SE"/>
              <a:pPr>
                <a:defRPr/>
              </a:pPr>
              <a:t>2016-04-26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6BA49CB-7390-43FB-87CD-9C935AEFF3B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A75E50-9494-4F13-8C53-C4907A94C2DC}" type="slidenum">
              <a:rPr lang="sv-SE" smtClean="0"/>
              <a:pPr/>
              <a:t>1</a:t>
            </a:fld>
            <a:endParaRPr lang="sv-S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sv-SE" dirty="0" smtClean="0"/>
              <a:t>Antalet föreläsningar samt labbar kommer anpassas efter eventuella förhinder såsom röda dagar och dylikt.</a:t>
            </a:r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sv-S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sv-SE" dirty="0" smtClean="0"/>
              <a:t>Antalet föreläsningar samt labbar kommer anpassas efter eventuella förhinder såsom röda dagar och dylikt.</a:t>
            </a:r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sv-S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sv-SE" dirty="0" smtClean="0"/>
              <a:t>Antalet föreläsningar samt labbar kommer anpassas efter eventuella förhinder såsom röda dagar och dylikt.</a:t>
            </a:r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sv-S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sv-SE" dirty="0" smtClean="0"/>
              <a:t>Antalet föreläsningar samt labbar kommer anpassas efter eventuella förhinder såsom röda dagar och dylikt.</a:t>
            </a:r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sv-S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sv-SE" dirty="0" smtClean="0"/>
              <a:t>Antalet föreläsningar samt labbar kommer anpassas efter eventuella förhinder såsom röda dagar och dylikt.</a:t>
            </a:r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sv-S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sv-SE" dirty="0" smtClean="0"/>
              <a:t>Antalet föreläsningar samt labbar kommer anpassas efter eventuella förhinder såsom röda dagar och dylikt.</a:t>
            </a:r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sv-S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sv-SE" dirty="0" smtClean="0"/>
              <a:t>Antalet föreläsningar samt labbar kommer anpassas efter eventuella förhinder såsom röda dagar och dylikt.</a:t>
            </a:r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sv-S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sv-SE" dirty="0" smtClean="0"/>
              <a:t>Antalet föreläsningar samt labbar kommer anpassas efter eventuella förhinder såsom röda dagar och dylikt.</a:t>
            </a:r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sv-S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sv-SE" dirty="0" smtClean="0"/>
              <a:t>Antalet föreläsningar samt labbar kommer anpassas efter eventuella förhinder såsom röda dagar och dylikt.</a:t>
            </a:r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sv-S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sv-SE" dirty="0" smtClean="0"/>
              <a:t>Antalet föreläsningar samt labbar kommer anpassas efter eventuella förhinder såsom röda dagar och dylikt.</a:t>
            </a:r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sv-S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sv-SE" dirty="0" smtClean="0"/>
              <a:t>Antalet föreläsningar samt labbar kommer anpassas efter eventuella förhinder såsom röda dagar och dylikt.</a:t>
            </a:r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sv-S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sv-SE" dirty="0" smtClean="0"/>
              <a:t>Antalet föreläsningar samt labbar kommer anpassas efter eventuella förhinder såsom röda dagar och dylikt.</a:t>
            </a:r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sv-S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sv-SE" dirty="0" smtClean="0"/>
              <a:t>Antalet föreläsningar samt labbar kommer anpassas efter eventuella förhinder såsom röda dagar och dylikt.</a:t>
            </a:r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sv-S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sv-SE" dirty="0" smtClean="0"/>
              <a:t>Antalet föreläsningar samt labbar kommer anpassas efter eventuella förhinder såsom röda dagar och dylikt.</a:t>
            </a:r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sv-S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sv-SE" dirty="0" smtClean="0"/>
              <a:t>Antalet föreläsningar samt labbar kommer anpassas efter eventuella förhinder såsom röda dagar och dylikt.</a:t>
            </a:r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sv-S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sv-SE" dirty="0" smtClean="0"/>
              <a:t>Antalet föreläsningar samt labbar kommer anpassas efter eventuella förhinder såsom röda dagar och dylikt.</a:t>
            </a:r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sv-S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sv-SE" dirty="0" smtClean="0"/>
              <a:t>Antalet föreläsningar samt labbar kommer anpassas efter eventuella förhinder såsom röda dagar och dylikt.</a:t>
            </a:r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sv-S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sv-SE" dirty="0" smtClean="0"/>
              <a:t>Antalet föreläsningar samt labbar kommer anpassas efter eventuella förhinder såsom röda dagar och dylikt.</a:t>
            </a:r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sv-S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sv-SE" dirty="0" smtClean="0"/>
              <a:t>Antalet föreläsningar samt labbar kommer anpassas efter eventuella förhinder såsom röda dagar och dylikt.</a:t>
            </a:r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sv-S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sv-SE" dirty="0" smtClean="0"/>
              <a:t>Antalet föreläsningar samt labbar kommer anpassas efter eventuella förhinder såsom röda dagar och dylikt.</a:t>
            </a:r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sv-S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sv-SE" dirty="0" smtClean="0"/>
              <a:t>Antalet föreläsningar samt labbar kommer anpassas efter eventuella förhinder såsom röda dagar och dylikt.</a:t>
            </a:r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sv-S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C690B-D0EC-4FDC-AAF4-4902AF2A0987}" type="datetimeFigureOut">
              <a:rPr lang="sv-SE" smtClean="0"/>
              <a:pPr>
                <a:defRPr/>
              </a:pPr>
              <a:t>2016-04-26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C15D4-747A-4F3C-8AFC-97B5F8FDC58B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9F041-B165-442E-906B-6554CB34D4D1}" type="datetimeFigureOut">
              <a:rPr lang="sv-SE" smtClean="0"/>
              <a:pPr>
                <a:defRPr/>
              </a:pPr>
              <a:t>2016-04-26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BB867-F0D5-424B-B36F-BC222B23EEDB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AF637-2107-44BA-BB88-63A57A0082F6}" type="datetimeFigureOut">
              <a:rPr lang="sv-SE" smtClean="0"/>
              <a:pPr>
                <a:defRPr/>
              </a:pPr>
              <a:t>2016-04-26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FAC39-5531-4D58-9CAB-E5E6F176BBF7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F7D60-85A7-4CB8-952A-B06E25A33E71}" type="datetimeFigureOut">
              <a:rPr lang="sv-SE" smtClean="0"/>
              <a:pPr>
                <a:defRPr/>
              </a:pPr>
              <a:t>2016-04-26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21B54-77BC-44F3-A0BB-EE6307506EC7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FA606-D38E-426E-B228-65D0330C5E39}" type="datetimeFigureOut">
              <a:rPr lang="sv-SE" smtClean="0"/>
              <a:pPr>
                <a:defRPr/>
              </a:pPr>
              <a:t>2016-04-26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AC2C-F096-4D4D-B9E5-BA4C1A4644D7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5FC92-57AB-42B0-B04A-D31E4F94759A}" type="datetimeFigureOut">
              <a:rPr lang="sv-SE" smtClean="0"/>
              <a:pPr>
                <a:defRPr/>
              </a:pPr>
              <a:t>2016-04-26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8315F-DBB5-4629-A7FE-75558079318D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05FD2-CD7B-40AB-8D53-1357C381BB9E}" type="datetimeFigureOut">
              <a:rPr lang="sv-SE" smtClean="0"/>
              <a:pPr>
                <a:defRPr/>
              </a:pPr>
              <a:t>2016-04-26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3F499-9F32-443E-B41C-DEF94EC18946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4FA95-BD3D-4513-90E8-C0952BE16B53}" type="datetimeFigureOut">
              <a:rPr lang="sv-SE" smtClean="0"/>
              <a:pPr>
                <a:defRPr/>
              </a:pPr>
              <a:t>2016-04-26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050E6-9E93-4B10-BF59-67B8136DE004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21468-59B5-4977-9D44-EEB02D51969A}" type="datetimeFigureOut">
              <a:rPr lang="sv-SE" smtClean="0"/>
              <a:pPr>
                <a:defRPr/>
              </a:pPr>
              <a:t>2016-04-26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11CA3-EA75-4743-80AD-8B0F0F801289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9BA8F-DCEC-43CC-A152-8611029FB713}" type="datetimeFigureOut">
              <a:rPr lang="sv-SE" smtClean="0"/>
              <a:pPr>
                <a:defRPr/>
              </a:pPr>
              <a:t>2016-04-26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153F-847D-4E7D-B8CF-8A30640DDA03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B1D88-8008-4CEC-B19C-6D45EC8D3D9D}" type="datetimeFigureOut">
              <a:rPr lang="sv-SE" smtClean="0"/>
              <a:pPr>
                <a:defRPr/>
              </a:pPr>
              <a:t>2016-04-26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A122E-C3AF-4E90-A774-7BBAA5AC13BE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785813" y="0"/>
            <a:ext cx="8358187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Slide-topic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214313" y="785813"/>
            <a:ext cx="8715375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313" y="6572250"/>
            <a:ext cx="17145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18494EC-4783-4E19-B74C-195F7F13FC21}" type="datetimeFigureOut">
              <a:rPr lang="sv-SE" smtClean="0"/>
              <a:pPr>
                <a:defRPr/>
              </a:pPr>
              <a:t>2016-04-26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288" y="6572250"/>
            <a:ext cx="2327275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5" y="6572250"/>
            <a:ext cx="17145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4BDA180-40D3-4A93-AA87-77AA5C48E815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magnus@thegameassembly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idisposable%28v=vs.110%29.aspx?f=255&amp;MSPPError=-214721739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 </a:t>
            </a: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85800" y="1500188"/>
            <a:ext cx="7772400" cy="2100262"/>
          </a:xfrm>
          <a:solidFill>
            <a:srgbClr val="4C4946">
              <a:alpha val="67842"/>
            </a:srgbClr>
          </a:solidFill>
        </p:spPr>
        <p:txBody>
          <a:bodyPr wrap="none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Tools</a:t>
            </a:r>
            <a:r>
              <a:rPr lang="sv-SE" dirty="0" smtClean="0">
                <a:solidFill>
                  <a:srgbClr val="1C1C1C"/>
                </a:solidFill>
              </a:rPr>
              <a:t/>
            </a:r>
            <a:br>
              <a:rPr lang="sv-SE" dirty="0" smtClean="0">
                <a:solidFill>
                  <a:srgbClr val="1C1C1C"/>
                </a:solidFill>
              </a:rPr>
            </a:br>
            <a:r>
              <a:rPr lang="sv-SE" sz="2400" dirty="0" smtClean="0">
                <a:solidFill>
                  <a:srgbClr val="1C1C1C"/>
                </a:solidFill>
              </a:rPr>
              <a:t>Lektion </a:t>
            </a:r>
            <a:r>
              <a:rPr lang="sv-SE" sz="2400" dirty="0" smtClean="0">
                <a:solidFill>
                  <a:srgbClr val="1C1C1C"/>
                </a:solidFill>
              </a:rPr>
              <a:t>2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algn="ctr">
              <a:buNone/>
            </a:pPr>
            <a:r>
              <a:rPr lang="sv-SE" sz="2800" b="1" dirty="0" smtClean="0"/>
              <a:t>Några skillnader mellan C# och C++</a:t>
            </a:r>
            <a:endParaRPr lang="sv-SE" sz="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Skillnader mellan C# och C++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r>
              <a:rPr lang="sv-SE" sz="2800" dirty="0" smtClean="0"/>
              <a:t>Heap vs. Stack</a:t>
            </a:r>
          </a:p>
          <a:p>
            <a:pPr lvl="1"/>
            <a:r>
              <a:rPr lang="sv-SE" sz="2400" dirty="0" smtClean="0"/>
              <a:t>I C++ väljer man vid allokering (</a:t>
            </a:r>
            <a:r>
              <a:rPr lang="sv-SE" sz="2400" dirty="0" smtClean="0"/>
              <a:t>new)</a:t>
            </a:r>
          </a:p>
          <a:p>
            <a:pPr lvl="1"/>
            <a:r>
              <a:rPr lang="sv-SE" sz="2000" dirty="0" smtClean="0"/>
              <a:t>C</a:t>
            </a:r>
            <a:r>
              <a:rPr lang="sv-SE" sz="2000" dirty="0" smtClean="0"/>
              <a:t># lägger alla </a:t>
            </a:r>
            <a:r>
              <a:rPr lang="sv-SE" sz="2000" b="1" dirty="0" smtClean="0"/>
              <a:t>objekt (class) </a:t>
            </a:r>
            <a:r>
              <a:rPr lang="sv-SE" sz="2000" dirty="0" smtClean="0"/>
              <a:t>på</a:t>
            </a:r>
            <a:r>
              <a:rPr lang="sv-SE" sz="2000" b="1" dirty="0" smtClean="0"/>
              <a:t> heapen </a:t>
            </a:r>
            <a:r>
              <a:rPr lang="sv-SE" sz="2000" dirty="0" smtClean="0"/>
              <a:t>(och </a:t>
            </a:r>
            <a:r>
              <a:rPr lang="sv-SE" sz="2000" dirty="0" smtClean="0"/>
              <a:t>därmed kan </a:t>
            </a:r>
            <a:r>
              <a:rPr lang="sv-SE" sz="2000" dirty="0" smtClean="0"/>
              <a:t>orsaka en garbage </a:t>
            </a:r>
            <a:r>
              <a:rPr lang="sv-SE" sz="2000" dirty="0" smtClean="0"/>
              <a:t>collection)</a:t>
            </a:r>
          </a:p>
          <a:p>
            <a:pPr lvl="1"/>
            <a:r>
              <a:rPr lang="sv-SE" sz="2000" dirty="0" smtClean="0"/>
              <a:t>C</a:t>
            </a:r>
            <a:r>
              <a:rPr lang="sv-SE" sz="2000" dirty="0" smtClean="0"/>
              <a:t># lägger alla </a:t>
            </a:r>
            <a:r>
              <a:rPr lang="sv-SE" sz="2000" b="1" dirty="0" smtClean="0"/>
              <a:t>värdetyper (struct) </a:t>
            </a:r>
            <a:r>
              <a:rPr lang="sv-SE" sz="2000" dirty="0" smtClean="0"/>
              <a:t>på</a:t>
            </a:r>
            <a:r>
              <a:rPr lang="sv-SE" sz="2000" b="1" dirty="0" smtClean="0"/>
              <a:t> </a:t>
            </a:r>
            <a:r>
              <a:rPr lang="sv-SE" sz="2000" b="1" dirty="0" smtClean="0"/>
              <a:t>stacken</a:t>
            </a:r>
          </a:p>
          <a:p>
            <a:pPr lvl="1"/>
            <a:r>
              <a:rPr lang="sv-SE" sz="2000" dirty="0" smtClean="0"/>
              <a:t>Class-medlemmar </a:t>
            </a:r>
            <a:r>
              <a:rPr lang="sv-SE" sz="2000" dirty="0" smtClean="0"/>
              <a:t>i en struct läggs på heapen </a:t>
            </a:r>
            <a:r>
              <a:rPr lang="sv-SE" sz="2000" dirty="0" smtClean="0"/>
              <a:t>och structmedlemmar </a:t>
            </a:r>
            <a:r>
              <a:rPr lang="sv-SE" sz="2000" dirty="0" smtClean="0"/>
              <a:t>i en class läggs på </a:t>
            </a:r>
            <a:r>
              <a:rPr lang="sv-SE" sz="2000" dirty="0" smtClean="0"/>
              <a:t>heapen.</a:t>
            </a:r>
            <a:endParaRPr lang="sv-SE" sz="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Skillnader mellan C# och C++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r>
              <a:rPr lang="sv-SE" sz="2400" dirty="0" smtClean="0"/>
              <a:t>Struct vs. Class (</a:t>
            </a:r>
            <a:r>
              <a:rPr lang="sv-SE" sz="2400" dirty="0" smtClean="0"/>
              <a:t>grundläggande)</a:t>
            </a:r>
          </a:p>
          <a:p>
            <a:pPr lvl="1"/>
            <a:r>
              <a:rPr lang="sv-SE" sz="2400" dirty="0" smtClean="0"/>
              <a:t>Structs </a:t>
            </a:r>
            <a:r>
              <a:rPr lang="sv-SE" sz="2400" dirty="0" smtClean="0"/>
              <a:t>har en default-constructor och det sker </a:t>
            </a:r>
            <a:r>
              <a:rPr lang="sv-SE" sz="2400" dirty="0" smtClean="0"/>
              <a:t>ingen initialisering </a:t>
            </a:r>
            <a:r>
              <a:rPr lang="sv-SE" sz="2400" dirty="0" smtClean="0"/>
              <a:t>vid vanlig allokering: </a:t>
            </a: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MyStruct </a:t>
            </a: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s;</a:t>
            </a:r>
            <a:endParaRPr lang="sv-SE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v-SE" sz="2400" dirty="0" smtClean="0"/>
              <a:t>Structs </a:t>
            </a:r>
            <a:r>
              <a:rPr lang="sv-SE" sz="2400" dirty="0" smtClean="0"/>
              <a:t>som allokeras med new får </a:t>
            </a:r>
            <a:r>
              <a:rPr lang="sv-SE" sz="2400" dirty="0" smtClean="0"/>
              <a:t>defaultinitialisering:</a:t>
            </a:r>
            <a:br>
              <a:rPr lang="sv-SE" sz="2400" dirty="0" smtClean="0"/>
            </a:b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MyStruct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s = new MyStruct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sv-SE" sz="2400" dirty="0" smtClean="0"/>
              <a:t>Structs </a:t>
            </a:r>
            <a:r>
              <a:rPr lang="sv-SE" sz="2400" dirty="0" smtClean="0"/>
              <a:t>kan ha constructors men de får inte </a:t>
            </a:r>
            <a:r>
              <a:rPr lang="sv-SE" sz="2400" dirty="0" smtClean="0"/>
              <a:t>vara parameterlösa</a:t>
            </a:r>
          </a:p>
          <a:p>
            <a:pPr lvl="1"/>
            <a:r>
              <a:rPr lang="sv-SE" sz="2400" dirty="0" smtClean="0"/>
              <a:t>Structs </a:t>
            </a:r>
            <a:r>
              <a:rPr lang="sv-SE" sz="2400" dirty="0" smtClean="0"/>
              <a:t>kan inte ärva klasser och kan inte </a:t>
            </a:r>
            <a:r>
              <a:rPr lang="sv-SE" sz="2400" dirty="0" smtClean="0"/>
              <a:t>vara basklasser </a:t>
            </a:r>
            <a:r>
              <a:rPr lang="sv-SE" sz="2400" dirty="0" smtClean="0"/>
              <a:t>men kan implementera </a:t>
            </a:r>
            <a:r>
              <a:rPr lang="sv-SE" sz="2400" dirty="0" smtClean="0"/>
              <a:t>interfaces!</a:t>
            </a:r>
          </a:p>
          <a:p>
            <a:pPr lvl="1"/>
            <a:r>
              <a:rPr lang="sv-SE" sz="2400" dirty="0" smtClean="0"/>
              <a:t>Structs </a:t>
            </a:r>
            <a:r>
              <a:rPr lang="sv-SE" sz="2400" dirty="0" smtClean="0"/>
              <a:t>kan inte orsaka en Garbage Collection!</a:t>
            </a:r>
            <a:endParaRPr lang="sv-S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Skillnader mellan C# och C++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r>
              <a:rPr lang="sv-SE" sz="2400" dirty="0" smtClean="0"/>
              <a:t>Arv</a:t>
            </a:r>
          </a:p>
          <a:p>
            <a:pPr lvl="1"/>
            <a:r>
              <a:rPr lang="sv-SE" sz="2000" dirty="0" smtClean="0"/>
              <a:t>Kan bara ärva från en klass i taget</a:t>
            </a:r>
          </a:p>
          <a:p>
            <a:pPr lvl="1"/>
            <a:r>
              <a:rPr lang="sv-SE" sz="2000" dirty="0" smtClean="0"/>
              <a:t>Vid känd typ väljer kompilatorn att anropa </a:t>
            </a:r>
            <a:r>
              <a:rPr lang="sv-SE" sz="2000" dirty="0" smtClean="0"/>
              <a:t>den senaste </a:t>
            </a:r>
            <a:r>
              <a:rPr lang="sv-SE" sz="2000" dirty="0" smtClean="0"/>
              <a:t>metoden i hierarkin</a:t>
            </a:r>
          </a:p>
          <a:p>
            <a:r>
              <a:rPr lang="sv-SE" sz="2400" dirty="0" smtClean="0"/>
              <a:t>Metodparametrar</a:t>
            </a:r>
          </a:p>
          <a:p>
            <a:pPr lvl="1"/>
            <a:r>
              <a:rPr lang="sv-SE" sz="2000" dirty="0" smtClean="0"/>
              <a:t>Skickas alltid by-value (men objekt är ju pekare, så </a:t>
            </a:r>
            <a:r>
              <a:rPr lang="sv-SE" sz="2000" dirty="0" smtClean="0"/>
              <a:t>de skickas </a:t>
            </a:r>
            <a:r>
              <a:rPr lang="sv-SE" sz="2000" dirty="0" smtClean="0"/>
              <a:t>”egentligen” by referens)</a:t>
            </a:r>
          </a:p>
          <a:p>
            <a:pPr lvl="1"/>
            <a:r>
              <a:rPr lang="sv-SE" sz="2000" dirty="0" smtClean="0"/>
              <a:t>ref-nyckelordet säger att parametern ska skickas </a:t>
            </a:r>
            <a:r>
              <a:rPr lang="sv-SE" sz="2000" dirty="0" smtClean="0"/>
              <a:t>som referens </a:t>
            </a:r>
            <a:r>
              <a:rPr lang="sv-SE" sz="2000" dirty="0" smtClean="0"/>
              <a:t>(c++: object** obj)</a:t>
            </a:r>
            <a:endParaRPr lang="sv-S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Skillnader mellan C# och C++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pPr>
              <a:buNone/>
            </a:pPr>
            <a:r>
              <a:rPr lang="sv-SE" sz="1400" b="1" dirty="0" smtClean="0"/>
              <a:t>Generisk </a:t>
            </a:r>
            <a:r>
              <a:rPr lang="sv-SE" sz="1400" b="1" dirty="0" smtClean="0"/>
              <a:t>klass</a:t>
            </a:r>
          </a:p>
          <a:p>
            <a:pPr>
              <a:buNone/>
            </a:pP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class TreeNode&lt;T&gt;</a:t>
            </a:r>
          </a:p>
          <a:p>
            <a:pPr>
              <a:buNone/>
            </a:pP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	private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T mData;</a:t>
            </a:r>
          </a:p>
          <a:p>
            <a:pPr>
              <a:buNone/>
            </a:pP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	private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bool mVisited = false;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bool Visited { get { return mVisited; } set { mVisited = true; } }</a:t>
            </a:r>
          </a:p>
          <a:p>
            <a:pPr>
              <a:buNone/>
            </a:pP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T Data { get { return mData; } set { mData = value; } }</a:t>
            </a:r>
          </a:p>
          <a:p>
            <a:pPr>
              <a:buNone/>
            </a:pP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sv-SE" sz="1400" b="1" dirty="0" smtClean="0"/>
              <a:t>Generisk metod</a:t>
            </a:r>
          </a:p>
          <a:p>
            <a:pPr>
              <a:buNone/>
            </a:pP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static TreeNode&lt;T&gt; CreateVisitedNode&lt;T&gt;(T pData)</a:t>
            </a:r>
          </a:p>
          <a:p>
            <a:pPr>
              <a:buNone/>
            </a:pP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	TreeNode&lt;T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&gt; tn = new TreeNode&lt;T&gt;();</a:t>
            </a:r>
          </a:p>
          <a:p>
            <a:pPr>
              <a:buNone/>
            </a:pP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	tn.Data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= pData;</a:t>
            </a:r>
          </a:p>
          <a:p>
            <a:pPr>
              <a:buNone/>
            </a:pP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	tn.Visited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= true;</a:t>
            </a:r>
          </a:p>
          <a:p>
            <a:pPr>
              <a:buNone/>
            </a:pP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tn;</a:t>
            </a:r>
          </a:p>
          <a:p>
            <a:pPr>
              <a:buNone/>
            </a:pP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sv-SE" sz="1400" b="1" dirty="0" smtClean="0"/>
              <a:t>Användningsexempel</a:t>
            </a:r>
          </a:p>
          <a:p>
            <a:pPr>
              <a:buNone/>
            </a:pP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List&lt;TreeNode&lt;float&gt;&gt; list = new List&lt;TreeNode&lt;float&gt;&gt;();</a:t>
            </a:r>
          </a:p>
          <a:p>
            <a:pPr>
              <a:buNone/>
            </a:pPr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for (int i = 0; i &lt; 10; ++i)</a:t>
            </a:r>
          </a:p>
          <a:p>
            <a:pPr>
              <a:buNone/>
            </a:pP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list.Add(CreateVisitedNode(100.0f / i));</a:t>
            </a:r>
          </a:p>
          <a:p>
            <a:pPr>
              <a:buNone/>
            </a:pP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TreeNode&lt;List&lt;TreeNode&lt;float&gt;&gt;&gt; tn = CreateVisitedNode(list);</a:t>
            </a:r>
            <a:endParaRPr lang="sv-SE" sz="11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Skillnader mellan C# och C++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r>
              <a:rPr lang="sv-SE" sz="2800" dirty="0" smtClean="0"/>
              <a:t>Generics vs. C++: Templates</a:t>
            </a:r>
          </a:p>
          <a:p>
            <a:pPr lvl="1"/>
            <a:r>
              <a:rPr lang="sv-SE" sz="2000" dirty="0" smtClean="0"/>
              <a:t>Template Metaprogramming - Impossible</a:t>
            </a:r>
          </a:p>
          <a:p>
            <a:pPr lvl="1"/>
            <a:r>
              <a:rPr lang="sv-SE" sz="2000" dirty="0" smtClean="0"/>
              <a:t>Tillåter inte </a:t>
            </a:r>
            <a:r>
              <a:rPr lang="sv-SE" sz="2000" dirty="0" smtClean="0"/>
              <a:t>icke-typsparametrar</a:t>
            </a:r>
            <a:br>
              <a:rPr lang="sv-SE" sz="2000" dirty="0" smtClean="0"/>
            </a:b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(template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&lt;int N&gt;)</a:t>
            </a:r>
          </a:p>
          <a:p>
            <a:pPr lvl="1"/>
            <a:r>
              <a:rPr lang="sv-SE" sz="2000" dirty="0" smtClean="0"/>
              <a:t>Aritmetiska funktioner funkar inte i en generisk klass</a:t>
            </a:r>
          </a:p>
          <a:p>
            <a:pPr lvl="1"/>
            <a:r>
              <a:rPr lang="sv-SE" sz="2000" dirty="0" smtClean="0"/>
              <a:t>Man kan inte ärva från sina </a:t>
            </a:r>
            <a:r>
              <a:rPr lang="sv-SE" sz="2000" dirty="0" smtClean="0"/>
              <a:t>typparametrar</a:t>
            </a:r>
            <a:br>
              <a:rPr lang="sv-SE" sz="2000" dirty="0" smtClean="0"/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(template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&lt;type B&gt; class A : B {})</a:t>
            </a:r>
          </a:p>
          <a:p>
            <a:pPr lvl="1"/>
            <a:r>
              <a:rPr lang="sv-SE" sz="2000" dirty="0" smtClean="0"/>
              <a:t>Partial specialization finns inte</a:t>
            </a:r>
          </a:p>
          <a:p>
            <a:pPr lvl="1"/>
            <a:r>
              <a:rPr lang="sv-SE" sz="2000" dirty="0" smtClean="0"/>
              <a:t>Default types för type parameters finns inte</a:t>
            </a:r>
          </a:p>
          <a:p>
            <a:pPr lvl="1"/>
            <a:r>
              <a:rPr lang="sv-SE" sz="2000" dirty="0" smtClean="0"/>
              <a:t>Generics som generiska parametrar funkar </a:t>
            </a:r>
            <a:r>
              <a:rPr lang="sv-SE" sz="2000" dirty="0" smtClean="0"/>
              <a:t>inte</a:t>
            </a:r>
            <a:br>
              <a:rPr lang="sv-SE" sz="2000" dirty="0" smtClean="0"/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(template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&lt;class Type, template &lt;class&gt; class Container&gt;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–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funkar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inte!)</a:t>
            </a:r>
            <a:endParaRPr lang="sv-SE" sz="9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pPr algn="ctr">
              <a:buNone/>
            </a:pPr>
            <a:r>
              <a:rPr lang="sv-SE" sz="4000" b="1" dirty="0" smtClean="0"/>
              <a:t>Nya koncept i C#</a:t>
            </a:r>
            <a:endParaRPr lang="sv-SE" sz="9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Nya koncept i C#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r>
              <a:rPr lang="sv-SE" sz="2400" dirty="0" smtClean="0"/>
              <a:t>Properties</a:t>
            </a:r>
          </a:p>
          <a:p>
            <a:pPr lvl="1"/>
            <a:r>
              <a:rPr lang="sv-SE" sz="2000" dirty="0" smtClean="0"/>
              <a:t>Konstrukt som ser ut som en variabel fast beter </a:t>
            </a:r>
            <a:r>
              <a:rPr lang="sv-SE" sz="2000" dirty="0" smtClean="0"/>
              <a:t>sig som </a:t>
            </a:r>
            <a:r>
              <a:rPr lang="sv-SE" sz="2000" dirty="0" smtClean="0"/>
              <a:t>en funktion (konstigt?)</a:t>
            </a:r>
          </a:p>
          <a:p>
            <a:pPr lvl="1"/>
            <a:r>
              <a:rPr lang="sv-SE" sz="2000" dirty="0" smtClean="0"/>
              <a:t>Används </a:t>
            </a:r>
            <a:r>
              <a:rPr lang="sv-SE" sz="2000" b="1" dirty="0" smtClean="0"/>
              <a:t>tungt av alla Microsoftbibliotek</a:t>
            </a:r>
          </a:p>
          <a:p>
            <a:pPr lvl="1"/>
            <a:r>
              <a:rPr lang="sv-SE" sz="2000" dirty="0" smtClean="0"/>
              <a:t>Kan användas för att begränsa åtkomst till </a:t>
            </a:r>
            <a:r>
              <a:rPr lang="sv-SE" sz="2000" dirty="0" smtClean="0"/>
              <a:t>en variabel </a:t>
            </a:r>
            <a:r>
              <a:rPr lang="sv-SE" sz="2000" dirty="0" smtClean="0"/>
              <a:t>(write only/read only</a:t>
            </a:r>
            <a:r>
              <a:rPr lang="sv-SE" sz="2000" dirty="0" smtClean="0"/>
              <a:t>)</a:t>
            </a:r>
            <a:br>
              <a:rPr lang="sv-SE" sz="2000" dirty="0" smtClean="0"/>
            </a:br>
            <a:endParaRPr lang="sv-SE" sz="2000" dirty="0" smtClean="0"/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int Count { get { return myCount; } } // Read only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int Send { set { SendData(value); } } // Write only</a:t>
            </a:r>
          </a:p>
          <a:p>
            <a:pPr lvl="1"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// Read and write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int X { set { myX = value; } get { return myX; } }</a:t>
            </a:r>
            <a:endParaRPr lang="sv-SE" sz="1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Nya koncept i C#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r>
              <a:rPr lang="sv-SE" sz="2400" dirty="0" smtClean="0"/>
              <a:t>Delegates</a:t>
            </a:r>
          </a:p>
          <a:p>
            <a:pPr lvl="1"/>
            <a:r>
              <a:rPr lang="sv-SE" sz="1800" dirty="0" smtClean="0">
                <a:latin typeface="+mj-lt"/>
              </a:rPr>
              <a:t>”Funktionspekare</a:t>
            </a:r>
            <a:r>
              <a:rPr lang="sv-SE" sz="1800" dirty="0" smtClean="0">
                <a:latin typeface="+mj-lt"/>
              </a:rPr>
              <a:t>” fast är </a:t>
            </a:r>
            <a:r>
              <a:rPr lang="sv-SE" sz="1800" dirty="0" smtClean="0">
                <a:latin typeface="+mj-lt"/>
              </a:rPr>
              <a:t>typsäkra</a:t>
            </a:r>
          </a:p>
          <a:p>
            <a:pPr lvl="1"/>
            <a:r>
              <a:rPr lang="sv-SE" sz="1800" dirty="0" smtClean="0">
                <a:latin typeface="+mj-lt"/>
              </a:rPr>
              <a:t>Tillåter </a:t>
            </a:r>
            <a:r>
              <a:rPr lang="sv-SE" sz="1800" dirty="0" smtClean="0">
                <a:latin typeface="+mj-lt"/>
              </a:rPr>
              <a:t>metoder att skickas som </a:t>
            </a:r>
            <a:r>
              <a:rPr lang="sv-SE" sz="1800" dirty="0" smtClean="0">
                <a:latin typeface="+mj-lt"/>
              </a:rPr>
              <a:t>parametrar</a:t>
            </a:r>
            <a:endParaRPr lang="sv-SE" sz="1800" dirty="0" smtClean="0">
              <a:latin typeface="+mj-lt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delegate int AddNumbers(int a, int 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int MyAdd(int a, int 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 + b * b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myDelegate kan skickas som parameter till metoder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för</a:t>
            </a:r>
          </a:p>
          <a:p>
            <a:pPr lvl="1"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callbacks/events. Metoden behöver ta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typen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”AddNumbers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lvl="1"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AddNumbers myDelegate = new AddNumbers(MyAdd);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Nya koncept i C#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r>
              <a:rPr lang="sv-SE" sz="1600" dirty="0" smtClean="0"/>
              <a:t>Delegates (fort.)</a:t>
            </a:r>
          </a:p>
          <a:p>
            <a:pPr lvl="1"/>
            <a:r>
              <a:rPr lang="sv-SE" sz="1200" dirty="0" smtClean="0"/>
              <a:t>Parameterlösa delegates kan hanteras typlöst:</a:t>
            </a:r>
          </a:p>
          <a:p>
            <a:pPr lvl="1">
              <a:buNone/>
            </a:pPr>
            <a:r>
              <a:rPr lang="sv-SE" sz="12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Exekverande metod</a:t>
            </a:r>
          </a:p>
          <a:p>
            <a:pPr lvl="1">
              <a:buNone/>
            </a:pP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static void TakesAnyDelegate(System.Delegate del)</a:t>
            </a:r>
          </a:p>
          <a:p>
            <a:pPr lvl="1">
              <a:buNone/>
            </a:pP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	del.DynamicInvoke(null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sv-SE" sz="12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Handlingen vi vill utföra</a:t>
            </a:r>
          </a:p>
          <a:p>
            <a:pPr lvl="1">
              <a:buNone/>
            </a:pP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public void Print()</a:t>
            </a:r>
          </a:p>
          <a:p>
            <a:pPr lvl="1">
              <a:buNone/>
            </a:pP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Console.WriteLine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("How do magnets work?");</a:t>
            </a:r>
          </a:p>
          <a:p>
            <a:pPr lvl="1">
              <a:buNone/>
            </a:pP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sv-SE" sz="12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Definitionen av en delegate (behövs för typlösa argument)</a:t>
            </a:r>
          </a:p>
          <a:p>
            <a:pPr lvl="1">
              <a:buNone/>
            </a:pP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public delegate void EmptyDelegate();</a:t>
            </a:r>
          </a:p>
          <a:p>
            <a:pPr lvl="1">
              <a:buNone/>
            </a:pP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static void Main(string[] args)</a:t>
            </a:r>
          </a:p>
          <a:p>
            <a:pPr lvl="1">
              <a:buNone/>
            </a:pP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	Program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p = new Program();</a:t>
            </a:r>
          </a:p>
          <a:p>
            <a:pPr lvl="1">
              <a:buNone/>
            </a:pP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	TakesAnyDelegate(newEmptyDelegate(p.Print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lvl="1">
              <a:buNone/>
            </a:pP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	Console.ReadKey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sv-SE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r>
              <a:rPr lang="sv-SE" dirty="0" smtClean="0"/>
              <a:t>Garbage collection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algn="ctr">
              <a:buNone/>
            </a:pPr>
            <a:r>
              <a:rPr lang="sv-SE" sz="4000" b="1" dirty="0" smtClean="0"/>
              <a:t>Garbage Collection</a:t>
            </a:r>
            <a:endParaRPr lang="sv-SE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Nya koncept i C#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r>
              <a:rPr lang="sv-SE" sz="2000" dirty="0" smtClean="0"/>
              <a:t>Delegates (fort.)</a:t>
            </a:r>
          </a:p>
          <a:p>
            <a:pPr lvl="1"/>
            <a:r>
              <a:rPr lang="sv-SE" sz="1600" dirty="0" smtClean="0"/>
              <a:t>Anonyma funktioner (lambdafunktioner)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delegate int AddNumbers(int x, int y);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static void TakesAddNumbersDelegate(AddNumbers pDel)</a:t>
            </a:r>
          </a:p>
          <a:p>
            <a:pPr lvl="1"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Console.WriteLine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("Result: " + pDel(1, 3));</a:t>
            </a:r>
          </a:p>
          <a:p>
            <a:pPr lvl="1"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static void Main(string[] args)</a:t>
            </a:r>
          </a:p>
          <a:p>
            <a:pPr lvl="1"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sv-SE" sz="14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sv-SE" sz="14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Statiskt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AddNumbers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myFunc = delegate(int x, int y) { return x + y; };</a:t>
            </a:r>
          </a:p>
          <a:p>
            <a:pPr lvl="1"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sv-SE" sz="14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Dynamiskt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TakesAddNumbersDelegate(delegate(int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x, int y) { return x + y; });</a:t>
            </a:r>
          </a:p>
          <a:p>
            <a:pPr lvl="1"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Console.ReadKey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sv-SE" sz="9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Nya koncept i C#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r>
              <a:rPr lang="sv-SE" sz="2400" dirty="0" smtClean="0"/>
              <a:t>Delegates (fort.)</a:t>
            </a:r>
          </a:p>
          <a:p>
            <a:pPr lvl="1"/>
            <a:r>
              <a:rPr lang="sv-SE" sz="1800" dirty="0" smtClean="0"/>
              <a:t>Kan kedjas ihop så att flera metoder anropas vid </a:t>
            </a:r>
            <a:r>
              <a:rPr lang="sv-SE" sz="1800" dirty="0" smtClean="0"/>
              <a:t>ett delegate-anrop</a:t>
            </a:r>
            <a:endParaRPr lang="sv-SE" sz="1800" dirty="0" smtClean="0"/>
          </a:p>
          <a:p>
            <a:pPr lvl="1">
              <a:buNone/>
            </a:pPr>
            <a:r>
              <a:rPr lang="sv-SE" sz="14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Delegate-definition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delegate void OutputCount(int count);</a:t>
            </a:r>
          </a:p>
          <a:p>
            <a:pPr lvl="1"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static void Main(string[] args)</a:t>
            </a:r>
          </a:p>
          <a:p>
            <a:pPr lvl="1"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sv-SE" sz="14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sv-SE" sz="14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Skapa en instans</a:t>
            </a:r>
          </a:p>
          <a:p>
            <a:pPr lvl="1"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OutputCount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myFunc = null;</a:t>
            </a:r>
          </a:p>
          <a:p>
            <a:pPr lvl="1">
              <a:buNone/>
            </a:pPr>
            <a:r>
              <a:rPr lang="sv-SE" sz="14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sv-SE" sz="14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Kedja ihop funktioner</a:t>
            </a:r>
          </a:p>
          <a:p>
            <a:pPr lvl="1"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myFunc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+= delegate(int count) { Console.WriteLine(count); };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myFunc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+= delegate(int count) { Console.WriteLine(count + 1); };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myFunc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+= delegate(int count) { Console.WriteLine(count + 2); };</a:t>
            </a:r>
          </a:p>
          <a:p>
            <a:pPr lvl="1">
              <a:buNone/>
            </a:pPr>
            <a:r>
              <a:rPr lang="sv-SE" sz="14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sv-SE" sz="14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Anropa</a:t>
            </a:r>
          </a:p>
          <a:p>
            <a:pPr lvl="1"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myFunc(1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Console.ReadKey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pPr>
              <a:buNone/>
            </a:pPr>
            <a:r>
              <a:rPr lang="sv-SE" sz="2400" dirty="0" smtClean="0"/>
              <a:t>Labb till fredag:</a:t>
            </a:r>
            <a:br>
              <a:rPr lang="sv-SE" sz="2400" dirty="0" smtClean="0"/>
            </a:br>
            <a:r>
              <a:rPr lang="sv-SE" sz="2400" dirty="0" smtClean="0"/>
              <a:t>Labb 1 – C# console application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  <a:t/>
            </a:r>
            <a:b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</a:br>
            <a:r>
              <a:rPr lang="sv-SE" dirty="0" smtClean="0">
                <a:solidFill>
                  <a:srgbClr val="4C4946"/>
                </a:solidFill>
                <a:latin typeface="+mn-lt"/>
              </a:rPr>
              <a:t>Frågor</a:t>
            </a:r>
            <a: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  <a:t/>
            </a:r>
            <a:b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</a:b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hlinkClick r:id="rId2"/>
              </a:rPr>
              <a:t>magnus@thegameassembly.com</a:t>
            </a:r>
            <a:endParaRPr lang="sv-SE" dirty="0" smtClean="0">
              <a:solidFill>
                <a:srgbClr val="4C4946"/>
              </a:solidFill>
            </a:endParaRP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Garbage collection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r>
              <a:rPr lang="sv-SE" sz="2400" dirty="0" smtClean="0"/>
              <a:t>Ett </a:t>
            </a:r>
            <a:r>
              <a:rPr lang="sv-SE" sz="2400" dirty="0" smtClean="0"/>
              <a:t>annorlunda </a:t>
            </a:r>
            <a:r>
              <a:rPr lang="sv-SE" sz="2400" dirty="0" smtClean="0"/>
              <a:t>sätt att hantera </a:t>
            </a:r>
            <a:r>
              <a:rPr lang="sv-SE" sz="2400" dirty="0" smtClean="0"/>
              <a:t>minne.</a:t>
            </a:r>
            <a:endParaRPr lang="sv-SE" sz="2400" dirty="0" smtClean="0"/>
          </a:p>
          <a:p>
            <a:r>
              <a:rPr lang="sv-SE" sz="2400" dirty="0" smtClean="0"/>
              <a:t>Istället </a:t>
            </a:r>
            <a:r>
              <a:rPr lang="sv-SE" sz="2400" dirty="0" smtClean="0"/>
              <a:t>för minnesläckor finns </a:t>
            </a:r>
            <a:r>
              <a:rPr lang="sv-SE" sz="2400" dirty="0" smtClean="0"/>
              <a:t>andra fallgropar</a:t>
            </a:r>
            <a:r>
              <a:rPr lang="sv-SE" sz="2400" dirty="0" smtClean="0"/>
              <a:t>:</a:t>
            </a:r>
          </a:p>
          <a:p>
            <a:pPr lvl="1"/>
            <a:r>
              <a:rPr lang="sv-SE" sz="2000" dirty="0" smtClean="0"/>
              <a:t>Late </a:t>
            </a:r>
            <a:r>
              <a:rPr lang="sv-SE" sz="2000" dirty="0" smtClean="0"/>
              <a:t>collection (resurser tas inte bort direkt)</a:t>
            </a:r>
            <a:endParaRPr lang="sv-SE" sz="2000" dirty="0" smtClean="0"/>
          </a:p>
          <a:p>
            <a:pPr lvl="1"/>
            <a:r>
              <a:rPr lang="sv-SE" sz="2000" dirty="0" smtClean="0"/>
              <a:t>cache-problem</a:t>
            </a:r>
            <a:endParaRPr lang="sv-SE" sz="2000" dirty="0" smtClean="0"/>
          </a:p>
          <a:p>
            <a:pPr lvl="1"/>
            <a:r>
              <a:rPr lang="sv-SE" sz="2000" dirty="0" smtClean="0"/>
              <a:t>Stora collections</a:t>
            </a:r>
          </a:p>
          <a:p>
            <a:pPr lvl="1"/>
            <a:r>
              <a:rPr lang="sv-SE" sz="2000" dirty="0" smtClean="0"/>
              <a:t>Pagin (läsa från disk till ram)</a:t>
            </a:r>
            <a:endParaRPr lang="sv-S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Garbage collection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algn="ctr">
              <a:buNone/>
            </a:pPr>
            <a:r>
              <a:rPr lang="sv-SE" b="1" dirty="0" smtClean="0"/>
              <a:t>Hur kodar man i en managed-miljö?</a:t>
            </a:r>
            <a:endParaRPr lang="sv-S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Garbage collection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r>
              <a:rPr lang="sv-SE" sz="2800" dirty="0" smtClean="0"/>
              <a:t>Generationshantering</a:t>
            </a:r>
          </a:p>
          <a:p>
            <a:pPr lvl="1"/>
            <a:r>
              <a:rPr lang="sv-SE" sz="2400" dirty="0" smtClean="0"/>
              <a:t>GCn i C# jobbar med generationer</a:t>
            </a:r>
          </a:p>
          <a:p>
            <a:pPr lvl="2"/>
            <a:r>
              <a:rPr lang="sv-SE" sz="2000" dirty="0" smtClean="0"/>
              <a:t>Unga objekt finns i gen0</a:t>
            </a:r>
          </a:p>
          <a:p>
            <a:pPr lvl="2"/>
            <a:r>
              <a:rPr lang="sv-SE" sz="2000" dirty="0" smtClean="0"/>
              <a:t>Äldre objekt i gen1</a:t>
            </a:r>
          </a:p>
          <a:p>
            <a:pPr lvl="2"/>
            <a:r>
              <a:rPr lang="sv-SE" sz="2000" dirty="0" smtClean="0"/>
              <a:t>Äldsta objekten i gen2</a:t>
            </a:r>
          </a:p>
          <a:p>
            <a:pPr lvl="1"/>
            <a:r>
              <a:rPr lang="sv-SE" sz="2400" dirty="0" smtClean="0"/>
              <a:t>Alltid först gen0 som rensas, sedan de </a:t>
            </a:r>
            <a:r>
              <a:rPr lang="sv-SE" sz="2400" dirty="0" smtClean="0"/>
              <a:t>större vid </a:t>
            </a:r>
            <a:r>
              <a:rPr lang="sv-SE" sz="2400" dirty="0" smtClean="0"/>
              <a:t>behov!</a:t>
            </a:r>
            <a:endParaRPr lang="sv-S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Garbage collection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r>
              <a:rPr lang="sv-SE" sz="2800" dirty="0" smtClean="0"/>
              <a:t>Deallokering</a:t>
            </a:r>
          </a:p>
          <a:p>
            <a:pPr lvl="1"/>
            <a:r>
              <a:rPr lang="sv-SE" sz="2400" dirty="0" smtClean="0"/>
              <a:t>Förlita dig </a:t>
            </a:r>
            <a:r>
              <a:rPr lang="sv-SE" sz="2400" b="1" dirty="0" smtClean="0"/>
              <a:t>inte på GCn!</a:t>
            </a:r>
          </a:p>
          <a:p>
            <a:pPr lvl="2"/>
            <a:r>
              <a:rPr lang="sv-SE" sz="2000" dirty="0" smtClean="0"/>
              <a:t>Den deallokerar när </a:t>
            </a:r>
            <a:r>
              <a:rPr lang="sv-SE" sz="2000" b="1" dirty="0" smtClean="0"/>
              <a:t>den vill, inte när du vill!</a:t>
            </a:r>
          </a:p>
          <a:p>
            <a:pPr lvl="2"/>
            <a:r>
              <a:rPr lang="sv-SE" sz="2000" dirty="0" smtClean="0"/>
              <a:t>Destructors för resurser är dålig design</a:t>
            </a:r>
          </a:p>
          <a:p>
            <a:pPr lvl="1"/>
            <a:r>
              <a:rPr lang="sv-SE" sz="2400" dirty="0" smtClean="0"/>
              <a:t>Specifika resurser bör släppas så fort </a:t>
            </a:r>
            <a:r>
              <a:rPr lang="sv-SE" sz="2400" dirty="0" smtClean="0"/>
              <a:t>som möjligt</a:t>
            </a:r>
            <a:endParaRPr lang="sv-SE" sz="2400" dirty="0" smtClean="0"/>
          </a:p>
          <a:p>
            <a:pPr lvl="2"/>
            <a:r>
              <a:rPr lang="sv-SE" sz="2000" dirty="0" smtClean="0"/>
              <a:t>Dispose() från IDisposable t.ex</a:t>
            </a:r>
            <a:r>
              <a:rPr lang="sv-SE" sz="2000" dirty="0" smtClean="0"/>
              <a:t>.! </a:t>
            </a:r>
            <a:r>
              <a:rPr lang="sv-SE" sz="2000" dirty="0" smtClean="0"/>
              <a:t>(interface man kan ärva ifrån som implementerar funktionen Dispose som kastar resurserna direkt, </a:t>
            </a:r>
            <a:r>
              <a:rPr lang="sv-SE" sz="2000" dirty="0" smtClean="0">
                <a:hlinkClick r:id="rId3"/>
              </a:rPr>
              <a:t>https://msdn.microsoft.com/en-us/library/system.idisposable%28v=vs.110%29.aspx?f=255&amp;MSPPError=-</a:t>
            </a:r>
            <a:r>
              <a:rPr lang="sv-SE" sz="2000" dirty="0" smtClean="0">
                <a:hlinkClick r:id="rId3"/>
              </a:rPr>
              <a:t>2147217396</a:t>
            </a:r>
            <a:r>
              <a:rPr lang="sv-SE" sz="2000" dirty="0" smtClean="0"/>
              <a:t>)</a:t>
            </a:r>
            <a:endParaRPr lang="sv-S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Garbage collection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r>
              <a:rPr lang="sv-SE" sz="2400" dirty="0" smtClean="0"/>
              <a:t>Destruktorer och C#</a:t>
            </a:r>
          </a:p>
          <a:p>
            <a:pPr lvl="1"/>
            <a:r>
              <a:rPr lang="sv-SE" sz="1800" dirty="0" smtClean="0"/>
              <a:t>~ClassName()</a:t>
            </a:r>
          </a:p>
          <a:p>
            <a:pPr lvl="1"/>
            <a:r>
              <a:rPr lang="sv-SE" sz="1800" dirty="0" smtClean="0"/>
              <a:t>Farligt för resurser! Använd IDisposable </a:t>
            </a:r>
            <a:r>
              <a:rPr lang="sv-SE" sz="1800" dirty="0" smtClean="0"/>
              <a:t>istället och </a:t>
            </a:r>
            <a:r>
              <a:rPr lang="sv-SE" sz="1800" dirty="0" smtClean="0"/>
              <a:t>anropa Dispose()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StreamWriter output = new StreamWriter("file.txt", true);</a:t>
            </a:r>
          </a:p>
          <a:p>
            <a:pPr lvl="1">
              <a:buNone/>
            </a:pPr>
            <a:r>
              <a:rPr lang="nn-NO" sz="1400" dirty="0" smtClean="0">
                <a:latin typeface="Courier New" pitchFamily="49" charset="0"/>
                <a:cs typeface="Courier New" pitchFamily="49" charset="0"/>
              </a:rPr>
              <a:t>for(int i = 0; i &lt; 26; ++i)</a:t>
            </a:r>
          </a:p>
          <a:p>
            <a:pPr lvl="1"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output.Write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((char)('A' + i));</a:t>
            </a:r>
          </a:p>
          <a:p>
            <a:pPr lvl="1"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output = null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sv-SE" sz="1400" dirty="0" smtClean="0">
                <a:latin typeface="Courier New" pitchFamily="49" charset="0"/>
                <a:cs typeface="Courier New" pitchFamily="49" charset="0"/>
              </a:rPr>
            </a:b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sv-SE" sz="14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Kan vara IOException – file in use eller...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StreamReader input = new StreamReader("file.txt");</a:t>
            </a:r>
          </a:p>
          <a:p>
            <a:pPr lvl="1"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input.ReadLine(); // Data inte skriven än! (delad fil)</a:t>
            </a:r>
          </a:p>
          <a:p>
            <a:pPr lvl="1"/>
            <a:r>
              <a:rPr lang="sv-SE" sz="1800" dirty="0" smtClean="0"/>
              <a:t>Har filen fått all data skriven till sig, eller </a:t>
            </a:r>
            <a:r>
              <a:rPr lang="sv-SE" sz="1800" dirty="0" smtClean="0"/>
              <a:t>har buffring </a:t>
            </a:r>
            <a:r>
              <a:rPr lang="sv-SE" sz="1800" dirty="0" smtClean="0"/>
              <a:t>gjort att ReadLine() returnerar tomt?</a:t>
            </a:r>
            <a:endParaRPr lang="sv-SE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Garbage collection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r>
              <a:rPr lang="sv-SE" dirty="0" smtClean="0"/>
              <a:t>Allokering</a:t>
            </a:r>
          </a:p>
          <a:p>
            <a:pPr lvl="1"/>
            <a:r>
              <a:rPr lang="sv-SE" sz="2400" dirty="0" smtClean="0"/>
              <a:t>Många små objekt kan vara farligt!</a:t>
            </a:r>
          </a:p>
          <a:p>
            <a:pPr lvl="2"/>
            <a:r>
              <a:rPr lang="sv-SE" sz="1800" dirty="0" smtClean="0"/>
              <a:t>Objekt hamnar oftast i gen0 men det </a:t>
            </a:r>
            <a:r>
              <a:rPr lang="sv-SE" sz="1800" dirty="0" smtClean="0"/>
              <a:t>sabbar fortfarande </a:t>
            </a:r>
            <a:r>
              <a:rPr lang="sv-SE" sz="1800" dirty="0" smtClean="0"/>
              <a:t>cache, paging och i stora </a:t>
            </a:r>
            <a:r>
              <a:rPr lang="sv-SE" sz="1800" dirty="0" smtClean="0"/>
              <a:t>funktioner kan </a:t>
            </a:r>
            <a:r>
              <a:rPr lang="sv-SE" sz="1800" dirty="0" smtClean="0"/>
              <a:t>även temporära objekt hamna i gen1!</a:t>
            </a:r>
          </a:p>
          <a:p>
            <a:pPr lvl="2"/>
            <a:r>
              <a:rPr lang="sv-SE" sz="1800" dirty="0" smtClean="0"/>
              <a:t>I C# använder man värdetyper så ofta det </a:t>
            </a:r>
            <a:r>
              <a:rPr lang="sv-SE" sz="1800" dirty="0" smtClean="0"/>
              <a:t>går för objekt </a:t>
            </a:r>
            <a:r>
              <a:rPr lang="sv-SE" sz="1800" dirty="0" smtClean="0"/>
              <a:t>med kort livslängd!</a:t>
            </a:r>
          </a:p>
          <a:p>
            <a:pPr lvl="1"/>
            <a:r>
              <a:rPr lang="sv-SE" sz="2400" dirty="0" smtClean="0"/>
              <a:t>Stora objekt ska allokeras tidigt</a:t>
            </a:r>
          </a:p>
          <a:p>
            <a:pPr lvl="2"/>
            <a:r>
              <a:rPr lang="sv-SE" sz="1800" dirty="0" smtClean="0"/>
              <a:t>Boka upp ett block tidigt, så GCn sker om </a:t>
            </a:r>
            <a:r>
              <a:rPr lang="sv-SE" sz="1800" dirty="0" smtClean="0"/>
              <a:t>det behövs</a:t>
            </a:r>
            <a:r>
              <a:rPr lang="sv-SE" sz="1800" dirty="0" smtClean="0"/>
              <a:t>.</a:t>
            </a:r>
            <a:endParaRPr lang="sv-SE" sz="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Garbage collection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r>
              <a:rPr lang="sv-SE" sz="2400" dirty="0" smtClean="0"/>
              <a:t>Summering</a:t>
            </a:r>
          </a:p>
          <a:p>
            <a:pPr lvl="1"/>
            <a:r>
              <a:rPr lang="sv-SE" sz="2000" dirty="0" smtClean="0"/>
              <a:t>Använd huvudet, ni är programmerare!</a:t>
            </a:r>
          </a:p>
          <a:p>
            <a:pPr lvl="2"/>
            <a:r>
              <a:rPr lang="en-US" sz="1600" dirty="0" smtClean="0"/>
              <a:t>Be a tool</a:t>
            </a:r>
            <a:r>
              <a:rPr lang="en-US" sz="1600" b="1" dirty="0" smtClean="0"/>
              <a:t>s programmer, not a tool programmer.</a:t>
            </a:r>
          </a:p>
          <a:p>
            <a:pPr lvl="1"/>
            <a:r>
              <a:rPr lang="sv-SE" sz="2000" dirty="0" smtClean="0"/>
              <a:t>Tänk hela tiden på hur GCn funkar</a:t>
            </a:r>
          </a:p>
          <a:p>
            <a:pPr lvl="1"/>
            <a:r>
              <a:rPr lang="sv-SE" sz="2000" dirty="0" smtClean="0"/>
              <a:t>Tänk på hur koden påverkar cache</a:t>
            </a:r>
          </a:p>
          <a:p>
            <a:pPr lvl="1"/>
            <a:r>
              <a:rPr lang="sv-SE" sz="2000" dirty="0" smtClean="0"/>
              <a:t>Tänk på hur koden påverkar arbetsminne</a:t>
            </a:r>
          </a:p>
          <a:p>
            <a:pPr lvl="1"/>
            <a:r>
              <a:rPr lang="sv-SE" sz="2000" dirty="0" smtClean="0"/>
              <a:t>new är skitsnabbt, en collection är långsam</a:t>
            </a:r>
          </a:p>
          <a:p>
            <a:pPr lvl="1"/>
            <a:r>
              <a:rPr lang="sv-SE" sz="2000" dirty="0" smtClean="0"/>
              <a:t>Använd IDisposable för objekt som egentligen </a:t>
            </a:r>
            <a:r>
              <a:rPr lang="sv-SE" sz="2000" dirty="0" smtClean="0"/>
              <a:t>hade behövt </a:t>
            </a:r>
            <a:r>
              <a:rPr lang="sv-SE" sz="2000" dirty="0" smtClean="0"/>
              <a:t>en destruktor</a:t>
            </a:r>
          </a:p>
          <a:p>
            <a:pPr lvl="1"/>
            <a:r>
              <a:rPr lang="sv-SE" sz="2000" dirty="0" smtClean="0"/>
              <a:t>Använd värdetyper (struct) där det behövs!</a:t>
            </a:r>
            <a:endParaRPr lang="sv-SE" sz="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G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TGA</Template>
  <TotalTime>8522</TotalTime>
  <Words>1044</Words>
  <Application>Microsoft Office PowerPoint</Application>
  <PresentationFormat>Bildspel på skärmen (4:3)</PresentationFormat>
  <Paragraphs>235</Paragraphs>
  <Slides>23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23</vt:i4>
      </vt:variant>
    </vt:vector>
  </HeadingPairs>
  <TitlesOfParts>
    <vt:vector size="24" baseType="lpstr">
      <vt:lpstr>TGA</vt:lpstr>
      <vt:lpstr>Tools Lektion 2</vt:lpstr>
      <vt:lpstr>Garbage collection</vt:lpstr>
      <vt:lpstr>Garbage collection</vt:lpstr>
      <vt:lpstr>Garbage collection</vt:lpstr>
      <vt:lpstr>Garbage collection</vt:lpstr>
      <vt:lpstr>Garbage collection</vt:lpstr>
      <vt:lpstr>Garbage collection</vt:lpstr>
      <vt:lpstr>Garbage collection</vt:lpstr>
      <vt:lpstr>Garbage collection</vt:lpstr>
      <vt:lpstr>Bild 10</vt:lpstr>
      <vt:lpstr>Skillnader mellan C# och C++</vt:lpstr>
      <vt:lpstr>Skillnader mellan C# och C++</vt:lpstr>
      <vt:lpstr>Skillnader mellan C# och C++</vt:lpstr>
      <vt:lpstr>Skillnader mellan C# och C++</vt:lpstr>
      <vt:lpstr>Skillnader mellan C# och C++</vt:lpstr>
      <vt:lpstr>Bild 16</vt:lpstr>
      <vt:lpstr>Nya koncept i C#</vt:lpstr>
      <vt:lpstr>Nya koncept i C#</vt:lpstr>
      <vt:lpstr>Nya koncept i C#</vt:lpstr>
      <vt:lpstr>Nya koncept i C#</vt:lpstr>
      <vt:lpstr>Nya koncept i C#</vt:lpstr>
      <vt:lpstr>Bild 22</vt:lpstr>
      <vt:lpstr> Frågor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Presentationstema</dc:title>
  <dc:creator>Utbildning</dc:creator>
  <cp:lastModifiedBy>Magnus Jönsson</cp:lastModifiedBy>
  <cp:revision>356</cp:revision>
  <dcterms:created xsi:type="dcterms:W3CDTF">2008-09-10T13:08:22Z</dcterms:created>
  <dcterms:modified xsi:type="dcterms:W3CDTF">2016-04-28T07:53:24Z</dcterms:modified>
</cp:coreProperties>
</file>