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304" r:id="rId2"/>
    <p:sldId id="257" r:id="rId3"/>
    <p:sldId id="349" r:id="rId4"/>
    <p:sldId id="306" r:id="rId5"/>
    <p:sldId id="327" r:id="rId6"/>
    <p:sldId id="350" r:id="rId7"/>
    <p:sldId id="351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53" r:id="rId22"/>
    <p:sldId id="341" r:id="rId23"/>
    <p:sldId id="354" r:id="rId24"/>
    <p:sldId id="342" r:id="rId25"/>
    <p:sldId id="343" r:id="rId26"/>
    <p:sldId id="344" r:id="rId27"/>
    <p:sldId id="345" r:id="rId28"/>
    <p:sldId id="355" r:id="rId29"/>
    <p:sldId id="346" r:id="rId30"/>
    <p:sldId id="347" r:id="rId31"/>
    <p:sldId id="356" r:id="rId32"/>
    <p:sldId id="348" r:id="rId33"/>
    <p:sldId id="326" r:id="rId34"/>
    <p:sldId id="305" r:id="rId35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4537" autoAdjust="0"/>
  </p:normalViewPr>
  <p:slideViewPr>
    <p:cSldViewPr>
      <p:cViewPr>
        <p:scale>
          <a:sx n="106" d="100"/>
          <a:sy n="106" d="100"/>
        </p:scale>
        <p:origin x="-176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DF5601C-A4C2-487F-AD53-85512E45471A}" type="datetimeFigureOut">
              <a:rPr lang="sv-SE"/>
              <a:pPr>
                <a:defRPr/>
              </a:pPr>
              <a:t>2016-05-03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6BA49CB-7390-43FB-87CD-9C935AEFF3B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smtClean="0"/>
          </a:p>
        </p:txBody>
      </p:sp>
      <p:sp>
        <p:nvSpPr>
          <p:cNvPr id="19460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EA75E50-9494-4F13-8C53-C4907A94C2DC}" type="slidenum">
              <a:rPr lang="sv-SE" smtClean="0"/>
              <a:pPr/>
              <a:t>1</a:t>
            </a:fld>
            <a:endParaRPr lang="sv-S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sv-S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sv-S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sv-S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sv-S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sv-S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sv-S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sv-S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sv-S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sv-S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sv-SE" dirty="0" smtClean="0"/>
              <a:t>Antalet föreläsningar samt labbar kommer anpassas efter eventuella förhinder såsom röda dagar och dylikt.</a:t>
            </a:r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sv-S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sv-S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sv-S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sv-S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sv-SE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sv-SE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sv-SE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sv-SE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sv-SE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sv-SE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sv-SE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sv-S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sv-SE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sv-SE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sv-SE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sv-SE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sv-S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sv-S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sv-S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sv-S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sv-S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sv-S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sv-S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C690B-D0EC-4FDC-AAF4-4902AF2A0987}" type="datetimeFigureOut">
              <a:rPr lang="sv-SE" smtClean="0"/>
              <a:pPr>
                <a:defRPr/>
              </a:pPr>
              <a:t>2016-05-03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C15D4-747A-4F3C-8AFC-97B5F8FDC58B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9F041-B165-442E-906B-6554CB34D4D1}" type="datetimeFigureOut">
              <a:rPr lang="sv-SE" smtClean="0"/>
              <a:pPr>
                <a:defRPr/>
              </a:pPr>
              <a:t>2016-05-03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BB867-F0D5-424B-B36F-BC222B23EEDB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AF637-2107-44BA-BB88-63A57A0082F6}" type="datetimeFigureOut">
              <a:rPr lang="sv-SE" smtClean="0"/>
              <a:pPr>
                <a:defRPr/>
              </a:pPr>
              <a:t>2016-05-03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FAC39-5531-4D58-9CAB-E5E6F176BBF7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F7D60-85A7-4CB8-952A-B06E25A33E71}" type="datetimeFigureOut">
              <a:rPr lang="sv-SE" smtClean="0"/>
              <a:pPr>
                <a:defRPr/>
              </a:pPr>
              <a:t>2016-05-03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21B54-77BC-44F3-A0BB-EE6307506EC7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FA606-D38E-426E-B228-65D0330C5E39}" type="datetimeFigureOut">
              <a:rPr lang="sv-SE" smtClean="0"/>
              <a:pPr>
                <a:defRPr/>
              </a:pPr>
              <a:t>2016-05-03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AAC2C-F096-4D4D-B9E5-BA4C1A4644D7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5FC92-57AB-42B0-B04A-D31E4F94759A}" type="datetimeFigureOut">
              <a:rPr lang="sv-SE" smtClean="0"/>
              <a:pPr>
                <a:defRPr/>
              </a:pPr>
              <a:t>2016-05-03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8315F-DBB5-4629-A7FE-75558079318D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05FD2-CD7B-40AB-8D53-1357C381BB9E}" type="datetimeFigureOut">
              <a:rPr lang="sv-SE" smtClean="0"/>
              <a:pPr>
                <a:defRPr/>
              </a:pPr>
              <a:t>2016-05-03</a:t>
            </a:fld>
            <a:endParaRPr lang="sv-SE"/>
          </a:p>
        </p:txBody>
      </p:sp>
      <p:sp>
        <p:nvSpPr>
          <p:cNvPr id="8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3F499-9F32-443E-B41C-DEF94EC18946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4FA95-BD3D-4513-90E8-C0952BE16B53}" type="datetimeFigureOut">
              <a:rPr lang="sv-SE" smtClean="0"/>
              <a:pPr>
                <a:defRPr/>
              </a:pPr>
              <a:t>2016-05-03</a:t>
            </a:fld>
            <a:endParaRPr lang="sv-SE"/>
          </a:p>
        </p:txBody>
      </p:sp>
      <p:sp>
        <p:nvSpPr>
          <p:cNvPr id="4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050E6-9E93-4B10-BF59-67B8136DE004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21468-59B5-4977-9D44-EEB02D51969A}" type="datetimeFigureOut">
              <a:rPr lang="sv-SE" smtClean="0"/>
              <a:pPr>
                <a:defRPr/>
              </a:pPr>
              <a:t>2016-05-03</a:t>
            </a:fld>
            <a:endParaRPr lang="sv-SE"/>
          </a:p>
        </p:txBody>
      </p:sp>
      <p:sp>
        <p:nvSpPr>
          <p:cNvPr id="3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11CA3-EA75-4743-80AD-8B0F0F801289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9BA8F-DCEC-43CC-A152-8611029FB713}" type="datetimeFigureOut">
              <a:rPr lang="sv-SE" smtClean="0"/>
              <a:pPr>
                <a:defRPr/>
              </a:pPr>
              <a:t>2016-05-03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153F-847D-4E7D-B8CF-8A30640DDA03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  <a:endParaRPr lang="sv-SE" noProof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B1D88-8008-4CEC-B19C-6D45EC8D3D9D}" type="datetimeFigureOut">
              <a:rPr lang="sv-SE" smtClean="0"/>
              <a:pPr>
                <a:defRPr/>
              </a:pPr>
              <a:t>2016-05-03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A122E-C3AF-4E90-A774-7BBAA5AC13BE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785813" y="0"/>
            <a:ext cx="8358187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Slide-topic</a:t>
            </a:r>
          </a:p>
        </p:txBody>
      </p:sp>
      <p:sp>
        <p:nvSpPr>
          <p:cNvPr id="1027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214313" y="785813"/>
            <a:ext cx="8715375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214313" y="6572250"/>
            <a:ext cx="171450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18494EC-4783-4E19-B74C-195F7F13FC21}" type="datetimeFigureOut">
              <a:rPr lang="sv-SE" smtClean="0"/>
              <a:pPr>
                <a:defRPr/>
              </a:pPr>
              <a:t>2016-05-03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173288" y="6572250"/>
            <a:ext cx="2327275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714875" y="6572250"/>
            <a:ext cx="171450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04BDA180-40D3-4A93-AA87-77AA5C48E815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mailto:magnus@thegameassembly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 </a:t>
            </a:r>
          </a:p>
        </p:txBody>
      </p:sp>
      <p:sp>
        <p:nvSpPr>
          <p:cNvPr id="205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685800" y="1500188"/>
            <a:ext cx="7772400" cy="2100262"/>
          </a:xfrm>
          <a:solidFill>
            <a:srgbClr val="4C4946">
              <a:alpha val="67842"/>
            </a:srgbClr>
          </a:solidFill>
        </p:spPr>
        <p:txBody>
          <a:bodyPr wrap="none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Tools</a:t>
            </a:r>
            <a:r>
              <a:rPr lang="sv-SE" dirty="0" smtClean="0">
                <a:solidFill>
                  <a:srgbClr val="1C1C1C"/>
                </a:solidFill>
              </a:rPr>
              <a:t/>
            </a:r>
            <a:br>
              <a:rPr lang="sv-SE" dirty="0" smtClean="0">
                <a:solidFill>
                  <a:srgbClr val="1C1C1C"/>
                </a:solidFill>
              </a:rPr>
            </a:br>
            <a:r>
              <a:rPr lang="sv-SE" sz="2400" dirty="0" smtClean="0">
                <a:solidFill>
                  <a:srgbClr val="1C1C1C"/>
                </a:solidFill>
              </a:rPr>
              <a:t>Lektion 3</a:t>
            </a: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Windows Forms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r>
              <a:rPr lang="sv-SE" dirty="0" smtClean="0"/>
              <a:t>Form</a:t>
            </a:r>
          </a:p>
          <a:p>
            <a:pPr lvl="1"/>
            <a:r>
              <a:rPr lang="sv-SE" dirty="0" smtClean="0"/>
              <a:t>Basklassen för ett fönster.</a:t>
            </a:r>
          </a:p>
          <a:p>
            <a:pPr lvl="1"/>
            <a:r>
              <a:rPr lang="sv-SE" dirty="0" smtClean="0"/>
              <a:t>Används när än man behöver ett fönster.</a:t>
            </a:r>
          </a:p>
          <a:p>
            <a:pPr lvl="2"/>
            <a:r>
              <a:rPr lang="sv-SE" dirty="0" smtClean="0"/>
              <a:t>Dialoger då?</a:t>
            </a:r>
          </a:p>
          <a:p>
            <a:pPr lvl="3"/>
            <a:r>
              <a:rPr lang="sv-SE" dirty="0" smtClean="0"/>
              <a:t>Mindre/temporära fönster</a:t>
            </a:r>
          </a:p>
          <a:p>
            <a:pPr lvl="3"/>
            <a:r>
              <a:rPr lang="sv-SE" dirty="0" smtClean="0"/>
              <a:t>Behöver ingen egen tråd/meddelandeloop</a:t>
            </a:r>
          </a:p>
          <a:p>
            <a:pPr lvl="1"/>
            <a:r>
              <a:rPr lang="sv-SE" dirty="0" smtClean="0"/>
              <a:t>Vill man ha flera fönster på flera trådar anropar man Application.Run(myForm) för varje fönster/trådpar.</a:t>
            </a:r>
          </a:p>
          <a:p>
            <a:pPr lvl="2"/>
            <a:r>
              <a:rPr lang="sv-SE" dirty="0" smtClean="0"/>
              <a:t>Drar igång meddelandeloopen och visar fönstret.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Windows Forms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r>
              <a:rPr lang="sv-SE" sz="3600" dirty="0" smtClean="0"/>
              <a:t>Ett fönster innehåller Controls</a:t>
            </a:r>
          </a:p>
          <a:p>
            <a:pPr lvl="1"/>
            <a:r>
              <a:rPr lang="sv-SE" sz="3200" dirty="0" smtClean="0"/>
              <a:t>Exponerat via Controls-propertyn.</a:t>
            </a:r>
          </a:p>
          <a:p>
            <a:pPr lvl="1"/>
            <a:r>
              <a:rPr lang="sv-SE" sz="3200" dirty="0" smtClean="0"/>
              <a:t>Anropa Controls.Add för att lägga till nya Controls till hierarkin.</a:t>
            </a:r>
          </a:p>
          <a:p>
            <a:pPr lvl="2"/>
            <a:r>
              <a:rPr lang="sv-SE" sz="2800" dirty="0" smtClean="0"/>
              <a:t>Dessa får automatiskt sina meddelanden bearbetade.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Windows Forms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452640"/>
          </a:xfrm>
        </p:spPr>
        <p:txBody>
          <a:bodyPr anchor="ctr"/>
          <a:lstStyle/>
          <a:p>
            <a:r>
              <a:rPr lang="sv-SE" sz="2400" dirty="0" smtClean="0"/>
              <a:t>Ett första exempel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public class Form1 : Form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private System.Windows.Forms.Button button1;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public Form1()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	button1 = new System.Windows.Forms.Button();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	button1.Location = new System.Drawing.Point(129, 46);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	button1.Name = "button1";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	button1.Size = new System.Drawing.Size(95, 110);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	button1.Text = "button1";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	Controls.Add(button1);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sv-SE" sz="2400" dirty="0" smtClean="0"/>
              <a:t>Går att göra allt via kod. Gör aldrig det om inte absolut nödvändigt.</a:t>
            </a:r>
          </a:p>
          <a:p>
            <a:r>
              <a:rPr lang="sv-SE" sz="2400" dirty="0" smtClean="0"/>
              <a:t>Hierarki: kan lägga en knapp i en knapp</a:t>
            </a:r>
            <a:endParaRPr lang="sv-SE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Windows Forms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pPr algn="ctr">
              <a:buNone/>
            </a:pPr>
            <a:r>
              <a:rPr lang="sv-SE" sz="4800" b="1" dirty="0" smtClean="0"/>
              <a:t>Events</a:t>
            </a:r>
            <a:endParaRPr lang="sv-SE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Events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r>
              <a:rPr lang="sv-SE" sz="2800" dirty="0" smtClean="0"/>
              <a:t>Events</a:t>
            </a:r>
          </a:p>
          <a:p>
            <a:pPr lvl="1"/>
            <a:r>
              <a:rPr lang="sv-SE" sz="2400" dirty="0" smtClean="0"/>
              <a:t>Callback-struktur</a:t>
            </a:r>
          </a:p>
          <a:p>
            <a:pPr lvl="1"/>
            <a:r>
              <a:rPr lang="sv-SE" sz="2400" dirty="0" smtClean="0"/>
              <a:t>Ett objekt publicerar events, andra objekt prenumererar.</a:t>
            </a:r>
          </a:p>
          <a:p>
            <a:pPr lvl="2"/>
            <a:r>
              <a:rPr lang="sv-SE" sz="2000" dirty="0" smtClean="0"/>
              <a:t>En form prenumererar t.ex. på ett click event från en knapp.</a:t>
            </a:r>
          </a:p>
          <a:p>
            <a:pPr lvl="1"/>
            <a:r>
              <a:rPr lang="sv-SE" sz="2400" dirty="0" smtClean="0"/>
              <a:t>Specialfall av delegate chaining.</a:t>
            </a:r>
          </a:p>
          <a:p>
            <a:pPr lvl="1"/>
            <a:r>
              <a:rPr lang="sv-SE" sz="2400" dirty="0" smtClean="0"/>
              <a:t>Ett event kan bara anropas från klassen det deklareras i (skyddat).</a:t>
            </a:r>
          </a:p>
          <a:p>
            <a:pPr lvl="2"/>
            <a:r>
              <a:rPr lang="sv-SE" sz="1800" dirty="0" smtClean="0"/>
              <a:t>Kan inte ens anropas av basklasser.</a:t>
            </a:r>
          </a:p>
          <a:p>
            <a:pPr lvl="1"/>
            <a:r>
              <a:rPr lang="sv-SE" sz="2400" dirty="0" smtClean="0"/>
              <a:t>Egentligen bara syntax-sugar.</a:t>
            </a:r>
          </a:p>
          <a:p>
            <a:pPr lvl="1"/>
            <a:r>
              <a:rPr lang="sv-SE" sz="2400" dirty="0" smtClean="0"/>
              <a:t>Används tungt av .NET-biblioteken.</a:t>
            </a:r>
          </a:p>
          <a:p>
            <a:pPr lvl="1"/>
            <a:r>
              <a:rPr lang="sv-SE" sz="2400" dirty="0" smtClean="0"/>
              <a:t>Smidigt!</a:t>
            </a:r>
            <a:endParaRPr lang="sv-SE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Events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r>
              <a:rPr lang="sv-SE" sz="2800" dirty="0" smtClean="0"/>
              <a:t>Events (</a:t>
            </a:r>
            <a:r>
              <a:rPr lang="sv-SE" sz="2800" dirty="0" smtClean="0"/>
              <a:t>forts.)</a:t>
            </a:r>
            <a:endParaRPr lang="sv-SE" sz="2800" dirty="0" smtClean="0"/>
          </a:p>
          <a:p>
            <a:pPr lvl="1"/>
            <a:r>
              <a:rPr lang="sv-SE" sz="2400" dirty="0" smtClean="0"/>
              <a:t>I Windows Forms används Events mycket för att hantera messages</a:t>
            </a:r>
          </a:p>
          <a:p>
            <a:pPr lvl="2"/>
            <a:r>
              <a:rPr lang="sv-SE" sz="2000" dirty="0" smtClean="0"/>
              <a:t>WM_PAINT är Paint-eventet, etc...</a:t>
            </a:r>
          </a:p>
          <a:p>
            <a:pPr lvl="1"/>
            <a:r>
              <a:rPr lang="sv-SE" sz="2400" dirty="0" smtClean="0"/>
              <a:t>I andra klasser i .NET används Events när än något finns som kodaren kan behöva callbacks på.</a:t>
            </a:r>
          </a:p>
          <a:p>
            <a:pPr lvl="2"/>
            <a:r>
              <a:rPr lang="fr-FR" sz="2000" dirty="0" smtClean="0"/>
              <a:t>Insertion, deletion, network access, etc...</a:t>
            </a:r>
            <a:endParaRPr lang="sv-S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Events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452640"/>
          </a:xfrm>
        </p:spPr>
        <p:txBody>
          <a:bodyPr anchor="ctr"/>
          <a:lstStyle/>
          <a:p>
            <a:r>
              <a:rPr lang="sv-SE" sz="2800" dirty="0" smtClean="0"/>
              <a:t>Exempel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class Timer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public delegate void TimerEventHandler(object sender, EventArgs args);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public event TimerEventHandler OnTimerEvent;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public void TriggerEvent() { OnTimerEvent(this, null); }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static void Main(string[] args)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Timer t = new Timer();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t.OnTimerEvent += delegate(object sender, EventArgs arg)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{ Console.WriteLine("Kicking in the front seat!"); };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t.OnTimerEvent += delegate(object sender, EventArgs arg)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{ Console.WriteLine("Sitting in the back seat!"); };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400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Notera, kan ej anropa OnTimerEvent-delegaten direkt, eftersom det är ett event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t.TriggerEvent();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Events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452640"/>
          </a:xfrm>
        </p:spPr>
        <p:txBody>
          <a:bodyPr anchor="ctr"/>
          <a:lstStyle/>
          <a:p>
            <a:r>
              <a:rPr lang="sv-SE" sz="2800" dirty="0" smtClean="0"/>
              <a:t>Invocation order är inte garanterat.</a:t>
            </a:r>
          </a:p>
          <a:p>
            <a:r>
              <a:rPr lang="sv-SE" sz="2800" dirty="0" smtClean="0"/>
              <a:t>I C# kommer alltid callbacks anropas i den ordningen de lades till i listan (Först ”Kicking in </a:t>
            </a:r>
            <a:r>
              <a:rPr lang="en-US" sz="2800" dirty="0" smtClean="0"/>
              <a:t>the front seat”, sen ”Sitting in the back seat” från </a:t>
            </a:r>
            <a:r>
              <a:rPr lang="sv-SE" sz="2800" dirty="0" smtClean="0"/>
              <a:t>föregående exemplet).</a:t>
            </a:r>
          </a:p>
          <a:p>
            <a:r>
              <a:rPr lang="sv-SE" sz="2800" dirty="0" smtClean="0"/>
              <a:t>Detta är inte specificerat i CLI, så man kan inte förlita sig på det!</a:t>
            </a:r>
          </a:p>
          <a:p>
            <a:r>
              <a:rPr lang="sv-SE" sz="2800" dirty="0" smtClean="0"/>
              <a:t>Events är egentligen bara Delegate Chaining med lite socker ovanpå.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Events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452640"/>
          </a:xfrm>
        </p:spPr>
        <p:txBody>
          <a:bodyPr anchor="ctr"/>
          <a:lstStyle/>
          <a:p>
            <a:r>
              <a:rPr lang="sv-SE" sz="2800" dirty="0" smtClean="0"/>
              <a:t>Man döper events efter verbet det representerar i presens eller perfekt (oftast, inte 100% följt).</a:t>
            </a:r>
            <a:endParaRPr lang="sv-SE" sz="2800" i="1" dirty="0" smtClean="0"/>
          </a:p>
          <a:p>
            <a:r>
              <a:rPr lang="sv-SE" sz="2800" i="1" dirty="0" smtClean="0"/>
              <a:t>Click</a:t>
            </a:r>
          </a:p>
          <a:p>
            <a:r>
              <a:rPr lang="sv-SE" sz="2800" i="1" dirty="0" smtClean="0"/>
              <a:t>Paint</a:t>
            </a:r>
          </a:p>
          <a:p>
            <a:r>
              <a:rPr lang="sv-SE" sz="2800" i="1" dirty="0" smtClean="0"/>
              <a:t>Activated</a:t>
            </a:r>
          </a:p>
          <a:p>
            <a:r>
              <a:rPr lang="sv-SE" sz="2800" i="1" dirty="0" smtClean="0"/>
              <a:t>ResizeEnd</a:t>
            </a:r>
          </a:p>
          <a:p>
            <a:r>
              <a:rPr lang="sv-SE" sz="2800" i="1" dirty="0" smtClean="0"/>
              <a:t>...</a:t>
            </a:r>
            <a:endParaRPr lang="sv-SE" sz="1400" i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452640"/>
          </a:xfrm>
        </p:spPr>
        <p:txBody>
          <a:bodyPr anchor="ctr"/>
          <a:lstStyle/>
          <a:p>
            <a:pPr algn="ctr">
              <a:buNone/>
            </a:pPr>
            <a:r>
              <a:rPr lang="sv-SE" sz="4000" b="1" dirty="0" smtClean="0"/>
              <a:t>Events i Windows Forms</a:t>
            </a:r>
            <a:endParaRPr lang="sv-SE" sz="2000" b="1" i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pPr algn="l" eaLnBrk="1" hangingPunct="1"/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pPr algn="ctr">
              <a:buNone/>
            </a:pPr>
            <a:r>
              <a:rPr lang="sv-SE" sz="4000" b="1" dirty="0" smtClean="0"/>
              <a:t>Snabbstart med Windows Forms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Events i Windows Forms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452640"/>
          </a:xfrm>
        </p:spPr>
        <p:txBody>
          <a:bodyPr anchor="ctr"/>
          <a:lstStyle/>
          <a:p>
            <a:r>
              <a:rPr lang="sv-SE" sz="2800" dirty="0" smtClean="0"/>
              <a:t>All interaktion i Windows Forms sker via </a:t>
            </a:r>
            <a:r>
              <a:rPr lang="sv-SE" sz="2800" dirty="0" smtClean="0"/>
              <a:t>Events.</a:t>
            </a:r>
            <a:endParaRPr lang="sv-SE" sz="2800" dirty="0" smtClean="0"/>
          </a:p>
          <a:p>
            <a:r>
              <a:rPr lang="sv-SE" sz="2800" dirty="0" smtClean="0"/>
              <a:t>I VS är ”blixten” ikonen för en event.</a:t>
            </a:r>
          </a:p>
          <a:p>
            <a:r>
              <a:rPr lang="sv-SE" sz="2800" dirty="0" smtClean="0"/>
              <a:t>Signaturen är alltid 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void DelegateName(object sender, EventArgs args).</a:t>
            </a:r>
          </a:p>
          <a:p>
            <a:r>
              <a:rPr lang="sv-SE" sz="2800" dirty="0" smtClean="0"/>
              <a:t>EventArgs har många subklasser; många events har sin egen implementation för extra information.</a:t>
            </a:r>
          </a:p>
          <a:p>
            <a:pPr lvl="1"/>
            <a:r>
              <a:rPr lang="sv-SE" sz="2400" dirty="0" smtClean="0"/>
              <a:t>MouseEventArgs</a:t>
            </a:r>
          </a:p>
          <a:p>
            <a:pPr lvl="1"/>
            <a:r>
              <a:rPr lang="sv-SE" sz="2400" dirty="0" smtClean="0"/>
              <a:t>KeyEventArgs</a:t>
            </a:r>
          </a:p>
          <a:p>
            <a:r>
              <a:rPr lang="sv-SE" sz="2800" dirty="0" smtClean="0"/>
              <a:t>Inte ett måste men en stark rekommendation!</a:t>
            </a:r>
            <a:endParaRPr lang="sv-SE" sz="1400" i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Events i Windows Forms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179513" y="928688"/>
            <a:ext cx="5760640" cy="5524648"/>
          </a:xfrm>
        </p:spPr>
        <p:txBody>
          <a:bodyPr anchor="ctr"/>
          <a:lstStyle/>
          <a:p>
            <a:r>
              <a:rPr lang="sv-SE" sz="2400" dirty="0" smtClean="0"/>
              <a:t>Klicka på iconen till höger för att få upp alla events för en widget.</a:t>
            </a:r>
          </a:p>
          <a:p>
            <a:r>
              <a:rPr lang="sv-SE" sz="2400" dirty="0" smtClean="0"/>
              <a:t>Varje namngivet event står för en funktion med samma namn.</a:t>
            </a:r>
          </a:p>
          <a:p>
            <a:r>
              <a:rPr lang="sv-SE" sz="2400" dirty="0" smtClean="0"/>
              <a:t>Radera namnet för att ta bort eventet + funktionen.</a:t>
            </a:r>
          </a:p>
          <a:p>
            <a:pPr lvl="1"/>
            <a:r>
              <a:rPr lang="sv-SE" sz="2000" dirty="0" smtClean="0"/>
              <a:t>Radera inte funktionen manuellt, det finns annan kod som lägger till den som en delegate.</a:t>
            </a:r>
          </a:p>
          <a:p>
            <a:r>
              <a:rPr lang="sv-SE" sz="2400" dirty="0" smtClean="0"/>
              <a:t>Skriv ett nytt namn och tryck på enter för att skapa eventet och funktionen som används.</a:t>
            </a:r>
          </a:p>
          <a:p>
            <a:endParaRPr lang="sv-SE" sz="1400" i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Bildobjekt 3" descr="event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2160" y="1052736"/>
            <a:ext cx="3021109" cy="5089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Events i Windows Forms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452640"/>
          </a:xfrm>
        </p:spPr>
        <p:txBody>
          <a:bodyPr anchor="ctr"/>
          <a:lstStyle/>
          <a:p>
            <a:r>
              <a:rPr lang="sv-SE" sz="2400" dirty="0" smtClean="0"/>
              <a:t>Vi utökar vårt första exempel med att skiva ut ett meddelande när knappen klickas.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public Form1()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button1.Click += new EventHandler(OnButtonClicked);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sv-SE" sz="1800" dirty="0" smtClean="0">
                <a:latin typeface="Courier New" pitchFamily="49" charset="0"/>
                <a:cs typeface="Courier New" pitchFamily="49" charset="0"/>
              </a:rPr>
            </a:br>
            <a:endParaRPr lang="sv-SE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private void OnButtonClicked(object sender, EventArgs e)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MessageBox.Show(”Sausage!”);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sv-SE" sz="1050" i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Events i Windows Forms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452640"/>
          </a:xfrm>
        </p:spPr>
        <p:txBody>
          <a:bodyPr anchor="ctr"/>
          <a:lstStyle/>
          <a:p>
            <a:r>
              <a:rPr lang="sv-SE" sz="2400" dirty="0" smtClean="0"/>
              <a:t>Sender går att kasta om för att få ut det faktiska objektet som skickade det.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sv-SE" sz="1800" dirty="0" smtClean="0">
                <a:latin typeface="Courier New" pitchFamily="49" charset="0"/>
                <a:cs typeface="Courier New" pitchFamily="49" charset="0"/>
              </a:rPr>
            </a:br>
            <a:endParaRPr lang="sv-SE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private void OnButtonClicked(object sender, EventArgs e)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Button btn = sender as Button; // nullptr om felkastning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btn.Text = ”Ouch!”;</a:t>
            </a: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MessageBox.Show(btn.Name + ” was pressed”);</a:t>
            </a:r>
            <a:endParaRPr lang="sv-SE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sv-SE" sz="1800" dirty="0" smtClean="0"/>
          </a:p>
          <a:p>
            <a:r>
              <a:rPr lang="sv-SE" sz="2000" dirty="0" smtClean="0">
                <a:latin typeface="+mj-lt"/>
              </a:rPr>
              <a:t>Eftersom ett event i princip är en funktionspekare så kan olika widgets använda sig av samma funktion.</a:t>
            </a:r>
          </a:p>
          <a:p>
            <a:pPr lvl="1"/>
            <a:r>
              <a:rPr lang="sv-SE" sz="1600" dirty="0" smtClean="0">
                <a:latin typeface="+mj-lt"/>
                <a:cs typeface="Courier New" pitchFamily="49" charset="0"/>
              </a:rPr>
              <a:t>Eller samma widget använda samma funktion för olika events.</a:t>
            </a:r>
            <a:endParaRPr lang="sv-SE" sz="1600" dirty="0" smtClean="0">
              <a:latin typeface="+mj-lt"/>
              <a:cs typeface="Courier New" pitchFamily="49" charset="0"/>
            </a:endParaRPr>
          </a:p>
          <a:p>
            <a:pPr>
              <a:buNone/>
            </a:pPr>
            <a:endParaRPr lang="sv-SE" sz="1050" i="1" dirty="0" smtClean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Events i Windows Forms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452640"/>
          </a:xfrm>
        </p:spPr>
        <p:txBody>
          <a:bodyPr anchor="ctr"/>
          <a:lstStyle/>
          <a:p>
            <a:r>
              <a:rPr lang="sv-SE" sz="3600" dirty="0" smtClean="0"/>
              <a:t>EventArgs</a:t>
            </a:r>
          </a:p>
          <a:p>
            <a:pPr lvl="1"/>
            <a:r>
              <a:rPr lang="sv-SE" sz="3200" dirty="0" smtClean="0"/>
              <a:t>Ta ut specifik information om eventet</a:t>
            </a:r>
          </a:p>
          <a:p>
            <a:pPr lvl="2"/>
            <a:r>
              <a:rPr lang="sv-SE" dirty="0" smtClean="0"/>
              <a:t>Paint – Graphics-objektet</a:t>
            </a:r>
          </a:p>
          <a:p>
            <a:pPr lvl="2"/>
            <a:r>
              <a:rPr lang="sv-SE" dirty="0" smtClean="0"/>
              <a:t>KeyDown – Information om tangentbordets tillstånd</a:t>
            </a:r>
          </a:p>
          <a:p>
            <a:pPr lvl="2"/>
            <a:r>
              <a:rPr lang="sv-SE" dirty="0" smtClean="0"/>
              <a:t>Click – Information om musens tillstånd</a:t>
            </a:r>
            <a:endParaRPr lang="sv-SE" sz="600" i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Events i Windows Forms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452640"/>
          </a:xfrm>
        </p:spPr>
        <p:txBody>
          <a:bodyPr anchor="ctr"/>
          <a:lstStyle/>
          <a:p>
            <a:r>
              <a:rPr lang="sv-SE" sz="2400" dirty="0" smtClean="0"/>
              <a:t>Exempel av ett KeyUp-event med en specialiserad EventArgs</a:t>
            </a:r>
            <a:br>
              <a:rPr lang="sv-SE" sz="2400" dirty="0" smtClean="0"/>
            </a:br>
            <a:endParaRPr lang="sv-SE" sz="2400" dirty="0" smtClean="0"/>
          </a:p>
          <a:p>
            <a:pPr>
              <a:buNone/>
            </a:pP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public Form1()</a:t>
            </a:r>
          </a:p>
          <a:p>
            <a:pPr>
              <a:buNone/>
            </a:pP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	KeyUp += new KeyEventHandler(form_OnKeyUp);</a:t>
            </a:r>
          </a:p>
          <a:p>
            <a:pPr>
              <a:buNone/>
            </a:pP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sv-SE" sz="1600" dirty="0" smtClean="0">
                <a:latin typeface="Courier New" pitchFamily="49" charset="0"/>
                <a:cs typeface="Courier New" pitchFamily="49" charset="0"/>
              </a:rPr>
            </a:br>
            <a:endParaRPr lang="sv-SE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private void form_OnKeyUp(object sender, KeyEventArgs e)</a:t>
            </a:r>
          </a:p>
          <a:p>
            <a:pPr>
              <a:buNone/>
            </a:pP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	if (e.KeyCode == Keys.F1)</a:t>
            </a:r>
          </a:p>
          <a:p>
            <a:pPr>
              <a:buNone/>
            </a:pP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MessageBox.Show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(“Hjelp!”);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sv-SE" sz="100" i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452640"/>
          </a:xfrm>
        </p:spPr>
        <p:txBody>
          <a:bodyPr anchor="ctr"/>
          <a:lstStyle/>
          <a:p>
            <a:pPr algn="ctr">
              <a:buNone/>
            </a:pPr>
            <a:r>
              <a:rPr lang="sv-SE" sz="4400" b="1" dirty="0" smtClean="0"/>
              <a:t>Dialogs</a:t>
            </a:r>
            <a:endParaRPr lang="sv-SE" sz="600" b="1" i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Dialogs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452640"/>
          </a:xfrm>
        </p:spPr>
        <p:txBody>
          <a:bodyPr anchor="ctr"/>
          <a:lstStyle/>
          <a:p>
            <a:r>
              <a:rPr lang="sv-SE" sz="2400" dirty="0" smtClean="0"/>
              <a:t>Används oftast för att läsa in data till applikationen.</a:t>
            </a:r>
          </a:p>
          <a:p>
            <a:pPr lvl="1"/>
            <a:r>
              <a:rPr lang="sv-SE" sz="2000" dirty="0" smtClean="0"/>
              <a:t>Spara fil</a:t>
            </a:r>
          </a:p>
          <a:p>
            <a:pPr lvl="1"/>
            <a:r>
              <a:rPr lang="sv-SE" sz="2000" dirty="0" smtClean="0"/>
              <a:t>Öppna fil</a:t>
            </a:r>
          </a:p>
          <a:p>
            <a:pPr lvl="1"/>
            <a:r>
              <a:rPr lang="sv-SE" sz="2000" dirty="0" smtClean="0"/>
              <a:t>Inställningar</a:t>
            </a:r>
          </a:p>
          <a:p>
            <a:r>
              <a:rPr lang="sv-SE" sz="2400" dirty="0" smtClean="0"/>
              <a:t>Finns många trevliga färdiggjorda dialoger i .NET</a:t>
            </a:r>
          </a:p>
          <a:p>
            <a:pPr lvl="1"/>
            <a:r>
              <a:rPr lang="sv-SE" sz="2000" dirty="0" smtClean="0"/>
              <a:t>OpenFileDialog</a:t>
            </a:r>
          </a:p>
          <a:p>
            <a:pPr lvl="1"/>
            <a:r>
              <a:rPr lang="sv-SE" sz="2000" dirty="0" smtClean="0"/>
              <a:t>SaveFileDialog</a:t>
            </a:r>
          </a:p>
          <a:p>
            <a:pPr lvl="1"/>
            <a:r>
              <a:rPr lang="sv-SE" sz="2000" dirty="0" smtClean="0"/>
              <a:t>FontDialog</a:t>
            </a:r>
          </a:p>
          <a:p>
            <a:pPr lvl="1"/>
            <a:r>
              <a:rPr lang="sv-SE" sz="2000" dirty="0" smtClean="0"/>
              <a:t>ColorDialog</a:t>
            </a:r>
          </a:p>
          <a:p>
            <a:r>
              <a:rPr lang="sv-SE" sz="2400" dirty="0" smtClean="0"/>
              <a:t>Kan även göra egna dialoger (mycket likt att göra en form).</a:t>
            </a:r>
            <a:endParaRPr lang="sv-SE" sz="100" i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Dialogs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452640"/>
          </a:xfrm>
        </p:spPr>
        <p:txBody>
          <a:bodyPr anchor="ctr"/>
          <a:lstStyle/>
          <a:p>
            <a:r>
              <a:rPr lang="sv-SE" sz="2400" dirty="0" smtClean="0"/>
              <a:t>Närmare titt på några av standarddialogerna</a:t>
            </a:r>
          </a:p>
          <a:p>
            <a:r>
              <a:rPr lang="sv-SE" sz="2400" dirty="0" smtClean="0"/>
              <a:t>OpenFileDialog</a:t>
            </a:r>
          </a:p>
          <a:p>
            <a:pPr lvl="1"/>
            <a:r>
              <a:rPr lang="sv-SE" sz="2200" dirty="0" smtClean="0"/>
              <a:t>Standardvy för bläddring efter en eller många filer</a:t>
            </a:r>
          </a:p>
          <a:p>
            <a:pPr lvl="1"/>
            <a:r>
              <a:rPr lang="sv-SE" sz="2200" dirty="0" smtClean="0"/>
              <a:t>Ser ut likadant i alla program</a:t>
            </a:r>
          </a:p>
          <a:p>
            <a:pPr lvl="1"/>
            <a:r>
              <a:rPr lang="sv-SE" sz="2200" dirty="0" smtClean="0"/>
              <a:t>Perfekt för laddning/inkludering av </a:t>
            </a:r>
            <a:r>
              <a:rPr lang="sv-SE" sz="2200" dirty="0" smtClean="0"/>
              <a:t>filer</a:t>
            </a:r>
            <a:br>
              <a:rPr lang="sv-SE" sz="2200" dirty="0" smtClean="0"/>
            </a:br>
            <a:endParaRPr lang="sv-SE" sz="2200" dirty="0" smtClean="0"/>
          </a:p>
          <a:p>
            <a:r>
              <a:rPr lang="sv-SE" sz="2400" dirty="0" smtClean="0"/>
              <a:t>Exempel:</a:t>
            </a:r>
            <a:endParaRPr lang="sv-SE" sz="2400" dirty="0" smtClean="0"/>
          </a:p>
          <a:p>
            <a:pPr lvl="1">
              <a:buNone/>
            </a:pP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OpenFileDialog open = new OpenFileDialog();</a:t>
            </a:r>
          </a:p>
          <a:p>
            <a:pPr lvl="1">
              <a:buNone/>
            </a:pP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DialogResult result = open.ShowDialog();</a:t>
            </a:r>
          </a:p>
          <a:p>
            <a:pPr lvl="1">
              <a:buNone/>
            </a:pP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if (result == System.Windows.Forms.DialogResult.OK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	MessageBox.Show(”File ” + open.SafeFileName + ” chosen”);</a:t>
            </a:r>
            <a:r>
              <a:rPr lang="sv-SE" sz="2200" dirty="0" smtClean="0"/>
              <a:t/>
            </a:r>
            <a:br>
              <a:rPr lang="sv-SE" sz="2200" dirty="0" smtClean="0"/>
            </a:br>
            <a:endParaRPr lang="sv-SE" sz="2200" i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Dialogs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452640"/>
          </a:xfrm>
        </p:spPr>
        <p:txBody>
          <a:bodyPr anchor="ctr"/>
          <a:lstStyle/>
          <a:p>
            <a:r>
              <a:rPr lang="sv-SE" sz="2400" dirty="0" smtClean="0"/>
              <a:t>FolderBrowserDialog</a:t>
            </a:r>
            <a:endParaRPr lang="sv-SE" sz="2400" dirty="0" smtClean="0"/>
          </a:p>
          <a:p>
            <a:pPr lvl="1"/>
            <a:r>
              <a:rPr lang="sv-SE" sz="2200" dirty="0" smtClean="0"/>
              <a:t>Som </a:t>
            </a:r>
            <a:r>
              <a:rPr lang="sv-SE" sz="2200" dirty="0" smtClean="0"/>
              <a:t>OpenFileDialog, </a:t>
            </a:r>
            <a:r>
              <a:rPr lang="sv-SE" sz="2200" dirty="0" smtClean="0"/>
              <a:t>fast för </a:t>
            </a:r>
            <a:r>
              <a:rPr lang="sv-SE" sz="2200" dirty="0" smtClean="0"/>
              <a:t>mappar.</a:t>
            </a:r>
            <a:endParaRPr lang="sv-SE" sz="2200" dirty="0" smtClean="0"/>
          </a:p>
          <a:p>
            <a:pPr lvl="1"/>
            <a:r>
              <a:rPr lang="sv-SE" sz="2200" dirty="0" smtClean="0"/>
              <a:t>Bra för att hitta arbetsmappar, eller mappar att spara data i.</a:t>
            </a:r>
            <a:endParaRPr lang="sv-SE" sz="2200" i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pPr algn="l" eaLnBrk="1" hangingPunct="1"/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9"/>
            <a:ext cx="8229600" cy="556095"/>
          </a:xfrm>
        </p:spPr>
        <p:txBody>
          <a:bodyPr anchor="ctr"/>
          <a:lstStyle/>
          <a:p>
            <a:pPr algn="ctr">
              <a:buNone/>
            </a:pPr>
            <a:r>
              <a:rPr lang="sv-SE" sz="2000" dirty="0" smtClean="0"/>
              <a:t>Välj Visual C# och windows forms</a:t>
            </a:r>
            <a:endParaRPr lang="sv-SE" sz="3600" dirty="0" smtClean="0"/>
          </a:p>
        </p:txBody>
      </p:sp>
      <p:pic>
        <p:nvPicPr>
          <p:cNvPr id="5" name="Bildobjekt 4" descr="NewWindowsForm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1484784"/>
            <a:ext cx="6876256" cy="47644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Dialogs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452640"/>
          </a:xfrm>
        </p:spPr>
        <p:txBody>
          <a:bodyPr anchor="ctr"/>
          <a:lstStyle/>
          <a:p>
            <a:r>
              <a:rPr lang="sv-SE" sz="2800" dirty="0" smtClean="0"/>
              <a:t>Närmare titt på några av standarddialogerna</a:t>
            </a:r>
          </a:p>
          <a:p>
            <a:r>
              <a:rPr lang="sv-SE" sz="2800" dirty="0" smtClean="0"/>
              <a:t>SaveFileDialog</a:t>
            </a:r>
          </a:p>
          <a:p>
            <a:pPr lvl="2"/>
            <a:r>
              <a:rPr lang="sv-SE" dirty="0" smtClean="0"/>
              <a:t>Låter en välja en existerande fil eller skapa en helt ny</a:t>
            </a:r>
          </a:p>
          <a:p>
            <a:pPr lvl="2"/>
            <a:r>
              <a:rPr lang="sv-SE" dirty="0" smtClean="0"/>
              <a:t>Perfekt för just att spara </a:t>
            </a:r>
            <a:r>
              <a:rPr lang="sv-SE" dirty="0" smtClean="0"/>
              <a:t>filer</a:t>
            </a:r>
          </a:p>
          <a:p>
            <a:pPr lvl="2"/>
            <a:r>
              <a:rPr lang="sv-SE" dirty="0" smtClean="0"/>
              <a:t>Fungerar också som OpenFileDialog.</a:t>
            </a:r>
            <a:endParaRPr lang="sv-SE" i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Dialogs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452640"/>
          </a:xfrm>
        </p:spPr>
        <p:txBody>
          <a:bodyPr anchor="ctr"/>
          <a:lstStyle/>
          <a:p>
            <a:r>
              <a:rPr lang="sv-SE" sz="2800" dirty="0" smtClean="0"/>
              <a:t>ColorDialog</a:t>
            </a:r>
            <a:endParaRPr lang="sv-SE" sz="2800" dirty="0" smtClean="0"/>
          </a:p>
          <a:p>
            <a:pPr lvl="2"/>
            <a:r>
              <a:rPr lang="sv-SE" dirty="0" smtClean="0"/>
              <a:t>Colorpicker!</a:t>
            </a:r>
          </a:p>
          <a:p>
            <a:pPr lvl="2"/>
            <a:r>
              <a:rPr lang="sv-SE" dirty="0" smtClean="0"/>
              <a:t>Perfekt för – ganska </a:t>
            </a:r>
            <a:r>
              <a:rPr lang="sv-SE" dirty="0" smtClean="0"/>
              <a:t>självförklarande</a:t>
            </a:r>
          </a:p>
          <a:p>
            <a:pPr lvl="2"/>
            <a:r>
              <a:rPr lang="sv-SE" dirty="0" smtClean="0"/>
              <a:t>Exempel:</a:t>
            </a:r>
          </a:p>
          <a:p>
            <a:pPr lvl="2">
              <a:buNone/>
            </a:pP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	ColorDialog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 clr = new ColorDialog(); DialogResult result = clr.ShowDialog(); if (result == System.Windows.Forms.DialogResult.OK)     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	MessageBox.Show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("R:" + clr.Color.R + " G:" + 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sv-SE" sz="1600" dirty="0" smtClean="0">
                <a:latin typeface="Courier New" pitchFamily="49" charset="0"/>
                <a:cs typeface="Courier New" pitchFamily="49" charset="0"/>
              </a:rPr>
            </a:b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		clr.Color.G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 + " B:" + clr.Color.B);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 smtClean="0"/>
              <a:t>PrintDialog</a:t>
            </a:r>
          </a:p>
          <a:p>
            <a:pPr lvl="2"/>
            <a:r>
              <a:rPr lang="sv-SE" dirty="0" smtClean="0"/>
              <a:t>”Utskriftsfönstret i office”</a:t>
            </a:r>
            <a:endParaRPr lang="sv-SE" i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Dialogs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452640"/>
          </a:xfrm>
        </p:spPr>
        <p:txBody>
          <a:bodyPr anchor="ctr"/>
          <a:lstStyle/>
          <a:p>
            <a:r>
              <a:rPr lang="sv-SE" sz="2800" dirty="0" smtClean="0"/>
              <a:t>Modal vs. Modeless</a:t>
            </a:r>
          </a:p>
          <a:p>
            <a:r>
              <a:rPr lang="sv-SE" sz="2800" dirty="0" smtClean="0"/>
              <a:t>myForm.Show</a:t>
            </a:r>
            <a:r>
              <a:rPr lang="sv-SE" sz="2800" dirty="0" smtClean="0"/>
              <a:t>() - Modeless</a:t>
            </a:r>
          </a:p>
          <a:p>
            <a:pPr lvl="1"/>
            <a:r>
              <a:rPr lang="sv-SE" sz="2400" dirty="0" smtClean="0"/>
              <a:t>Bakgrundsfönster kan fortfarande användas</a:t>
            </a:r>
          </a:p>
          <a:p>
            <a:r>
              <a:rPr lang="sv-SE" sz="2800" dirty="0" smtClean="0"/>
              <a:t>myForm.ShowDialog</a:t>
            </a:r>
            <a:r>
              <a:rPr lang="sv-SE" sz="2800" dirty="0" smtClean="0"/>
              <a:t>() - Modal</a:t>
            </a:r>
          </a:p>
          <a:p>
            <a:pPr lvl="1"/>
            <a:r>
              <a:rPr lang="sv-SE" sz="2400" dirty="0" smtClean="0"/>
              <a:t>”Låser” alla fönster utom dialogen</a:t>
            </a:r>
          </a:p>
          <a:p>
            <a:pPr lvl="1"/>
            <a:r>
              <a:rPr lang="sv-SE" sz="2400" dirty="0" smtClean="0"/>
              <a:t>Bör användas sparsamt, störande!</a:t>
            </a:r>
            <a:endParaRPr lang="sv-SE" i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452640"/>
          </a:xfrm>
        </p:spPr>
        <p:txBody>
          <a:bodyPr anchor="ctr"/>
          <a:lstStyle/>
          <a:p>
            <a:pPr>
              <a:buNone/>
            </a:pPr>
            <a:r>
              <a:rPr lang="sv-SE" sz="2400" dirty="0" smtClean="0"/>
              <a:t>Labb till tisdag:</a:t>
            </a:r>
            <a:br>
              <a:rPr lang="sv-SE" sz="2400" dirty="0" smtClean="0"/>
            </a:br>
            <a:r>
              <a:rPr lang="sv-SE" sz="2400" dirty="0" smtClean="0"/>
              <a:t>Labb 2 – Object Editor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>
                <a:solidFill>
                  <a:srgbClr val="4C4946"/>
                </a:solidFill>
                <a:latin typeface="Bliss 2 Regular" pitchFamily="50" charset="0"/>
              </a:rPr>
              <a:t/>
            </a:r>
            <a:br>
              <a:rPr lang="sv-SE" dirty="0" smtClean="0">
                <a:solidFill>
                  <a:srgbClr val="4C4946"/>
                </a:solidFill>
                <a:latin typeface="Bliss 2 Regular" pitchFamily="50" charset="0"/>
              </a:rPr>
            </a:br>
            <a:r>
              <a:rPr lang="sv-SE" dirty="0" smtClean="0">
                <a:solidFill>
                  <a:srgbClr val="4C4946"/>
                </a:solidFill>
                <a:latin typeface="+mn-lt"/>
              </a:rPr>
              <a:t>Frågor</a:t>
            </a:r>
            <a:r>
              <a:rPr lang="sv-SE" dirty="0" smtClean="0">
                <a:solidFill>
                  <a:srgbClr val="4C4946"/>
                </a:solidFill>
                <a:latin typeface="Bliss 2 Regular" pitchFamily="50" charset="0"/>
              </a:rPr>
              <a:t/>
            </a:r>
            <a:br>
              <a:rPr lang="sv-SE" dirty="0" smtClean="0">
                <a:solidFill>
                  <a:srgbClr val="4C4946"/>
                </a:solidFill>
                <a:latin typeface="Bliss 2 Regular" pitchFamily="50" charset="0"/>
              </a:rPr>
            </a:b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hlinkClick r:id="rId2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hlinkClick r:id="rId2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hlinkClick r:id="rId2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hlinkClick r:id="rId2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hlinkClick r:id="rId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hlinkClick r:id="rId2"/>
              </a:rPr>
              <a:t>magnus@thegameassembly.com</a:t>
            </a:r>
            <a:endParaRPr lang="sv-SE" dirty="0" smtClean="0">
              <a:solidFill>
                <a:srgbClr val="4C4946"/>
              </a:solidFill>
            </a:endParaRP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Windows Forms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r>
              <a:rPr lang="sv-SE" sz="2400" dirty="0" smtClean="0"/>
              <a:t>Visual Studio har en utmärkt WYSIWYG-editor</a:t>
            </a:r>
          </a:p>
          <a:p>
            <a:r>
              <a:rPr lang="sv-SE" sz="2400" dirty="0" smtClean="0"/>
              <a:t>Man kan självklart göra allt i kod – men det rekommenderas inte.</a:t>
            </a:r>
          </a:p>
          <a:p>
            <a:r>
              <a:rPr lang="sv-SE" sz="2400" dirty="0" smtClean="0"/>
              <a:t>Placera element visuellt först, koda sen.</a:t>
            </a:r>
          </a:p>
          <a:p>
            <a:r>
              <a:rPr lang="sv-SE" sz="2400" dirty="0" smtClean="0"/>
              <a:t>Även självskrivna komponenter kan läggas ut i visuella editorn genom att använda ett osynligt ”proxyobjekt”.</a:t>
            </a:r>
            <a:endParaRPr lang="sv-S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Windows Forms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3999359" cy="5380631"/>
          </a:xfrm>
        </p:spPr>
        <p:txBody>
          <a:bodyPr anchor="ctr"/>
          <a:lstStyle/>
          <a:p>
            <a:pPr>
              <a:buNone/>
            </a:pPr>
            <a:r>
              <a:rPr lang="sv-SE" sz="2000" dirty="0" smtClean="0"/>
              <a:t>Toolbox öppnas på ikonen till höger.</a:t>
            </a:r>
          </a:p>
          <a:p>
            <a:pPr>
              <a:buNone/>
            </a:pPr>
            <a:endParaRPr lang="sv-SE" sz="2000" dirty="0" smtClean="0"/>
          </a:p>
          <a:p>
            <a:pPr>
              <a:buNone/>
            </a:pPr>
            <a:r>
              <a:rPr lang="sv-SE" sz="2000" dirty="0" smtClean="0"/>
              <a:t>Här hittas alla widgets man kan leka med.</a:t>
            </a:r>
          </a:p>
          <a:p>
            <a:pPr>
              <a:buNone/>
            </a:pPr>
            <a:endParaRPr lang="sv-SE" sz="2000" dirty="0" smtClean="0"/>
          </a:p>
          <a:p>
            <a:pPr>
              <a:buNone/>
            </a:pPr>
            <a:r>
              <a:rPr lang="sv-SE" sz="2000" dirty="0" smtClean="0"/>
              <a:t>Därefter är det bara att drag n drop:a ut på arbetsytan.</a:t>
            </a:r>
          </a:p>
        </p:txBody>
      </p:sp>
      <p:pic>
        <p:nvPicPr>
          <p:cNvPr id="4" name="Bildobjekt 3" descr="openToolBox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98934" y="908721"/>
            <a:ext cx="4607583" cy="3888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Windows Forms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3999359" cy="5380631"/>
          </a:xfrm>
        </p:spPr>
        <p:txBody>
          <a:bodyPr anchor="ctr"/>
          <a:lstStyle/>
          <a:p>
            <a:pPr>
              <a:buNone/>
            </a:pPr>
            <a:r>
              <a:rPr lang="sv-SE" sz="2000" dirty="0" smtClean="0"/>
              <a:t>Varje widget har ett antal properties man kan ändra.</a:t>
            </a:r>
          </a:p>
          <a:p>
            <a:pPr>
              <a:buNone/>
            </a:pPr>
            <a:r>
              <a:rPr lang="sv-SE" sz="2000" dirty="0" smtClean="0"/>
              <a:t>Högerklicka på en widget du har ute och välj ”properties” för att få upp fönstret till höger.</a:t>
            </a:r>
          </a:p>
        </p:txBody>
      </p:sp>
      <p:pic>
        <p:nvPicPr>
          <p:cNvPr id="5" name="Bildobjekt 4" descr="Properti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980728"/>
            <a:ext cx="3423138" cy="5013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Windows Forms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463855" cy="5380631"/>
          </a:xfrm>
        </p:spPr>
        <p:txBody>
          <a:bodyPr anchor="ctr"/>
          <a:lstStyle/>
          <a:p>
            <a:pPr>
              <a:buNone/>
            </a:pPr>
            <a:r>
              <a:rPr lang="sv-SE" sz="2000" dirty="0" smtClean="0"/>
              <a:t>Dubbelklicka på en widget skapar automatiskt ett event (det event man troligast använder oftast).</a:t>
            </a:r>
          </a:p>
          <a:p>
            <a:pPr>
              <a:buNone/>
            </a:pPr>
            <a:r>
              <a:rPr lang="sv-SE" sz="2000" dirty="0" smtClean="0"/>
              <a:t>I koden under är det bara att fylla i vad som ska hända när användaren trycker på knappen button1.</a:t>
            </a:r>
            <a:br>
              <a:rPr lang="sv-SE" sz="2000" dirty="0" smtClean="0"/>
            </a:br>
            <a:endParaRPr lang="sv-SE" sz="2000" dirty="0" smtClean="0"/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namespace Tools_forms 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{     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public partial class Form1 : Form     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{         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	public Form1()         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	{             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		InitializeComponent();         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	}         </a:t>
            </a:r>
            <a:br>
              <a:rPr lang="sv-SE" sz="1400" dirty="0" smtClean="0">
                <a:latin typeface="Courier New" pitchFamily="49" charset="0"/>
                <a:cs typeface="Courier New" pitchFamily="49" charset="0"/>
              </a:rPr>
            </a:b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		private void button1_Click(object sender, EventArgs e)    </a:t>
            </a:r>
          </a:p>
          <a:p>
            <a:pPr>
              <a:buNone/>
            </a:pP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		{         </a:t>
            </a:r>
          </a:p>
          <a:p>
            <a:pPr>
              <a:buNone/>
            </a:pP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		}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    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>
              <a:buNone/>
            </a:pP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}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Windows Forms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r>
              <a:rPr lang="sv-SE" sz="2800" dirty="0" smtClean="0"/>
              <a:t>Windows Message Loop</a:t>
            </a:r>
          </a:p>
          <a:p>
            <a:pPr lvl="1"/>
            <a:r>
              <a:rPr lang="sv-SE" sz="2400" dirty="0" smtClean="0"/>
              <a:t>PeekMessage</a:t>
            </a:r>
          </a:p>
          <a:p>
            <a:pPr lvl="1"/>
            <a:r>
              <a:rPr lang="sv-SE" sz="2400" dirty="0" smtClean="0"/>
              <a:t>Samma gäller i C#, fast lättare</a:t>
            </a:r>
          </a:p>
          <a:p>
            <a:pPr lvl="1"/>
            <a:r>
              <a:rPr lang="sv-SE" sz="2400" dirty="0" smtClean="0"/>
              <a:t>Meddelanden översätts till C#-ekvivalensen: Events!</a:t>
            </a:r>
          </a:p>
          <a:p>
            <a:pPr lvl="2"/>
            <a:r>
              <a:rPr lang="sv-SE" sz="2200" dirty="0" smtClean="0"/>
              <a:t>Man får callbacks på events, istället för att implementera en hel message handler.</a:t>
            </a:r>
          </a:p>
          <a:p>
            <a:pPr lvl="1"/>
            <a:r>
              <a:rPr lang="sv-SE" sz="2400" dirty="0" smtClean="0"/>
              <a:t>Man måste tänka att varje event är en bearbetning av ett meddelande.</a:t>
            </a:r>
          </a:p>
          <a:p>
            <a:pPr lvl="2"/>
            <a:r>
              <a:rPr lang="sv-SE" sz="2000" dirty="0" smtClean="0"/>
              <a:t>Kan behöva avslutas snabbt.</a:t>
            </a:r>
          </a:p>
          <a:p>
            <a:pPr lvl="3"/>
            <a:r>
              <a:rPr lang="sv-SE" sz="1800" dirty="0" smtClean="0"/>
              <a:t>Spawna trådar/tasks om det behövs.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Windows Forms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r>
              <a:rPr lang="sv-SE" sz="2800" dirty="0" smtClean="0"/>
              <a:t>I Windows är allt ett fönster (Window)</a:t>
            </a:r>
          </a:p>
          <a:p>
            <a:pPr lvl="1"/>
            <a:r>
              <a:rPr lang="sv-SE" sz="2400" dirty="0" smtClean="0"/>
              <a:t>Knappar, listor, labels, etc.</a:t>
            </a:r>
          </a:p>
          <a:p>
            <a:r>
              <a:rPr lang="sv-SE" sz="2800" dirty="0" smtClean="0"/>
              <a:t>I C# gör man distinktion mellan Controls, Forms och Dialogs.</a:t>
            </a:r>
          </a:p>
          <a:p>
            <a:pPr lvl="1"/>
            <a:r>
              <a:rPr lang="sv-SE" sz="2400" dirty="0" smtClean="0"/>
              <a:t>Controls: Knappar, listor, labels, etc...</a:t>
            </a:r>
          </a:p>
          <a:p>
            <a:pPr lvl="1"/>
            <a:r>
              <a:rPr lang="sv-SE" sz="2400" dirty="0" smtClean="0"/>
              <a:t>Forms: Fönster med egen meddelandetråd.</a:t>
            </a:r>
          </a:p>
          <a:p>
            <a:pPr lvl="1"/>
            <a:r>
              <a:rPr lang="sv-SE" sz="2400" dirty="0" smtClean="0"/>
              <a:t>Dialoger: Mindre/temporära fönster utan egen meddelandetråd (tänk en informationsruta med en OK knapp).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G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TGA</Template>
  <TotalTime>8786</TotalTime>
  <Words>1019</Words>
  <Application>Microsoft Office PowerPoint</Application>
  <PresentationFormat>Bildspel på skärmen (4:3)</PresentationFormat>
  <Paragraphs>275</Paragraphs>
  <Slides>34</Slides>
  <Notes>33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34</vt:i4>
      </vt:variant>
    </vt:vector>
  </HeadingPairs>
  <TitlesOfParts>
    <vt:vector size="35" baseType="lpstr">
      <vt:lpstr>TGA</vt:lpstr>
      <vt:lpstr>Tools Lektion 3</vt:lpstr>
      <vt:lpstr>Bild 2</vt:lpstr>
      <vt:lpstr>Bild 3</vt:lpstr>
      <vt:lpstr>Windows Forms</vt:lpstr>
      <vt:lpstr>Windows Forms</vt:lpstr>
      <vt:lpstr>Windows Forms</vt:lpstr>
      <vt:lpstr>Windows Forms</vt:lpstr>
      <vt:lpstr>Windows Forms</vt:lpstr>
      <vt:lpstr>Windows Forms</vt:lpstr>
      <vt:lpstr>Windows Forms</vt:lpstr>
      <vt:lpstr>Windows Forms</vt:lpstr>
      <vt:lpstr>Windows Forms</vt:lpstr>
      <vt:lpstr>Windows Forms</vt:lpstr>
      <vt:lpstr>Events</vt:lpstr>
      <vt:lpstr>Events</vt:lpstr>
      <vt:lpstr>Events</vt:lpstr>
      <vt:lpstr>Events</vt:lpstr>
      <vt:lpstr>Events</vt:lpstr>
      <vt:lpstr>Bild 19</vt:lpstr>
      <vt:lpstr>Events i Windows Forms</vt:lpstr>
      <vt:lpstr>Events i Windows Forms</vt:lpstr>
      <vt:lpstr>Events i Windows Forms</vt:lpstr>
      <vt:lpstr>Events i Windows Forms</vt:lpstr>
      <vt:lpstr>Events i Windows Forms</vt:lpstr>
      <vt:lpstr>Events i Windows Forms</vt:lpstr>
      <vt:lpstr>Bild 26</vt:lpstr>
      <vt:lpstr>Dialogs</vt:lpstr>
      <vt:lpstr>Dialogs</vt:lpstr>
      <vt:lpstr>Dialogs</vt:lpstr>
      <vt:lpstr>Dialogs</vt:lpstr>
      <vt:lpstr>Dialogs</vt:lpstr>
      <vt:lpstr>Dialogs</vt:lpstr>
      <vt:lpstr>Bild 33</vt:lpstr>
      <vt:lpstr> Frågor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Presentationstema</dc:title>
  <dc:creator>Utbildning</dc:creator>
  <cp:lastModifiedBy>Magnus Jönsson</cp:lastModifiedBy>
  <cp:revision>435</cp:revision>
  <dcterms:created xsi:type="dcterms:W3CDTF">2008-09-10T13:08:22Z</dcterms:created>
  <dcterms:modified xsi:type="dcterms:W3CDTF">2016-05-03T07:02:49Z</dcterms:modified>
</cp:coreProperties>
</file>