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9" r:id="rId3"/>
    <p:sldId id="350" r:id="rId4"/>
    <p:sldId id="274" r:id="rId5"/>
    <p:sldId id="324" r:id="rId6"/>
    <p:sldId id="351" r:id="rId7"/>
    <p:sldId id="352" r:id="rId8"/>
    <p:sldId id="317" r:id="rId9"/>
    <p:sldId id="348" r:id="rId10"/>
    <p:sldId id="332" r:id="rId11"/>
    <p:sldId id="334" r:id="rId12"/>
    <p:sldId id="335" r:id="rId13"/>
    <p:sldId id="336" r:id="rId14"/>
    <p:sldId id="337" r:id="rId15"/>
    <p:sldId id="353" r:id="rId16"/>
    <p:sldId id="338" r:id="rId17"/>
    <p:sldId id="340" r:id="rId18"/>
    <p:sldId id="341" r:id="rId19"/>
    <p:sldId id="342" r:id="rId20"/>
    <p:sldId id="344" r:id="rId21"/>
    <p:sldId id="345" r:id="rId22"/>
    <p:sldId id="267" r:id="rId23"/>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4D4D4D"/>
    <a:srgbClr val="3333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607" autoAdjust="0"/>
  </p:normalViewPr>
  <p:slideViewPr>
    <p:cSldViewPr>
      <p:cViewPr>
        <p:scale>
          <a:sx n="100" d="100"/>
          <a:sy n="100" d="100"/>
        </p:scale>
        <p:origin x="-194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2015-09-07</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Shaders och  den grafiska pipelinen</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3</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Refactoring time</a:t>
            </a:r>
            <a:endParaRPr lang="sv-SE" dirty="0"/>
          </a:p>
        </p:txBody>
      </p:sp>
      <p:sp>
        <p:nvSpPr>
          <p:cNvPr id="3" name="Platshållare för innehåll 2"/>
          <p:cNvSpPr>
            <a:spLocks noGrp="1"/>
          </p:cNvSpPr>
          <p:nvPr>
            <p:ph idx="1"/>
          </p:nvPr>
        </p:nvSpPr>
        <p:spPr/>
        <p:txBody>
          <a:bodyPr>
            <a:normAutofit/>
          </a:bodyPr>
          <a:lstStyle/>
          <a:p>
            <a:pPr>
              <a:spcBef>
                <a:spcPct val="50000"/>
              </a:spcBef>
            </a:pPr>
            <a:r>
              <a:rPr lang="sv-SE" sz="2800" dirty="0" smtClean="0">
                <a:solidFill>
                  <a:srgbClr val="1C1C1C"/>
                </a:solidFill>
              </a:rPr>
              <a:t>Så vi vill ha på ljus sättning och texturer hur ska vi göra detta ?</a:t>
            </a:r>
          </a:p>
          <a:p>
            <a:pPr>
              <a:spcBef>
                <a:spcPct val="50000"/>
              </a:spcBef>
            </a:pPr>
            <a:r>
              <a:rPr lang="sv-SE" sz="2800" dirty="0" smtClean="0">
                <a:solidFill>
                  <a:srgbClr val="1C1C1C"/>
                </a:solidFill>
              </a:rPr>
              <a:t>Den grundläggande inställningen bör vara vilket vill vi göra först. Så att vi alltid gör en sak i taget och inte fastnar för att vi försöker göra för mycket.</a:t>
            </a:r>
          </a:p>
          <a:p>
            <a:pPr>
              <a:spcBef>
                <a:spcPct val="50000"/>
              </a:spcBef>
            </a:pPr>
            <a:r>
              <a:rPr lang="sv-SE" sz="2800" dirty="0" smtClean="0">
                <a:solidFill>
                  <a:srgbClr val="1C1C1C"/>
                </a:solidFill>
              </a:rPr>
              <a:t>Så först ut av dessa är ljussättningen.</a:t>
            </a:r>
          </a:p>
          <a:p>
            <a:pPr>
              <a:spcBef>
                <a:spcPct val="50000"/>
              </a:spcBef>
            </a:pPr>
            <a:r>
              <a:rPr lang="sv-SE" sz="2800" dirty="0" smtClean="0">
                <a:solidFill>
                  <a:srgbClr val="1C1C1C"/>
                </a:solidFill>
              </a:rPr>
              <a:t>Dagens läxa förklarade i stor detalj hur ljus sättning funkar på dagens datorer. Med steg för steg hur de skapade formlerna.</a:t>
            </a:r>
          </a:p>
          <a:p>
            <a:pPr>
              <a:spcBef>
                <a:spcPct val="50000"/>
              </a:spcBef>
            </a:pPr>
            <a:r>
              <a:rPr lang="sv-SE" sz="2800" dirty="0" smtClean="0">
                <a:solidFill>
                  <a:srgbClr val="1C1C1C"/>
                </a:solidFill>
              </a:rPr>
              <a:t>I D3D tutorial 6 väljer de att ge en något enklare syn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Effect filer</a:t>
            </a:r>
            <a:endParaRPr lang="sv-SE" dirty="0"/>
          </a:p>
        </p:txBody>
      </p:sp>
      <p:sp>
        <p:nvSpPr>
          <p:cNvPr id="3" name="Platshållare för innehåll 2"/>
          <p:cNvSpPr>
            <a:spLocks noGrp="1"/>
          </p:cNvSpPr>
          <p:nvPr>
            <p:ph idx="1"/>
          </p:nvPr>
        </p:nvSpPr>
        <p:spPr/>
        <p:txBody>
          <a:bodyPr/>
          <a:lstStyle/>
          <a:p>
            <a:r>
              <a:rPr lang="sv-SE" dirty="0" smtClean="0"/>
              <a:t>Vi behöver updatera våra effekt filer och vertex format för detta</a:t>
            </a:r>
          </a:p>
          <a:p>
            <a:r>
              <a:rPr lang="sv-SE" dirty="0" smtClean="0"/>
              <a:t>Vi behöver skapa en kub med normaler</a:t>
            </a:r>
          </a:p>
          <a:p>
            <a:pPr lvl="1"/>
            <a:r>
              <a:rPr lang="sv-SE" dirty="0" smtClean="0"/>
              <a:t>Tutorial 6 innehåller kod och exemplerna för idag</a:t>
            </a:r>
          </a:p>
          <a:p>
            <a:r>
              <a:rPr lang="sv-SE" dirty="0" smtClean="0"/>
              <a:t>Detta betyder så klart en ny vertexlayout</a:t>
            </a:r>
          </a:p>
          <a:p>
            <a:r>
              <a:rPr lang="sv-SE" dirty="0" smtClean="0"/>
              <a:t>Vi gör en stor sak i våra effekt filer denna gången</a:t>
            </a:r>
          </a:p>
          <a:p>
            <a:r>
              <a:rPr lang="sv-SE" dirty="0" smtClean="0"/>
              <a:t>Vi ändrar så att inputet till vertex shadern blir en struct också</a:t>
            </a:r>
          </a:p>
          <a:p>
            <a:r>
              <a:rPr lang="sv-SE" dirty="0" smtClean="0"/>
              <a:t>Struct VS_Input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Ljus modellen</a:t>
            </a:r>
            <a:endParaRPr lang="sv-SE" dirty="0"/>
          </a:p>
        </p:txBody>
      </p:sp>
      <p:sp>
        <p:nvSpPr>
          <p:cNvPr id="3" name="Platshållare för innehåll 2"/>
          <p:cNvSpPr>
            <a:spLocks noGrp="1"/>
          </p:cNvSpPr>
          <p:nvPr>
            <p:ph idx="1"/>
          </p:nvPr>
        </p:nvSpPr>
        <p:spPr/>
        <p:txBody>
          <a:bodyPr>
            <a:normAutofit/>
          </a:bodyPr>
          <a:lstStyle/>
          <a:p>
            <a:endParaRPr lang="sv-SE" dirty="0" smtClean="0"/>
          </a:p>
          <a:p>
            <a:r>
              <a:rPr lang="sv-SE" dirty="0" smtClean="0"/>
              <a:t>Våran försimplade model</a:t>
            </a:r>
          </a:p>
          <a:p>
            <a:pPr lvl="1"/>
            <a:r>
              <a:rPr lang="sv-SE" dirty="0" smtClean="0"/>
              <a:t>Ambient</a:t>
            </a:r>
          </a:p>
          <a:p>
            <a:pPr lvl="1"/>
            <a:r>
              <a:rPr lang="sv-SE" dirty="0" smtClean="0"/>
              <a:t>Diffuse</a:t>
            </a:r>
          </a:p>
          <a:p>
            <a:pPr lvl="1"/>
            <a:r>
              <a:rPr lang="sv-SE" strike="sngStrike" dirty="0" smtClean="0"/>
              <a:t>Specular</a:t>
            </a:r>
          </a:p>
          <a:p>
            <a:endParaRPr lang="sv-SE" dirty="0" smtClean="0"/>
          </a:p>
          <a:p>
            <a:r>
              <a:rPr lang="sv-SE" dirty="0" smtClean="0"/>
              <a:t>Ljusföreläsning!</a:t>
            </a:r>
          </a:p>
          <a:p>
            <a:pPr lvl="1"/>
            <a:endParaRPr lang="sv-S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Ljus modellen</a:t>
            </a:r>
            <a:endParaRPr lang="sv-SE" dirty="0"/>
          </a:p>
        </p:txBody>
      </p:sp>
      <p:sp>
        <p:nvSpPr>
          <p:cNvPr id="3" name="Platshållare för innehåll 2"/>
          <p:cNvSpPr>
            <a:spLocks noGrp="1"/>
          </p:cNvSpPr>
          <p:nvPr>
            <p:ph idx="1"/>
          </p:nvPr>
        </p:nvSpPr>
        <p:spPr/>
        <p:txBody>
          <a:bodyPr>
            <a:normAutofit/>
          </a:bodyPr>
          <a:lstStyle/>
          <a:p>
            <a:r>
              <a:rPr lang="sv-SE" dirty="0" smtClean="0"/>
              <a:t>Vi </a:t>
            </a:r>
            <a:r>
              <a:rPr lang="sv-SE" dirty="0" smtClean="0"/>
              <a:t>kommer också hålla oss till directional lights för nu</a:t>
            </a:r>
          </a:p>
          <a:p>
            <a:pPr lvl="1"/>
            <a:r>
              <a:rPr lang="sv-SE" dirty="0" smtClean="0"/>
              <a:t>Directional</a:t>
            </a:r>
          </a:p>
          <a:p>
            <a:pPr lvl="1"/>
            <a:r>
              <a:rPr lang="sv-SE" dirty="0" smtClean="0"/>
              <a:t>Point</a:t>
            </a:r>
          </a:p>
          <a:p>
            <a:pPr lvl="1"/>
            <a:r>
              <a:rPr lang="sv-SE" dirty="0" smtClean="0"/>
              <a:t>Spot</a:t>
            </a:r>
          </a:p>
          <a:p>
            <a:pPr lvl="1"/>
            <a:r>
              <a:rPr lang="sv-SE" dirty="0" smtClean="0"/>
              <a:t>Area</a:t>
            </a:r>
          </a:p>
          <a:p>
            <a:pPr lvl="1"/>
            <a:r>
              <a:rPr lang="sv-SE" dirty="0" smtClean="0"/>
              <a:t>Projected</a:t>
            </a:r>
            <a:endParaRPr lang="sv-SE" dirty="0" smtClean="0"/>
          </a:p>
          <a:p>
            <a:r>
              <a:rPr lang="sv-SE" dirty="0" smtClean="0"/>
              <a:t>De andra ljus typerna kommer dyka upp efter hand. </a:t>
            </a:r>
            <a:endParaRPr lang="sv-S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Nytt klass Diagram</a:t>
            </a:r>
            <a:endParaRPr lang="sv-SE" dirty="0"/>
          </a:p>
        </p:txBody>
      </p:sp>
      <p:sp>
        <p:nvSpPr>
          <p:cNvPr id="3" name="Platshållare för innehåll 2"/>
          <p:cNvSpPr>
            <a:spLocks noGrp="1"/>
          </p:cNvSpPr>
          <p:nvPr>
            <p:ph idx="1"/>
          </p:nvPr>
        </p:nvSpPr>
        <p:spPr/>
        <p:txBody>
          <a:bodyPr>
            <a:normAutofit/>
          </a:bodyPr>
          <a:lstStyle/>
          <a:p>
            <a:pPr>
              <a:buNone/>
            </a:pPr>
            <a:r>
              <a:rPr lang="sv-SE" dirty="0" smtClean="0"/>
              <a:t>	</a:t>
            </a:r>
          </a:p>
          <a:p>
            <a:pPr>
              <a:buNone/>
            </a:pPr>
            <a:endParaRPr lang="sv-SE" dirty="0"/>
          </a:p>
        </p:txBody>
      </p:sp>
      <p:pic>
        <p:nvPicPr>
          <p:cNvPr id="3075" name="Picture 3"/>
          <p:cNvPicPr>
            <a:picLocks noChangeAspect="1" noChangeArrowheads="1"/>
          </p:cNvPicPr>
          <p:nvPr/>
        </p:nvPicPr>
        <p:blipFill>
          <a:blip r:embed="rId2" cstate="print"/>
          <a:srcRect/>
          <a:stretch>
            <a:fillRect/>
          </a:stretch>
        </p:blipFill>
        <p:spPr bwMode="auto">
          <a:xfrm>
            <a:off x="0" y="1124744"/>
            <a:ext cx="9111548" cy="345638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Texture</a:t>
            </a:r>
          </a:p>
          <a:p>
            <a:r>
              <a:rPr lang="en-US" dirty="0" err="1" smtClean="0"/>
              <a:t>Ljus</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Shader</a:t>
            </a:r>
            <a:r>
              <a:rPr lang="en-US" dirty="0" smtClean="0"/>
              <a:t> resource view</a:t>
            </a:r>
          </a:p>
          <a:p>
            <a:endParaRPr lang="en-US" dirty="0" smtClean="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71600" y="2204864"/>
            <a:ext cx="6353175" cy="2476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Effect Class Updates</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Så vi behöver kunna utföra beräknignar på grafikkortet för ljuset per vertex på våran model.</a:t>
            </a:r>
          </a:p>
          <a:p>
            <a:r>
              <a:rPr lang="sv-SE" dirty="0" smtClean="0"/>
              <a:t>För att göra detta måste vi skicka nya variabler till grafikkortet</a:t>
            </a:r>
          </a:p>
          <a:p>
            <a:pPr>
              <a:buNone/>
            </a:pPr>
            <a:r>
              <a:rPr lang="sv-SE" sz="1800" dirty="0" smtClean="0"/>
              <a:t>		ID3DX11EffectVectorVariable*	 	 myLightDirectionsColorVariable;</a:t>
            </a:r>
          </a:p>
          <a:p>
            <a:pPr>
              <a:buNone/>
            </a:pPr>
            <a:r>
              <a:rPr lang="sv-SE" sz="1800" dirty="0" smtClean="0"/>
              <a:t>		ID3DX11EffectVectorVariable*		 myLightColorVariable;</a:t>
            </a:r>
          </a:p>
          <a:p>
            <a:r>
              <a:rPr lang="sv-SE" dirty="0" smtClean="0"/>
              <a:t>Notera skillnaden mellan dessa varibler och de du deklarerat tidigare båda dessa kallas för VectorVariable.</a:t>
            </a:r>
          </a:p>
          <a:p>
            <a:pPr lvl="1"/>
            <a:r>
              <a:rPr lang="sv-SE" dirty="0" smtClean="0"/>
              <a:t>Detta är så klart pga att de bindas till vectorer på grafikoretet så vi kan supporta multipla ljus.</a:t>
            </a:r>
          </a:p>
          <a:p>
            <a:pPr>
              <a:buNone/>
            </a:pPr>
            <a:r>
              <a:rPr lang="sv-SE" sz="1800" dirty="0" smtClean="0"/>
              <a:t> myLightColorVariable = myEffect-&gt;GetVariableByName( "LightColors" )-&gt;AsVector();</a:t>
            </a:r>
          </a:p>
          <a:p>
            <a:pPr>
              <a:buNone/>
            </a:pPr>
            <a:r>
              <a:rPr lang="sv-SE" sz="1800" dirty="0" smtClean="0"/>
              <a:t> myLightDirectionsColorVariable = myEffect-&gt;GetVariableByName( "LightDirections" )-&gt;AsVector();</a:t>
            </a:r>
          </a:p>
          <a:p>
            <a:r>
              <a:rPr lang="sv-SE" dirty="0" smtClean="0"/>
              <a:t>Initsialisering anger också att de är vectorer. Hittills har vi dock inte anget vad de är vectorer av.</a:t>
            </a:r>
          </a:p>
          <a:p>
            <a:r>
              <a:rPr lang="sv-SE" dirty="0" smtClean="0"/>
              <a:t>Denna datan behövs först då du ska skicka data till grafikortet.</a:t>
            </a:r>
          </a:p>
          <a:p>
            <a:pPr>
              <a:buNone/>
            </a:pPr>
            <a:r>
              <a:rPr lang="sv-SE" sz="1800" dirty="0" smtClean="0"/>
              <a:t> myLightDirectionsColorVariable-&gt;SetFloatVectorArray( reinterpret_cast&lt;float*&gt;(&amp;someLightvectors[0]), 0, 2 );</a:t>
            </a:r>
          </a:p>
          <a:p>
            <a:r>
              <a:rPr lang="sv-SE" sz="2800" dirty="0" smtClean="0"/>
              <a:t>Var nogran med de sista 2 talen här annars blir allting väldigt väldigt fel.</a:t>
            </a:r>
          </a:p>
          <a:p>
            <a:r>
              <a:rPr lang="sv-SE" dirty="0" smtClean="0"/>
              <a:t>Detta var vad vi behövde för att fixa våran effekt class.</a:t>
            </a:r>
          </a:p>
          <a:p>
            <a:r>
              <a:rPr lang="sv-SE" sz="1800" dirty="0" smtClean="0"/>
              <a:t>Void UpdateLight(CU::StaticArray&lt;CU::Vector4f,9&gt; someLightvectors ,CU::StaticArray&lt;CU::Vector4f,9&gt; someLightColors)</a:t>
            </a:r>
          </a:p>
          <a:p>
            <a:endParaRPr lang="sv-S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Light Class</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Så vad innehåller ett ljus ?</a:t>
            </a:r>
          </a:p>
          <a:p>
            <a:pPr lvl="1"/>
            <a:r>
              <a:rPr lang="sv-SE" dirty="0" smtClean="0"/>
              <a:t>En ljus riktning och en färg.</a:t>
            </a:r>
          </a:p>
          <a:p>
            <a:pPr lvl="1"/>
            <a:r>
              <a:rPr lang="sv-SE" dirty="0" smtClean="0"/>
              <a:t>Men om vi vill kunna rotera ljuset då ?</a:t>
            </a:r>
          </a:p>
          <a:p>
            <a:pPr lvl="1"/>
            <a:r>
              <a:rPr lang="sv-SE" dirty="0" smtClean="0"/>
              <a:t>Då behöver vi en 3x3 matris och en currentDirection</a:t>
            </a:r>
          </a:p>
          <a:p>
            <a:pPr lvl="2"/>
            <a:r>
              <a:rPr lang="sv-SE" dirty="0" smtClean="0"/>
              <a:t>Jag väljer att köra myDirection som current och ha en myOriginalDirection.</a:t>
            </a:r>
          </a:p>
          <a:p>
            <a:r>
              <a:rPr lang="sv-SE" dirty="0" smtClean="0"/>
              <a:t>Vi behöver funktioner för att sätta dessa värden och för att manipulera ljuset.</a:t>
            </a:r>
          </a:p>
          <a:p>
            <a:r>
              <a:rPr lang="sv-SE" dirty="0" smtClean="0"/>
              <a:t>Vi behöver även en update funktion som vi kan anropa varje frame för att vara säker på att ljuset tar hänsyn till alla rotationer etc</a:t>
            </a:r>
          </a:p>
          <a:p>
            <a:pPr lvl="1"/>
            <a:r>
              <a:rPr lang="sv-SE" dirty="0" smtClean="0"/>
              <a:t>Man kan argumentera för att detta borde göras vid varje anrop som modifierar värdena. Men en update är en renare lösning som följer ett standard design pattern som funkar bra tidigare så vi kör på det.</a:t>
            </a:r>
          </a:p>
          <a:p>
            <a:pPr lvl="1"/>
            <a:r>
              <a:rPr lang="sv-SE" dirty="0" smtClean="0"/>
              <a:t>Även om det kunde ses som att tänka framåt.</a:t>
            </a:r>
          </a:p>
          <a:p>
            <a:pPr lvl="2"/>
            <a:endParaRPr lang="sv-S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Light Class</a:t>
            </a:r>
            <a:endParaRPr lang="sv-SE" dirty="0"/>
          </a:p>
        </p:txBody>
      </p:sp>
      <p:sp>
        <p:nvSpPr>
          <p:cNvPr id="3" name="Platshållare för innehåll 2"/>
          <p:cNvSpPr>
            <a:spLocks noGrp="1"/>
          </p:cNvSpPr>
          <p:nvPr>
            <p:ph idx="1"/>
          </p:nvPr>
        </p:nvSpPr>
        <p:spPr/>
        <p:txBody>
          <a:bodyPr>
            <a:normAutofit fontScale="47500" lnSpcReduction="20000"/>
          </a:bodyPr>
          <a:lstStyle/>
          <a:p>
            <a:pPr>
              <a:buNone/>
            </a:pPr>
            <a:r>
              <a:rPr lang="sv-SE" dirty="0" smtClean="0"/>
              <a:t>	</a:t>
            </a:r>
            <a:r>
              <a:rPr lang="sv-SE" dirty="0" err="1" smtClean="0"/>
              <a:t>class</a:t>
            </a:r>
            <a:r>
              <a:rPr lang="sv-SE" dirty="0" smtClean="0"/>
              <a:t> Light</a:t>
            </a:r>
          </a:p>
          <a:p>
            <a:pPr>
              <a:buNone/>
            </a:pPr>
            <a:r>
              <a:rPr lang="sv-SE" dirty="0" smtClean="0"/>
              <a:t>	{</a:t>
            </a:r>
          </a:p>
          <a:p>
            <a:pPr>
              <a:buNone/>
            </a:pPr>
            <a:r>
              <a:rPr lang="sv-SE" dirty="0" smtClean="0"/>
              <a:t>	public:</a:t>
            </a:r>
          </a:p>
          <a:p>
            <a:pPr>
              <a:buNone/>
            </a:pPr>
            <a:r>
              <a:rPr lang="sv-SE" dirty="0" smtClean="0"/>
              <a:t>		Light();</a:t>
            </a:r>
          </a:p>
          <a:p>
            <a:pPr>
              <a:buNone/>
            </a:pPr>
            <a:r>
              <a:rPr lang="sv-SE" dirty="0" smtClean="0"/>
              <a:t>		~Light();</a:t>
            </a:r>
          </a:p>
          <a:p>
            <a:pPr>
              <a:buNone/>
            </a:pPr>
            <a:endParaRPr lang="sv-SE" dirty="0" smtClean="0"/>
          </a:p>
          <a:p>
            <a:pPr>
              <a:buNone/>
            </a:pPr>
            <a:r>
              <a:rPr lang="sv-SE" dirty="0" smtClean="0"/>
              <a:t>		</a:t>
            </a:r>
            <a:r>
              <a:rPr lang="sv-SE" dirty="0" err="1" smtClean="0"/>
              <a:t>void</a:t>
            </a:r>
            <a:r>
              <a:rPr lang="sv-SE" dirty="0" smtClean="0"/>
              <a:t> </a:t>
            </a:r>
            <a:r>
              <a:rPr lang="sv-SE" dirty="0" err="1" smtClean="0"/>
              <a:t>Update</a:t>
            </a:r>
            <a:r>
              <a:rPr lang="sv-SE" dirty="0" smtClean="0"/>
              <a:t>();</a:t>
            </a:r>
          </a:p>
          <a:p>
            <a:pPr>
              <a:buNone/>
            </a:pPr>
            <a:endParaRPr lang="sv-SE" dirty="0" smtClean="0"/>
          </a:p>
          <a:p>
            <a:pPr>
              <a:buNone/>
            </a:pPr>
            <a:r>
              <a:rPr lang="sv-SE" dirty="0" smtClean="0"/>
              <a:t>		CU::Vector4f </a:t>
            </a:r>
            <a:r>
              <a:rPr lang="sv-SE" dirty="0" err="1" smtClean="0"/>
              <a:t>GetCurrentLightDir</a:t>
            </a:r>
            <a:r>
              <a:rPr lang="sv-SE" dirty="0" smtClean="0"/>
              <a:t>();</a:t>
            </a:r>
          </a:p>
          <a:p>
            <a:pPr>
              <a:buNone/>
            </a:pPr>
            <a:r>
              <a:rPr lang="sv-SE" dirty="0" smtClean="0"/>
              <a:t>		</a:t>
            </a:r>
            <a:r>
              <a:rPr lang="sv-SE" dirty="0" err="1" smtClean="0"/>
              <a:t>const</a:t>
            </a:r>
            <a:r>
              <a:rPr lang="sv-SE" dirty="0" smtClean="0"/>
              <a:t> CU::Vector3f&amp; </a:t>
            </a:r>
            <a:r>
              <a:rPr lang="sv-SE" dirty="0" err="1" smtClean="0"/>
              <a:t>GetLightDir</a:t>
            </a:r>
            <a:r>
              <a:rPr lang="sv-SE" dirty="0" smtClean="0"/>
              <a:t>();</a:t>
            </a:r>
          </a:p>
          <a:p>
            <a:pPr>
              <a:buNone/>
            </a:pPr>
            <a:r>
              <a:rPr lang="sv-SE" dirty="0" smtClean="0"/>
              <a:t>		</a:t>
            </a:r>
            <a:r>
              <a:rPr lang="sv-SE" dirty="0" err="1" smtClean="0"/>
              <a:t>const</a:t>
            </a:r>
            <a:r>
              <a:rPr lang="sv-SE" dirty="0" smtClean="0"/>
              <a:t> CU::Vector4f&amp; </a:t>
            </a:r>
            <a:r>
              <a:rPr lang="sv-SE" dirty="0" err="1" smtClean="0"/>
              <a:t>GetLightColor</a:t>
            </a:r>
            <a:r>
              <a:rPr lang="sv-SE" dirty="0" smtClean="0"/>
              <a:t>();</a:t>
            </a:r>
          </a:p>
          <a:p>
            <a:pPr>
              <a:buNone/>
            </a:pPr>
            <a:endParaRPr lang="sv-SE" dirty="0" smtClean="0"/>
          </a:p>
          <a:p>
            <a:pPr>
              <a:buNone/>
            </a:pPr>
            <a:r>
              <a:rPr lang="sv-SE" dirty="0" smtClean="0"/>
              <a:t>		</a:t>
            </a:r>
            <a:r>
              <a:rPr lang="sv-SE" dirty="0" err="1" smtClean="0"/>
              <a:t>void</a:t>
            </a:r>
            <a:r>
              <a:rPr lang="sv-SE" dirty="0" smtClean="0"/>
              <a:t> </a:t>
            </a:r>
            <a:r>
              <a:rPr lang="sv-SE" dirty="0" err="1" smtClean="0"/>
              <a:t>SetLightDir</a:t>
            </a:r>
            <a:r>
              <a:rPr lang="sv-SE" dirty="0" smtClean="0"/>
              <a:t>(CU::Vector3f&amp; </a:t>
            </a:r>
            <a:r>
              <a:rPr lang="sv-SE" dirty="0" err="1" smtClean="0"/>
              <a:t>aVector</a:t>
            </a:r>
            <a:r>
              <a:rPr lang="sv-SE" dirty="0" smtClean="0"/>
              <a:t>);</a:t>
            </a:r>
          </a:p>
          <a:p>
            <a:pPr>
              <a:buNone/>
            </a:pPr>
            <a:r>
              <a:rPr lang="sv-SE" dirty="0" smtClean="0"/>
              <a:t>		</a:t>
            </a:r>
            <a:r>
              <a:rPr lang="sv-SE" dirty="0" err="1" smtClean="0"/>
              <a:t>void</a:t>
            </a:r>
            <a:r>
              <a:rPr lang="sv-SE" dirty="0" smtClean="0"/>
              <a:t> </a:t>
            </a:r>
            <a:r>
              <a:rPr lang="sv-SE" dirty="0" err="1" smtClean="0"/>
              <a:t>SetLightColor</a:t>
            </a:r>
            <a:r>
              <a:rPr lang="sv-SE" dirty="0" smtClean="0"/>
              <a:t>(CU::Vector4f&amp; </a:t>
            </a:r>
            <a:r>
              <a:rPr lang="sv-SE" dirty="0" err="1" smtClean="0"/>
              <a:t>aVector</a:t>
            </a:r>
            <a:r>
              <a:rPr lang="sv-SE" dirty="0" smtClean="0"/>
              <a:t>);</a:t>
            </a:r>
          </a:p>
          <a:p>
            <a:pPr>
              <a:buNone/>
            </a:pPr>
            <a:endParaRPr lang="sv-SE" dirty="0" smtClean="0"/>
          </a:p>
          <a:p>
            <a:pPr>
              <a:buNone/>
            </a:pPr>
            <a:r>
              <a:rPr lang="sv-SE" dirty="0" smtClean="0"/>
              <a:t>		</a:t>
            </a:r>
            <a:r>
              <a:rPr lang="sv-SE" dirty="0" err="1" smtClean="0"/>
              <a:t>void</a:t>
            </a:r>
            <a:r>
              <a:rPr lang="sv-SE" dirty="0" smtClean="0"/>
              <a:t> </a:t>
            </a:r>
            <a:r>
              <a:rPr lang="sv-SE" dirty="0" err="1" smtClean="0"/>
              <a:t>PerformRotation</a:t>
            </a:r>
            <a:r>
              <a:rPr lang="sv-SE" dirty="0" smtClean="0"/>
              <a:t>(CU::Matrix33f&amp; </a:t>
            </a:r>
            <a:r>
              <a:rPr lang="sv-SE" dirty="0" err="1" smtClean="0"/>
              <a:t>aOrientation</a:t>
            </a:r>
            <a:r>
              <a:rPr lang="sv-SE" dirty="0" smtClean="0"/>
              <a:t>);</a:t>
            </a:r>
          </a:p>
          <a:p>
            <a:pPr>
              <a:buNone/>
            </a:pPr>
            <a:endParaRPr lang="sv-SE" dirty="0" smtClean="0"/>
          </a:p>
          <a:p>
            <a:pPr>
              <a:buNone/>
            </a:pPr>
            <a:r>
              <a:rPr lang="sv-SE" dirty="0" smtClean="0"/>
              <a:t>	</a:t>
            </a:r>
            <a:r>
              <a:rPr lang="sv-SE" dirty="0" err="1" smtClean="0"/>
              <a:t>protected</a:t>
            </a:r>
            <a:r>
              <a:rPr lang="sv-SE" dirty="0" smtClean="0"/>
              <a:t>:</a:t>
            </a:r>
          </a:p>
          <a:p>
            <a:pPr>
              <a:buNone/>
            </a:pPr>
            <a:r>
              <a:rPr lang="sv-SE" dirty="0" smtClean="0"/>
              <a:t>		CU::Vector4f </a:t>
            </a:r>
            <a:r>
              <a:rPr lang="sv-SE" dirty="0" err="1" smtClean="0"/>
              <a:t>myDirection</a:t>
            </a:r>
            <a:r>
              <a:rPr lang="sv-SE" dirty="0" smtClean="0"/>
              <a:t>;</a:t>
            </a:r>
          </a:p>
          <a:p>
            <a:pPr>
              <a:buNone/>
            </a:pPr>
            <a:r>
              <a:rPr lang="sv-SE" dirty="0" smtClean="0"/>
              <a:t>		CU::Vector3f </a:t>
            </a:r>
            <a:r>
              <a:rPr lang="sv-SE" dirty="0" err="1" smtClean="0"/>
              <a:t>myOriginalDirection</a:t>
            </a:r>
            <a:r>
              <a:rPr lang="sv-SE" dirty="0" smtClean="0"/>
              <a:t>;</a:t>
            </a:r>
          </a:p>
          <a:p>
            <a:pPr>
              <a:buNone/>
            </a:pPr>
            <a:r>
              <a:rPr lang="sv-SE" dirty="0" smtClean="0"/>
              <a:t>		CU::Vector4f </a:t>
            </a:r>
            <a:r>
              <a:rPr lang="sv-SE" dirty="0" err="1" smtClean="0"/>
              <a:t>myColor</a:t>
            </a:r>
            <a:r>
              <a:rPr lang="sv-SE" dirty="0" smtClean="0"/>
              <a:t>;</a:t>
            </a:r>
          </a:p>
          <a:p>
            <a:pPr>
              <a:buNone/>
            </a:pPr>
            <a:r>
              <a:rPr lang="sv-SE" dirty="0" smtClean="0"/>
              <a:t>		CU::Matrix33f </a:t>
            </a:r>
            <a:r>
              <a:rPr lang="sv-SE" dirty="0" err="1" smtClean="0"/>
              <a:t>myOrientation</a:t>
            </a:r>
            <a:r>
              <a:rPr lang="sv-SE" dirty="0" smtClean="0"/>
              <a:t>;</a:t>
            </a:r>
          </a:p>
          <a:p>
            <a:pPr>
              <a:buNone/>
            </a:pPr>
            <a:r>
              <a:rPr lang="sv-SE" dirty="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Light Class</a:t>
            </a:r>
            <a:endParaRPr lang="sv-SE" dirty="0"/>
          </a:p>
        </p:txBody>
      </p:sp>
      <p:sp>
        <p:nvSpPr>
          <p:cNvPr id="3" name="Platshållare för innehåll 2"/>
          <p:cNvSpPr>
            <a:spLocks noGrp="1"/>
          </p:cNvSpPr>
          <p:nvPr>
            <p:ph idx="1"/>
          </p:nvPr>
        </p:nvSpPr>
        <p:spPr/>
        <p:txBody>
          <a:bodyPr>
            <a:normAutofit lnSpcReduction="10000"/>
          </a:bodyPr>
          <a:lstStyle/>
          <a:p>
            <a:r>
              <a:rPr lang="sv-SE" dirty="0" smtClean="0"/>
              <a:t>Så all funktionalitet är rätt uppenbar i denna klass</a:t>
            </a:r>
          </a:p>
          <a:p>
            <a:r>
              <a:rPr lang="sv-SE" dirty="0" smtClean="0"/>
              <a:t>Enda man behöver komma ihåg är att mydirection beräknas i update.</a:t>
            </a:r>
          </a:p>
          <a:p>
            <a:r>
              <a:rPr lang="sv-SE" dirty="0" smtClean="0"/>
              <a:t>Och att alla anrop till en funktion som sätter ett värde har effekt först efter nästa update</a:t>
            </a:r>
          </a:p>
          <a:p>
            <a:pPr lvl="1"/>
            <a:r>
              <a:rPr lang="sv-SE" dirty="0" smtClean="0"/>
              <a:t>Vilket inte är ett problem då du anropar den varje frame.</a:t>
            </a:r>
          </a:p>
          <a:p>
            <a:r>
              <a:rPr lang="sv-SE" dirty="0" smtClean="0"/>
              <a:t>Observera att detta är en data wrapper klass just nu den innehåller ingen direkt funktionalitet.</a:t>
            </a:r>
          </a:p>
          <a:p>
            <a:r>
              <a:rPr lang="sv-SE" dirty="0" smtClean="0"/>
              <a:t>Själva ljus beräkningen kommer ske på GPU:n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Ny</a:t>
            </a:r>
            <a:r>
              <a:rPr lang="en-US" dirty="0" smtClean="0"/>
              <a:t> Setup </a:t>
            </a:r>
            <a:r>
              <a:rPr lang="en-US" dirty="0" err="1" smtClean="0"/>
              <a:t>kod</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14313" y="1522483"/>
            <a:ext cx="8715375" cy="431309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Scene</a:t>
            </a:r>
            <a:endParaRPr lang="sv-SE" dirty="0"/>
          </a:p>
        </p:txBody>
      </p:sp>
      <p:sp>
        <p:nvSpPr>
          <p:cNvPr id="3" name="Platshållare för innehåll 2"/>
          <p:cNvSpPr>
            <a:spLocks noGrp="1"/>
          </p:cNvSpPr>
          <p:nvPr>
            <p:ph idx="1"/>
          </p:nvPr>
        </p:nvSpPr>
        <p:spPr/>
        <p:txBody>
          <a:bodyPr>
            <a:normAutofit fontScale="62500" lnSpcReduction="20000"/>
          </a:bodyPr>
          <a:lstStyle/>
          <a:p>
            <a:pPr>
              <a:buNone/>
            </a:pPr>
            <a:r>
              <a:rPr lang="sv-SE" dirty="0" smtClean="0"/>
              <a:t>class Scene</a:t>
            </a:r>
          </a:p>
          <a:p>
            <a:pPr>
              <a:buNone/>
            </a:pPr>
            <a:r>
              <a:rPr lang="sv-SE" dirty="0" smtClean="0"/>
              <a:t>{</a:t>
            </a:r>
          </a:p>
          <a:p>
            <a:pPr>
              <a:buNone/>
            </a:pPr>
            <a:r>
              <a:rPr lang="sv-SE" dirty="0" smtClean="0"/>
              <a:t>public:</a:t>
            </a:r>
          </a:p>
          <a:p>
            <a:pPr>
              <a:buNone/>
            </a:pPr>
            <a:r>
              <a:rPr lang="sv-SE" dirty="0" smtClean="0"/>
              <a:t>	Scene();</a:t>
            </a:r>
          </a:p>
          <a:p>
            <a:pPr>
              <a:buNone/>
            </a:pPr>
            <a:r>
              <a:rPr lang="sv-SE" dirty="0" smtClean="0"/>
              <a:t>	~Scene();</a:t>
            </a:r>
          </a:p>
          <a:p>
            <a:pPr>
              <a:buNone/>
            </a:pPr>
            <a:endParaRPr lang="sv-SE" dirty="0" smtClean="0"/>
          </a:p>
          <a:p>
            <a:pPr>
              <a:buNone/>
            </a:pPr>
            <a:r>
              <a:rPr lang="sv-SE" dirty="0" smtClean="0"/>
              <a:t>	void SetCamera(Camera&amp; aCamera);</a:t>
            </a:r>
          </a:p>
          <a:p>
            <a:pPr>
              <a:buNone/>
            </a:pPr>
            <a:r>
              <a:rPr lang="sv-SE" dirty="0" smtClean="0"/>
              <a:t>	Camera&amp; GetCamera();</a:t>
            </a:r>
          </a:p>
          <a:p>
            <a:pPr>
              <a:buNone/>
            </a:pPr>
            <a:endParaRPr lang="sv-SE" dirty="0" smtClean="0"/>
          </a:p>
          <a:p>
            <a:pPr>
              <a:buNone/>
            </a:pPr>
            <a:r>
              <a:rPr lang="sv-SE" dirty="0" smtClean="0"/>
              <a:t>	void Render();</a:t>
            </a:r>
          </a:p>
          <a:p>
            <a:pPr>
              <a:buNone/>
            </a:pPr>
            <a:endParaRPr lang="sv-SE" dirty="0" smtClean="0"/>
          </a:p>
          <a:p>
            <a:pPr>
              <a:buNone/>
            </a:pPr>
            <a:r>
              <a:rPr lang="sv-SE" dirty="0" smtClean="0"/>
              <a:t>	void AddInstance(Instance* aInstance);</a:t>
            </a:r>
          </a:p>
          <a:p>
            <a:pPr>
              <a:buNone/>
            </a:pPr>
            <a:r>
              <a:rPr lang="sv-SE" dirty="0" smtClean="0"/>
              <a:t>	void AddLight(Light* aLight);</a:t>
            </a:r>
          </a:p>
          <a:p>
            <a:pPr>
              <a:buNone/>
            </a:pPr>
            <a:r>
              <a:rPr lang="sv-SE" dirty="0" smtClean="0"/>
              <a:t>protected:</a:t>
            </a:r>
          </a:p>
          <a:p>
            <a:pPr>
              <a:buNone/>
            </a:pPr>
            <a:r>
              <a:rPr lang="sv-SE" dirty="0" smtClean="0"/>
              <a:t>	CU::GrowingArray&lt;Instance*&gt; myInstances;</a:t>
            </a:r>
          </a:p>
          <a:p>
            <a:pPr>
              <a:buNone/>
            </a:pPr>
            <a:r>
              <a:rPr lang="sv-SE" dirty="0" smtClean="0"/>
              <a:t>	Camera myCamera;	</a:t>
            </a:r>
          </a:p>
          <a:p>
            <a:pPr>
              <a:buNone/>
            </a:pPr>
            <a:r>
              <a:rPr lang="sv-SE" dirty="0" smtClean="0"/>
              <a:t>	CU::GrowingArray&lt;Light*&gt; myLights;</a:t>
            </a:r>
          </a:p>
          <a:p>
            <a:pPr>
              <a:buNone/>
            </a:pPr>
            <a:r>
              <a:rPr lang="sv-SE" dirty="0" smtClean="0"/>
              <a:t>};</a:t>
            </a:r>
          </a:p>
          <a:p>
            <a:pPr lvl="1">
              <a:buNone/>
            </a:pPr>
            <a:endParaRPr lang="sv-S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Scene</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De flesta funktionerna gör precis vad de verkar som. Den enda som är lite intressant är render</a:t>
            </a:r>
          </a:p>
          <a:p>
            <a:r>
              <a:rPr lang="sv-SE" dirty="0" smtClean="0"/>
              <a:t>I render måste du gå </a:t>
            </a:r>
            <a:r>
              <a:rPr lang="sv-SE" dirty="0" smtClean="0"/>
              <a:t>igenom alla ljuskällor.</a:t>
            </a:r>
            <a:endParaRPr lang="sv-SE" dirty="0" smtClean="0"/>
          </a:p>
          <a:p>
            <a:r>
              <a:rPr lang="sv-SE" dirty="0" smtClean="0"/>
              <a:t>Skapa 2 lokala arrayer med lightColor och LightDirection</a:t>
            </a:r>
          </a:p>
          <a:p>
            <a:r>
              <a:rPr lang="sv-SE" dirty="0" smtClean="0"/>
              <a:t>Sedan för varje instans måste du skicka den till grafikkortet via dens instance klass.</a:t>
            </a:r>
          </a:p>
          <a:p>
            <a:r>
              <a:rPr lang="sv-SE" dirty="0" smtClean="0"/>
              <a:t>Och sen anropa render på den med kameran</a:t>
            </a:r>
          </a:p>
          <a:p>
            <a:pPr lvl="1"/>
            <a:r>
              <a:rPr lang="sv-SE" dirty="0" smtClean="0"/>
              <a:t>Igen kunde man göra andra lösnignar men de kommer senare då vi bygger ut scenen</a:t>
            </a:r>
          </a:p>
          <a:p>
            <a:pPr lvl="1"/>
            <a:r>
              <a:rPr lang="sv-SE" dirty="0" smtClean="0"/>
              <a:t>Detta är det lättaste sättet att göra  detta nu.</a:t>
            </a:r>
          </a:p>
          <a:p>
            <a:r>
              <a:rPr lang="sv-SE" dirty="0" smtClean="0"/>
              <a:t>Vi förändrar så klart rotationer etc i app som vanligt.</a:t>
            </a:r>
          </a:p>
          <a:p>
            <a:r>
              <a:rPr lang="sv-SE" dirty="0" smtClean="0"/>
              <a:t>Scene är en bara en container klass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dirty="0" smtClean="0">
                <a:solidFill>
                  <a:srgbClr val="4C4946"/>
                </a:solidFill>
                <a:latin typeface="Bliss 2 Regular" pitchFamily="50" charset="0"/>
              </a:rPr>
              <a:t>Adam@thegameassembly.com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Ny</a:t>
            </a:r>
            <a:r>
              <a:rPr lang="en-US" dirty="0" smtClean="0"/>
              <a:t> Setup </a:t>
            </a:r>
            <a:r>
              <a:rPr lang="en-US" dirty="0" err="1" smtClean="0"/>
              <a:t>kod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D3D </a:t>
            </a:r>
            <a:r>
              <a:rPr lang="en-US" dirty="0" err="1" smtClean="0"/>
              <a:t>läser</a:t>
            </a:r>
            <a:r>
              <a:rPr lang="en-US" dirty="0" smtClean="0"/>
              <a:t> char* </a:t>
            </a:r>
            <a:r>
              <a:rPr lang="en-US" dirty="0" err="1" smtClean="0"/>
              <a:t>då</a:t>
            </a:r>
            <a:r>
              <a:rPr lang="en-US" dirty="0" smtClean="0"/>
              <a:t> </a:t>
            </a:r>
            <a:r>
              <a:rPr lang="en-US" dirty="0" err="1" smtClean="0"/>
              <a:t>bör</a:t>
            </a:r>
            <a:r>
              <a:rPr lang="en-US" dirty="0" smtClean="0"/>
              <a:t> vi </a:t>
            </a:r>
            <a:r>
              <a:rPr lang="en-US" dirty="0" err="1" smtClean="0"/>
              <a:t>skicka</a:t>
            </a:r>
            <a:r>
              <a:rPr lang="en-US" dirty="0" smtClean="0"/>
              <a:t> in det.</a:t>
            </a:r>
          </a:p>
          <a:p>
            <a:r>
              <a:rPr lang="en-US" dirty="0" err="1" smtClean="0"/>
              <a:t>Unifiera</a:t>
            </a:r>
            <a:r>
              <a:rPr lang="en-US" dirty="0" smtClean="0"/>
              <a:t> </a:t>
            </a:r>
            <a:r>
              <a:rPr lang="en-US" dirty="0" err="1" smtClean="0"/>
              <a:t>det</a:t>
            </a:r>
            <a:r>
              <a:rPr lang="en-US" dirty="0" smtClean="0"/>
              <a:t> till 2 </a:t>
            </a:r>
            <a:r>
              <a:rPr lang="en-US" dirty="0" err="1" smtClean="0"/>
              <a:t>steg</a:t>
            </a:r>
            <a:endParaRPr lang="en-US" dirty="0" smtClean="0"/>
          </a:p>
          <a:p>
            <a:pPr lvl="1"/>
            <a:r>
              <a:rPr lang="en-US" dirty="0" smtClean="0"/>
              <a:t>Steg </a:t>
            </a:r>
            <a:r>
              <a:rPr lang="en-US" dirty="0" smtClean="0"/>
              <a:t>1 sätter upp model data</a:t>
            </a:r>
          </a:p>
          <a:p>
            <a:pPr lvl="1"/>
            <a:r>
              <a:rPr lang="en-US" dirty="0" err="1" smtClean="0"/>
              <a:t>Steg</a:t>
            </a:r>
            <a:r>
              <a:rPr lang="en-US" dirty="0" smtClean="0"/>
              <a:t> 2 </a:t>
            </a:r>
            <a:r>
              <a:rPr lang="en-US" dirty="0" err="1" smtClean="0"/>
              <a:t>läser</a:t>
            </a:r>
            <a:r>
              <a:rPr lang="en-US" dirty="0" smtClean="0"/>
              <a:t> </a:t>
            </a:r>
            <a:r>
              <a:rPr lang="en-US" dirty="0" err="1" smtClean="0"/>
              <a:t>av</a:t>
            </a:r>
            <a:r>
              <a:rPr lang="en-US" dirty="0" smtClean="0"/>
              <a:t> </a:t>
            </a:r>
            <a:r>
              <a:rPr lang="en-US" dirty="0" err="1" smtClean="0"/>
              <a:t>modell</a:t>
            </a:r>
            <a:r>
              <a:rPr lang="en-US" dirty="0" smtClean="0"/>
              <a:t> data </a:t>
            </a:r>
            <a:r>
              <a:rPr lang="en-US" dirty="0" err="1" smtClean="0"/>
              <a:t>och</a:t>
            </a:r>
            <a:r>
              <a:rPr lang="en-US" dirty="0" smtClean="0"/>
              <a:t> </a:t>
            </a:r>
            <a:r>
              <a:rPr lang="en-US" dirty="0" err="1" smtClean="0"/>
              <a:t>sätter</a:t>
            </a:r>
            <a:r>
              <a:rPr lang="en-US" dirty="0" smtClean="0"/>
              <a:t> up D3D data</a:t>
            </a:r>
          </a:p>
          <a:p>
            <a:pPr lvl="1"/>
            <a:r>
              <a:rPr lang="en-US" dirty="0" err="1" smtClean="0"/>
              <a:t>Kommer</a:t>
            </a:r>
            <a:r>
              <a:rPr lang="en-US" dirty="0" smtClean="0"/>
              <a:t> </a:t>
            </a:r>
            <a:r>
              <a:rPr lang="en-US" dirty="0" err="1" smtClean="0"/>
              <a:t>behövas</a:t>
            </a:r>
            <a:r>
              <a:rPr lang="en-US" dirty="0" smtClean="0"/>
              <a:t> </a:t>
            </a:r>
            <a:r>
              <a:rPr lang="en-US" dirty="0" err="1" smtClean="0"/>
              <a:t>då</a:t>
            </a:r>
            <a:r>
              <a:rPr lang="en-US" dirty="0" smtClean="0"/>
              <a:t> </a:t>
            </a:r>
            <a:r>
              <a:rPr lang="en-US" dirty="0" err="1" smtClean="0"/>
              <a:t>ni</a:t>
            </a:r>
            <a:r>
              <a:rPr lang="en-US" dirty="0" smtClean="0"/>
              <a:t> </a:t>
            </a:r>
            <a:r>
              <a:rPr lang="en-US" dirty="0" err="1" smtClean="0"/>
              <a:t>ska</a:t>
            </a:r>
            <a:r>
              <a:rPr lang="en-US" dirty="0" smtClean="0"/>
              <a:t> </a:t>
            </a:r>
            <a:r>
              <a:rPr lang="en-US" dirty="0" err="1" smtClean="0"/>
              <a:t>kunna</a:t>
            </a:r>
            <a:r>
              <a:rPr lang="en-US" dirty="0" smtClean="0"/>
              <a:t> </a:t>
            </a:r>
            <a:r>
              <a:rPr lang="en-US" dirty="0" err="1" smtClean="0"/>
              <a:t>ladda</a:t>
            </a:r>
            <a:r>
              <a:rPr lang="en-US" dirty="0" smtClean="0"/>
              <a:t> </a:t>
            </a:r>
            <a:r>
              <a:rPr lang="en-US" dirty="0" err="1" smtClean="0"/>
              <a:t>modeller</a:t>
            </a:r>
            <a:r>
              <a:rPr lang="en-US" dirty="0" smtClean="0"/>
              <a:t>.</a:t>
            </a:r>
          </a:p>
          <a:p>
            <a:pPr lvl="1"/>
            <a:endParaRPr lang="en-US" dirty="0" smtClean="0"/>
          </a:p>
          <a:p>
            <a:r>
              <a:rPr lang="en-US" dirty="0" err="1" smtClean="0"/>
              <a:t>Skapande</a:t>
            </a:r>
            <a:r>
              <a:rPr lang="en-US" dirty="0" smtClean="0"/>
              <a:t> </a:t>
            </a:r>
            <a:r>
              <a:rPr lang="en-US" dirty="0" err="1" smtClean="0"/>
              <a:t>delen</a:t>
            </a:r>
            <a:r>
              <a:rPr lang="en-US" dirty="0" smtClean="0"/>
              <a:t> </a:t>
            </a:r>
            <a:r>
              <a:rPr lang="en-US" dirty="0" err="1" smtClean="0"/>
              <a:t>fyller</a:t>
            </a:r>
            <a:r>
              <a:rPr lang="en-US" dirty="0" smtClean="0"/>
              <a:t> I </a:t>
            </a:r>
            <a:r>
              <a:rPr lang="en-US" dirty="0" err="1" smtClean="0"/>
              <a:t>VertexDataWrapper</a:t>
            </a:r>
            <a:r>
              <a:rPr lang="en-US" dirty="0" smtClean="0"/>
              <a:t> </a:t>
            </a:r>
            <a:r>
              <a:rPr lang="en-US" dirty="0" err="1" smtClean="0"/>
              <a:t>och</a:t>
            </a:r>
            <a:r>
              <a:rPr lang="en-US" dirty="0" smtClean="0"/>
              <a:t> </a:t>
            </a:r>
            <a:r>
              <a:rPr lang="en-US" dirty="0" err="1" smtClean="0"/>
              <a:t>VertexIndexWrapper</a:t>
            </a:r>
            <a:endParaRPr lang="en-US" dirty="0" smtClean="0"/>
          </a:p>
          <a:p>
            <a:r>
              <a:rPr lang="en-US" dirty="0" err="1" smtClean="0"/>
              <a:t>InitIndexbuffer</a:t>
            </a:r>
            <a:r>
              <a:rPr lang="en-US" dirty="0" smtClean="0"/>
              <a:t> </a:t>
            </a:r>
            <a:r>
              <a:rPr lang="en-US" dirty="0" err="1" smtClean="0"/>
              <a:t>och</a:t>
            </a:r>
            <a:r>
              <a:rPr lang="en-US" dirty="0" smtClean="0"/>
              <a:t> </a:t>
            </a:r>
            <a:r>
              <a:rPr lang="en-US" dirty="0" err="1" smtClean="0"/>
              <a:t>InitVertexBuffer</a:t>
            </a:r>
            <a:r>
              <a:rPr lang="en-US" dirty="0" smtClean="0"/>
              <a:t> </a:t>
            </a:r>
            <a:r>
              <a:rPr lang="en-US" dirty="0" err="1" smtClean="0"/>
              <a:t>läser</a:t>
            </a:r>
            <a:r>
              <a:rPr lang="en-US" dirty="0" smtClean="0"/>
              <a:t> </a:t>
            </a:r>
            <a:r>
              <a:rPr lang="en-US" dirty="0" err="1" smtClean="0"/>
              <a:t>datan</a:t>
            </a:r>
            <a:r>
              <a:rPr lang="en-US" dirty="0" smtClean="0"/>
              <a:t> </a:t>
            </a:r>
            <a:r>
              <a:rPr lang="en-US" dirty="0" err="1" smtClean="0"/>
              <a:t>ifrån</a:t>
            </a:r>
            <a:r>
              <a:rPr lang="en-US" dirty="0" smtClean="0"/>
              <a:t> </a:t>
            </a:r>
            <a:r>
              <a:rPr lang="en-US" dirty="0" err="1" smtClean="0"/>
              <a:t>dessa</a:t>
            </a:r>
            <a:r>
              <a:rPr lang="en-US" dirty="0" smtClean="0"/>
              <a:t> </a:t>
            </a:r>
            <a:r>
              <a:rPr lang="en-US" dirty="0" err="1" smtClean="0"/>
              <a:t>och</a:t>
            </a:r>
            <a:r>
              <a:rPr lang="en-US" dirty="0" smtClean="0"/>
              <a:t> </a:t>
            </a:r>
            <a:r>
              <a:rPr lang="en-US" dirty="0" err="1" smtClean="0"/>
              <a:t>fyller</a:t>
            </a:r>
            <a:r>
              <a:rPr lang="en-US" dirty="0" smtClean="0"/>
              <a:t> I </a:t>
            </a:r>
            <a:r>
              <a:rPr lang="en-US" dirty="0" err="1" smtClean="0"/>
              <a:t>IndexBufferwrapper</a:t>
            </a:r>
            <a:r>
              <a:rPr lang="en-US" dirty="0" smtClean="0"/>
              <a:t> </a:t>
            </a:r>
            <a:r>
              <a:rPr lang="en-US" dirty="0" err="1" smtClean="0"/>
              <a:t>och</a:t>
            </a:r>
            <a:r>
              <a:rPr lang="en-US" dirty="0" smtClean="0"/>
              <a:t> </a:t>
            </a:r>
            <a:r>
              <a:rPr lang="en-US" dirty="0" err="1" smtClean="0"/>
              <a:t>VertexBufferWrapper</a:t>
            </a:r>
            <a:r>
              <a:rPr lang="en-US" dirty="0" smtClean="0"/>
              <a:t> </a:t>
            </a:r>
            <a:r>
              <a:rPr lang="en-US" dirty="0" err="1" smtClean="0"/>
              <a:t>och</a:t>
            </a:r>
            <a:r>
              <a:rPr lang="en-US" dirty="0" smtClean="0"/>
              <a:t> </a:t>
            </a:r>
            <a:r>
              <a:rPr lang="en-US" dirty="0" err="1" smtClean="0"/>
              <a:t>skapar</a:t>
            </a:r>
            <a:r>
              <a:rPr lang="en-US" dirty="0" smtClean="0"/>
              <a:t> </a:t>
            </a:r>
            <a:r>
              <a:rPr lang="en-US" dirty="0" err="1" smtClean="0"/>
              <a:t>deras</a:t>
            </a:r>
            <a:r>
              <a:rPr lang="en-US" dirty="0" smtClean="0"/>
              <a:t> </a:t>
            </a:r>
            <a:r>
              <a:rPr lang="en-US" dirty="0" err="1" smtClean="0"/>
              <a:t>buffrar</a:t>
            </a:r>
            <a:endParaRPr lang="en-US" dirty="0" smtClean="0"/>
          </a:p>
          <a:p>
            <a:pPr lvl="1"/>
            <a:r>
              <a:rPr lang="en-US" dirty="0" smtClean="0"/>
              <a:t>Samma som innan fast datan är mycket mer logiskt upplagd och all data ni behöver finns I Wrapperserna</a:t>
            </a:r>
          </a:p>
          <a:p>
            <a:pPr lvl="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Bliss 2 Regular" pitchFamily="50" charset="0"/>
              </a:rPr>
              <a:t>Proper Camera Setup</a:t>
            </a:r>
            <a:endParaRPr lang="sv-SE" dirty="0"/>
          </a:p>
        </p:txBody>
      </p:sp>
      <p:sp>
        <p:nvSpPr>
          <p:cNvPr id="3" name="Platshållare för innehåll 2"/>
          <p:cNvSpPr>
            <a:spLocks noGrp="1"/>
          </p:cNvSpPr>
          <p:nvPr>
            <p:ph idx="1"/>
          </p:nvPr>
        </p:nvSpPr>
        <p:spPr>
          <a:xfrm>
            <a:off x="214282" y="908720"/>
            <a:ext cx="8715436" cy="5663552"/>
          </a:xfrm>
        </p:spPr>
        <p:txBody>
          <a:bodyPr>
            <a:normAutofit fontScale="85000" lnSpcReduction="20000"/>
          </a:bodyPr>
          <a:lstStyle/>
          <a:p>
            <a:pPr>
              <a:spcBef>
                <a:spcPct val="50000"/>
              </a:spcBef>
              <a:buFontTx/>
              <a:buChar char="•"/>
            </a:pPr>
            <a:r>
              <a:rPr lang="sv-SE" dirty="0" smtClean="0"/>
              <a:t>En sak vi måste börja prata mer om nu är cameran.</a:t>
            </a:r>
          </a:p>
          <a:p>
            <a:pPr>
              <a:spcBef>
                <a:spcPct val="50000"/>
              </a:spcBef>
              <a:buFontTx/>
              <a:buChar char="•"/>
            </a:pPr>
            <a:r>
              <a:rPr lang="sv-SE" dirty="0" smtClean="0"/>
              <a:t>Även om vi inte kommer använda allt detta till dagens labb är det viktigt att vi går igenom vad som skiljer kamerna från ett vanligt object och hur detta påverkar hur vi interagerar med den.</a:t>
            </a:r>
          </a:p>
          <a:p>
            <a:pPr>
              <a:spcBef>
                <a:spcPct val="50000"/>
              </a:spcBef>
              <a:buFontTx/>
              <a:buChar char="•"/>
            </a:pPr>
            <a:r>
              <a:rPr lang="sv-SE" dirty="0" smtClean="0"/>
              <a:t>En viktig punkt vi pratade om redan förra gången är att camerans orientation skiljer sig från objektens.</a:t>
            </a:r>
          </a:p>
          <a:p>
            <a:pPr>
              <a:spcBef>
                <a:spcPct val="50000"/>
              </a:spcBef>
              <a:buFontTx/>
              <a:buChar char="•"/>
            </a:pPr>
            <a:r>
              <a:rPr lang="sv-SE" dirty="0" smtClean="0"/>
              <a:t>Detta är egentligen inte sant. Kamerna har en orientation precis som objekten men det är inte denna du skickar till grafik korten utan det är dens inverterade  orientation.</a:t>
            </a:r>
          </a:p>
          <a:p>
            <a:pPr>
              <a:spcBef>
                <a:spcPct val="50000"/>
              </a:spcBef>
              <a:buFontTx/>
              <a:buChar char="•"/>
            </a:pPr>
            <a:r>
              <a:rPr lang="sv-SE" dirty="0" smtClean="0"/>
              <a:t>Detta leder tiill att standard funktionerna för att manipulera en kamera som tex LookAt returnerar en pre inverterad matrix.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Bliss 2 Regular" pitchFamily="50" charset="0"/>
              </a:rPr>
              <a:t>Proper Camera Setup</a:t>
            </a:r>
            <a:endParaRPr lang="sv-SE" dirty="0"/>
          </a:p>
        </p:txBody>
      </p:sp>
      <p:sp>
        <p:nvSpPr>
          <p:cNvPr id="3" name="Platshållare för innehåll 2"/>
          <p:cNvSpPr>
            <a:spLocks noGrp="1"/>
          </p:cNvSpPr>
          <p:nvPr>
            <p:ph idx="1"/>
          </p:nvPr>
        </p:nvSpPr>
        <p:spPr>
          <a:xfrm>
            <a:off x="214282" y="908720"/>
            <a:ext cx="8715436" cy="5663552"/>
          </a:xfrm>
        </p:spPr>
        <p:txBody>
          <a:bodyPr>
            <a:normAutofit fontScale="85000" lnSpcReduction="10000"/>
          </a:bodyPr>
          <a:lstStyle/>
          <a:p>
            <a:pPr>
              <a:spcBef>
                <a:spcPct val="50000"/>
              </a:spcBef>
              <a:buFontTx/>
              <a:buChar char="•"/>
            </a:pPr>
            <a:r>
              <a:rPr lang="sv-SE" dirty="0" smtClean="0"/>
              <a:t>Om du vill in och skriva värden i den själv leder detta till problem.</a:t>
            </a:r>
          </a:p>
          <a:p>
            <a:pPr>
              <a:spcBef>
                <a:spcPct val="50000"/>
              </a:spcBef>
              <a:buFontTx/>
              <a:buChar char="•"/>
            </a:pPr>
            <a:r>
              <a:rPr lang="sv-SE" dirty="0" smtClean="0"/>
              <a:t>Tex om du skriver värden till den nedersta raden så kommer värdena vara motsatta mot vad du skriver om du skriver in 0,0,-5 placerar du egentligen cameran på 0,0,5  och på grund av att det är en inverterad matris så kan du inte bara skriva in värden heller så länge 3x3 delen inte är identity. Vi kommer komma till korrekt hantering av en camera som kan svänga etc på senare labbar.</a:t>
            </a:r>
          </a:p>
          <a:p>
            <a:pPr>
              <a:spcBef>
                <a:spcPct val="50000"/>
              </a:spcBef>
              <a:buFontTx/>
              <a:buChar char="•"/>
            </a:pPr>
            <a:r>
              <a:rPr lang="sv-SE" dirty="0" smtClean="0"/>
              <a:t>Men det är viktigt att ha allt detta i åtanke då man jobbar med kameran så man inte gör något misstag. För inom 3D kan 2 fel bli ett rätt. Temporärt. </a:t>
            </a:r>
          </a:p>
          <a:p>
            <a:pPr>
              <a:spcBef>
                <a:spcPct val="50000"/>
              </a:spcBef>
              <a:buFontTx/>
              <a:buChar char="•"/>
            </a:pPr>
            <a:r>
              <a:rPr lang="sv-SE" dirty="0" smtClean="0"/>
              <a:t>Sen brakar allt ihop senare.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95413" y="1912144"/>
            <a:ext cx="6353175" cy="35337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a:t>
            </a:r>
            <a:endParaRPr lang="en-US" dirty="0"/>
          </a:p>
        </p:txBody>
      </p:sp>
      <p:sp>
        <p:nvSpPr>
          <p:cNvPr id="3" name="Content Placeholder 2"/>
          <p:cNvSpPr>
            <a:spLocks noGrp="1"/>
          </p:cNvSpPr>
          <p:nvPr>
            <p:ph idx="1"/>
          </p:nvPr>
        </p:nvSpPr>
        <p:spPr/>
        <p:txBody>
          <a:bodyPr/>
          <a:lstStyle/>
          <a:p>
            <a:r>
              <a:rPr lang="en-US" dirty="0" err="1" smtClean="0"/>
              <a:t>Tänk</a:t>
            </a:r>
            <a:r>
              <a:rPr lang="en-US" dirty="0" smtClean="0"/>
              <a:t> </a:t>
            </a:r>
            <a:r>
              <a:rPr lang="en-US" dirty="0" err="1" smtClean="0"/>
              <a:t>som</a:t>
            </a:r>
            <a:r>
              <a:rPr lang="en-US" dirty="0" smtClean="0"/>
              <a:t> </a:t>
            </a:r>
            <a:r>
              <a:rPr lang="en-US" dirty="0" err="1" smtClean="0"/>
              <a:t>teater</a:t>
            </a:r>
            <a:r>
              <a:rPr lang="en-US" dirty="0" smtClean="0"/>
              <a:t> </a:t>
            </a:r>
            <a:r>
              <a:rPr lang="en-US" dirty="0" err="1" smtClean="0"/>
              <a:t>scen</a:t>
            </a:r>
            <a:endParaRPr lang="en-US" dirty="0" smtClean="0"/>
          </a:p>
          <a:p>
            <a:pPr lvl="1"/>
            <a:r>
              <a:rPr lang="en-US" dirty="0" err="1" smtClean="0"/>
              <a:t>Innehåller</a:t>
            </a:r>
            <a:r>
              <a:rPr lang="en-US" dirty="0" smtClean="0"/>
              <a:t> Actors</a:t>
            </a:r>
          </a:p>
          <a:p>
            <a:pPr lvl="1"/>
            <a:r>
              <a:rPr lang="en-US" dirty="0" err="1" smtClean="0"/>
              <a:t>Ljus</a:t>
            </a:r>
            <a:endParaRPr lang="en-US" dirty="0" smtClean="0"/>
          </a:p>
          <a:p>
            <a:pPr lvl="1"/>
            <a:r>
              <a:rPr lang="en-US" dirty="0" smtClean="0"/>
              <a:t>Props</a:t>
            </a:r>
          </a:p>
          <a:p>
            <a:pPr lvl="1"/>
            <a:r>
              <a:rPr lang="en-US" dirty="0" err="1" smtClean="0"/>
              <a:t>Cameror</a:t>
            </a:r>
            <a:endParaRPr lang="en-US" dirty="0" smtClean="0"/>
          </a:p>
          <a:p>
            <a:pPr lvl="1"/>
            <a:r>
              <a:rPr lang="en-US" dirty="0" smtClean="0"/>
              <a:t>Etc</a:t>
            </a:r>
          </a:p>
          <a:p>
            <a:r>
              <a:rPr lang="en-US" dirty="0" smtClean="0"/>
              <a:t>Render </a:t>
            </a:r>
            <a:r>
              <a:rPr lang="en-US" dirty="0" err="1" smtClean="0"/>
              <a:t>anropet</a:t>
            </a:r>
            <a:r>
              <a:rPr lang="en-US" dirty="0" smtClean="0"/>
              <a:t> </a:t>
            </a:r>
            <a:r>
              <a:rPr lang="en-US" dirty="0" err="1" smtClean="0"/>
              <a:t>görs</a:t>
            </a:r>
            <a:r>
              <a:rPr lang="en-US" dirty="0" smtClean="0"/>
              <a:t> </a:t>
            </a:r>
            <a:r>
              <a:rPr lang="en-US" dirty="0" err="1" smtClean="0"/>
              <a:t>numera</a:t>
            </a:r>
            <a:r>
              <a:rPr lang="en-US" dirty="0" smtClean="0"/>
              <a:t> </a:t>
            </a:r>
            <a:r>
              <a:rPr lang="en-US" dirty="0" err="1" smtClean="0"/>
              <a:t>på</a:t>
            </a:r>
            <a:r>
              <a:rPr lang="en-US" dirty="0" smtClean="0"/>
              <a:t> scene</a:t>
            </a:r>
          </a:p>
          <a:p>
            <a:pPr lvl="1"/>
            <a:r>
              <a:rPr lang="en-US" dirty="0" err="1" smtClean="0"/>
              <a:t>Ett</a:t>
            </a:r>
            <a:r>
              <a:rPr lang="en-US" dirty="0" smtClean="0"/>
              <a:t> </a:t>
            </a:r>
            <a:r>
              <a:rPr lang="en-US" dirty="0" err="1" smtClean="0"/>
              <a:t>logiskt</a:t>
            </a:r>
            <a:r>
              <a:rPr lang="en-US" dirty="0" smtClean="0"/>
              <a:t> </a:t>
            </a:r>
            <a:r>
              <a:rPr lang="en-US" dirty="0" err="1" smtClean="0"/>
              <a:t>ställe</a:t>
            </a:r>
            <a:r>
              <a:rPr lang="en-US" dirty="0" smtClean="0"/>
              <a:t> </a:t>
            </a:r>
            <a:r>
              <a:rPr lang="en-US" dirty="0" err="1" smtClean="0"/>
              <a:t>att</a:t>
            </a:r>
            <a:r>
              <a:rPr lang="en-US" dirty="0" smtClean="0"/>
              <a:t> ha </a:t>
            </a:r>
            <a:r>
              <a:rPr lang="en-US" dirty="0" err="1" smtClean="0"/>
              <a:t>alla</a:t>
            </a:r>
            <a:r>
              <a:rPr lang="en-US" dirty="0" smtClean="0"/>
              <a:t> </a:t>
            </a:r>
            <a:r>
              <a:rPr lang="en-US" dirty="0" err="1" smtClean="0"/>
              <a:t>instanser</a:t>
            </a:r>
            <a:r>
              <a:rPr lang="en-US" dirty="0" smtClean="0"/>
              <a:t> I </a:t>
            </a:r>
            <a:r>
              <a:rPr lang="en-US" dirty="0" err="1" smtClean="0"/>
              <a:t>istället</a:t>
            </a:r>
            <a:r>
              <a:rPr lang="en-US" dirty="0" smtClean="0"/>
              <a:t> </a:t>
            </a:r>
            <a:r>
              <a:rPr lang="en-US" dirty="0" err="1" smtClean="0"/>
              <a:t>för</a:t>
            </a:r>
            <a:r>
              <a:rPr lang="en-US" dirty="0" smtClean="0"/>
              <a:t> </a:t>
            </a:r>
            <a:r>
              <a:rPr lang="en-US" dirty="0" err="1" smtClean="0"/>
              <a:t>att</a:t>
            </a:r>
            <a:r>
              <a:rPr lang="en-US" dirty="0" smtClean="0"/>
              <a:t> </a:t>
            </a:r>
            <a:r>
              <a:rPr lang="en-US" dirty="0" err="1" smtClean="0"/>
              <a:t>lägga</a:t>
            </a:r>
            <a:r>
              <a:rPr lang="en-US" dirty="0" smtClean="0"/>
              <a:t> </a:t>
            </a:r>
            <a:r>
              <a:rPr lang="en-US" dirty="0" err="1" smtClean="0"/>
              <a:t>dem</a:t>
            </a:r>
            <a:r>
              <a:rPr lang="en-US" dirty="0" smtClean="0"/>
              <a:t> I app.</a:t>
            </a:r>
          </a:p>
          <a:p>
            <a:r>
              <a:rPr lang="en-US" dirty="0" smtClean="0"/>
              <a:t>Scene Graph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Läxa</a:t>
            </a:r>
            <a:endParaRPr lang="sv-SE" dirty="0"/>
          </a:p>
        </p:txBody>
      </p:sp>
      <p:sp>
        <p:nvSpPr>
          <p:cNvPr id="3" name="Platshållare för innehåll 2"/>
          <p:cNvSpPr>
            <a:spLocks noGrp="1"/>
          </p:cNvSpPr>
          <p:nvPr>
            <p:ph idx="1"/>
          </p:nvPr>
        </p:nvSpPr>
        <p:spPr/>
        <p:txBody>
          <a:bodyPr/>
          <a:lstStyle/>
          <a:p>
            <a:r>
              <a:rPr lang="sv-SE" dirty="0" smtClean="0"/>
              <a:t>3dgp 335-342,PRC 117-158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Labb</a:t>
            </a:r>
            <a:r>
              <a:rPr lang="en-US" dirty="0" smtClean="0"/>
              <a:t> </a:t>
            </a:r>
            <a:r>
              <a:rPr lang="en-US" dirty="0" err="1" smtClean="0"/>
              <a:t>Stöd</a:t>
            </a:r>
            <a:endParaRPr lang="en-US" dirty="0"/>
          </a:p>
        </p:txBody>
      </p:sp>
      <p:sp>
        <p:nvSpPr>
          <p:cNvPr id="3" name="Content Placeholder 2"/>
          <p:cNvSpPr>
            <a:spLocks noGrp="1"/>
          </p:cNvSpPr>
          <p:nvPr>
            <p:ph idx="1"/>
          </p:nvPr>
        </p:nvSpPr>
        <p:spPr/>
        <p:txBody>
          <a:bodyPr/>
          <a:lstStyle/>
          <a:p>
            <a:r>
              <a:rPr lang="sv-SE" dirty="0" smtClean="0"/>
              <a:t>3dgp 291-308,326-335,PRC 36-41,72-97,104-108</a:t>
            </a:r>
            <a:endParaRPr lang="en-US"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939</Words>
  <Application>Microsoft Office PowerPoint</Application>
  <PresentationFormat>Bildspel på skärmen (4:3)</PresentationFormat>
  <Paragraphs>166</Paragraphs>
  <Slides>22</Slides>
  <Notes>0</Notes>
  <HiddenSlides>0</HiddenSlides>
  <MMClips>0</MMClips>
  <ScaleCrop>false</ScaleCrop>
  <HeadingPairs>
    <vt:vector size="4" baseType="variant">
      <vt:variant>
        <vt:lpstr>Tema</vt:lpstr>
      </vt:variant>
      <vt:variant>
        <vt:i4>1</vt:i4>
      </vt:variant>
      <vt:variant>
        <vt:lpstr>Bildrubriker</vt:lpstr>
      </vt:variant>
      <vt:variant>
        <vt:i4>22</vt:i4>
      </vt:variant>
    </vt:vector>
  </HeadingPairs>
  <TitlesOfParts>
    <vt:vector size="23" baseType="lpstr">
      <vt:lpstr>Office-tema</vt:lpstr>
      <vt:lpstr>                     Applicerad 3D programmering  Föreläsning 3             </vt:lpstr>
      <vt:lpstr>Ny Setup kod</vt:lpstr>
      <vt:lpstr>Ny Setup kod</vt:lpstr>
      <vt:lpstr>Proper Camera Setup</vt:lpstr>
      <vt:lpstr>Proper Camera Setup</vt:lpstr>
      <vt:lpstr>Scene</vt:lpstr>
      <vt:lpstr>Scene</vt:lpstr>
      <vt:lpstr>Läxa</vt:lpstr>
      <vt:lpstr>Labb Stöd</vt:lpstr>
      <vt:lpstr>Refactoring time</vt:lpstr>
      <vt:lpstr>Effect filer</vt:lpstr>
      <vt:lpstr>Ljus modellen</vt:lpstr>
      <vt:lpstr>Ljus modellen</vt:lpstr>
      <vt:lpstr>Nytt klass Diagram</vt:lpstr>
      <vt:lpstr>Bild 15</vt:lpstr>
      <vt:lpstr>Effect Class Updates</vt:lpstr>
      <vt:lpstr>Light Class</vt:lpstr>
      <vt:lpstr>Light Class</vt:lpstr>
      <vt:lpstr>Light Class</vt:lpstr>
      <vt:lpstr>Scene</vt:lpstr>
      <vt:lpstr>Scene</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154</cp:revision>
  <dcterms:created xsi:type="dcterms:W3CDTF">2009-06-24T07:23:26Z</dcterms:created>
  <dcterms:modified xsi:type="dcterms:W3CDTF">2015-09-07T06:50:43Z</dcterms:modified>
</cp:coreProperties>
</file>