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32" r:id="rId3"/>
    <p:sldId id="333" r:id="rId4"/>
    <p:sldId id="338" r:id="rId5"/>
    <p:sldId id="334" r:id="rId6"/>
    <p:sldId id="335" r:id="rId7"/>
    <p:sldId id="341" r:id="rId8"/>
    <p:sldId id="342" r:id="rId9"/>
    <p:sldId id="351" r:id="rId10"/>
    <p:sldId id="343" r:id="rId11"/>
    <p:sldId id="344" r:id="rId12"/>
    <p:sldId id="339" r:id="rId13"/>
    <p:sldId id="340" r:id="rId14"/>
    <p:sldId id="349" r:id="rId15"/>
    <p:sldId id="352" r:id="rId16"/>
    <p:sldId id="319" r:id="rId17"/>
    <p:sldId id="350" r:id="rId18"/>
    <p:sldId id="353" r:id="rId19"/>
    <p:sldId id="354" r:id="rId20"/>
    <p:sldId id="355" r:id="rId21"/>
    <p:sldId id="267" r:id="rId22"/>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2015-11-11</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2015-11-11</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Hirarkiska Animationer</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12</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RenderModel</a:t>
            </a:r>
            <a:endParaRPr lang="sv-SE" dirty="0"/>
          </a:p>
        </p:txBody>
      </p:sp>
      <p:sp>
        <p:nvSpPr>
          <p:cNvPr id="3" name="Platshållare för innehåll 2"/>
          <p:cNvSpPr>
            <a:spLocks noGrp="1"/>
          </p:cNvSpPr>
          <p:nvPr>
            <p:ph idx="1"/>
          </p:nvPr>
        </p:nvSpPr>
        <p:spPr/>
        <p:txBody>
          <a:bodyPr>
            <a:normAutofit fontScale="92500" lnSpcReduction="10000"/>
          </a:bodyPr>
          <a:lstStyle/>
          <a:p>
            <a:pPr>
              <a:buNone/>
            </a:pPr>
            <a:r>
              <a:rPr lang="sv-SE" sz="1600" dirty="0" smtClean="0"/>
              <a:t>for(int i=0;i&lt;aModel-&gt;myChilds.Count();i++)</a:t>
            </a:r>
          </a:p>
          <a:p>
            <a:pPr>
              <a:buNone/>
            </a:pPr>
            <a:r>
              <a:rPr lang="sv-SE" sz="1600" dirty="0" smtClean="0"/>
              <a:t>	{</a:t>
            </a:r>
          </a:p>
          <a:p>
            <a:pPr>
              <a:buNone/>
            </a:pPr>
            <a:endParaRPr lang="sv-SE" sz="1600" dirty="0" smtClean="0"/>
          </a:p>
          <a:p>
            <a:pPr>
              <a:buNone/>
            </a:pPr>
            <a:r>
              <a:rPr lang="sv-SE" sz="1600" dirty="0" smtClean="0"/>
              <a:t>		assert(aHierarchy.GetChilds()[i].GetTransformationNode()!=NULL);</a:t>
            </a:r>
          </a:p>
          <a:p>
            <a:pPr>
              <a:buNone/>
            </a:pPr>
            <a:r>
              <a:rPr lang="sv-SE" sz="1600" dirty="0" smtClean="0"/>
              <a:t>		CU::Matrix44f worldMatrix=aHierarchy.GetChilds()[i].GetTransformation();</a:t>
            </a:r>
          </a:p>
          <a:p>
            <a:pPr>
              <a:buNone/>
            </a:pPr>
            <a:r>
              <a:rPr lang="sv-SE" sz="1600" dirty="0" smtClean="0"/>
              <a:t>		worldMatrix*=aParentSpace;</a:t>
            </a:r>
          </a:p>
          <a:p>
            <a:pPr>
              <a:buNone/>
            </a:pPr>
            <a:endParaRPr lang="sv-SE" sz="1600" dirty="0" smtClean="0"/>
          </a:p>
          <a:p>
            <a:pPr>
              <a:buNone/>
            </a:pPr>
            <a:r>
              <a:rPr lang="sv-SE" sz="1600" dirty="0" smtClean="0"/>
              <a:t>		RenderModel(aModel-&gt;myChilds[i],worldMatrix,aTechinqueType,aHierarchy.GetChilds()[i]);</a:t>
            </a:r>
          </a:p>
          <a:p>
            <a:pPr>
              <a:buNone/>
            </a:pPr>
            <a:r>
              <a:rPr lang="sv-SE" sz="1600" dirty="0" smtClean="0"/>
              <a:t>	}</a:t>
            </a:r>
            <a:endParaRPr lang="sv-SE" dirty="0" smtClean="0"/>
          </a:p>
          <a:p>
            <a:pPr marL="571500" indent="-514350"/>
            <a:r>
              <a:rPr lang="sv-SE" dirty="0" smtClean="0"/>
              <a:t>Denna exempel kod är bara för att visa hur man traverserar igenom dubbla hierarkier samtidigt.</a:t>
            </a:r>
          </a:p>
          <a:p>
            <a:pPr marL="571500" indent="-514350"/>
            <a:r>
              <a:rPr lang="sv-SE" dirty="0" smtClean="0"/>
              <a:t>Som ni ser är det inget problem så länge de är korrekt synkade</a:t>
            </a:r>
          </a:p>
          <a:p>
            <a:pPr marL="571500" indent="-514350"/>
            <a:r>
              <a:rPr lang="sv-SE" dirty="0" smtClean="0"/>
              <a:t>Tillbaka till update om instans har en update måste den anropas någonstans ifrån.</a:t>
            </a:r>
          </a:p>
          <a:p>
            <a:pPr marL="571500" indent="-514350"/>
            <a:r>
              <a:rPr lang="sv-SE" dirty="0" smtClean="0"/>
              <a:t>Det naturliga stället är scenen.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Scenen</a:t>
            </a:r>
            <a:endParaRPr lang="sv-SE" dirty="0"/>
          </a:p>
        </p:txBody>
      </p:sp>
      <p:sp>
        <p:nvSpPr>
          <p:cNvPr id="3" name="Platshållare för innehåll 2"/>
          <p:cNvSpPr>
            <a:spLocks noGrp="1"/>
          </p:cNvSpPr>
          <p:nvPr>
            <p:ph idx="1"/>
          </p:nvPr>
        </p:nvSpPr>
        <p:spPr/>
        <p:txBody>
          <a:bodyPr>
            <a:normAutofit/>
          </a:bodyPr>
          <a:lstStyle/>
          <a:p>
            <a:pPr marL="571500" indent="-514350"/>
            <a:r>
              <a:rPr lang="sv-SE" sz="2800" dirty="0" smtClean="0"/>
              <a:t>Som man ser så är scenen rätt oförändrad jag tillhandahåller den här som en referens om någon kommit fel.</a:t>
            </a:r>
          </a:p>
        </p:txBody>
      </p:sp>
      <p:pic>
        <p:nvPicPr>
          <p:cNvPr id="4098" name="Picture 2"/>
          <p:cNvPicPr>
            <a:picLocks noChangeAspect="1" noChangeArrowheads="1"/>
          </p:cNvPicPr>
          <p:nvPr/>
        </p:nvPicPr>
        <p:blipFill>
          <a:blip r:embed="rId2" cstate="print"/>
          <a:srcRect/>
          <a:stretch>
            <a:fillRect/>
          </a:stretch>
        </p:blipFill>
        <p:spPr bwMode="auto">
          <a:xfrm>
            <a:off x="2987824" y="1700808"/>
            <a:ext cx="5409985"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Scenen</a:t>
            </a:r>
            <a:endParaRPr lang="sv-SE" dirty="0"/>
          </a:p>
        </p:txBody>
      </p:sp>
      <p:sp>
        <p:nvSpPr>
          <p:cNvPr id="3" name="Platshållare för innehåll 2"/>
          <p:cNvSpPr>
            <a:spLocks noGrp="1"/>
          </p:cNvSpPr>
          <p:nvPr>
            <p:ph idx="1"/>
          </p:nvPr>
        </p:nvSpPr>
        <p:spPr/>
        <p:txBody>
          <a:bodyPr>
            <a:normAutofit/>
          </a:bodyPr>
          <a:lstStyle/>
          <a:p>
            <a:pPr marL="514350" indent="-514350"/>
            <a:r>
              <a:rPr lang="sv-SE" sz="2800" dirty="0" smtClean="0"/>
              <a:t>Scenes update borde nu se ut något liknande detta.</a:t>
            </a:r>
          </a:p>
          <a:p>
            <a:pPr>
              <a:buNone/>
            </a:pPr>
            <a:r>
              <a:rPr lang="sv-SE" sz="2000" dirty="0" smtClean="0"/>
              <a:t>for(int j=0;j&lt;myInstances.Count();j++)</a:t>
            </a:r>
          </a:p>
          <a:p>
            <a:pPr>
              <a:buNone/>
            </a:pPr>
            <a:r>
              <a:rPr lang="sv-SE" sz="2000" dirty="0" smtClean="0"/>
              <a:t>{</a:t>
            </a:r>
          </a:p>
          <a:p>
            <a:pPr>
              <a:buNone/>
            </a:pPr>
            <a:r>
              <a:rPr lang="sv-SE" sz="2000" dirty="0" smtClean="0"/>
              <a:t>	myInstances[j]-&gt;Update(aElapsedTime);</a:t>
            </a:r>
          </a:p>
          <a:p>
            <a:pPr>
              <a:buNone/>
            </a:pPr>
            <a:r>
              <a:rPr lang="sv-SE" sz="2000" dirty="0" smtClean="0"/>
              <a:t>}</a:t>
            </a:r>
          </a:p>
          <a:p>
            <a:pPr>
              <a:buNone/>
            </a:pPr>
            <a:r>
              <a:rPr lang="sv-SE" sz="2000" dirty="0" smtClean="0"/>
              <a:t>for(int j=0;j&lt;myParticleEmittorInstances.Count();j++)</a:t>
            </a:r>
          </a:p>
          <a:p>
            <a:pPr>
              <a:buNone/>
            </a:pPr>
            <a:r>
              <a:rPr lang="sv-SE" sz="2000" dirty="0" smtClean="0"/>
              <a:t>{</a:t>
            </a:r>
          </a:p>
          <a:p>
            <a:pPr>
              <a:buNone/>
            </a:pPr>
            <a:r>
              <a:rPr lang="sv-SE" sz="2000" dirty="0" smtClean="0"/>
              <a:t>	myParticleEmittorInstances[j]-&gt;Update(aElapsedTime);</a:t>
            </a:r>
          </a:p>
          <a:p>
            <a:pPr>
              <a:buNone/>
            </a:pPr>
            <a:r>
              <a:rPr lang="sv-SE" sz="2000" dirty="0" smtClean="0"/>
              <a:t>}</a:t>
            </a:r>
          </a:p>
          <a:p>
            <a:r>
              <a:rPr lang="sv-SE" sz="2800" dirty="0" smtClean="0"/>
              <a:t>Allt som ska kunna animeras behöver en updatering så att den kan öka sin interna klocka.</a:t>
            </a:r>
          </a:p>
          <a:p>
            <a:r>
              <a:rPr lang="sv-SE" sz="2800" dirty="0" smtClean="0"/>
              <a:t>Nu då vi har en koll på allt omkring och hur det flödet går så är det dags att återbesöka TransformationNode och se vad vi kan göra med den.</a:t>
            </a:r>
          </a:p>
          <a:p>
            <a:pPr marL="514350" indent="-514350"/>
            <a:endParaRPr lang="sv-S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 Node</a:t>
            </a:r>
            <a:endParaRPr lang="sv-S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 y="836712"/>
            <a:ext cx="9178813" cy="5306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 Node</a:t>
            </a:r>
            <a:endParaRPr lang="sv-SE" dirty="0"/>
          </a:p>
        </p:txBody>
      </p:sp>
      <p:sp>
        <p:nvSpPr>
          <p:cNvPr id="3" name="Platshållare för innehåll 2"/>
          <p:cNvSpPr>
            <a:spLocks noGrp="1"/>
          </p:cNvSpPr>
          <p:nvPr>
            <p:ph idx="1"/>
          </p:nvPr>
        </p:nvSpPr>
        <p:spPr/>
        <p:txBody>
          <a:bodyPr>
            <a:normAutofit/>
          </a:bodyPr>
          <a:lstStyle/>
          <a:p>
            <a:pPr marL="514350" indent="-514350"/>
            <a:r>
              <a:rPr lang="sv-SE" sz="2400" dirty="0" smtClean="0"/>
              <a:t>Som vi såg så hadde transfromation Node 2 klasser som ärvde ifrån den TransformationNode_Curves och TransformationNode_Hierarchy</a:t>
            </a:r>
          </a:p>
          <a:p>
            <a:pPr marL="514350" indent="-514350"/>
            <a:r>
              <a:rPr lang="sv-SE" sz="2400" dirty="0" smtClean="0"/>
              <a:t>Det </a:t>
            </a:r>
            <a:r>
              <a:rPr lang="sv-SE" sz="2400" dirty="0" smtClean="0"/>
              <a:t>kan vara så att en Transformation består av flera olika transformation i följd och att man av någon orsak inte vill baka in dessa som en enda matris (tex att de jobbar i seperate curvor) Så vad vi skapar här är en klass om kan applicera en serie andra transformation nodes (som i sin tur också kan vara hierarkier om man skulle vilja) </a:t>
            </a:r>
          </a:p>
          <a:p>
            <a:pPr marL="514350" indent="-514350"/>
            <a:r>
              <a:rPr lang="sv-SE" sz="2400" dirty="0" smtClean="0"/>
              <a:t>Rent praktiskt kommer det appliceras för att skapa en transformationNode som sedan innehåller en seperat TransformationNode för rotation runt X Y och Z axlarna.</a:t>
            </a:r>
          </a:p>
          <a:p>
            <a:pPr marL="514350" indent="-514350"/>
            <a:endParaRPr lang="sv-SE"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 Node Hierarchy</a:t>
            </a:r>
            <a:endParaRPr lang="sv-SE" dirty="0"/>
          </a:p>
        </p:txBody>
      </p:sp>
      <p:sp>
        <p:nvSpPr>
          <p:cNvPr id="3" name="Platshållare för innehåll 2"/>
          <p:cNvSpPr>
            <a:spLocks noGrp="1"/>
          </p:cNvSpPr>
          <p:nvPr>
            <p:ph idx="1"/>
          </p:nvPr>
        </p:nvSpPr>
        <p:spPr>
          <a:xfrm>
            <a:off x="214282" y="3861048"/>
            <a:ext cx="8715436" cy="2711224"/>
          </a:xfrm>
        </p:spPr>
        <p:txBody>
          <a:bodyPr>
            <a:normAutofit/>
          </a:bodyPr>
          <a:lstStyle/>
          <a:p>
            <a:pPr marL="514350" indent="-514350"/>
            <a:r>
              <a:rPr lang="sv-SE" sz="2400" dirty="0" smtClean="0"/>
              <a:t>Add transformation lägger till en transformationNode i growingarrayen.</a:t>
            </a:r>
          </a:p>
          <a:p>
            <a:pPr marL="514350" indent="-514350"/>
            <a:r>
              <a:rPr lang="sv-SE" sz="2400" dirty="0" smtClean="0"/>
              <a:t>GetTransformationForTime returnerar den ihop multiplicerade matrisen av alla stegen.</a:t>
            </a:r>
          </a:p>
          <a:p>
            <a:pPr marL="514350" indent="-514350"/>
            <a:r>
              <a:rPr lang="sv-SE" sz="2400" dirty="0" smtClean="0"/>
              <a:t>En viktig punkt här är att tänkla på hur eran matris klass funkar och i vilken ordning ni vill multiplicera ihop era matriser.</a:t>
            </a:r>
          </a:p>
        </p:txBody>
      </p:sp>
      <p:pic>
        <p:nvPicPr>
          <p:cNvPr id="6146" name="Picture 2"/>
          <p:cNvPicPr>
            <a:picLocks noChangeAspect="1" noChangeArrowheads="1"/>
          </p:cNvPicPr>
          <p:nvPr/>
        </p:nvPicPr>
        <p:blipFill>
          <a:blip r:embed="rId2" cstate="print"/>
          <a:srcRect/>
          <a:stretch>
            <a:fillRect/>
          </a:stretch>
        </p:blipFill>
        <p:spPr bwMode="auto">
          <a:xfrm>
            <a:off x="1547664" y="836712"/>
            <a:ext cx="5549900"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TransformatioNode_Curves</a:t>
            </a:r>
            <a:endParaRPr lang="sv-SE" dirty="0"/>
          </a:p>
        </p:txBody>
      </p:sp>
      <p:sp>
        <p:nvSpPr>
          <p:cNvPr id="3" name="Platshållare för innehåll 2"/>
          <p:cNvSpPr>
            <a:spLocks noGrp="1"/>
          </p:cNvSpPr>
          <p:nvPr>
            <p:ph idx="1"/>
          </p:nvPr>
        </p:nvSpPr>
        <p:spPr>
          <a:xfrm>
            <a:off x="214282" y="4797152"/>
            <a:ext cx="8715436" cy="1775120"/>
          </a:xfrm>
        </p:spPr>
        <p:txBody>
          <a:bodyPr>
            <a:normAutofit fontScale="55000" lnSpcReduction="20000"/>
          </a:bodyPr>
          <a:lstStyle/>
          <a:p>
            <a:r>
              <a:rPr lang="sv-SE" dirty="0" smtClean="0"/>
              <a:t>Detta är den första animerade klassen så här dyker en hel del aniamtions concept up. Och en hel del nya klasser. </a:t>
            </a:r>
          </a:p>
          <a:p>
            <a:pPr lvl="1"/>
            <a:r>
              <a:rPr lang="sv-SE" dirty="0" smtClean="0"/>
              <a:t>Animation Curve detta är en klass som hantera en aniamtions kurva av ett enskilt värde.</a:t>
            </a:r>
          </a:p>
          <a:p>
            <a:pPr lvl="1"/>
            <a:r>
              <a:rPr lang="sv-SE" dirty="0" smtClean="0"/>
              <a:t>Animation FPS är hur många FPS som detta objektet är animerat i.</a:t>
            </a:r>
          </a:p>
          <a:p>
            <a:pPr lvl="1"/>
            <a:r>
              <a:rPr lang="sv-SE" dirty="0" smtClean="0"/>
              <a:t>AnimationType är om aniamtion är relativt till sin parent eller absolut i world (vi har inga absoluta aniamtioner)</a:t>
            </a:r>
          </a:p>
          <a:p>
            <a:pPr lvl="1"/>
            <a:r>
              <a:rPr lang="sv-SE" dirty="0" smtClean="0"/>
              <a:t>myStartTime är när under aniamtions livslängd som curvan börjar och myEndTime är då den slutar</a:t>
            </a:r>
            <a:endParaRPr lang="sv-SE" dirty="0"/>
          </a:p>
        </p:txBody>
      </p:sp>
      <p:pic>
        <p:nvPicPr>
          <p:cNvPr id="7170" name="Picture 2"/>
          <p:cNvPicPr>
            <a:picLocks noChangeAspect="1" noChangeArrowheads="1"/>
          </p:cNvPicPr>
          <p:nvPr/>
        </p:nvPicPr>
        <p:blipFill>
          <a:blip r:embed="rId2" cstate="print"/>
          <a:srcRect/>
          <a:stretch>
            <a:fillRect/>
          </a:stretch>
        </p:blipFill>
        <p:spPr bwMode="auto">
          <a:xfrm>
            <a:off x="1043608" y="787127"/>
            <a:ext cx="7019925"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TransformatioNode_Curves</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Detta med start och stop tider är viktiga. Om du gör en animation  så kommer inte alla delar röra sig relativt till sin parent samtidigt. Utan de kommer att röra sig vid oliak tidpunkten.</a:t>
            </a:r>
          </a:p>
          <a:p>
            <a:r>
              <a:rPr lang="sv-SE" dirty="0" smtClean="0"/>
              <a:t>Så det slutgiltiga aniamtionen som användaren ser är resultatet av en massa små aniamtions kurvor med oliak start och stop tider.</a:t>
            </a:r>
          </a:p>
          <a:p>
            <a:pPr lvl="1"/>
            <a:r>
              <a:rPr lang="sv-SE" dirty="0" smtClean="0"/>
              <a:t>Teoretiskt sätt skulle alla kunna starta på 0 och sluta på när hela animationen är slut men då skulle det ta en massa onödigt arbete och utrymme.</a:t>
            </a:r>
          </a:p>
          <a:p>
            <a:r>
              <a:rPr lang="sv-SE" dirty="0" smtClean="0"/>
              <a:t>Så en aniamtion består av en massa delaniamtioner och varje del aniamtion är lagrad i en transformationNode</a:t>
            </a:r>
          </a:p>
          <a:p>
            <a:r>
              <a:rPr lang="sv-SE" dirty="0" smtClean="0"/>
              <a:t>Men den fulla aniamtionen finns itne lagrad någonstans här i. För den enda datan den kunde innehålla var hur lång den är. All annan data är lokal till noderna. Dvs en animation per se finns inte på det sättet i systemet.</a:t>
            </a:r>
          </a:p>
          <a:p>
            <a:r>
              <a:rPr lang="sv-SE" dirty="0" smtClean="0"/>
              <a:t>Skulle man skapa en aniamtion skulle det vara att vi hadde en lista av transformation nodes istället för en enda mellan modelerna och sen  gavs de som tillhörde samma animation ett ID.</a:t>
            </a:r>
          </a:p>
          <a:p>
            <a:pPr lvl="1"/>
            <a:r>
              <a:rPr lang="sv-SE" dirty="0" smtClean="0"/>
              <a:t>Men detta kommer vi återkomma till då vi bygger vårat animations system senare.</a:t>
            </a:r>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TransformatioNode_Curves</a:t>
            </a:r>
            <a:endParaRPr lang="sv-SE" dirty="0"/>
          </a:p>
        </p:txBody>
      </p:sp>
      <p:sp>
        <p:nvSpPr>
          <p:cNvPr id="3" name="Platshållare för innehåll 2"/>
          <p:cNvSpPr>
            <a:spLocks noGrp="1"/>
          </p:cNvSpPr>
          <p:nvPr>
            <p:ph idx="1"/>
          </p:nvPr>
        </p:nvSpPr>
        <p:spPr/>
        <p:txBody>
          <a:bodyPr>
            <a:normAutofit lnSpcReduction="10000"/>
          </a:bodyPr>
          <a:lstStyle/>
          <a:p>
            <a:r>
              <a:rPr lang="sv-SE" dirty="0" smtClean="0"/>
              <a:t>Förutom denna data innehåller den 3 viktiga </a:t>
            </a:r>
            <a:r>
              <a:rPr lang="sv-SE" dirty="0" smtClean="0"/>
              <a:t>set </a:t>
            </a:r>
            <a:r>
              <a:rPr lang="sv-SE" dirty="0" smtClean="0"/>
              <a:t>data.</a:t>
            </a:r>
          </a:p>
          <a:p>
            <a:r>
              <a:rPr lang="sv-SE" dirty="0" smtClean="0"/>
              <a:t>Den innehåller en baseframe. Detta är värdet den har utöver animationen som animationen modifierar.</a:t>
            </a:r>
          </a:p>
          <a:p>
            <a:r>
              <a:rPr lang="sv-SE" dirty="0" smtClean="0"/>
              <a:t>Och </a:t>
            </a:r>
            <a:r>
              <a:rPr lang="sv-SE" dirty="0" smtClean="0"/>
              <a:t>sedan </a:t>
            </a:r>
            <a:r>
              <a:rPr lang="sv-SE" dirty="0" smtClean="0"/>
              <a:t>6 animations kurvor en för varje axel av translation och en för varje </a:t>
            </a:r>
            <a:r>
              <a:rPr lang="sv-SE" dirty="0" smtClean="0"/>
              <a:t>axel </a:t>
            </a:r>
            <a:r>
              <a:rPr lang="sv-SE" dirty="0" smtClean="0"/>
              <a:t>av rotation.</a:t>
            </a:r>
          </a:p>
          <a:p>
            <a:r>
              <a:rPr lang="sv-SE" dirty="0" smtClean="0"/>
              <a:t>Get transformation for time gör det väntade den läser ut värdet från kurvorna och lägger ihop det med bas värdet för att få ett värde att returnera.</a:t>
            </a:r>
          </a:p>
          <a:p>
            <a:r>
              <a:rPr lang="sv-SE" dirty="0" smtClean="0"/>
              <a:t>Så låt oss ta en titt på kurvorna.</a:t>
            </a:r>
          </a:p>
          <a:p>
            <a:endParaRPr lang="sv-SE" dirty="0" smtClean="0"/>
          </a:p>
          <a:p>
            <a:endParaRPr lang="sv-SE"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 Curve</a:t>
            </a:r>
            <a:endParaRPr lang="sv-SE" dirty="0"/>
          </a:p>
        </p:txBody>
      </p:sp>
      <p:sp>
        <p:nvSpPr>
          <p:cNvPr id="3" name="Platshållare för innehåll 2"/>
          <p:cNvSpPr>
            <a:spLocks noGrp="1"/>
          </p:cNvSpPr>
          <p:nvPr>
            <p:ph idx="1"/>
          </p:nvPr>
        </p:nvSpPr>
        <p:spPr>
          <a:xfrm>
            <a:off x="0" y="5949280"/>
            <a:ext cx="8929718" cy="622992"/>
          </a:xfrm>
        </p:spPr>
        <p:txBody>
          <a:bodyPr>
            <a:normAutofit/>
          </a:bodyPr>
          <a:lstStyle/>
          <a:p>
            <a:r>
              <a:rPr lang="sv-SE" dirty="0" smtClean="0"/>
              <a:t>Denna biten kan finnas i loadern</a:t>
            </a:r>
            <a:endParaRPr lang="sv-SE" dirty="0" smtClean="0"/>
          </a:p>
        </p:txBody>
      </p:sp>
      <p:pic>
        <p:nvPicPr>
          <p:cNvPr id="8194" name="Picture 2"/>
          <p:cNvPicPr>
            <a:picLocks noChangeAspect="1" noChangeArrowheads="1"/>
          </p:cNvPicPr>
          <p:nvPr/>
        </p:nvPicPr>
        <p:blipFill>
          <a:blip r:embed="rId2" cstate="print"/>
          <a:srcRect/>
          <a:stretch>
            <a:fillRect/>
          </a:stretch>
        </p:blipFill>
        <p:spPr bwMode="auto">
          <a:xfrm>
            <a:off x="431800" y="838200"/>
            <a:ext cx="8278813"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Animationer</a:t>
            </a:r>
            <a:endParaRPr lang="sv-SE" dirty="0"/>
          </a:p>
        </p:txBody>
      </p:sp>
      <p:sp>
        <p:nvSpPr>
          <p:cNvPr id="3" name="Platshållare för innehåll 2"/>
          <p:cNvSpPr>
            <a:spLocks noGrp="1"/>
          </p:cNvSpPr>
          <p:nvPr>
            <p:ph idx="1"/>
          </p:nvPr>
        </p:nvSpPr>
        <p:spPr/>
        <p:txBody>
          <a:bodyPr>
            <a:normAutofit lnSpcReduction="10000"/>
          </a:bodyPr>
          <a:lstStyle/>
          <a:p>
            <a:r>
              <a:rPr lang="sv-SE" dirty="0" smtClean="0"/>
              <a:t>Idag är det dags att börja kolla på hur vi spelar upp animationer på våra 3D objekt.</a:t>
            </a:r>
          </a:p>
          <a:p>
            <a:r>
              <a:rPr lang="sv-SE" dirty="0" smtClean="0"/>
              <a:t>Fram till nu har vi bara varit intresserade av hur ett stillastående objekt såg ut. Och man kan faktiskt göra hela space shootern utan animationer</a:t>
            </a:r>
          </a:p>
          <a:p>
            <a:pPr lvl="1"/>
            <a:r>
              <a:rPr lang="sv-SE" dirty="0" smtClean="0"/>
              <a:t>Men det vore ju najs om ens vapen rörde på sig när man sköt.</a:t>
            </a:r>
          </a:p>
          <a:p>
            <a:r>
              <a:rPr lang="sv-SE" dirty="0" smtClean="0"/>
              <a:t>Under denna och nästa lektion ska vi lägga till animation system till våran motor både för hårda objekt men även för mjuka.</a:t>
            </a:r>
          </a:p>
          <a:p>
            <a:r>
              <a:rPr lang="sv-SE" dirty="0" smtClean="0"/>
              <a:t>Idag kommer vi prata om hirarkiska animationer</a:t>
            </a:r>
          </a:p>
          <a:p>
            <a:endParaRPr lang="sv-S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TransformatioNode_Curves</a:t>
            </a:r>
            <a:endParaRPr lang="sv-SE" dirty="0"/>
          </a:p>
        </p:txBody>
      </p:sp>
      <p:sp>
        <p:nvSpPr>
          <p:cNvPr id="3" name="Platshållare för innehåll 2"/>
          <p:cNvSpPr>
            <a:spLocks noGrp="1"/>
          </p:cNvSpPr>
          <p:nvPr>
            <p:ph idx="1"/>
          </p:nvPr>
        </p:nvSpPr>
        <p:spPr>
          <a:xfrm>
            <a:off x="0" y="836712"/>
            <a:ext cx="8929718" cy="5735560"/>
          </a:xfrm>
        </p:spPr>
        <p:txBody>
          <a:bodyPr>
            <a:normAutofit/>
          </a:bodyPr>
          <a:lstStyle/>
          <a:p>
            <a:r>
              <a:rPr lang="sv-SE" dirty="0" smtClean="0"/>
              <a:t>Av performance skäl evaluerar inte våran AnimationCurve de riktiga kurverna.</a:t>
            </a:r>
          </a:p>
          <a:p>
            <a:r>
              <a:rPr lang="sv-SE" dirty="0" smtClean="0"/>
              <a:t>Istället interpolerar den linjärt emellan en serie precalcade Key Frames</a:t>
            </a:r>
          </a:p>
          <a:p>
            <a:r>
              <a:rPr lang="sv-SE" dirty="0" smtClean="0"/>
              <a:t>Default värdet för FPS finns i </a:t>
            </a:r>
            <a:r>
              <a:rPr lang="sv-SE" dirty="0" smtClean="0"/>
              <a:t>fbx </a:t>
            </a:r>
            <a:r>
              <a:rPr lang="sv-SE" dirty="0" smtClean="0"/>
              <a:t>laddaren. Men om </a:t>
            </a:r>
            <a:r>
              <a:rPr lang="sv-SE" dirty="0" smtClean="0"/>
              <a:t>man </a:t>
            </a:r>
            <a:r>
              <a:rPr lang="sv-SE" dirty="0" smtClean="0"/>
              <a:t>gör väldigt avancerade aniamtioner kan man finna ett behov av att öka keyframe mängden.</a:t>
            </a:r>
          </a:p>
          <a:p>
            <a:r>
              <a:rPr lang="sv-SE" dirty="0" smtClean="0"/>
              <a:t>Men det som finns där borde vara nog för alla era nuvarande behov.</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smtClean="0">
                <a:solidFill>
                  <a:srgbClr val="4C4946"/>
                </a:solidFill>
                <a:latin typeface="Bliss 2 Regular" pitchFamily="50" charset="0"/>
              </a:rPr>
              <a:t>Adam@TheGameAssembly.com</a:t>
            </a: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Animationer</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Basen av att förstå hur animationer funkar är att förstå att animations datan tillhör modellen.</a:t>
            </a:r>
          </a:p>
          <a:p>
            <a:r>
              <a:rPr lang="sv-SE" dirty="0" smtClean="0"/>
              <a:t>Men hur långt du kommit i animationen på den här instansen tillhör instansen.</a:t>
            </a:r>
          </a:p>
          <a:p>
            <a:r>
              <a:rPr lang="sv-SE" dirty="0" smtClean="0"/>
              <a:t>Om vi skulle ändra något på modellen då vi utför en animation skulle alla instanser i hela värden ändras detta är inte något vi vill göra.</a:t>
            </a:r>
          </a:p>
          <a:p>
            <a:r>
              <a:rPr lang="sv-SE" dirty="0" smtClean="0"/>
              <a:t>Ingenting får någonsin ändra datan i modellen.</a:t>
            </a:r>
          </a:p>
          <a:p>
            <a:r>
              <a:rPr lang="sv-SE" dirty="0" smtClean="0"/>
              <a:t>Istället får man fråga modellen ”Hur skulle animationen se ut om jag hade låtit den spela i 5 sekunder”</a:t>
            </a:r>
          </a:p>
          <a:p>
            <a:r>
              <a:rPr lang="sv-SE" dirty="0" smtClean="0"/>
              <a:t>Denna grundläggande förståelsen är basen i hela systemet.</a:t>
            </a:r>
          </a:p>
          <a:p>
            <a:r>
              <a:rPr lang="sv-SE" dirty="0" smtClean="0"/>
              <a:t>Så vad innebär en animation då ?</a:t>
            </a:r>
          </a:p>
          <a:p>
            <a:endParaRPr lang="sv-SE" dirty="0" smtClean="0"/>
          </a:p>
          <a:p>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Hirarkiaska Animationer</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Vi har ju en hierarki på model sidan. Med null objekt och vanliga objekt och var och en av dem har en matris som beskriver hur den relaterar till sin parent.</a:t>
            </a:r>
          </a:p>
          <a:p>
            <a:pPr lvl="1"/>
            <a:r>
              <a:rPr lang="sv-SE" dirty="0" smtClean="0"/>
              <a:t>Eller i erat fall parent har matriserna för sina barn men det ska vi refaktorera idag.</a:t>
            </a:r>
          </a:p>
          <a:p>
            <a:r>
              <a:rPr lang="sv-SE" dirty="0" smtClean="0"/>
              <a:t>En hirarkisk animation fungerar genom att de här matriserna modifieras med tiden.</a:t>
            </a:r>
          </a:p>
          <a:p>
            <a:pPr lvl="1"/>
            <a:r>
              <a:rPr lang="sv-SE" dirty="0" smtClean="0"/>
              <a:t>Som vi sade tidigare så kan inget ändras i modellen vilket betyder att vi kommer ha matriser i instansen som modifieras med tiden istället.</a:t>
            </a:r>
          </a:p>
          <a:p>
            <a:pPr lvl="1"/>
            <a:r>
              <a:rPr lang="sv-SE" dirty="0" smtClean="0"/>
              <a:t>Vi kommer altså behöva en hierarki även på instans sidan för att kunna utföra animationer.</a:t>
            </a:r>
          </a:p>
          <a:p>
            <a:pPr lvl="1"/>
            <a:r>
              <a:rPr lang="sv-SE" dirty="0" smtClean="0"/>
              <a:t>Så vad finns på model sidan ?</a:t>
            </a:r>
          </a:p>
          <a:p>
            <a:pPr lvl="1"/>
            <a:r>
              <a:rPr lang="sv-SE" dirty="0" smtClean="0"/>
              <a:t>istället för en fast matrix kommer där finnas något annat som kan encapsulera en aniamtion.</a:t>
            </a:r>
          </a:p>
          <a:p>
            <a:pPr lvl="1"/>
            <a:r>
              <a:rPr lang="sv-SE" dirty="0" smtClean="0"/>
              <a:t>De flesta aniamtioner kommer bestå av en serie splines som du sedan skapar en matris </a:t>
            </a:r>
            <a:r>
              <a:rPr lang="sv-SE" dirty="0" smtClean="0"/>
              <a:t>ifrån</a:t>
            </a:r>
            <a:endParaRPr lang="sv-SE" dirty="0" smtClean="0"/>
          </a:p>
          <a:p>
            <a:pPr lvl="1"/>
            <a:r>
              <a:rPr lang="sv-SE" dirty="0" smtClean="0"/>
              <a:t>Men användaren av model borde </a:t>
            </a:r>
            <a:r>
              <a:rPr lang="sv-SE" dirty="0" smtClean="0"/>
              <a:t>inte </a:t>
            </a:r>
            <a:r>
              <a:rPr lang="sv-SE" dirty="0" smtClean="0"/>
              <a:t>behöva betyngas med detta. Det bör räcka att veta hur långt vi kommit i animationen och sedan  säga till modellen ”ge mig en matrix för denna tid punkten” Om den här delen av hierarkin har en animation eller inte i denna aniamtionen vore rätt ovesäntligt i detta läget.</a:t>
            </a:r>
          </a:p>
          <a:p>
            <a:pPr lvl="1"/>
            <a:r>
              <a:rPr lang="sv-SE" dirty="0" smtClean="0"/>
              <a:t>Instansen ska inte behöva tänka på detta utan ska kunna behandla alla modeler likadant oavsett om den har en animation eller inte.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sidans</a:t>
            </a:r>
            <a:endParaRPr lang="sv-SE" dirty="0"/>
          </a:p>
        </p:txBody>
      </p:sp>
      <p:sp>
        <p:nvSpPr>
          <p:cNvPr id="3" name="Platshållare för innehåll 2"/>
          <p:cNvSpPr>
            <a:spLocks noGrp="1"/>
          </p:cNvSpPr>
          <p:nvPr>
            <p:ph idx="1"/>
          </p:nvPr>
        </p:nvSpPr>
        <p:spPr/>
        <p:txBody>
          <a:bodyPr>
            <a:normAutofit/>
          </a:bodyPr>
          <a:lstStyle/>
          <a:p>
            <a:r>
              <a:rPr lang="sv-SE" sz="2000" dirty="0" smtClean="0"/>
              <a:t>Så det som sker mellan 2 noder i en hierarki är en transformation. Det känns logiskt att vi ska skapa ett transformatiosn objekt för att hantera det hela.</a:t>
            </a:r>
          </a:p>
          <a:p>
            <a:pPr lvl="1"/>
            <a:r>
              <a:rPr lang="sv-SE" sz="1800" dirty="0" smtClean="0"/>
              <a:t>Om sedan en transformation är animerad eller inte behöver inte instansen känna till.</a:t>
            </a:r>
            <a:endParaRPr lang="sv-SE" sz="2000" dirty="0" smtClean="0"/>
          </a:p>
          <a:p>
            <a:pPr lvl="1"/>
            <a:endParaRPr lang="sv-SE" dirty="0" smtClean="0"/>
          </a:p>
          <a:p>
            <a:pPr lvl="1"/>
            <a:endParaRPr lang="sv-SE" dirty="0" smtClean="0"/>
          </a:p>
          <a:p>
            <a:pPr lvl="1"/>
            <a:endParaRPr lang="sv-SE" dirty="0" smtClean="0"/>
          </a:p>
          <a:p>
            <a:pPr lvl="1"/>
            <a:endParaRPr lang="sv-SE" dirty="0" smtClean="0"/>
          </a:p>
          <a:p>
            <a:pPr lvl="1"/>
            <a:endParaRPr lang="sv-SE" sz="2000" dirty="0" smtClean="0"/>
          </a:p>
          <a:p>
            <a:pPr lvl="1"/>
            <a:endParaRPr lang="sv-SE" sz="2000" dirty="0" smtClean="0"/>
          </a:p>
          <a:p>
            <a:pPr lvl="1"/>
            <a:r>
              <a:rPr lang="sv-SE" sz="2000" dirty="0" smtClean="0"/>
              <a:t>Detta är bas klassen på model sidan och första steget är att ersätta alla våra matriser med sådana här. Ni ser att GetTransformationforTime är funktionen som ger tillbaka en matris. </a:t>
            </a:r>
            <a:r>
              <a:rPr lang="sv-SE" sz="2000" smtClean="0"/>
              <a:t>Dock då denna är oanimerad kommer den bara att returnera sin matrix rakt av.</a:t>
            </a:r>
            <a:endParaRPr lang="sv-SE" sz="2000" dirty="0" smtClean="0"/>
          </a:p>
        </p:txBody>
      </p:sp>
      <p:pic>
        <p:nvPicPr>
          <p:cNvPr id="1027" name="Picture 3"/>
          <p:cNvPicPr>
            <a:picLocks noChangeAspect="1" noChangeArrowheads="1"/>
          </p:cNvPicPr>
          <p:nvPr/>
        </p:nvPicPr>
        <p:blipFill>
          <a:blip r:embed="rId2" cstate="print"/>
          <a:srcRect/>
          <a:stretch>
            <a:fillRect/>
          </a:stretch>
        </p:blipFill>
        <p:spPr bwMode="auto">
          <a:xfrm>
            <a:off x="2339752" y="1772816"/>
            <a:ext cx="5121646"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sidan</a:t>
            </a:r>
            <a:endParaRPr lang="sv-SE" dirty="0"/>
          </a:p>
        </p:txBody>
      </p:sp>
      <p:sp>
        <p:nvSpPr>
          <p:cNvPr id="3" name="Platshållare för innehåll 2"/>
          <p:cNvSpPr>
            <a:spLocks noGrp="1"/>
          </p:cNvSpPr>
          <p:nvPr>
            <p:ph idx="1"/>
          </p:nvPr>
        </p:nvSpPr>
        <p:spPr/>
        <p:txBody>
          <a:bodyPr>
            <a:normAutofit lnSpcReduction="10000"/>
          </a:bodyPr>
          <a:lstStyle/>
          <a:p>
            <a:r>
              <a:rPr lang="sv-SE" sz="2400" dirty="0" smtClean="0"/>
              <a:t>Innan vi går vidare med vad man kan göra med transformation nodes så låt oss ta en titt på  hur dens införande påverkar resten av model sidan</a:t>
            </a:r>
          </a:p>
          <a:p>
            <a:endParaRPr lang="sv-SE" sz="2400" dirty="0" smtClean="0"/>
          </a:p>
          <a:p>
            <a:endParaRPr lang="sv-SE" sz="2400" dirty="0" smtClean="0"/>
          </a:p>
          <a:p>
            <a:endParaRPr lang="sv-SE" sz="2400" dirty="0" smtClean="0"/>
          </a:p>
          <a:p>
            <a:endParaRPr lang="sv-SE" sz="2400" dirty="0" smtClean="0"/>
          </a:p>
          <a:p>
            <a:endParaRPr lang="sv-SE" sz="2400" dirty="0" smtClean="0"/>
          </a:p>
          <a:p>
            <a:endParaRPr lang="sv-SE" sz="2400" dirty="0" smtClean="0"/>
          </a:p>
          <a:p>
            <a:r>
              <a:rPr lang="sv-SE" sz="2400" dirty="0" smtClean="0"/>
              <a:t>Som ni ser blir förändringarna minimala det är mest att då vi skapar en model så byter vi ut matriserna mot en transformations nod.</a:t>
            </a:r>
          </a:p>
          <a:p>
            <a:r>
              <a:rPr lang="sv-SE" sz="2400" dirty="0" smtClean="0"/>
              <a:t>Så hierarkin är likadan vi har bara förändrat hur den ser </a:t>
            </a:r>
            <a:r>
              <a:rPr lang="sv-SE" sz="2400" dirty="0" smtClean="0"/>
              <a:t>ut</a:t>
            </a:r>
          </a:p>
          <a:p>
            <a:r>
              <a:rPr lang="sv-SE" sz="2400" dirty="0" smtClean="0"/>
              <a:t>Skit i skuggflaggan! Den förvirrar bara.</a:t>
            </a:r>
            <a:endParaRPr lang="sv-SE" sz="2400" dirty="0" smtClean="0"/>
          </a:p>
          <a:p>
            <a:endParaRPr lang="sv-SE" dirty="0"/>
          </a:p>
        </p:txBody>
      </p:sp>
      <p:pic>
        <p:nvPicPr>
          <p:cNvPr id="1026" name="Picture 2"/>
          <p:cNvPicPr>
            <a:picLocks noChangeAspect="1" noChangeArrowheads="1"/>
          </p:cNvPicPr>
          <p:nvPr/>
        </p:nvPicPr>
        <p:blipFill>
          <a:blip r:embed="rId2" cstate="print"/>
          <a:srcRect/>
          <a:stretch>
            <a:fillRect/>
          </a:stretch>
        </p:blipFill>
        <p:spPr bwMode="auto">
          <a:xfrm>
            <a:off x="2771800" y="1556792"/>
            <a:ext cx="594360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Instans Sidan</a:t>
            </a:r>
            <a:endParaRPr lang="sv-SE" dirty="0"/>
          </a:p>
        </p:txBody>
      </p:sp>
      <p:sp>
        <p:nvSpPr>
          <p:cNvPr id="3" name="Platshållare för innehåll 2"/>
          <p:cNvSpPr>
            <a:spLocks noGrp="1"/>
          </p:cNvSpPr>
          <p:nvPr>
            <p:ph idx="1"/>
          </p:nvPr>
        </p:nvSpPr>
        <p:spPr/>
        <p:txBody>
          <a:bodyPr>
            <a:normAutofit fontScale="70000" lnSpcReduction="20000"/>
          </a:bodyPr>
          <a:lstStyle/>
          <a:p>
            <a:pPr marL="514350" indent="-514350"/>
            <a:r>
              <a:rPr lang="sv-SE" dirty="0" smtClean="0"/>
              <a:t>På instans sidan blir däremot förändringarna större.</a:t>
            </a:r>
          </a:p>
          <a:p>
            <a:pPr marL="514350" indent="-514350"/>
            <a:r>
              <a:rPr lang="sv-SE" dirty="0" smtClean="0"/>
              <a:t>Varje object på model sidan behöver ha en motsvarighet på instans sidan.</a:t>
            </a:r>
          </a:p>
          <a:p>
            <a:pPr marL="914400" lvl="1" indent="-514350"/>
            <a:r>
              <a:rPr lang="sv-SE" dirty="0" smtClean="0"/>
              <a:t>Model -&gt; Instance</a:t>
            </a:r>
          </a:p>
          <a:p>
            <a:pPr marL="914400" lvl="1" indent="-514350"/>
            <a:r>
              <a:rPr lang="sv-SE" dirty="0" smtClean="0"/>
              <a:t>Light -&gt; Light Instance</a:t>
            </a:r>
          </a:p>
          <a:p>
            <a:pPr marL="914400" lvl="1" indent="-514350"/>
            <a:r>
              <a:rPr lang="sv-SE" dirty="0" smtClean="0"/>
              <a:t>Camera -&gt; Camera Instance</a:t>
            </a:r>
          </a:p>
          <a:p>
            <a:pPr marL="914400" lvl="1" indent="-514350"/>
            <a:r>
              <a:rPr lang="sv-SE" dirty="0" smtClean="0"/>
              <a:t>TransformationNode -&gt; TransformationNodeInstance</a:t>
            </a:r>
          </a:p>
          <a:p>
            <a:pPr marL="514350" indent="-514350"/>
            <a:r>
              <a:rPr lang="sv-SE" dirty="0" smtClean="0"/>
              <a:t>Oroa er itne för kameror och ljus nu de kommer senare när vi går igenom hur vi laddar fulla animationer med cameror och ljus.</a:t>
            </a:r>
          </a:p>
          <a:p>
            <a:pPr marL="514350" indent="-514350"/>
            <a:r>
              <a:rPr lang="sv-SE" dirty="0" smtClean="0"/>
              <a:t>Men modellen har en Instance och TransformationNode har en TransformationNodeInstance</a:t>
            </a:r>
          </a:p>
          <a:p>
            <a:pPr marL="514350" indent="-514350"/>
            <a:r>
              <a:rPr lang="sv-SE" dirty="0" smtClean="0"/>
              <a:t>Detta har för oss inte stämmt i de lägen vi haft en hierarki. Vi har haft en Instans och en hierarki med modeller. Detta funkar så länge hierarkin är statisk och inget ska kunna ändras.</a:t>
            </a:r>
          </a:p>
          <a:p>
            <a:pPr marL="514350" indent="-514350"/>
            <a:r>
              <a:rPr lang="sv-SE" dirty="0" smtClean="0"/>
              <a:t>Men om vi ska kunna spela animationer på en instans eller kunna animera den ifrån kod</a:t>
            </a:r>
          </a:p>
          <a:p>
            <a:pPr marL="914400" lvl="1" indent="-514350"/>
            <a:r>
              <a:rPr lang="sv-SE" dirty="0" smtClean="0"/>
              <a:t>Tex för att snurra ett kanon torn på en tank</a:t>
            </a:r>
            <a:r>
              <a:rPr lang="sv-SE" dirty="0" smtClean="0"/>
              <a:t>.</a:t>
            </a:r>
            <a:endParaRPr lang="sv-SE" dirty="0" smtClean="0"/>
          </a:p>
          <a:p>
            <a:pPr marL="514350" indent="-514350"/>
            <a:endParaRPr lang="sv-S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 Node Instance</a:t>
            </a:r>
            <a:endParaRPr lang="sv-SE" dirty="0"/>
          </a:p>
        </p:txBody>
      </p:sp>
      <p:sp>
        <p:nvSpPr>
          <p:cNvPr id="3" name="Platshållare för innehåll 2"/>
          <p:cNvSpPr>
            <a:spLocks noGrp="1"/>
          </p:cNvSpPr>
          <p:nvPr>
            <p:ph idx="1"/>
          </p:nvPr>
        </p:nvSpPr>
        <p:spPr>
          <a:xfrm>
            <a:off x="214282" y="4869160"/>
            <a:ext cx="8715436" cy="1703112"/>
          </a:xfrm>
        </p:spPr>
        <p:txBody>
          <a:bodyPr>
            <a:normAutofit fontScale="55000" lnSpcReduction="20000"/>
          </a:bodyPr>
          <a:lstStyle/>
          <a:p>
            <a:pPr marL="571500" indent="-514350"/>
            <a:r>
              <a:rPr lang="sv-SE" dirty="0" smtClean="0"/>
              <a:t>En TransformationNodeInstance har så klart en pekare till sin TransformationNode det är den som den är en instans av så den behöver känna till den.</a:t>
            </a:r>
          </a:p>
          <a:p>
            <a:pPr marL="571500" indent="-514350"/>
            <a:r>
              <a:rPr lang="sv-SE" dirty="0" smtClean="0"/>
              <a:t>Den har också en elapsedTime så att den kan veta hur långt in i animationen den är.</a:t>
            </a:r>
          </a:p>
          <a:p>
            <a:pPr marL="571500" indent="-514350"/>
            <a:r>
              <a:rPr lang="sv-SE" dirty="0" smtClean="0"/>
              <a:t>Och En GetTransformation. Detta är viktigt för det är denna som anropas ifrån render anropet numera. Render ska inte behöva veta vilken transformationNode som instansen är länkad till.</a:t>
            </a:r>
          </a:p>
        </p:txBody>
      </p:sp>
      <p:pic>
        <p:nvPicPr>
          <p:cNvPr id="2051" name="Picture 3"/>
          <p:cNvPicPr>
            <a:picLocks noChangeAspect="1" noChangeArrowheads="1"/>
          </p:cNvPicPr>
          <p:nvPr/>
        </p:nvPicPr>
        <p:blipFill>
          <a:blip r:embed="rId2" cstate="print"/>
          <a:srcRect/>
          <a:stretch>
            <a:fillRect/>
          </a:stretch>
        </p:blipFill>
        <p:spPr bwMode="auto">
          <a:xfrm>
            <a:off x="323528" y="764704"/>
            <a:ext cx="7920879" cy="4083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Transformation Node Instance</a:t>
            </a:r>
            <a:endParaRPr lang="sv-SE" dirty="0"/>
          </a:p>
        </p:txBody>
      </p:sp>
      <p:sp>
        <p:nvSpPr>
          <p:cNvPr id="3" name="Platshållare för innehåll 2"/>
          <p:cNvSpPr>
            <a:spLocks noGrp="1"/>
          </p:cNvSpPr>
          <p:nvPr>
            <p:ph idx="1"/>
          </p:nvPr>
        </p:nvSpPr>
        <p:spPr>
          <a:xfrm>
            <a:off x="214282" y="836712"/>
            <a:ext cx="8715436" cy="3384376"/>
          </a:xfrm>
        </p:spPr>
        <p:txBody>
          <a:bodyPr>
            <a:normAutofit fontScale="55000" lnSpcReduction="20000"/>
          </a:bodyPr>
          <a:lstStyle/>
          <a:p>
            <a:pPr marL="571500" indent="-514350"/>
            <a:r>
              <a:rPr lang="sv-SE" dirty="0" smtClean="0"/>
              <a:t>Nu kommer vi till den intressanta delen en transformationNodeInstance hadde en lista av myChildren.</a:t>
            </a:r>
          </a:p>
          <a:p>
            <a:pPr marL="571500" indent="-514350"/>
            <a:r>
              <a:rPr lang="sv-SE" dirty="0" smtClean="0"/>
              <a:t>Detta betyder att hierarkin på Instans sidan ligger i transformationNodeInstancerna och inte i </a:t>
            </a:r>
            <a:r>
              <a:rPr lang="sv-SE" dirty="0" smtClean="0"/>
              <a:t>Instancen</a:t>
            </a:r>
            <a:endParaRPr lang="sv-SE" dirty="0" smtClean="0"/>
          </a:p>
          <a:p>
            <a:pPr marL="571500" indent="-514350"/>
            <a:r>
              <a:rPr lang="sv-SE" dirty="0" smtClean="0"/>
              <a:t>Så då vi ska rendera en model så itererar vi igenom våran TransformationNode hierarki och model hierarkin simultant för att Rendera objektet.</a:t>
            </a:r>
          </a:p>
          <a:p>
            <a:pPr marL="571500" indent="-514350"/>
            <a:r>
              <a:rPr lang="sv-SE" dirty="0" smtClean="0"/>
              <a:t>Funktionerna som vi ser nedan stödjer också detta Vi anropar Render och den anropar recursivt RenderModel för varje steg i hierarkin,</a:t>
            </a:r>
          </a:p>
          <a:p>
            <a:pPr marL="571500" indent="-514350"/>
            <a:r>
              <a:rPr lang="sv-SE" dirty="0" smtClean="0"/>
              <a:t>En viktigt punkt är BuildHierarchy den bygger en TransformationNodeInstance från en Model genom att traversera genom hierarkin och skapa TransformationNodeInstances för varje TransformationNode</a:t>
            </a:r>
          </a:p>
          <a:p>
            <a:pPr marL="571500" indent="-514350"/>
            <a:r>
              <a:rPr lang="sv-SE" dirty="0" smtClean="0"/>
              <a:t>Update på instansen anropar update på alla sina transformatioNodeInstances.</a:t>
            </a:r>
          </a:p>
        </p:txBody>
      </p:sp>
      <p:pic>
        <p:nvPicPr>
          <p:cNvPr id="3074" name="Picture 2"/>
          <p:cNvPicPr>
            <a:picLocks noChangeAspect="1" noChangeArrowheads="1"/>
          </p:cNvPicPr>
          <p:nvPr/>
        </p:nvPicPr>
        <p:blipFill>
          <a:blip r:embed="rId2" cstate="print"/>
          <a:srcRect/>
          <a:stretch>
            <a:fillRect/>
          </a:stretch>
        </p:blipFill>
        <p:spPr bwMode="auto">
          <a:xfrm>
            <a:off x="95533" y="4149080"/>
            <a:ext cx="9048468" cy="24734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3645</TotalTime>
  <Words>1561</Words>
  <Application>Microsoft Office PowerPoint</Application>
  <PresentationFormat>Bildspel på skärmen (4:3)</PresentationFormat>
  <Paragraphs>137</Paragraphs>
  <Slides>21</Slides>
  <Notes>0</Notes>
  <HiddenSlides>0</HiddenSlides>
  <MMClips>0</MMClips>
  <ScaleCrop>false</ScaleCrop>
  <HeadingPairs>
    <vt:vector size="4" baseType="variant">
      <vt:variant>
        <vt:lpstr>Tema</vt:lpstr>
      </vt:variant>
      <vt:variant>
        <vt:i4>1</vt:i4>
      </vt:variant>
      <vt:variant>
        <vt:lpstr>Bildrubriker</vt:lpstr>
      </vt:variant>
      <vt:variant>
        <vt:i4>21</vt:i4>
      </vt:variant>
    </vt:vector>
  </HeadingPairs>
  <TitlesOfParts>
    <vt:vector size="22" baseType="lpstr">
      <vt:lpstr>Office-tema</vt:lpstr>
      <vt:lpstr>                     Applicerad 3D programmering  Föreläsning 12             </vt:lpstr>
      <vt:lpstr>Animationer</vt:lpstr>
      <vt:lpstr>Animationer</vt:lpstr>
      <vt:lpstr>Hirarkiaska Animationer</vt:lpstr>
      <vt:lpstr>Model sidans</vt:lpstr>
      <vt:lpstr>Model sidan</vt:lpstr>
      <vt:lpstr>Instans Sidan</vt:lpstr>
      <vt:lpstr>Transformation Node Instance</vt:lpstr>
      <vt:lpstr>Transformation Node Instance</vt:lpstr>
      <vt:lpstr>RenderModel</vt:lpstr>
      <vt:lpstr>Scenen</vt:lpstr>
      <vt:lpstr>Scenen</vt:lpstr>
      <vt:lpstr>Transformation Node</vt:lpstr>
      <vt:lpstr>Transformation Node</vt:lpstr>
      <vt:lpstr>Transformation Node Hierarchy</vt:lpstr>
      <vt:lpstr>TransformatioNode_Curves</vt:lpstr>
      <vt:lpstr>TransformatioNode_Curves</vt:lpstr>
      <vt:lpstr>TransformatioNode_Curves</vt:lpstr>
      <vt:lpstr>Animation Curve</vt:lpstr>
      <vt:lpstr>TransformatioNode_Curves</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243</cp:revision>
  <dcterms:created xsi:type="dcterms:W3CDTF">2009-06-24T07:23:26Z</dcterms:created>
  <dcterms:modified xsi:type="dcterms:W3CDTF">2015-11-11T08:08:47Z</dcterms:modified>
</cp:coreProperties>
</file>