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swald Medium"/>
      <p:regular r:id="rId20"/>
      <p:bold r:id="rId21"/>
    </p:embeddedFont>
    <p:embeddedFont>
      <p:font typeface="Roboto"/>
      <p:regular r:id="rId22"/>
      <p:bold r:id="rId23"/>
      <p:italic r:id="rId24"/>
      <p:boldItalic r:id="rId25"/>
    </p:embeddedFont>
    <p:embeddedFont>
      <p:font typeface="Roboto Light"/>
      <p:regular r:id="rId26"/>
      <p:bold r:id="rId27"/>
      <p:italic r:id="rId28"/>
      <p:boldItalic r:id="rId29"/>
    </p:embeddedFont>
    <p:embeddedFont>
      <p:font typeface="Oswald"/>
      <p:regular r:id="rId30"/>
      <p:bold r:id="rId31"/>
    </p:embeddedFont>
    <p:embeddedFont>
      <p:font typeface="Nunit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Medium-regular.fntdata"/><Relationship Id="rId22" Type="http://schemas.openxmlformats.org/officeDocument/2006/relationships/font" Target="fonts/Roboto-regular.fntdata"/><Relationship Id="rId21" Type="http://schemas.openxmlformats.org/officeDocument/2006/relationships/font" Target="fonts/OswaldMedium-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regular.fntdata"/><Relationship Id="rId25" Type="http://schemas.openxmlformats.org/officeDocument/2006/relationships/font" Target="fonts/Roboto-boldItalic.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33" Type="http://schemas.openxmlformats.org/officeDocument/2006/relationships/font" Target="fonts/NunitoLight-bold.fntdata"/><Relationship Id="rId10" Type="http://schemas.openxmlformats.org/officeDocument/2006/relationships/slide" Target="slides/slide5.xml"/><Relationship Id="rId32" Type="http://schemas.openxmlformats.org/officeDocument/2006/relationships/font" Target="fonts/NunitoLight-regular.fntdata"/><Relationship Id="rId13" Type="http://schemas.openxmlformats.org/officeDocument/2006/relationships/slide" Target="slides/slide8.xml"/><Relationship Id="rId35" Type="http://schemas.openxmlformats.org/officeDocument/2006/relationships/font" Target="fonts/NunitoLight-boldItalic.fntdata"/><Relationship Id="rId12" Type="http://schemas.openxmlformats.org/officeDocument/2006/relationships/slide" Target="slides/slide7.xml"/><Relationship Id="rId34" Type="http://schemas.openxmlformats.org/officeDocument/2006/relationships/font" Target="fonts/NunitoLigh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9f517ca5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9f517ca5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9f517ca5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9f517ca5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9f517ca5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9f517ca5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9f517ca5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9f517ca5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9f517ca5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9f517ca5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4f4bc9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4f4bc9a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9f517ca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9f517ca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9f517ca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9f517ca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9f517ca5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9f517ca5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9f517ca5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9f517ca5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9f517ca5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9f517ca5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9f517ca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9f517ca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9f517ca5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9f517ca5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1.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2">
            <a:alphaModFix/>
          </a:blip>
          <a:stretch>
            <a:fillRect/>
          </a:stretch>
        </p:blipFill>
        <p:spPr>
          <a:xfrm rot="-8400002">
            <a:off x="8800593" y="-90288"/>
            <a:ext cx="886149" cy="1343523"/>
          </a:xfrm>
          <a:prstGeom prst="rect">
            <a:avLst/>
          </a:prstGeom>
          <a:noFill/>
          <a:ln>
            <a:noFill/>
          </a:ln>
        </p:spPr>
      </p:pic>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3">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4">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2">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3">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4">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4">
            <a:alphaModFix/>
          </a:blip>
          <a:stretch>
            <a:fillRect/>
          </a:stretch>
        </p:blipFill>
        <p:spPr>
          <a:xfrm>
            <a:off x="229850" y="-854350"/>
            <a:ext cx="987831" cy="1359349"/>
          </a:xfrm>
          <a:prstGeom prst="rect">
            <a:avLst/>
          </a:prstGeom>
          <a:noFill/>
          <a:ln>
            <a:noFill/>
          </a:ln>
        </p:spPr>
      </p:pic>
      <p:sp>
        <p:nvSpPr>
          <p:cNvPr id="15" name="Google Shape;15;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6" name="Google Shape;16;p1"/>
          <p:cNvSpPr txBox="1"/>
          <p:nvPr>
            <p:ph idx="1" type="body"/>
          </p:nvPr>
        </p:nvSpPr>
        <p:spPr>
          <a:xfrm>
            <a:off x="311700" y="1152475"/>
            <a:ext cx="82677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indent="-317500" lvl="1" marL="914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indent="-317500" lvl="2" marL="1371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indent="-317500" lvl="3" marL="1828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indent="-317500" lvl="4" marL="22860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indent="-317500" lvl="5" marL="27432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indent="-317500" lvl="6" marL="3200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indent="-317500" lvl="7" marL="3657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indent="-317500" lvl="8" marL="4114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fmla="val 3356" name="adj"/>
            </a:avLst>
          </a:prstGeom>
          <a:solidFill>
            <a:srgbClr val="CCB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ctrTitle"/>
          </p:nvPr>
        </p:nvSpPr>
        <p:spPr>
          <a:xfrm>
            <a:off x="731250" y="1734111"/>
            <a:ext cx="7871700" cy="105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Citi Bike Data Analysis</a:t>
            </a:r>
            <a:endParaRPr/>
          </a:p>
        </p:txBody>
      </p:sp>
      <p:sp>
        <p:nvSpPr>
          <p:cNvPr id="64" name="Google Shape;64;p13"/>
          <p:cNvSpPr txBox="1"/>
          <p:nvPr>
            <p:ph idx="1" type="subTitle"/>
          </p:nvPr>
        </p:nvSpPr>
        <p:spPr>
          <a:xfrm>
            <a:off x="311700" y="290406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Nunito Light"/>
                <a:ea typeface="Nunito Light"/>
                <a:cs typeface="Nunito Light"/>
                <a:sym typeface="Nunito Light"/>
              </a:rPr>
              <a:t>By Ellie Learmond</a:t>
            </a:r>
            <a:endParaRPr sz="220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Summary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findings:</a:t>
            </a:r>
            <a:endParaRPr sz="2700"/>
          </a:p>
        </p:txBody>
      </p:sp>
      <p:sp>
        <p:nvSpPr>
          <p:cNvPr id="136" name="Google Shape;136;p23"/>
          <p:cNvSpPr txBox="1"/>
          <p:nvPr/>
        </p:nvSpPr>
        <p:spPr>
          <a:xfrm>
            <a:off x="311700" y="1152475"/>
            <a:ext cx="8267700" cy="3416400"/>
          </a:xfrm>
          <a:prstGeom prst="rect">
            <a:avLst/>
          </a:prstGeom>
          <a:noFill/>
          <a:ln>
            <a:noFill/>
          </a:ln>
        </p:spPr>
        <p:txBody>
          <a:bodyPr anchorCtr="0" anchor="t" bIns="91425" lIns="91425" spcFirstLastPara="1" rIns="91425" wrap="square" tIns="91425">
            <a:normAutofit fontScale="55000" lnSpcReduction="20000"/>
          </a:bodyPr>
          <a:lstStyle/>
          <a:p>
            <a:pPr indent="-303688" lvl="0" marL="457200" rtl="0" algn="l">
              <a:lnSpc>
                <a:spcPct val="115000"/>
              </a:lnSpc>
              <a:spcBef>
                <a:spcPts val="0"/>
              </a:spcBef>
              <a:spcAft>
                <a:spcPts val="0"/>
              </a:spcAft>
              <a:buClr>
                <a:srgbClr val="000000"/>
              </a:buClr>
              <a:buSzPct val="100000"/>
              <a:buFont typeface="Roboto Light"/>
              <a:buChar char="●"/>
            </a:pPr>
            <a:r>
              <a:rPr b="1" i="1" lang="en" sz="2150">
                <a:solidFill>
                  <a:srgbClr val="000000"/>
                </a:solidFill>
                <a:latin typeface="Roboto"/>
                <a:ea typeface="Roboto"/>
                <a:cs typeface="Roboto"/>
                <a:sym typeface="Roboto"/>
              </a:rPr>
              <a:t>Top 5 pick-up locations for bikes:</a:t>
            </a:r>
            <a:r>
              <a:rPr i="1" lang="en" sz="2150">
                <a:solidFill>
                  <a:srgbClr val="000000"/>
                </a:solidFill>
                <a:latin typeface="Roboto Light"/>
                <a:ea typeface="Roboto Light"/>
                <a:cs typeface="Roboto Light"/>
                <a:sym typeface="Roboto Light"/>
              </a:rPr>
              <a:t> </a:t>
            </a:r>
            <a:br>
              <a:rPr i="1" lang="en" sz="2150">
                <a:solidFill>
                  <a:srgbClr val="000000"/>
                </a:solidFill>
                <a:latin typeface="Roboto Light"/>
                <a:ea typeface="Roboto Light"/>
                <a:cs typeface="Roboto Light"/>
                <a:sym typeface="Roboto Light"/>
              </a:rPr>
            </a:br>
            <a:endParaRPr i="1" sz="2150">
              <a:solidFill>
                <a:srgbClr val="000000"/>
              </a:solidFill>
              <a:latin typeface="Roboto Light"/>
              <a:ea typeface="Roboto Light"/>
              <a:cs typeface="Roboto Light"/>
              <a:sym typeface="Roboto Light"/>
            </a:endParaRPr>
          </a:p>
          <a:p>
            <a:pPr indent="-303688" lvl="1" marL="914400" rtl="0" algn="l">
              <a:lnSpc>
                <a:spcPct val="115000"/>
              </a:lnSpc>
              <a:spcBef>
                <a:spcPts val="0"/>
              </a:spcBef>
              <a:spcAft>
                <a:spcPts val="0"/>
              </a:spcAft>
              <a:buClr>
                <a:srgbClr val="000000"/>
              </a:buClr>
              <a:buSzPct val="100000"/>
              <a:buFont typeface="Roboto Light"/>
              <a:buChar char="○"/>
            </a:pPr>
            <a:r>
              <a:rPr i="1" lang="en" sz="2150">
                <a:latin typeface="Roboto Light"/>
                <a:ea typeface="Roboto Light"/>
                <a:cs typeface="Roboto Light"/>
                <a:sym typeface="Roboto Light"/>
              </a:rPr>
              <a:t>Grove St Path, Exchange Place, Sip Ave, Hamilton Park, &amp; Morris Canal</a:t>
            </a:r>
            <a:br>
              <a:rPr i="1" lang="en" sz="2150">
                <a:solidFill>
                  <a:srgbClr val="000000"/>
                </a:solidFill>
                <a:latin typeface="Roboto Light"/>
                <a:ea typeface="Roboto Light"/>
                <a:cs typeface="Roboto Light"/>
                <a:sym typeface="Roboto Light"/>
              </a:rPr>
            </a:br>
            <a:endParaRPr i="1" sz="2150">
              <a:solidFill>
                <a:srgbClr val="000000"/>
              </a:solidFill>
              <a:latin typeface="Roboto Light"/>
              <a:ea typeface="Roboto Light"/>
              <a:cs typeface="Roboto Light"/>
              <a:sym typeface="Roboto Light"/>
            </a:endParaRPr>
          </a:p>
          <a:p>
            <a:pPr indent="-303688" lvl="0" marL="457200" rtl="0" algn="l">
              <a:lnSpc>
                <a:spcPct val="115000"/>
              </a:lnSpc>
              <a:spcBef>
                <a:spcPts val="0"/>
              </a:spcBef>
              <a:spcAft>
                <a:spcPts val="0"/>
              </a:spcAft>
              <a:buClr>
                <a:srgbClr val="000000"/>
              </a:buClr>
              <a:buSzPct val="100000"/>
              <a:buFont typeface="Roboto Light"/>
              <a:buChar char="●"/>
            </a:pPr>
            <a:r>
              <a:rPr b="1" i="1" lang="en" sz="2150">
                <a:solidFill>
                  <a:srgbClr val="000000"/>
                </a:solidFill>
                <a:latin typeface="Roboto"/>
                <a:ea typeface="Roboto"/>
                <a:cs typeface="Roboto"/>
                <a:sym typeface="Roboto"/>
              </a:rPr>
              <a:t>Customer base: </a:t>
            </a:r>
            <a:br>
              <a:rPr b="1" i="1" lang="en" sz="2150">
                <a:solidFill>
                  <a:srgbClr val="000000"/>
                </a:solidFill>
                <a:latin typeface="Roboto"/>
                <a:ea typeface="Roboto"/>
                <a:cs typeface="Roboto"/>
                <a:sym typeface="Roboto"/>
              </a:rPr>
            </a:br>
            <a:endParaRPr b="1" i="1" sz="2150">
              <a:solidFill>
                <a:srgbClr val="000000"/>
              </a:solidFill>
              <a:latin typeface="Roboto"/>
              <a:ea typeface="Roboto"/>
              <a:cs typeface="Roboto"/>
              <a:sym typeface="Roboto"/>
            </a:endParaRPr>
          </a:p>
          <a:p>
            <a:pPr indent="-303688" lvl="1" marL="914400" rtl="0" algn="l">
              <a:lnSpc>
                <a:spcPct val="115000"/>
              </a:lnSpc>
              <a:spcBef>
                <a:spcPts val="0"/>
              </a:spcBef>
              <a:spcAft>
                <a:spcPts val="0"/>
              </a:spcAft>
              <a:buClr>
                <a:srgbClr val="000000"/>
              </a:buClr>
              <a:buSzPct val="100000"/>
              <a:buFont typeface="Roboto Light"/>
              <a:buChar char="○"/>
            </a:pPr>
            <a:r>
              <a:rPr i="1" lang="en" sz="2150">
                <a:latin typeface="Roboto Light"/>
                <a:ea typeface="Roboto Light"/>
                <a:cs typeface="Roboto Light"/>
                <a:sym typeface="Roboto Light"/>
              </a:rPr>
              <a:t>Long term subscribers are more active during the week</a:t>
            </a:r>
            <a:endParaRPr i="1" sz="2150">
              <a:latin typeface="Roboto Light"/>
              <a:ea typeface="Roboto Light"/>
              <a:cs typeface="Roboto Light"/>
              <a:sym typeface="Roboto Light"/>
            </a:endParaRPr>
          </a:p>
          <a:p>
            <a:pPr indent="-303688" lvl="1" marL="914400" rtl="0" algn="l">
              <a:lnSpc>
                <a:spcPct val="115000"/>
              </a:lnSpc>
              <a:spcBef>
                <a:spcPts val="0"/>
              </a:spcBef>
              <a:spcAft>
                <a:spcPts val="0"/>
              </a:spcAft>
              <a:buClr>
                <a:srgbClr val="000000"/>
              </a:buClr>
              <a:buSzPct val="100000"/>
              <a:buFont typeface="Roboto Light"/>
              <a:buChar char="○"/>
            </a:pPr>
            <a:r>
              <a:rPr i="1" lang="en" sz="2150">
                <a:latin typeface="Roboto Light"/>
                <a:ea typeface="Roboto Light"/>
                <a:cs typeface="Roboto Light"/>
                <a:sym typeface="Roboto Light"/>
              </a:rPr>
              <a:t>One time users are more active at the weekends</a:t>
            </a:r>
            <a:endParaRPr i="1" sz="2150">
              <a:latin typeface="Roboto Light"/>
              <a:ea typeface="Roboto Light"/>
              <a:cs typeface="Roboto Light"/>
              <a:sym typeface="Roboto Light"/>
            </a:endParaRPr>
          </a:p>
          <a:p>
            <a:pPr indent="-303688" lvl="1" marL="914400" rtl="0" algn="l">
              <a:lnSpc>
                <a:spcPct val="115000"/>
              </a:lnSpc>
              <a:spcBef>
                <a:spcPts val="0"/>
              </a:spcBef>
              <a:spcAft>
                <a:spcPts val="0"/>
              </a:spcAft>
              <a:buClr>
                <a:srgbClr val="000000"/>
              </a:buClr>
              <a:buSzPct val="100000"/>
              <a:buFont typeface="Roboto Light"/>
              <a:buChar char="○"/>
            </a:pPr>
            <a:r>
              <a:rPr i="1" lang="en" sz="2150">
                <a:latin typeface="Roboto Light"/>
                <a:ea typeface="Roboto Light"/>
                <a:cs typeface="Roboto Light"/>
                <a:sym typeface="Roboto Light"/>
              </a:rPr>
              <a:t>35-44 year olds rented the most bikes</a:t>
            </a:r>
            <a:br>
              <a:rPr b="1" i="1" lang="en" sz="2150">
                <a:solidFill>
                  <a:srgbClr val="000000"/>
                </a:solidFill>
                <a:latin typeface="Roboto"/>
                <a:ea typeface="Roboto"/>
                <a:cs typeface="Roboto"/>
                <a:sym typeface="Roboto"/>
              </a:rPr>
            </a:br>
            <a:br>
              <a:rPr i="1" lang="en" sz="2150">
                <a:solidFill>
                  <a:srgbClr val="000000"/>
                </a:solidFill>
                <a:latin typeface="Roboto Light"/>
                <a:ea typeface="Roboto Light"/>
                <a:cs typeface="Roboto Light"/>
                <a:sym typeface="Roboto Light"/>
              </a:rPr>
            </a:br>
            <a:endParaRPr i="1" sz="2150">
              <a:solidFill>
                <a:srgbClr val="000000"/>
              </a:solidFill>
              <a:latin typeface="Roboto Light"/>
              <a:ea typeface="Roboto Light"/>
              <a:cs typeface="Roboto Light"/>
              <a:sym typeface="Roboto Light"/>
            </a:endParaRPr>
          </a:p>
          <a:p>
            <a:pPr indent="-303688" lvl="0" marL="457200" rtl="0" algn="l">
              <a:lnSpc>
                <a:spcPct val="115000"/>
              </a:lnSpc>
              <a:spcBef>
                <a:spcPts val="0"/>
              </a:spcBef>
              <a:spcAft>
                <a:spcPts val="0"/>
              </a:spcAft>
              <a:buClr>
                <a:srgbClr val="000000"/>
              </a:buClr>
              <a:buSzPct val="100000"/>
              <a:buFont typeface="Roboto Light"/>
              <a:buChar char="●"/>
            </a:pPr>
            <a:r>
              <a:rPr i="1" lang="en" sz="2150">
                <a:solidFill>
                  <a:srgbClr val="000000"/>
                </a:solidFill>
                <a:latin typeface="Roboto Light"/>
                <a:ea typeface="Roboto Light"/>
                <a:cs typeface="Roboto Light"/>
                <a:sym typeface="Roboto Light"/>
              </a:rPr>
              <a:t> </a:t>
            </a:r>
            <a:r>
              <a:rPr b="1" i="1" lang="en" sz="2150">
                <a:solidFill>
                  <a:srgbClr val="000000"/>
                </a:solidFill>
                <a:latin typeface="Roboto"/>
                <a:ea typeface="Roboto"/>
                <a:cs typeface="Roboto"/>
                <a:sym typeface="Roboto"/>
              </a:rPr>
              <a:t>Citi Bike customer behavior:</a:t>
            </a:r>
            <a:br>
              <a:rPr b="1" i="1" lang="en" sz="2150">
                <a:solidFill>
                  <a:srgbClr val="000000"/>
                </a:solidFill>
                <a:latin typeface="Roboto"/>
                <a:ea typeface="Roboto"/>
                <a:cs typeface="Roboto"/>
                <a:sym typeface="Roboto"/>
              </a:rPr>
            </a:br>
            <a:endParaRPr b="1" i="1" sz="2150">
              <a:solidFill>
                <a:srgbClr val="000000"/>
              </a:solidFill>
              <a:latin typeface="Roboto"/>
              <a:ea typeface="Roboto"/>
              <a:cs typeface="Roboto"/>
              <a:sym typeface="Roboto"/>
            </a:endParaRPr>
          </a:p>
          <a:p>
            <a:pPr indent="-303688" lvl="1" marL="914400" rtl="0" algn="l">
              <a:lnSpc>
                <a:spcPct val="115000"/>
              </a:lnSpc>
              <a:spcBef>
                <a:spcPts val="0"/>
              </a:spcBef>
              <a:spcAft>
                <a:spcPts val="0"/>
              </a:spcAft>
              <a:buClr>
                <a:srgbClr val="000000"/>
              </a:buClr>
              <a:buSzPct val="100000"/>
              <a:buFont typeface="Roboto Light"/>
              <a:buChar char="○"/>
            </a:pPr>
            <a:r>
              <a:rPr i="1" lang="en" sz="2150">
                <a:latin typeface="Roboto Light"/>
                <a:ea typeface="Roboto Light"/>
                <a:cs typeface="Roboto Light"/>
                <a:sym typeface="Roboto Light"/>
              </a:rPr>
              <a:t>75+ year olds take the longest trips on average, but rent the least bikes</a:t>
            </a:r>
            <a:endParaRPr i="1" sz="2150">
              <a:latin typeface="Roboto Light"/>
              <a:ea typeface="Roboto Light"/>
              <a:cs typeface="Roboto Light"/>
              <a:sym typeface="Roboto Light"/>
            </a:endParaRPr>
          </a:p>
          <a:p>
            <a:pPr indent="-303688" lvl="1" marL="914400" rtl="0" algn="l">
              <a:lnSpc>
                <a:spcPct val="115000"/>
              </a:lnSpc>
              <a:spcBef>
                <a:spcPts val="0"/>
              </a:spcBef>
              <a:spcAft>
                <a:spcPts val="0"/>
              </a:spcAft>
              <a:buClr>
                <a:srgbClr val="000000"/>
              </a:buClr>
              <a:buSzPct val="100000"/>
              <a:buFont typeface="Roboto Light"/>
              <a:buChar char="○"/>
            </a:pPr>
            <a:r>
              <a:rPr i="1" lang="en" sz="2150">
                <a:latin typeface="Roboto Light"/>
                <a:ea typeface="Roboto Light"/>
                <a:cs typeface="Roboto Light"/>
                <a:sym typeface="Roboto Light"/>
              </a:rPr>
              <a:t>65-74 and 25-34 year olds take the shortest trips</a:t>
            </a:r>
            <a:endParaRPr i="1" sz="2150">
              <a:latin typeface="Roboto Light"/>
              <a:ea typeface="Roboto Light"/>
              <a:cs typeface="Roboto Light"/>
              <a:sym typeface="Roboto Light"/>
            </a:endParaRPr>
          </a:p>
          <a:p>
            <a:pPr indent="0" lvl="0" marL="914400" rtl="0" algn="l">
              <a:lnSpc>
                <a:spcPct val="115000"/>
              </a:lnSpc>
              <a:spcBef>
                <a:spcPts val="1200"/>
              </a:spcBef>
              <a:spcAft>
                <a:spcPts val="0"/>
              </a:spcAft>
              <a:buNone/>
            </a:pPr>
            <a:r>
              <a:t/>
            </a:r>
            <a:endParaRPr i="1" sz="1658">
              <a:latin typeface="Roboto Light"/>
              <a:ea typeface="Roboto Light"/>
              <a:cs typeface="Roboto Light"/>
              <a:sym typeface="Roboto Light"/>
            </a:endParaRPr>
          </a:p>
          <a:p>
            <a:pPr indent="0" lvl="0" marL="0" rtl="0" algn="l">
              <a:lnSpc>
                <a:spcPct val="115000"/>
              </a:lnSpc>
              <a:spcBef>
                <a:spcPts val="1200"/>
              </a:spcBef>
              <a:spcAft>
                <a:spcPts val="1200"/>
              </a:spcAft>
              <a:buNone/>
            </a:pPr>
            <a:r>
              <a:t/>
            </a:r>
            <a:endParaRPr sz="1800">
              <a:solidFill>
                <a:srgbClr val="000000"/>
              </a:solidFill>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Actions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actions:</a:t>
            </a:r>
            <a:endParaRPr sz="2700"/>
          </a:p>
        </p:txBody>
      </p:sp>
      <p:sp>
        <p:nvSpPr>
          <p:cNvPr id="147" name="Google Shape;147;p25"/>
          <p:cNvSpPr txBox="1"/>
          <p:nvPr>
            <p:ph idx="1" type="body"/>
          </p:nvPr>
        </p:nvSpPr>
        <p:spPr>
          <a:xfrm>
            <a:off x="311700" y="1391000"/>
            <a:ext cx="82677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i="1" lang="en">
                <a:latin typeface="Roboto"/>
                <a:ea typeface="Roboto"/>
                <a:cs typeface="Roboto"/>
                <a:sym typeface="Roboto"/>
              </a:rPr>
              <a:t>Product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Install more bikes at </a:t>
            </a:r>
            <a:r>
              <a:rPr i="1" lang="en" sz="1635"/>
              <a:t>...</a:t>
            </a:r>
            <a:endParaRPr i="1" sz="1635"/>
          </a:p>
          <a:p>
            <a:pPr indent="0" lvl="0" marL="0" rtl="0" algn="l">
              <a:spcBef>
                <a:spcPts val="1200"/>
              </a:spcBef>
              <a:spcAft>
                <a:spcPts val="0"/>
              </a:spcAft>
              <a:buNone/>
            </a:pPr>
            <a:r>
              <a:rPr b="1" i="1" lang="en">
                <a:latin typeface="Roboto"/>
                <a:ea typeface="Roboto"/>
                <a:cs typeface="Roboto"/>
                <a:sym typeface="Roboto"/>
              </a:rPr>
              <a:t>Marketing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The Citi Bike customer base is mostly </a:t>
            </a:r>
            <a:r>
              <a:rPr i="1" lang="en"/>
              <a:t>long term subscribers </a:t>
            </a:r>
            <a:r>
              <a:rPr i="1" lang="en"/>
              <a:t>aged between </a:t>
            </a:r>
            <a:r>
              <a:rPr i="1" lang="en"/>
              <a:t>35-44</a:t>
            </a:r>
            <a:r>
              <a:rPr i="1" lang="en"/>
              <a:t>, who are most active during the weekdays. This tells us that they are probably people who live in New York and use Citi Bikes to commute. Marketing and advertising campaigns should therefore target this particular demographic. </a:t>
            </a:r>
            <a:endParaRPr i="1"/>
          </a:p>
          <a:p>
            <a:pPr indent="0" lvl="0" marL="914400" rtl="0" algn="l">
              <a:spcBef>
                <a:spcPts val="1200"/>
              </a:spcBef>
              <a:spcAft>
                <a:spcPts val="1200"/>
              </a:spcAft>
              <a:buNone/>
            </a:pPr>
            <a:r>
              <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a:t>
            </a:r>
            <a:endParaRPr/>
          </a:p>
        </p:txBody>
      </p:sp>
      <p:sp>
        <p:nvSpPr>
          <p:cNvPr id="70" name="Google Shape;70;p1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To better understand the behavior of Citi Bike’s customer base (both one-time users and subscribers) and how they use Citi Bikes</a:t>
            </a:r>
            <a:br>
              <a:rPr i="1" lang="en"/>
            </a:br>
            <a:endParaRPr i="1"/>
          </a:p>
          <a:p>
            <a:pPr indent="-342900" lvl="0" marL="457200" rtl="0" algn="l">
              <a:spcBef>
                <a:spcPts val="0"/>
              </a:spcBef>
              <a:spcAft>
                <a:spcPts val="0"/>
              </a:spcAft>
              <a:buSzPts val="1800"/>
              <a:buChar char="●"/>
            </a:pPr>
            <a:r>
              <a:rPr i="1" lang="en"/>
              <a:t>This will help us to:</a:t>
            </a:r>
            <a:br>
              <a:rPr i="1" lang="en"/>
            </a:br>
            <a:endParaRPr i="1"/>
          </a:p>
          <a:p>
            <a:pPr indent="-317500" lvl="1" marL="914400" rtl="0" algn="l">
              <a:spcBef>
                <a:spcPts val="0"/>
              </a:spcBef>
              <a:spcAft>
                <a:spcPts val="0"/>
              </a:spcAft>
              <a:buSzPts val="1400"/>
              <a:buChar char="○"/>
            </a:pPr>
            <a:r>
              <a:rPr i="1" lang="en"/>
              <a:t>Identify where more bikes should be installed</a:t>
            </a:r>
            <a:endParaRPr i="1"/>
          </a:p>
          <a:p>
            <a:pPr indent="-317500" lvl="1" marL="914400" rtl="0" algn="l">
              <a:spcBef>
                <a:spcPts val="0"/>
              </a:spcBef>
              <a:spcAft>
                <a:spcPts val="0"/>
              </a:spcAft>
              <a:buSzPts val="1400"/>
              <a:buChar char="○"/>
            </a:pPr>
            <a:r>
              <a:rPr i="1" lang="en"/>
              <a:t>Create targeted </a:t>
            </a:r>
            <a:r>
              <a:rPr i="1" lang="en"/>
              <a:t>marketing</a:t>
            </a:r>
            <a:r>
              <a:rPr i="1" lang="en"/>
              <a:t> campaigns that will appeal to different customer segments</a:t>
            </a:r>
            <a:endParaRPr i="1"/>
          </a:p>
          <a:p>
            <a:pPr indent="0" lvl="0" marL="914400" rtl="0" algn="l">
              <a:spcBef>
                <a:spcPts val="1200"/>
              </a:spcBef>
              <a:spcAft>
                <a:spcPts val="1200"/>
              </a:spcAft>
              <a:buNone/>
            </a:pPr>
            <a:r>
              <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p:txBody>
      </p:sp>
      <p:sp>
        <p:nvSpPr>
          <p:cNvPr id="76" name="Google Shape;76;p15"/>
          <p:cNvSpPr txBox="1"/>
          <p:nvPr>
            <p:ph idx="1" type="body"/>
          </p:nvPr>
        </p:nvSpPr>
        <p:spPr>
          <a:xfrm>
            <a:off x="311700" y="1152475"/>
            <a:ext cx="8267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Roboto"/>
              <a:buChar char="●"/>
            </a:pPr>
            <a:r>
              <a:rPr lang="en">
                <a:latin typeface="Roboto"/>
                <a:ea typeface="Roboto"/>
                <a:cs typeface="Roboto"/>
                <a:sym typeface="Roboto"/>
              </a:rPr>
              <a:t>What are the most popular pick-up locations across the city for Citi Bike rental?</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Does the factor of user age impact the average bike trip duration?</a:t>
            </a:r>
            <a:endParaRPr i="1"/>
          </a:p>
          <a:p>
            <a:pPr indent="0" lvl="0" marL="914400" rtl="0" algn="l">
              <a:spcBef>
                <a:spcPts val="0"/>
              </a:spcBef>
              <a:spcAft>
                <a:spcPts val="1200"/>
              </a:spcAft>
              <a:buNone/>
            </a:pPr>
            <a:r>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What are the most popular Citi Bike pick-up locations?</a:t>
            </a:r>
            <a:endParaRPr/>
          </a:p>
        </p:txBody>
      </p:sp>
      <p:sp>
        <p:nvSpPr>
          <p:cNvPr id="87" name="Google Shape;87;p17"/>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i="1">
              <a:solidFill>
                <a:srgbClr val="FF0000"/>
              </a:solidFill>
            </a:endParaRPr>
          </a:p>
          <a:p>
            <a:pPr indent="0" lvl="0" marL="914400" rtl="0" algn="l">
              <a:spcBef>
                <a:spcPts val="1200"/>
              </a:spcBef>
              <a:spcAft>
                <a:spcPts val="1200"/>
              </a:spcAft>
              <a:buNone/>
            </a:pPr>
            <a:r>
              <a:t/>
            </a:r>
            <a:endParaRPr i="1"/>
          </a:p>
        </p:txBody>
      </p:sp>
      <p:pic>
        <p:nvPicPr>
          <p:cNvPr id="88" name="Google Shape;88;p17" title="Chart"/>
          <p:cNvPicPr preferRelativeResize="0"/>
          <p:nvPr/>
        </p:nvPicPr>
        <p:blipFill>
          <a:blip r:embed="rId3">
            <a:alphaModFix/>
          </a:blip>
          <a:stretch>
            <a:fillRect/>
          </a:stretch>
        </p:blipFill>
        <p:spPr>
          <a:xfrm>
            <a:off x="1133250" y="1113813"/>
            <a:ext cx="6877500" cy="34937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How does the average trip duration vary across different age groups?</a:t>
            </a:r>
            <a:endParaRPr/>
          </a:p>
        </p:txBody>
      </p:sp>
      <p:sp>
        <p:nvSpPr>
          <p:cNvPr id="94" name="Google Shape;94;p18"/>
          <p:cNvSpPr txBox="1"/>
          <p:nvPr>
            <p:ph idx="1" type="body"/>
          </p:nvPr>
        </p:nvSpPr>
        <p:spPr>
          <a:xfrm>
            <a:off x="311700" y="1391000"/>
            <a:ext cx="826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i="1">
              <a:solidFill>
                <a:srgbClr val="FF0000"/>
              </a:solidFill>
            </a:endParaRPr>
          </a:p>
          <a:p>
            <a:pPr indent="0" lvl="0" marL="914400" rtl="0" algn="l">
              <a:spcBef>
                <a:spcPts val="1200"/>
              </a:spcBef>
              <a:spcAft>
                <a:spcPts val="1200"/>
              </a:spcAft>
              <a:buNone/>
            </a:pPr>
            <a:r>
              <a:t/>
            </a:r>
            <a:endParaRPr i="1"/>
          </a:p>
        </p:txBody>
      </p:sp>
      <p:pic>
        <p:nvPicPr>
          <p:cNvPr id="95" name="Google Shape;95;p18" title="Chart"/>
          <p:cNvPicPr preferRelativeResize="0"/>
          <p:nvPr/>
        </p:nvPicPr>
        <p:blipFill>
          <a:blip r:embed="rId3">
            <a:alphaModFix/>
          </a:blip>
          <a:stretch>
            <a:fillRect/>
          </a:stretch>
        </p:blipFill>
        <p:spPr>
          <a:xfrm>
            <a:off x="512304" y="1391000"/>
            <a:ext cx="5525190" cy="3416400"/>
          </a:xfrm>
          <a:prstGeom prst="rect">
            <a:avLst/>
          </a:prstGeom>
          <a:noFill/>
          <a:ln>
            <a:noFill/>
          </a:ln>
        </p:spPr>
      </p:pic>
      <p:sp>
        <p:nvSpPr>
          <p:cNvPr id="96" name="Google Shape;96;p18"/>
          <p:cNvSpPr txBox="1"/>
          <p:nvPr/>
        </p:nvSpPr>
        <p:spPr>
          <a:xfrm>
            <a:off x="6206625" y="1390994"/>
            <a:ext cx="1918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Light"/>
                <a:ea typeface="Roboto Light"/>
                <a:cs typeface="Roboto Light"/>
                <a:sym typeface="Roboto Light"/>
              </a:rPr>
              <a:t>7</a:t>
            </a:r>
            <a:r>
              <a:rPr lang="en" sz="1800">
                <a:latin typeface="Roboto Light"/>
                <a:ea typeface="Roboto Light"/>
                <a:cs typeface="Roboto Light"/>
                <a:sym typeface="Roboto Light"/>
              </a:rPr>
              <a:t>5+ year olds take the longest trips</a:t>
            </a:r>
            <a:endParaRPr sz="1800">
              <a:latin typeface="Roboto Light"/>
              <a:ea typeface="Roboto Light"/>
              <a:cs typeface="Roboto Light"/>
              <a:sym typeface="Roboto Light"/>
            </a:endParaRPr>
          </a:p>
        </p:txBody>
      </p:sp>
      <p:sp>
        <p:nvSpPr>
          <p:cNvPr id="97" name="Google Shape;97;p18"/>
          <p:cNvSpPr txBox="1"/>
          <p:nvPr/>
        </p:nvSpPr>
        <p:spPr>
          <a:xfrm>
            <a:off x="6206625" y="2591300"/>
            <a:ext cx="2244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Light"/>
                <a:ea typeface="Roboto Light"/>
                <a:cs typeface="Roboto Light"/>
                <a:sym typeface="Roboto Light"/>
              </a:rPr>
              <a:t>65-74 and 45-54 year olds take the </a:t>
            </a:r>
            <a:r>
              <a:rPr lang="en" sz="1800">
                <a:latin typeface="Roboto Light"/>
                <a:ea typeface="Roboto Light"/>
                <a:cs typeface="Roboto Light"/>
                <a:sym typeface="Roboto Light"/>
              </a:rPr>
              <a:t>shortest trips</a:t>
            </a:r>
            <a:endParaRPr sz="1800">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a:t>
            </a:r>
            <a:r>
              <a:rPr lang="en"/>
              <a:t>. Which age group rents the most bikes?</a:t>
            </a:r>
            <a:endParaRPr/>
          </a:p>
        </p:txBody>
      </p:sp>
      <p:sp>
        <p:nvSpPr>
          <p:cNvPr id="103" name="Google Shape;103;p19"/>
          <p:cNvSpPr txBox="1"/>
          <p:nvPr>
            <p:ph idx="1" type="body"/>
          </p:nvPr>
        </p:nvSpPr>
        <p:spPr>
          <a:xfrm>
            <a:off x="311700" y="1391000"/>
            <a:ext cx="826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i="1">
              <a:solidFill>
                <a:srgbClr val="FF0000"/>
              </a:solidFill>
            </a:endParaRPr>
          </a:p>
          <a:p>
            <a:pPr indent="0" lvl="0" marL="914400" rtl="0" algn="l">
              <a:spcBef>
                <a:spcPts val="1200"/>
              </a:spcBef>
              <a:spcAft>
                <a:spcPts val="1200"/>
              </a:spcAft>
              <a:buNone/>
            </a:pPr>
            <a:r>
              <a:t/>
            </a:r>
            <a:endParaRPr i="1"/>
          </a:p>
        </p:txBody>
      </p:sp>
      <p:pic>
        <p:nvPicPr>
          <p:cNvPr id="104" name="Google Shape;104;p19" title="Chart"/>
          <p:cNvPicPr preferRelativeResize="0"/>
          <p:nvPr/>
        </p:nvPicPr>
        <p:blipFill>
          <a:blip r:embed="rId3">
            <a:alphaModFix/>
          </a:blip>
          <a:stretch>
            <a:fillRect/>
          </a:stretch>
        </p:blipFill>
        <p:spPr>
          <a:xfrm>
            <a:off x="441250" y="1122475"/>
            <a:ext cx="6172776" cy="3816826"/>
          </a:xfrm>
          <a:prstGeom prst="rect">
            <a:avLst/>
          </a:prstGeom>
          <a:noFill/>
          <a:ln>
            <a:noFill/>
          </a:ln>
        </p:spPr>
      </p:pic>
      <p:sp>
        <p:nvSpPr>
          <p:cNvPr id="105" name="Google Shape;105;p19"/>
          <p:cNvSpPr txBox="1"/>
          <p:nvPr/>
        </p:nvSpPr>
        <p:spPr>
          <a:xfrm>
            <a:off x="7914175" y="1705025"/>
            <a:ext cx="126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Light"/>
              <a:ea typeface="Roboto Light"/>
              <a:cs typeface="Roboto Light"/>
              <a:sym typeface="Roboto Light"/>
            </a:endParaRPr>
          </a:p>
        </p:txBody>
      </p:sp>
      <p:sp>
        <p:nvSpPr>
          <p:cNvPr id="106" name="Google Shape;106;p19"/>
          <p:cNvSpPr txBox="1"/>
          <p:nvPr/>
        </p:nvSpPr>
        <p:spPr>
          <a:xfrm>
            <a:off x="6848525" y="1122475"/>
            <a:ext cx="1662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Light"/>
                <a:ea typeface="Roboto Light"/>
                <a:cs typeface="Roboto Light"/>
                <a:sym typeface="Roboto Light"/>
              </a:rPr>
              <a:t>35-44 year olds rent the most bikes</a:t>
            </a:r>
            <a:endParaRPr sz="1800">
              <a:latin typeface="Roboto Light"/>
              <a:ea typeface="Roboto Light"/>
              <a:cs typeface="Roboto Light"/>
              <a:sym typeface="Roboto Light"/>
            </a:endParaRPr>
          </a:p>
        </p:txBody>
      </p:sp>
      <p:sp>
        <p:nvSpPr>
          <p:cNvPr id="107" name="Google Shape;107;p19"/>
          <p:cNvSpPr txBox="1"/>
          <p:nvPr/>
        </p:nvSpPr>
        <p:spPr>
          <a:xfrm>
            <a:off x="6848525" y="2243025"/>
            <a:ext cx="1634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Light"/>
                <a:ea typeface="Roboto Light"/>
                <a:cs typeface="Roboto Light"/>
                <a:sym typeface="Roboto Light"/>
              </a:rPr>
              <a:t>75+ and 18-24 rent the least bikes</a:t>
            </a:r>
            <a:endParaRPr sz="1800">
              <a:latin typeface="Roboto Light"/>
              <a:ea typeface="Roboto Light"/>
              <a:cs typeface="Roboto Light"/>
              <a:sym typeface="Robo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t>
            </a:r>
            <a:r>
              <a:rPr lang="en"/>
              <a:t>.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113" name="Google Shape;113;p20"/>
          <p:cNvSpPr txBox="1"/>
          <p:nvPr>
            <p:ph idx="1" type="body"/>
          </p:nvPr>
        </p:nvSpPr>
        <p:spPr>
          <a:xfrm>
            <a:off x="235500" y="1314800"/>
            <a:ext cx="826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i="1">
              <a:solidFill>
                <a:srgbClr val="FF0000"/>
              </a:solidFill>
            </a:endParaRPr>
          </a:p>
          <a:p>
            <a:pPr indent="0" lvl="0" marL="914400" rtl="0" algn="l">
              <a:spcBef>
                <a:spcPts val="1200"/>
              </a:spcBef>
              <a:spcAft>
                <a:spcPts val="1200"/>
              </a:spcAft>
              <a:buNone/>
            </a:pPr>
            <a:r>
              <a:t/>
            </a:r>
            <a:endParaRPr i="1"/>
          </a:p>
        </p:txBody>
      </p:sp>
      <p:pic>
        <p:nvPicPr>
          <p:cNvPr id="114" name="Google Shape;114;p20" title="Chart"/>
          <p:cNvPicPr preferRelativeResize="0"/>
          <p:nvPr/>
        </p:nvPicPr>
        <p:blipFill>
          <a:blip r:embed="rId3">
            <a:alphaModFix/>
          </a:blip>
          <a:stretch>
            <a:fillRect/>
          </a:stretch>
        </p:blipFill>
        <p:spPr>
          <a:xfrm>
            <a:off x="625950" y="1391000"/>
            <a:ext cx="5655138" cy="3496749"/>
          </a:xfrm>
          <a:prstGeom prst="rect">
            <a:avLst/>
          </a:prstGeom>
          <a:noFill/>
          <a:ln>
            <a:noFill/>
          </a:ln>
        </p:spPr>
      </p:pic>
      <p:sp>
        <p:nvSpPr>
          <p:cNvPr id="115" name="Google Shape;115;p20"/>
          <p:cNvSpPr txBox="1"/>
          <p:nvPr/>
        </p:nvSpPr>
        <p:spPr>
          <a:xfrm>
            <a:off x="6428700" y="1420663"/>
            <a:ext cx="2273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Light"/>
                <a:ea typeface="Roboto Light"/>
                <a:cs typeface="Roboto Light"/>
                <a:sym typeface="Roboto Light"/>
              </a:rPr>
              <a:t>Subscribers</a:t>
            </a:r>
            <a:r>
              <a:rPr lang="en" sz="1600">
                <a:latin typeface="Roboto Light"/>
                <a:ea typeface="Roboto Light"/>
                <a:cs typeface="Roboto Light"/>
                <a:sym typeface="Roboto Light"/>
              </a:rPr>
              <a:t> are more active during the week</a:t>
            </a:r>
            <a:endParaRPr sz="1600">
              <a:latin typeface="Roboto Light"/>
              <a:ea typeface="Roboto Light"/>
              <a:cs typeface="Roboto Light"/>
              <a:sym typeface="Roboto Light"/>
            </a:endParaRPr>
          </a:p>
        </p:txBody>
      </p:sp>
      <p:sp>
        <p:nvSpPr>
          <p:cNvPr id="116" name="Google Shape;116;p20"/>
          <p:cNvSpPr txBox="1"/>
          <p:nvPr/>
        </p:nvSpPr>
        <p:spPr>
          <a:xfrm>
            <a:off x="6428700" y="2287575"/>
            <a:ext cx="2131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Light"/>
                <a:ea typeface="Roboto Light"/>
                <a:cs typeface="Roboto Light"/>
                <a:sym typeface="Roboto Light"/>
              </a:rPr>
              <a:t>One-time users are more active during the weekends</a:t>
            </a:r>
            <a:endParaRPr sz="1600">
              <a:latin typeface="Roboto Light"/>
              <a:ea typeface="Roboto Light"/>
              <a:cs typeface="Roboto Light"/>
              <a:sym typeface="Roboto Light"/>
            </a:endParaRPr>
          </a:p>
        </p:txBody>
      </p:sp>
      <p:sp>
        <p:nvSpPr>
          <p:cNvPr id="117" name="Google Shape;117;p20"/>
          <p:cNvSpPr txBox="1"/>
          <p:nvPr/>
        </p:nvSpPr>
        <p:spPr>
          <a:xfrm>
            <a:off x="6499800" y="3400775"/>
            <a:ext cx="2131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Light"/>
                <a:ea typeface="Roboto Light"/>
                <a:cs typeface="Roboto Light"/>
                <a:sym typeface="Roboto Light"/>
              </a:rPr>
              <a:t>Majority of Citi bikes customer base are long term subscribers</a:t>
            </a:r>
            <a:endParaRPr sz="1600">
              <a:latin typeface="Roboto Light"/>
              <a:ea typeface="Roboto Light"/>
              <a:cs typeface="Roboto Light"/>
              <a:sym typeface="Robo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a:t>
            </a:r>
            <a:r>
              <a:rPr lang="en"/>
              <a:t>. </a:t>
            </a:r>
            <a:r>
              <a:rPr lang="en" sz="2700">
                <a:latin typeface="Oswald"/>
                <a:ea typeface="Oswald"/>
                <a:cs typeface="Oswald"/>
                <a:sym typeface="Oswald"/>
              </a:rPr>
              <a:t>Do factors like weather and age impact the average bike trip duration?</a:t>
            </a:r>
            <a:r>
              <a:rPr lang="en" sz="2700">
                <a:latin typeface="Oswald"/>
                <a:ea typeface="Oswald"/>
                <a:cs typeface="Oswald"/>
                <a:sym typeface="Oswald"/>
              </a:rPr>
              <a:t> </a:t>
            </a:r>
            <a:endParaRPr sz="2700"/>
          </a:p>
        </p:txBody>
      </p:sp>
      <p:sp>
        <p:nvSpPr>
          <p:cNvPr id="123" name="Google Shape;123;p21"/>
          <p:cNvSpPr txBox="1"/>
          <p:nvPr>
            <p:ph idx="1" type="body"/>
          </p:nvPr>
        </p:nvSpPr>
        <p:spPr>
          <a:xfrm>
            <a:off x="311700" y="1391000"/>
            <a:ext cx="826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i="1">
              <a:solidFill>
                <a:srgbClr val="FF0000"/>
              </a:solidFill>
            </a:endParaRPr>
          </a:p>
          <a:p>
            <a:pPr indent="0" lvl="0" marL="914400" rtl="0" algn="l">
              <a:spcBef>
                <a:spcPts val="1200"/>
              </a:spcBef>
              <a:spcAft>
                <a:spcPts val="1200"/>
              </a:spcAft>
              <a:buNone/>
            </a:pPr>
            <a:r>
              <a:t/>
            </a:r>
            <a:endParaRPr i="1"/>
          </a:p>
        </p:txBody>
      </p:sp>
      <p:pic>
        <p:nvPicPr>
          <p:cNvPr id="124" name="Google Shape;124;p21" title="Chart"/>
          <p:cNvPicPr preferRelativeResize="0"/>
          <p:nvPr/>
        </p:nvPicPr>
        <p:blipFill>
          <a:blip r:embed="rId3">
            <a:alphaModFix/>
          </a:blip>
          <a:stretch>
            <a:fillRect/>
          </a:stretch>
        </p:blipFill>
        <p:spPr>
          <a:xfrm>
            <a:off x="640153" y="1161850"/>
            <a:ext cx="5895774" cy="3645550"/>
          </a:xfrm>
          <a:prstGeom prst="rect">
            <a:avLst/>
          </a:prstGeom>
          <a:noFill/>
          <a:ln>
            <a:noFill/>
          </a:ln>
        </p:spPr>
      </p:pic>
      <p:sp>
        <p:nvSpPr>
          <p:cNvPr id="125" name="Google Shape;125;p21"/>
          <p:cNvSpPr txBox="1"/>
          <p:nvPr/>
        </p:nvSpPr>
        <p:spPr>
          <a:xfrm>
            <a:off x="6663825" y="1161850"/>
            <a:ext cx="2358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Light"/>
                <a:ea typeface="Roboto Light"/>
                <a:cs typeface="Roboto Light"/>
                <a:sym typeface="Roboto Light"/>
              </a:rPr>
              <a:t>No correlation between user age and trip duration</a:t>
            </a:r>
            <a:endParaRPr sz="1800">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