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2" r:id="rId7"/>
    <p:sldId id="266" r:id="rId8"/>
    <p:sldId id="260" r:id="rId9"/>
    <p:sldId id="261" r:id="rId10"/>
    <p:sldId id="263" r:id="rId11"/>
    <p:sldId id="270" r:id="rId12"/>
    <p:sldId id="269" r:id="rId13"/>
    <p:sldId id="272" r:id="rId14"/>
    <p:sldId id="273" r:id="rId15"/>
    <p:sldId id="274" r:id="rId16"/>
    <p:sldId id="275" r:id="rId17"/>
    <p:sldId id="276" r:id="rId18"/>
    <p:sldId id="277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481B"/>
    <a:srgbClr val="E5C4A1"/>
    <a:srgbClr val="FBF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6" autoAdjust="0"/>
    <p:restoredTop sz="94660"/>
  </p:normalViewPr>
  <p:slideViewPr>
    <p:cSldViewPr>
      <p:cViewPr>
        <p:scale>
          <a:sx n="66" d="100"/>
          <a:sy n="66" d="100"/>
        </p:scale>
        <p:origin x="-1771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31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5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4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7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76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81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7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15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3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9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8EF4D-4994-486C-945B-8A3700F326D7}" type="datetimeFigureOut">
              <a:rPr lang="ko-KR" altLang="en-US" smtClean="0"/>
              <a:t>2016-04-07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A119-74D8-41A0-B722-CFBF34F6A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apieu.beautynet.co.kr/main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ju.co.kr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hyperlink" Target="http://www.mamonde.co.k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i Na\Desktop\bigimg_03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sharpenSoften amount="-85000"/>
                    </a14:imgEffect>
                    <a14:imgEffect>
                      <a14:brightnessContrast bright="2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" y="170706"/>
            <a:ext cx="9130250" cy="651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979712" y="1556792"/>
            <a:ext cx="5184576" cy="4320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Mi Na\Desktop\750_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1"/>
            <a:ext cx="5184576" cy="357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860634" y="5229200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Grande team :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김미나</a:t>
            </a:r>
            <a:r>
              <a:rPr lang="en-US" altLang="ko-KR" sz="20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 smtClean="0">
                <a:solidFill>
                  <a:schemeClr val="bg2">
                    <a:lumMod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이고은</a:t>
            </a:r>
            <a:endParaRPr lang="ko-KR" altLang="en-US" sz="2000" b="1" dirty="0">
              <a:solidFill>
                <a:schemeClr val="bg2">
                  <a:lumMod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9" y="144067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Mi Na\Desktop\01_PC_ind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20"/>
            <a:ext cx="2736304" cy="574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31640" y="250375"/>
            <a:ext cx="234352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INDEX PC VERSION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3347864" y="920184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0000" y="76629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377592" y="1076808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008" y="98072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및 카테고리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(brand, shopping, event, community, customer service)(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419872" y="2194992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32008" y="204110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Banner(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배너슬라이드버튼</a:t>
            </a:r>
            <a:r>
              <a:rPr lang="en-US" altLang="ko-KR" sz="14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419872" y="2636912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18270" y="248302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BEST SELLER(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4440" y="1700940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96576" y="154705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전체페이지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TOP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3422126" y="3781178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34262" y="3627289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REVIEW(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422126" y="5095057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734262" y="494116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NEWS&amp;NOTICE(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347864" y="5590610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44008" y="543672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Vip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멤버쉽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가입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매장안내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424414" y="6453336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736550" y="6299447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</a:t>
            </a:r>
            <a:r>
              <a:rPr lang="ko-KR" altLang="en-US" sz="1400" dirty="0" err="1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90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7" y="149103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14028" y="255411"/>
            <a:ext cx="247997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INDEX TAB VERSION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pic>
        <p:nvPicPr>
          <p:cNvPr id="7170" name="Picture 2" descr="C:\Users\Mi Na\Desktop\[apiew_tab] PC_index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1" y="908720"/>
            <a:ext cx="1890583" cy="57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2657512" y="1004800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23928" y="836712"/>
            <a:ext cx="396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및 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메뉴바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(brand, shopping, event, community, customer service),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로그인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 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627784" y="2276872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23928" y="2113111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Banner(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배너슬라이드버튼</a:t>
            </a:r>
            <a:r>
              <a:rPr lang="en-US" altLang="ko-KR" sz="14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2627784" y="2939713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23928" y="2795697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BEST SELLER(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2664360" y="1700940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23928" y="1556792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전체페이지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TOP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598814" y="3935409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10950" y="378152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REVIEW(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611792" y="5071033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23928" y="4917144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NEWS&amp;NOTICE(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2586246" y="5590609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98382" y="5436720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Vip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멤버쉽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가입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매장안내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2595800" y="6316967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7936" y="616307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</a:t>
            </a:r>
            <a:r>
              <a:rPr lang="ko-KR" altLang="en-US" sz="1400" dirty="0" err="1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89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/>
        </p:nvCxnSpPr>
        <p:spPr>
          <a:xfrm>
            <a:off x="2571522" y="1268760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7" y="149103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314028" y="255411"/>
            <a:ext cx="260321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INDEX MOB VERSION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pic>
        <p:nvPicPr>
          <p:cNvPr id="7" name="Picture 6" descr="C:\Users\Mi Na\Desktop\01_Mob_Index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32"/>
          <a:stretch/>
        </p:blipFill>
        <p:spPr bwMode="auto">
          <a:xfrm>
            <a:off x="519286" y="1058456"/>
            <a:ext cx="2134835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i Na\Desktop\01_Mob_Index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33" b="-75"/>
          <a:stretch/>
        </p:blipFill>
        <p:spPr bwMode="auto">
          <a:xfrm>
            <a:off x="5209670" y="1058456"/>
            <a:ext cx="1738594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87824" y="980728"/>
            <a:ext cx="2126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및 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메뉴바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(brand, shopping, event, community, customer service),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로그인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 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8899" y="2699047"/>
            <a:ext cx="139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Banner</a:t>
            </a: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배너슬라이드버튼</a:t>
            </a:r>
            <a:r>
              <a:rPr lang="en-US" altLang="ko-KR" sz="12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9832" y="3995191"/>
            <a:ext cx="129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BEST SELLER</a:t>
            </a: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7766" y="2031231"/>
            <a:ext cx="1442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전체페이지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6885075" y="1864569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15232" y="1728528"/>
            <a:ext cx="1300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REVIEW</a:t>
            </a: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19481" y="3196662"/>
            <a:ext cx="164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NEWS&amp;NOTICE</a:t>
            </a: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4935" y="4633972"/>
            <a:ext cx="157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Vip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멤버쉽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가입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매장안내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08304" y="5566528"/>
            <a:ext cx="75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</a:t>
            </a:r>
            <a:r>
              <a:rPr lang="ko-KR" altLang="en-US" sz="1200" dirty="0" err="1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952395" y="3356992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815425" y="4897372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85074" y="5720417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627784" y="4149080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638694" y="2852936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38693" y="2163598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/>
          <p:nvPr/>
        </p:nvCxnSpPr>
        <p:spPr>
          <a:xfrm>
            <a:off x="3491712" y="5959153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491712" y="2204683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491712" y="1630053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491712" y="2723728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491712" y="3541924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491712" y="4725144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491712" y="932534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491712" y="1086422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9" y="144067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1314028" y="255411"/>
            <a:ext cx="20810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SUB PC VERSION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pic>
        <p:nvPicPr>
          <p:cNvPr id="2052" name="Picture 4" descr="E:\work\mina\portfolio\team\[Copy of apieu_pc] PC_su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2" y="888320"/>
            <a:ext cx="3483013" cy="560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932040" y="5805264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</a:t>
            </a:r>
            <a:r>
              <a:rPr lang="ko-KR" altLang="en-US" sz="1400" dirty="0" err="1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32040" y="2492896"/>
            <a:ext cx="153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이벤트배너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자세히보기버튼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32040" y="1509857"/>
            <a:ext cx="14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타이틀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32040" y="2050794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전체페이지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TOP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7" name="직선 연결선 46"/>
          <p:cNvCxnSpPr/>
          <p:nvPr/>
        </p:nvCxnSpPr>
        <p:spPr>
          <a:xfrm>
            <a:off x="2244141" y="3941014"/>
            <a:ext cx="243660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32040" y="3710181"/>
            <a:ext cx="129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체험단모집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32040" y="3403424"/>
            <a:ext cx="150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당첨자발표리스트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32040" y="4581128"/>
            <a:ext cx="164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32040" y="778645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932040" y="993078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및 카테고리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(brand, shopping, event, community, customer service)(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03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7" y="149103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/>
        </p:nvCxnSpPr>
        <p:spPr>
          <a:xfrm>
            <a:off x="3203848" y="1004800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4008" y="836712"/>
            <a:ext cx="4176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및 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메뉴바</a:t>
            </a:r>
            <a:endParaRPr lang="en-US" altLang="ko-KR" sz="14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brand, shopping, event, community, customer service),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로그인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 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203848" y="6316967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44008" y="6163078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</a:t>
            </a:r>
            <a:r>
              <a:rPr lang="ko-KR" altLang="en-US" sz="1400" dirty="0" err="1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314028" y="255411"/>
            <a:ext cx="221746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SUB TAB VERSION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pic>
        <p:nvPicPr>
          <p:cNvPr id="1028" name="Picture 4" descr="E:\work\mina\portfolio\team\[Copy of apieu_tab] tab_su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53" y="955193"/>
            <a:ext cx="2280914" cy="57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644008" y="2980002"/>
            <a:ext cx="153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이벤트배너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자세히보기버튼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4008" y="1556792"/>
            <a:ext cx="14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타이틀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03848" y="2286745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644008" y="2132856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전체페이지 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TOP 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203848" y="1676988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3203848" y="3210834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064010" y="4725144"/>
            <a:ext cx="243660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203848" y="4221088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203848" y="5301208"/>
            <a:ext cx="1296144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44008" y="4494311"/>
            <a:ext cx="129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체험단모집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44008" y="4082588"/>
            <a:ext cx="150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당첨자발표리스트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44008" y="5157192"/>
            <a:ext cx="164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6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7" y="149103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68899" y="836669"/>
            <a:ext cx="2126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로고 및 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메뉴바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(brand, shopping, event, community, customer service),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로그인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장바구니 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고정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57766" y="2715854"/>
            <a:ext cx="153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이벤트배너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자세히보기버튼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7766" y="5445224"/>
            <a:ext cx="129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체험단모집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자세히보기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57766" y="1999873"/>
            <a:ext cx="1442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타이틀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7101099" y="1864569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31256" y="1728528"/>
            <a:ext cx="150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당첨자발표리스트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535505" y="3196662"/>
            <a:ext cx="164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Event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상품</a:t>
            </a:r>
            <a:endParaRPr lang="en-US" altLang="ko-KR" sz="12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더보기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버튼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07005" y="5306724"/>
            <a:ext cx="7510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푸</a:t>
            </a:r>
            <a:r>
              <a:rPr lang="ko-KR" altLang="en-US" sz="1200" dirty="0" err="1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터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7168419" y="3356992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7111767" y="5445224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699045" y="5599113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638694" y="2852936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2638693" y="2132240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571522" y="1268760"/>
            <a:ext cx="49737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14028" y="255411"/>
            <a:ext cx="2340705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SUB MOB VERSION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pic>
        <p:nvPicPr>
          <p:cNvPr id="3074" name="Picture 2" descr="E:\work\mina\portfolio\team\[Apieu_mob] MOB_su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5"/>
          <a:stretch/>
        </p:blipFill>
        <p:spPr bwMode="auto">
          <a:xfrm>
            <a:off x="5192618" y="927977"/>
            <a:ext cx="2043678" cy="572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E:\work\mina\portfolio\team\[Apieu_mob] MOB_sub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-20" r="-404" b="48586"/>
          <a:stretch/>
        </p:blipFill>
        <p:spPr bwMode="auto">
          <a:xfrm>
            <a:off x="729037" y="927977"/>
            <a:ext cx="2043678" cy="581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726040" y="4509120"/>
            <a:ext cx="1022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버튼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7230802" y="4647620"/>
            <a:ext cx="427917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6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7" y="149103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314028" y="255411"/>
            <a:ext cx="288431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PC MAIN/SUB CONCEPT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pic>
        <p:nvPicPr>
          <p:cNvPr id="2050" name="Picture 2" descr="C:\Users\관리자\Desktop\6_스크린샷 2016-04-01 오후 2.46.47.png_160401\스크린샷 2016-04-01 오후 2.46.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2673981" cy="482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7439342" y="1505835"/>
            <a:ext cx="432048" cy="432048"/>
          </a:xfrm>
          <a:prstGeom prst="rect">
            <a:avLst/>
          </a:prstGeom>
          <a:solidFill>
            <a:srgbClr val="5B481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439342" y="2441939"/>
            <a:ext cx="432048" cy="432048"/>
          </a:xfrm>
          <a:prstGeom prst="rect">
            <a:avLst/>
          </a:prstGeom>
          <a:solidFill>
            <a:srgbClr val="E5C4A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439342" y="3412868"/>
            <a:ext cx="432048" cy="432048"/>
          </a:xfrm>
          <a:prstGeom prst="rect">
            <a:avLst/>
          </a:prstGeom>
          <a:solidFill>
            <a:srgbClr val="FBF8F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23318" y="195893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#5B481B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23318" y="289503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#E5C4A1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23318" y="38659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#FBF8F3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 descr="C:\Users\관리자\Desktop\6_스크린샷 2016-04-01 오후 2.46.47.png_160401\스크린샷 2016-04-01 오후 2.47.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981595"/>
            <a:ext cx="2824366" cy="482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1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7" y="149103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314028" y="255411"/>
            <a:ext cx="302076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TAB MAIN/SUB CONCEPT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39342" y="1505835"/>
            <a:ext cx="432048" cy="432048"/>
          </a:xfrm>
          <a:prstGeom prst="rect">
            <a:avLst/>
          </a:prstGeom>
          <a:solidFill>
            <a:srgbClr val="5B481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439342" y="2441939"/>
            <a:ext cx="432048" cy="432048"/>
          </a:xfrm>
          <a:prstGeom prst="rect">
            <a:avLst/>
          </a:prstGeom>
          <a:solidFill>
            <a:srgbClr val="E5C4A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439342" y="3412868"/>
            <a:ext cx="432048" cy="432048"/>
          </a:xfrm>
          <a:prstGeom prst="rect">
            <a:avLst/>
          </a:prstGeom>
          <a:solidFill>
            <a:srgbClr val="FBF8F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23318" y="195893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#5B481B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23318" y="289503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#E5C4A1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23318" y="38659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#FBF8F3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4" name="Picture 2" descr="C:\Users\관리자\Desktop\6_스크린샷 2016-04-01 오후 2.46.47.png_160401\스크린샷 2016-04-01 오후 2.47.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9" y="994904"/>
            <a:ext cx="1351087" cy="300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관리자\Desktop\6_스크린샷 2016-04-01 오후 2.46.47.png_160401\스크린샷 2016-04-01 오후 2.47.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89" y="3933056"/>
            <a:ext cx="1351087" cy="242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관리자\Desktop\6_스크린샷 2016-04-01 오후 2.46.47.png_160401\스크린샷 2016-04-01 오후 2.47.2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779" y="940002"/>
            <a:ext cx="1551921" cy="53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46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87" y="149103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314028" y="255411"/>
            <a:ext cx="22785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5B481B"/>
                </a:solidFill>
              </a:rPr>
              <a:t>TAB SUB CONCEPT</a:t>
            </a:r>
            <a:endParaRPr lang="ko-KR" altLang="en-US" b="1" dirty="0">
              <a:solidFill>
                <a:srgbClr val="5B481B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439342" y="1505835"/>
            <a:ext cx="432048" cy="432048"/>
          </a:xfrm>
          <a:prstGeom prst="rect">
            <a:avLst/>
          </a:prstGeom>
          <a:solidFill>
            <a:srgbClr val="5B481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439342" y="2441939"/>
            <a:ext cx="432048" cy="432048"/>
          </a:xfrm>
          <a:prstGeom prst="rect">
            <a:avLst/>
          </a:prstGeom>
          <a:solidFill>
            <a:srgbClr val="E5C4A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439342" y="3412868"/>
            <a:ext cx="432048" cy="432048"/>
          </a:xfrm>
          <a:prstGeom prst="rect">
            <a:avLst/>
          </a:prstGeom>
          <a:solidFill>
            <a:srgbClr val="FBF8F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23318" y="195893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#5B481B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23318" y="289503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#E5C4A1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23318" y="3865967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#FBF8F3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C:\Users\관리자\Desktop\6_스크린샷 2016-04-01 오후 2.46.47.png_160401\스크린샷 2016-04-01 오후 2.48.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490" y="947278"/>
            <a:ext cx="1168110" cy="553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9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9" y="144067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2708920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>
                <a:ln w="18415" cmpd="sng">
                  <a:noFill/>
                  <a:prstDash val="solid"/>
                </a:ln>
                <a:solidFill>
                  <a:srgbClr val="5B481B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4800" b="1" dirty="0" smtClean="0">
                <a:ln w="18415" cmpd="sng">
                  <a:noFill/>
                  <a:prstDash val="solid"/>
                </a:ln>
                <a:solidFill>
                  <a:srgbClr val="5B481B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4800" b="1" dirty="0">
              <a:ln w="18415" cmpd="sng">
                <a:noFill/>
                <a:prstDash val="solid"/>
              </a:ln>
              <a:solidFill>
                <a:srgbClr val="5B481B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  <a:reflection blurRad="6350" stA="55000" endA="300" endPos="45500" dir="5400000" sy="-100000" algn="bl" rotWithShape="0"/>
              </a:effectLst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364502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Made by. 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김미나 이고은</a:t>
            </a:r>
            <a:endParaRPr lang="ko-KR" altLang="en-US" sz="16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40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66528" cy="1143000"/>
          </a:xfrm>
        </p:spPr>
        <p:txBody>
          <a:bodyPr>
            <a:normAutofit/>
          </a:bodyPr>
          <a:lstStyle/>
          <a:p>
            <a:r>
              <a:rPr lang="ko-KR" altLang="en-US" sz="36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r>
              <a:rPr lang="ko-KR" altLang="en-US" sz="3600" b="1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63888" y="-13692"/>
            <a:ext cx="4824536" cy="6885384"/>
          </a:xfrm>
          <a:solidFill>
            <a:schemeClr val="tx1">
              <a:lumMod val="50000"/>
              <a:lumOff val="50000"/>
            </a:schemeClr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altLang="ko-KR" sz="2200" dirty="0" smtClean="0">
              <a:solidFill>
                <a:srgbClr val="FBF8F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200" dirty="0" smtClean="0">
              <a:solidFill>
                <a:srgbClr val="FBF8F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200" dirty="0" smtClean="0">
              <a:solidFill>
                <a:srgbClr val="FBF8F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FBF8F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200" dirty="0" smtClean="0">
              <a:solidFill>
                <a:srgbClr val="FBF8F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7944" y="1124744"/>
            <a:ext cx="3672408" cy="3072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5C4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1_   </a:t>
            </a:r>
            <a:r>
              <a:rPr lang="ko-KR" altLang="en-US" sz="2000" b="1" dirty="0" smtClean="0">
                <a:solidFill>
                  <a:srgbClr val="FBF8F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선정 및 분석</a:t>
            </a:r>
            <a:endParaRPr lang="en-US" altLang="ko-KR" sz="2000" b="1" dirty="0" smtClean="0">
              <a:solidFill>
                <a:srgbClr val="FBF8F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5C4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2_   </a:t>
            </a:r>
            <a:r>
              <a:rPr lang="ko-KR" altLang="en-US" sz="2000" b="1" dirty="0" smtClean="0">
                <a:solidFill>
                  <a:srgbClr val="FBF8F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벤치마킹사이트 선정 및 분석</a:t>
            </a:r>
            <a:endParaRPr lang="en-US" altLang="ko-KR" sz="2000" b="1" dirty="0" smtClean="0">
              <a:solidFill>
                <a:srgbClr val="FBF8F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5C4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3_   </a:t>
            </a:r>
            <a:r>
              <a:rPr lang="ko-KR" altLang="en-US" sz="2000" b="1" dirty="0" err="1" smtClean="0">
                <a:solidFill>
                  <a:srgbClr val="FBF8F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리뉴얼</a:t>
            </a:r>
            <a:r>
              <a:rPr lang="ko-KR" altLang="en-US" sz="2000" b="1" dirty="0" smtClean="0">
                <a:solidFill>
                  <a:srgbClr val="FBF8F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디자인 </a:t>
            </a:r>
            <a:r>
              <a:rPr lang="ko-KR" altLang="en-US" sz="2000" b="1" dirty="0" err="1" smtClean="0">
                <a:solidFill>
                  <a:srgbClr val="FBF8F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endParaRPr lang="en-US" altLang="ko-KR" sz="2000" b="1" dirty="0" smtClean="0">
              <a:solidFill>
                <a:srgbClr val="FBF8F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solidFill>
                  <a:srgbClr val="E5C4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4_   </a:t>
            </a:r>
            <a:r>
              <a:rPr lang="ko-KR" altLang="en-US" sz="2000" b="1" dirty="0" err="1" smtClean="0">
                <a:solidFill>
                  <a:srgbClr val="FBF8F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준비중</a:t>
            </a:r>
            <a:r>
              <a:rPr lang="en-US" altLang="ko-KR" sz="2000" b="1" dirty="0" smtClean="0">
                <a:solidFill>
                  <a:srgbClr val="FBF8F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>
              <a:lnSpc>
                <a:spcPct val="200000"/>
              </a:lnSpc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72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4A1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2819" y="3095411"/>
            <a:ext cx="4078361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1_   </a:t>
            </a:r>
            <a:r>
              <a:rPr lang="ko-KR" altLang="en-US" sz="32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선정 및 분석</a:t>
            </a:r>
            <a:endParaRPr lang="en-US" altLang="ko-KR" sz="3200" b="1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6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5338936" cy="4277072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어퓨</a:t>
            </a:r>
            <a:r>
              <a:rPr lang="ko-KR" altLang="en-US" sz="18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8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화장품브랜드</a:t>
            </a:r>
            <a:endParaRPr lang="en-US" altLang="ko-KR" sz="1800" b="1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2"/>
              </a:rPr>
              <a:t>http://apieu.beautynet.co.kr/main.do</a:t>
            </a:r>
            <a:endParaRPr lang="en-US" altLang="ko-KR" sz="1800" b="1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모회사에 속해 있는 브랜드여서 이미 대중한테 많이 알려진 상태임에도 불구하고 제대로 된 사이트 구축이 되어 있지 않아서 </a:t>
            </a:r>
            <a:r>
              <a:rPr lang="ko-KR" altLang="en-US" sz="1600" u="sng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</a:t>
            </a:r>
            <a:r>
              <a:rPr lang="ko-KR" altLang="en-US" sz="1600" u="sng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형태로 구성이 되어 웹사이트 제작이 필요해 보였다</a:t>
            </a:r>
            <a:r>
              <a:rPr lang="en-US" altLang="ko-KR" sz="1600" u="sng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600" b="1" u="sng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 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페이지에 </a:t>
            </a:r>
            <a:r>
              <a:rPr lang="ko-KR" altLang="en-US" sz="1600" u="sng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 사진이  배치가 정리 되어 있지 않아 보기 불편했다</a:t>
            </a:r>
            <a:r>
              <a:rPr lang="en-US" altLang="ko-KR" sz="1600" u="sng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u="sng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3" name="Picture 5" descr="E:\work\mina\portfolio\team\APIEW_MAI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908720"/>
            <a:ext cx="2520280" cy="574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양쪽 모서리가 둥근 사각형 3"/>
          <p:cNvSpPr/>
          <p:nvPr/>
        </p:nvSpPr>
        <p:spPr>
          <a:xfrm>
            <a:off x="6804248" y="980728"/>
            <a:ext cx="1008112" cy="5184576"/>
          </a:xfrm>
          <a:prstGeom prst="round2Same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화살표 7"/>
          <p:cNvSpPr/>
          <p:nvPr/>
        </p:nvSpPr>
        <p:spPr>
          <a:xfrm>
            <a:off x="5652120" y="3943491"/>
            <a:ext cx="1152128" cy="26152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6516248" y="924770"/>
            <a:ext cx="288000" cy="2216198"/>
          </a:xfrm>
          <a:prstGeom prst="round2SameRect">
            <a:avLst/>
          </a:prstGeom>
          <a:noFill/>
          <a:ln w="28575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화살표 13"/>
          <p:cNvSpPr/>
          <p:nvPr/>
        </p:nvSpPr>
        <p:spPr>
          <a:xfrm>
            <a:off x="5796136" y="2636912"/>
            <a:ext cx="720112" cy="261528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593054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Description_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7036" y="6237312"/>
            <a:ext cx="522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INDEX  </a:t>
            </a:r>
            <a:r>
              <a:rPr lang="ko-KR" altLang="en-US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페이지입니다</a:t>
            </a:r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1" name="Picture 5" descr="C:\Users\Mi Na\Desktop\750_1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9" y="144067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8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4A1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01850" y="3095411"/>
            <a:ext cx="5540299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2_   </a:t>
            </a:r>
            <a:r>
              <a:rPr lang="ko-KR" altLang="en-US" sz="32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벤치마킹사이트 선정 및 분석</a:t>
            </a:r>
            <a:endParaRPr lang="en-US" altLang="ko-KR" sz="3200" b="1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3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593054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Description_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036" y="6237312"/>
            <a:ext cx="5733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참고한 사이트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9" y="144067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390465"/>
            <a:ext cx="33843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</a:t>
            </a:r>
            <a:r>
              <a:rPr lang="en-US" altLang="ko-KR" sz="16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아주</a:t>
            </a:r>
            <a:endParaRPr lang="en-US" altLang="ko-KR" sz="1600" b="1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아주</a:t>
            </a:r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ko-KR" altLang="en-US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건자재</a:t>
            </a:r>
            <a:r>
              <a:rPr lang="en-US" altLang="ko-KR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</a:t>
            </a:r>
            <a:r>
              <a:rPr lang="en-US" altLang="ko-KR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자동차</a:t>
            </a:r>
            <a:r>
              <a:rPr lang="en-US" altLang="ko-KR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호텔에 이르기까지 다양한 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분야를 다루는 회사</a:t>
            </a:r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3"/>
              </a:rPr>
              <a:t>http://www.aju.co.kr</a:t>
            </a:r>
            <a:endParaRPr lang="en-US" altLang="ko-KR" sz="16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선정이유 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ko-KR" altLang="en-US" sz="14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반응형</a:t>
            </a:r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웹이면서 정리가 잘 되어 있다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3761745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회사 </a:t>
            </a:r>
            <a:r>
              <a:rPr lang="en-US" altLang="ko-KR" sz="16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600" b="1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마몽드</a:t>
            </a:r>
            <a:endParaRPr lang="en-US" altLang="ko-KR" sz="1600" b="1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화장품</a:t>
            </a:r>
            <a:r>
              <a:rPr lang="en-US" altLang="ko-KR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생활</a:t>
            </a:r>
            <a:r>
              <a:rPr lang="en-US" altLang="ko-KR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건강용품 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브랜드 </a:t>
            </a:r>
            <a:endParaRPr lang="en-US" altLang="ko-KR" sz="16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6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아모레퍼시픽</a:t>
            </a:r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자회사 </a:t>
            </a:r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hlinkClick r:id="rId4"/>
              </a:rPr>
              <a:t>http://</a:t>
            </a:r>
            <a:r>
              <a:rPr lang="en-US" altLang="ko-KR" sz="1600" dirty="0">
                <a:hlinkClick r:id="rId4"/>
              </a:rPr>
              <a:t>www.mamonde.co.kr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r>
              <a:rPr lang="ko-KR" altLang="en-US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선정이유 </a:t>
            </a:r>
            <a:r>
              <a:rPr lang="en-US" altLang="ko-KR" sz="14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endParaRPr lang="ko-KR" altLang="en-US" sz="1400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 descr="E:\work\a_0311\팀과제\5_mamond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91" y="907021"/>
            <a:ext cx="4495893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i Na\Desktop\AJU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917429"/>
            <a:ext cx="2992688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4A1">
            <a:alpha val="5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32819" y="2910745"/>
            <a:ext cx="4352474" cy="95410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3_   </a:t>
            </a:r>
            <a:r>
              <a:rPr lang="ko-KR" altLang="en-US" sz="3200" b="1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리뉴얼</a:t>
            </a:r>
            <a:r>
              <a:rPr lang="ko-KR" altLang="en-US" sz="3200" b="1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디자인 </a:t>
            </a:r>
            <a:r>
              <a:rPr lang="ko-KR" altLang="en-US" sz="3200" b="1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endParaRPr lang="en-US" altLang="ko-KR" sz="3200" b="1" dirty="0" smtClean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62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593054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Description_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036" y="6237312"/>
            <a:ext cx="2690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리뉴얼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할 페이지의 메뉴구성입니다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331640" y="1824914"/>
            <a:ext cx="1658758" cy="1658758"/>
            <a:chOff x="1841175" y="1844824"/>
            <a:chExt cx="1658758" cy="1658758"/>
          </a:xfrm>
        </p:grpSpPr>
        <p:sp>
          <p:nvSpPr>
            <p:cNvPr id="15" name="타원 14"/>
            <p:cNvSpPr/>
            <p:nvPr/>
          </p:nvSpPr>
          <p:spPr>
            <a:xfrm>
              <a:off x="1841175" y="1844824"/>
              <a:ext cx="1658758" cy="1658758"/>
            </a:xfrm>
            <a:prstGeom prst="ellipse">
              <a:avLst/>
            </a:prstGeom>
            <a:noFill/>
            <a:ln>
              <a:solidFill>
                <a:srgbClr val="5B4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5B481B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97934" y="2638073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rgbClr val="5B481B"/>
                  </a:solidFill>
                </a:rPr>
                <a:t>어퓨</a:t>
              </a:r>
              <a:r>
                <a:rPr lang="ko-KR" altLang="en-US" sz="1000" dirty="0" smtClean="0">
                  <a:solidFill>
                    <a:srgbClr val="5B481B"/>
                  </a:solidFill>
                </a:rPr>
                <a:t> 브랜드 스토리 </a:t>
              </a:r>
              <a:endParaRPr lang="en-US" altLang="ko-KR" sz="1000" dirty="0" smtClean="0">
                <a:solidFill>
                  <a:srgbClr val="5B481B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5B481B"/>
                  </a:solidFill>
                </a:rPr>
                <a:t>로고 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BI, </a:t>
              </a:r>
              <a:r>
                <a:rPr lang="en-US" altLang="ko-KR" sz="1000" dirty="0" err="1" smtClean="0">
                  <a:solidFill>
                    <a:srgbClr val="5B481B"/>
                  </a:solidFill>
                </a:rPr>
                <a:t>슬로건</a:t>
              </a:r>
              <a:endParaRPr lang="ko-KR" altLang="en-US" sz="1000" dirty="0">
                <a:solidFill>
                  <a:srgbClr val="5B481B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30494" y="227932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B481B"/>
                  </a:solidFill>
                </a:rPr>
                <a:t>Brand</a:t>
              </a:r>
              <a:endParaRPr lang="en-US" altLang="ko-KR" dirty="0" smtClean="0"/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3552102" y="1851604"/>
            <a:ext cx="1658758" cy="1658758"/>
            <a:chOff x="3653022" y="1853997"/>
            <a:chExt cx="1658758" cy="1658758"/>
          </a:xfrm>
        </p:grpSpPr>
        <p:sp>
          <p:nvSpPr>
            <p:cNvPr id="28" name="타원 27"/>
            <p:cNvSpPr/>
            <p:nvPr/>
          </p:nvSpPr>
          <p:spPr>
            <a:xfrm>
              <a:off x="3653022" y="1853997"/>
              <a:ext cx="1658758" cy="1658758"/>
            </a:xfrm>
            <a:prstGeom prst="ellipse">
              <a:avLst/>
            </a:prstGeom>
            <a:noFill/>
            <a:ln>
              <a:solidFill>
                <a:srgbClr val="5B4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5B481B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89556" y="2647246"/>
              <a:ext cx="15856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5B481B"/>
                  </a:solidFill>
                </a:rPr>
                <a:t>이벤트 소식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,</a:t>
              </a:r>
              <a:r>
                <a:rPr lang="en-US" altLang="ko-KR" sz="1000" dirty="0" err="1" smtClean="0">
                  <a:solidFill>
                    <a:srgbClr val="5B481B"/>
                  </a:solidFill>
                </a:rPr>
                <a:t>당첨자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5B481B"/>
                  </a:solidFill>
                </a:rPr>
                <a:t>발표</a:t>
              </a:r>
              <a:endParaRPr lang="en-US" altLang="ko-KR" sz="1000" dirty="0" smtClean="0">
                <a:solidFill>
                  <a:srgbClr val="5B481B"/>
                </a:solidFill>
              </a:endParaRPr>
            </a:p>
            <a:p>
              <a:pPr algn="ctr"/>
              <a:r>
                <a:rPr lang="ko-KR" altLang="en-US" sz="1000" dirty="0" err="1" smtClean="0">
                  <a:solidFill>
                    <a:srgbClr val="5B481B"/>
                  </a:solidFill>
                </a:rPr>
                <a:t>체험단</a:t>
              </a:r>
              <a:r>
                <a:rPr lang="ko-KR" altLang="en-US" sz="1000" dirty="0" smtClean="0">
                  <a:solidFill>
                    <a:srgbClr val="5B481B"/>
                  </a:solidFill>
                </a:rPr>
                <a:t> 모집</a:t>
              </a:r>
              <a:endParaRPr lang="ko-KR" altLang="en-US" sz="1000" dirty="0">
                <a:solidFill>
                  <a:srgbClr val="5B481B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42341" y="228849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B481B"/>
                  </a:solidFill>
                </a:rPr>
                <a:t>Event</a:t>
              </a:r>
              <a:endParaRPr lang="en-US" altLang="ko-KR" dirty="0" smtClean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4482401" y="3663647"/>
            <a:ext cx="1658758" cy="1658758"/>
            <a:chOff x="4482401" y="3663647"/>
            <a:chExt cx="1658758" cy="1658758"/>
          </a:xfrm>
        </p:grpSpPr>
        <p:sp>
          <p:nvSpPr>
            <p:cNvPr id="37" name="타원 36"/>
            <p:cNvSpPr/>
            <p:nvPr/>
          </p:nvSpPr>
          <p:spPr>
            <a:xfrm>
              <a:off x="4482401" y="3663647"/>
              <a:ext cx="1658758" cy="1658758"/>
            </a:xfrm>
            <a:prstGeom prst="ellipse">
              <a:avLst/>
            </a:prstGeom>
            <a:noFill/>
            <a:ln>
              <a:solidFill>
                <a:srgbClr val="5B4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5B481B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72000" y="4456896"/>
              <a:ext cx="1473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5B481B"/>
                  </a:solidFill>
                </a:rPr>
                <a:t>온라인 쇼핑몰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,</a:t>
              </a:r>
            </a:p>
            <a:p>
              <a:pPr algn="ctr"/>
              <a:r>
                <a:rPr lang="en-US" altLang="ko-KR" sz="1000" dirty="0" err="1" smtClean="0">
                  <a:solidFill>
                    <a:srgbClr val="5B481B"/>
                  </a:solidFill>
                </a:rPr>
                <a:t>제품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5B481B"/>
                  </a:solidFill>
                </a:rPr>
                <a:t>이미지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5B481B"/>
                  </a:solidFill>
                </a:rPr>
                <a:t>상세보기</a:t>
              </a:r>
              <a:endParaRPr lang="ko-KR" altLang="en-US" sz="1000" dirty="0">
                <a:solidFill>
                  <a:srgbClr val="5B481B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64163" y="4098143"/>
              <a:ext cx="129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B481B"/>
                  </a:solidFill>
                </a:rPr>
                <a:t>Shopping</a:t>
              </a:r>
              <a:endParaRPr lang="en-US" altLang="ko-KR" sz="2000" dirty="0" smtClean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381235" y="3663647"/>
            <a:ext cx="1658758" cy="1658758"/>
            <a:chOff x="2381235" y="3663647"/>
            <a:chExt cx="1658758" cy="1658758"/>
          </a:xfrm>
        </p:grpSpPr>
        <p:sp>
          <p:nvSpPr>
            <p:cNvPr id="40" name="타원 39"/>
            <p:cNvSpPr/>
            <p:nvPr/>
          </p:nvSpPr>
          <p:spPr>
            <a:xfrm>
              <a:off x="2381235" y="3663647"/>
              <a:ext cx="1658758" cy="1658758"/>
            </a:xfrm>
            <a:prstGeom prst="ellipse">
              <a:avLst/>
            </a:prstGeom>
            <a:noFill/>
            <a:ln>
              <a:solidFill>
                <a:srgbClr val="5B4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5B481B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617160" y="4456896"/>
              <a:ext cx="13067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solidFill>
                    <a:srgbClr val="5B481B"/>
                  </a:solidFill>
                </a:rPr>
                <a:t>베스트 제품 후기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,</a:t>
              </a:r>
            </a:p>
            <a:p>
              <a:pPr algn="ctr"/>
              <a:r>
                <a:rPr lang="ko-KR" altLang="en-US" sz="1000" dirty="0" err="1" smtClean="0">
                  <a:solidFill>
                    <a:srgbClr val="5B481B"/>
                  </a:solidFill>
                </a:rPr>
                <a:t>어퓨</a:t>
              </a:r>
              <a:r>
                <a:rPr lang="ko-KR" altLang="en-US" sz="1000" dirty="0" smtClean="0">
                  <a:solidFill>
                    <a:srgbClr val="5B481B"/>
                  </a:solidFill>
                </a:rPr>
                <a:t> </a:t>
              </a:r>
              <a:r>
                <a:rPr lang="ko-KR" altLang="en-US" sz="1000" dirty="0" err="1" smtClean="0">
                  <a:solidFill>
                    <a:srgbClr val="5B481B"/>
                  </a:solidFill>
                </a:rPr>
                <a:t>뷰티팁</a:t>
              </a:r>
              <a:r>
                <a:rPr lang="ko-KR" altLang="en-US" sz="1000" dirty="0" smtClean="0">
                  <a:solidFill>
                    <a:srgbClr val="5B481B"/>
                  </a:solidFill>
                </a:rPr>
                <a:t> 공유 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 </a:t>
              </a:r>
              <a:endParaRPr lang="ko-KR" altLang="en-US" sz="1000" dirty="0">
                <a:solidFill>
                  <a:srgbClr val="5B481B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03907" y="4098143"/>
              <a:ext cx="1613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B481B"/>
                  </a:solidFill>
                </a:rPr>
                <a:t>Community</a:t>
              </a:r>
              <a:endParaRPr lang="en-US" altLang="ko-KR" sz="2000" dirty="0" smtClean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772564" y="1838259"/>
            <a:ext cx="1658758" cy="1658758"/>
            <a:chOff x="5464180" y="1795832"/>
            <a:chExt cx="1658758" cy="1658758"/>
          </a:xfrm>
        </p:grpSpPr>
        <p:sp>
          <p:nvSpPr>
            <p:cNvPr id="34" name="타원 33"/>
            <p:cNvSpPr/>
            <p:nvPr/>
          </p:nvSpPr>
          <p:spPr>
            <a:xfrm>
              <a:off x="5464180" y="1795832"/>
              <a:ext cx="1658758" cy="1658758"/>
            </a:xfrm>
            <a:prstGeom prst="ellipse">
              <a:avLst/>
            </a:prstGeom>
            <a:noFill/>
            <a:ln>
              <a:solidFill>
                <a:srgbClr val="5B48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5B481B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45942" y="2060848"/>
              <a:ext cx="1295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>
                  <a:solidFill>
                    <a:srgbClr val="5B481B"/>
                  </a:solidFill>
                </a:rPr>
                <a:t>Customer</a:t>
              </a:r>
            </a:p>
            <a:p>
              <a:pPr algn="ctr"/>
              <a:r>
                <a:rPr lang="en-US" altLang="ko-KR" b="1" dirty="0" smtClean="0">
                  <a:solidFill>
                    <a:srgbClr val="5B481B"/>
                  </a:solidFill>
                </a:rPr>
                <a:t>service</a:t>
              </a:r>
              <a:endParaRPr lang="ko-KR" altLang="en-US" b="1" dirty="0" smtClean="0">
                <a:solidFill>
                  <a:srgbClr val="5B481B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89680" y="2708920"/>
              <a:ext cx="1407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>
                  <a:solidFill>
                    <a:srgbClr val="5B481B"/>
                  </a:solidFill>
                </a:rPr>
                <a:t>어퓨</a:t>
              </a:r>
              <a:r>
                <a:rPr lang="ko-KR" altLang="en-US" sz="1000" dirty="0" smtClean="0">
                  <a:solidFill>
                    <a:srgbClr val="5B481B"/>
                  </a:solidFill>
                </a:rPr>
                <a:t> 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VIP </a:t>
              </a:r>
              <a:r>
                <a:rPr lang="en-US" altLang="ko-KR" sz="1000" dirty="0" err="1" smtClean="0">
                  <a:solidFill>
                    <a:srgbClr val="5B481B"/>
                  </a:solidFill>
                </a:rPr>
                <a:t>멤버쉽</a:t>
              </a:r>
              <a:r>
                <a:rPr lang="en-US" altLang="ko-KR" sz="1000" dirty="0" smtClean="0">
                  <a:solidFill>
                    <a:srgbClr val="5B481B"/>
                  </a:solidFill>
                </a:rPr>
                <a:t> </a:t>
              </a:r>
              <a:r>
                <a:rPr lang="en-US" altLang="ko-KR" sz="1000" dirty="0" err="1" smtClean="0">
                  <a:solidFill>
                    <a:srgbClr val="5B481B"/>
                  </a:solidFill>
                </a:rPr>
                <a:t>발급</a:t>
              </a:r>
              <a:endParaRPr lang="en-US" altLang="ko-KR" sz="1000" dirty="0">
                <a:solidFill>
                  <a:srgbClr val="5B481B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5B481B"/>
                  </a:solidFill>
                </a:rPr>
                <a:t>매장 안내</a:t>
              </a:r>
              <a:endParaRPr lang="ko-KR" altLang="en-US" sz="1000" dirty="0">
                <a:solidFill>
                  <a:srgbClr val="5B481B"/>
                </a:solidFill>
              </a:endParaRPr>
            </a:p>
          </p:txBody>
        </p:sp>
      </p:grpSp>
      <p:pic>
        <p:nvPicPr>
          <p:cNvPr id="45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9" y="144067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39552" y="764704"/>
            <a:ext cx="8136904" cy="0"/>
          </a:xfrm>
          <a:prstGeom prst="line">
            <a:avLst/>
          </a:prstGeom>
          <a:ln>
            <a:solidFill>
              <a:srgbClr val="5B48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9552" y="5930542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Description_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7036" y="6237312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발표할 말 </a:t>
            </a:r>
            <a:r>
              <a:rPr lang="ko-KR" altLang="en-US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쓰깅</a:t>
            </a: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5791" y="395372"/>
            <a:ext cx="157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5B481B"/>
                </a:solidFill>
              </a:rPr>
              <a:t>Grande Team</a:t>
            </a:r>
            <a:endParaRPr lang="ko-KR" altLang="en-US" dirty="0">
              <a:solidFill>
                <a:srgbClr val="5B481B"/>
              </a:solidFill>
            </a:endParaRPr>
          </a:p>
        </p:txBody>
      </p:sp>
      <p:pic>
        <p:nvPicPr>
          <p:cNvPr id="22" name="Picture 5" descr="C:\Users\Mi Na\Desktop\750_1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99" y="144067"/>
            <a:ext cx="794741" cy="5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타원 22"/>
          <p:cNvSpPr/>
          <p:nvPr/>
        </p:nvSpPr>
        <p:spPr>
          <a:xfrm>
            <a:off x="1720824" y="2682511"/>
            <a:ext cx="1376614" cy="1376614"/>
          </a:xfrm>
          <a:prstGeom prst="ellipse">
            <a:avLst/>
          </a:prstGeom>
          <a:noFill/>
          <a:ln>
            <a:solidFill>
              <a:srgbClr val="5B4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5B481B"/>
                </a:solidFill>
              </a:rPr>
              <a:t>PURE</a:t>
            </a:r>
            <a:endParaRPr lang="ko-KR" altLang="en-US" sz="1400" b="1" dirty="0">
              <a:solidFill>
                <a:srgbClr val="5B481B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778941" y="4266687"/>
            <a:ext cx="1376614" cy="1376614"/>
          </a:xfrm>
          <a:prstGeom prst="ellipse">
            <a:avLst/>
          </a:prstGeom>
          <a:noFill/>
          <a:ln>
            <a:solidFill>
              <a:srgbClr val="5B4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5B481B"/>
                </a:solidFill>
              </a:rPr>
              <a:t>TRENDY</a:t>
            </a:r>
            <a:endParaRPr lang="ko-KR" altLang="en-US" sz="1400" b="1" dirty="0">
              <a:solidFill>
                <a:srgbClr val="5B481B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720824" y="1124744"/>
            <a:ext cx="1376614" cy="1376614"/>
          </a:xfrm>
          <a:prstGeom prst="ellipse">
            <a:avLst/>
          </a:prstGeom>
          <a:noFill/>
          <a:ln>
            <a:solidFill>
              <a:srgbClr val="5B48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5B481B"/>
                </a:solidFill>
              </a:rPr>
              <a:t>FRESH</a:t>
            </a:r>
            <a:endParaRPr lang="ko-KR" altLang="en-US" sz="1400" b="1" dirty="0">
              <a:solidFill>
                <a:srgbClr val="5B481B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1880" y="1628800"/>
            <a:ext cx="102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LAYOUT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91880" y="2695508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COLOR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491880" y="376221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FONT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1880" y="4828925"/>
            <a:ext cx="98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004048" y="2636912"/>
            <a:ext cx="432048" cy="432048"/>
          </a:xfrm>
          <a:prstGeom prst="rect">
            <a:avLst/>
          </a:prstGeom>
          <a:solidFill>
            <a:srgbClr val="5B481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832140" y="2636912"/>
            <a:ext cx="432048" cy="432048"/>
          </a:xfrm>
          <a:prstGeom prst="rect">
            <a:avLst/>
          </a:prstGeom>
          <a:solidFill>
            <a:srgbClr val="E5C4A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660232" y="2636912"/>
            <a:ext cx="432048" cy="432048"/>
          </a:xfrm>
          <a:prstGeom prst="rect">
            <a:avLst/>
          </a:prstGeom>
          <a:solidFill>
            <a:srgbClr val="FBF8F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843301" y="4869160"/>
            <a:ext cx="2537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여성</a:t>
            </a:r>
            <a:endParaRPr lang="ko-KR" altLang="en-US" sz="16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2498" y="1628800"/>
            <a:ext cx="298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Mob / Tab / PC      </a:t>
            </a:r>
            <a:r>
              <a:rPr lang="ko-KR" altLang="en-US" sz="16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반응형</a:t>
            </a:r>
            <a:r>
              <a:rPr lang="ko-KR" altLang="en-US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6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endParaRPr lang="ko-KR" altLang="en-US" sz="16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88024" y="30900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#5B481B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16116" y="30900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#E5C4A1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44208" y="309001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#FBF8F3</a:t>
            </a:r>
            <a:endParaRPr lang="ko-KR" altLang="en-US" sz="12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5805" y="3645358"/>
            <a:ext cx="940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나눔고딕</a:t>
            </a:r>
            <a:endParaRPr lang="ko-KR" altLang="en-US" sz="16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71" y="3983912"/>
            <a:ext cx="1136755" cy="71097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326706" y="3645358"/>
            <a:ext cx="1094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rgbClr val="5B481B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나눔손글씨</a:t>
            </a:r>
            <a:endParaRPr lang="ko-KR" altLang="en-US" sz="1600" dirty="0">
              <a:solidFill>
                <a:srgbClr val="5B481B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 descr="C:\Users\Mi Na\Desktop\9vADxprHXf976sAAAAAElFTkSuQmC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23" y="3983569"/>
            <a:ext cx="1137600" cy="71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2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626</Words>
  <Application>Microsoft Office PowerPoint</Application>
  <PresentationFormat>화면 슬라이드 쇼(4:3)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Na</dc:creator>
  <cp:lastModifiedBy>Mi Na</cp:lastModifiedBy>
  <cp:revision>50</cp:revision>
  <dcterms:created xsi:type="dcterms:W3CDTF">2016-03-31T11:34:34Z</dcterms:created>
  <dcterms:modified xsi:type="dcterms:W3CDTF">2016-04-07T02:05:24Z</dcterms:modified>
</cp:coreProperties>
</file>