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0" r:id="rId7"/>
    <p:sldId id="265" r:id="rId8"/>
    <p:sldId id="273" r:id="rId9"/>
    <p:sldId id="274" r:id="rId10"/>
    <p:sldId id="275" r:id="rId11"/>
    <p:sldId id="261" r:id="rId12"/>
    <p:sldId id="258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DF3C6-57B0-B667-2EEF-5BB62FBA86D7}" v="198" dt="2024-12-09T16:09:38.072"/>
    <p1510:client id="{87877F7A-EE63-819E-E3F9-1CF44A759FEF}" v="2000" dt="2024-12-09T18:00:02.505"/>
    <p1510:client id="{E129AC33-0521-4831-AB97-2F3BC244734A}" v="2328" dt="2024-12-09T17:13:21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9786B-16DE-4F6A-90A6-FC000D9EC81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96783-4015-4324-99ED-03286F40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먼저</a:t>
            </a:r>
            <a:r>
              <a:rPr lang="en-US" altLang="ko-KR"/>
              <a:t>, master </a:t>
            </a:r>
            <a:r>
              <a:rPr lang="ko-KR" altLang="en-US"/>
              <a:t>에서 </a:t>
            </a:r>
            <a:r>
              <a:rPr lang="en-US" altLang="ko-KR"/>
              <a:t>command </a:t>
            </a:r>
            <a:r>
              <a:rPr lang="ko-KR" altLang="en-US"/>
              <a:t>로 입력한 </a:t>
            </a:r>
            <a:r>
              <a:rPr lang="en-US" altLang="ko-KR"/>
              <a:t>worker </a:t>
            </a:r>
            <a:r>
              <a:rPr lang="ko-KR" altLang="en-US"/>
              <a:t>갯수만큼 </a:t>
            </a:r>
            <a:r>
              <a:rPr lang="en-US" altLang="ko-KR"/>
              <a:t>register request </a:t>
            </a:r>
            <a:r>
              <a:rPr lang="ko-KR" altLang="en-US"/>
              <a:t>를 받아오고</a:t>
            </a:r>
            <a:r>
              <a:rPr lang="en-US" altLang="ko-KR"/>
              <a:t>, </a:t>
            </a:r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worker </a:t>
            </a:r>
            <a:r>
              <a:rPr lang="ko-KR" altLang="en-US"/>
              <a:t>에서 </a:t>
            </a:r>
            <a:r>
              <a:rPr lang="en-US" altLang="ko-KR"/>
              <a:t>sample </a:t>
            </a:r>
            <a:r>
              <a:rPr lang="ko-KR" altLang="en-US"/>
              <a:t>을 함께 </a:t>
            </a:r>
            <a:r>
              <a:rPr lang="en-US" altLang="ko-KR"/>
              <a:t>message </a:t>
            </a:r>
            <a:r>
              <a:rPr lang="ko-KR" altLang="en-US"/>
              <a:t>로 보냄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/>
              <a:t>그리고 </a:t>
            </a:r>
            <a:r>
              <a:rPr lang="en-US" altLang="ko-KR"/>
              <a:t>complete All Register </a:t>
            </a:r>
            <a:r>
              <a:rPr lang="ko-KR" altLang="en-US"/>
              <a:t>를 통해서 모든 </a:t>
            </a:r>
            <a:r>
              <a:rPr lang="en-US" altLang="ko-KR"/>
              <a:t>worker </a:t>
            </a:r>
            <a:r>
              <a:rPr lang="ko-KR" altLang="en-US"/>
              <a:t>가 </a:t>
            </a:r>
            <a:r>
              <a:rPr lang="en-US" altLang="ko-KR"/>
              <a:t>register </a:t>
            </a:r>
            <a:r>
              <a:rPr lang="ko-KR" altLang="en-US"/>
              <a:t>를 보냈는지 확인하고 </a:t>
            </a:r>
            <a:r>
              <a:rPr lang="en-US" altLang="ko-KR"/>
              <a:t>worker </a:t>
            </a:r>
            <a:r>
              <a:rPr lang="ko-KR" altLang="en-US"/>
              <a:t>갯수랑 다르면 다음 단계를 진행하지 않고 </a:t>
            </a:r>
            <a:r>
              <a:rPr lang="en-US" altLang="ko-KR"/>
              <a:t>await </a:t>
            </a:r>
            <a:r>
              <a:rPr lang="ko-KR" altLang="en-US"/>
              <a:t>상태로 기다림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/>
              <a:t> </a:t>
            </a:r>
            <a:endParaRPr lang="en-US" altLang="ko-KR"/>
          </a:p>
          <a:p>
            <a:pPr marL="228600" indent="-2286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96783-4015-4324-99ED-03286F402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A2689-70BF-BF36-5EAE-78D9D8AD7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76EBC-97A0-1D1A-404B-A700DF9EE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7A162-CC4A-81CF-4CC2-F6DCFDFE0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Master -&gt; worker : shuffle </a:t>
            </a:r>
            <a:r>
              <a:rPr lang="ko-KR" altLang="en-US"/>
              <a:t>시작 </a:t>
            </a:r>
            <a:r>
              <a:rPr lang="en-US" altLang="ko-KR"/>
              <a:t>&amp; worker </a:t>
            </a:r>
            <a:r>
              <a:rPr lang="ko-KR" altLang="en-US"/>
              <a:t>들 끼리 </a:t>
            </a:r>
            <a:r>
              <a:rPr lang="en-US" altLang="ko-KR"/>
              <a:t>shuffle </a:t>
            </a:r>
            <a:r>
              <a:rPr lang="ko-KR" altLang="en-US"/>
              <a:t>함 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C41DA-7D2B-B625-294A-194D64064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96783-4015-4324-99ED-03286F402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E57CF-4695-E2E9-3ABA-33684DDB6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4E03D-0744-C4B4-0A3C-506B218C2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50E84-5E7F-E953-C0A6-4BA4B4FA0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Worker -&gt; master : shuffle</a:t>
            </a:r>
            <a:r>
              <a:rPr lang="ko-KR" altLang="en-US"/>
              <a:t> 끝남 </a:t>
            </a:r>
            <a:r>
              <a:rPr lang="en-US" altLang="ko-KR"/>
              <a:t>&amp; master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worker:</a:t>
            </a:r>
            <a:r>
              <a:rPr lang="ko-KR" altLang="en-US"/>
              <a:t> </a:t>
            </a:r>
            <a:r>
              <a:rPr lang="en-US" altLang="ko-KR"/>
              <a:t>merge sort </a:t>
            </a:r>
            <a:r>
              <a:rPr lang="ko-KR" altLang="en-US"/>
              <a:t>시작하라고 하기 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2F87-D211-B959-320A-963A4627A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96783-4015-4324-99ED-03286F402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3946-B46E-049D-A021-AB8EC52C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518BA-28A5-2F79-C1D5-BCA408FC0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73EB6-2BF4-188B-30F1-224769D1A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Worker </a:t>
            </a:r>
            <a:r>
              <a:rPr lang="ko-KR" altLang="en-US"/>
              <a:t>에서 </a:t>
            </a:r>
            <a:r>
              <a:rPr lang="en-US" altLang="ko-KR"/>
              <a:t>merge sort </a:t>
            </a:r>
            <a:r>
              <a:rPr lang="ko-KR" altLang="en-US"/>
              <a:t>끝났다고 보내고 </a:t>
            </a:r>
            <a:r>
              <a:rPr lang="en-US" altLang="ko-KR"/>
              <a:t>server </a:t>
            </a:r>
            <a:r>
              <a:rPr lang="ko-KR" altLang="en-US"/>
              <a:t>종료 </a:t>
            </a:r>
            <a:r>
              <a:rPr lang="en-US" altLang="ko-KR"/>
              <a:t>&amp; master </a:t>
            </a:r>
            <a:r>
              <a:rPr lang="ko-KR" altLang="en-US"/>
              <a:t>에서 모든 </a:t>
            </a:r>
            <a:r>
              <a:rPr lang="en-US" altLang="ko-KR"/>
              <a:t>worker </a:t>
            </a:r>
            <a:r>
              <a:rPr lang="ko-KR" altLang="en-US"/>
              <a:t>가 </a:t>
            </a:r>
            <a:r>
              <a:rPr lang="en-US" altLang="ko-KR"/>
              <a:t>merge sort </a:t>
            </a:r>
            <a:r>
              <a:rPr lang="ko-KR" altLang="en-US"/>
              <a:t>끝나면 마스터도 서버 종료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172A-E633-FC72-3F50-DC81BA0EB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96783-4015-4324-99ED-03286F402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1170-DAD9-2E29-D517-4D3D02C3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EE97-78B6-398A-8E73-4964B167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BA89-679A-F0EF-6233-89327514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5A96-DD10-A0E6-18B7-FAE1F71C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F52B-6805-B8B5-C90A-49AEB1E3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3943-8605-22B1-099E-B31B7C7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D0EA-4378-9706-1144-6768B39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FC58-4B67-1A20-7196-96F4F8E7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1FA1-5673-B1EF-7251-43E046F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309D-D9AE-6D93-942D-3E278AA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9B0C0-E415-F4A9-2DD5-CA9E85DB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309B-22F4-A1FB-5F06-CD702FF1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D56C-F926-FC76-32A4-FFCAA721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B280-0428-AA04-F8EB-EB67F17C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1057-2FA6-44B1-9518-BF2F3BAD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20FF-F1A3-EF0C-F586-631A9A3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F49A-076E-734B-D566-E43EFD08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E3A7-0DE1-2912-DD4B-C1051148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64F5-8C94-F255-8E99-26B6E59C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88A8-20AB-B595-46BE-A049404E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938-C49B-5207-AD14-94FBCF8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6A30-59B0-B56D-5820-26778099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AE69-1568-9098-228E-A2E3302B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9AA4-6B5C-DC6E-8126-35D6F77B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83C5-55B6-60B9-CE17-C2C5681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4668-73BB-EF79-728E-F527C1B2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272C-A90B-E365-A960-5B7E1F2F2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5A838-EACF-9039-F451-FA29E71D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4D9E-A0D1-7F19-0C6A-E21BD340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395D-4D77-6E9C-C869-95CF0DA4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7B0D-B99F-2873-F8FC-3C51C7B8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E3AF-397D-A300-90FB-E638BB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D1C6-0673-1EFB-2D0B-412C16A9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2E649-0201-2663-0494-602941A9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C7B95-BB0E-BCC5-CCA5-47100261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A29D-5371-6606-3DE4-BB771139B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C8BD2-ECAE-88AD-437A-58C1A2AE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6EF2-D690-63DE-8639-91A3134F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22D9-9DCC-0C9C-DC55-90A5A84E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E77D-A9F0-8030-F827-74205B02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FE57A-963F-3AC8-34A7-4F8F229C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30D36-A46C-9565-E0D7-268ADE48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88924-36DE-6CF7-7E2B-F315D3B6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86FEE-4400-9B36-FBAD-AF52FFB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5E744-0560-1615-5A42-D9E40F21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BC7B-8438-2A3D-CFF4-2BF8A77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7C79-759A-284B-C924-EB89A323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97AF-D52A-EED0-B960-D3650CA2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45EC-59F3-1790-5E5D-3F7790AA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C2E0-607A-C8CE-88B8-888B7BF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B0C3-8952-37F1-89E4-2842A00E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B00F-7D5E-E90D-1192-F79525F5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F854-4496-AC46-1D5E-CD46D16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D722-93EA-27AF-3AA6-ED90C16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FECD-46D4-6D24-C27F-C91BB3E7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F914-DC47-5243-A448-D27C913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64D7-ACE9-A050-E1BF-C0A8C95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F29C-9B4B-1496-8DF3-8F8F006C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7AE82-C31F-8E11-B27E-D71C379C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84815-443F-35A3-E1A3-7C01B3E0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8EAD-2FFA-1C43-0B8A-CE236C489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196B2-29ED-4E4B-9E98-824E1115F2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4516-A262-ED3A-6E7B-3D63BD14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5B54-6AA7-DB0F-7479-1E6162ED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6D562-8E9A-4EBE-95F2-670A6124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B2B1-1F35-FF85-055D-6842A950B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CSED 332 </a:t>
            </a:r>
            <a:br>
              <a:rPr lang="en-US"/>
            </a:br>
            <a:r>
              <a:rPr lang="en-US"/>
              <a:t>Final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033CA-E337-E55F-4B8D-5F9876830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Team Orange</a:t>
            </a:r>
          </a:p>
          <a:p>
            <a:r>
              <a:rPr lang="en-US" altLang="ko-KR">
                <a:ea typeface="맑은 고딕"/>
              </a:rPr>
              <a:t>Kim </a:t>
            </a:r>
            <a:r>
              <a:rPr lang="en-US" altLang="ko-KR" err="1">
                <a:ea typeface="맑은 고딕"/>
              </a:rPr>
              <a:t>Jihyun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(20220302) </a:t>
            </a:r>
          </a:p>
          <a:p>
            <a:r>
              <a:rPr lang="en-US" altLang="ko-KR">
                <a:ea typeface="맑은 고딕"/>
              </a:rPr>
              <a:t>Choi Jae wan (20220247)</a:t>
            </a:r>
          </a:p>
        </p:txBody>
      </p:sp>
    </p:spTree>
    <p:extLst>
      <p:ext uri="{BB962C8B-B14F-4D97-AF65-F5344CB8AC3E}">
        <p14:creationId xmlns:p14="http://schemas.microsoft.com/office/powerpoint/2010/main" val="3556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BF80-BCDF-B7EC-E21D-510D6BF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400CFC-8DAD-17D6-A882-89BD463C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/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Difficulties</a:t>
            </a:r>
            <a:endParaRPr lang="ko-KR" altLang="en-US" dirty="0"/>
          </a:p>
          <a:p>
            <a:pPr marL="971550" lvl="1" indent="-514350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First time using java library and communication protocols</a:t>
            </a:r>
          </a:p>
          <a:p>
            <a:pPr marL="971550" lvl="1" indent="-514350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Took a long time to understand parallel shuffling</a:t>
            </a:r>
            <a:endParaRPr lang="en-US" dirty="0">
              <a:solidFill>
                <a:prstClr val="black"/>
              </a:solidFill>
            </a:endParaRPr>
          </a:p>
          <a:p>
            <a:pPr marL="971550" lvl="1" indent="-514350">
              <a:lnSpc>
                <a:spcPct val="100000"/>
              </a:lnSpc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Absents of chief programmer in the middle of the project</a:t>
            </a: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  <a:latin typeface="Aptos" panose="02110004020202020204"/>
              <a:ea typeface="맑은 고딕"/>
            </a:endParaRPr>
          </a:p>
          <a:p>
            <a:pPr marL="514350" indent="-514350"/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What we learned</a:t>
            </a:r>
          </a:p>
          <a:p>
            <a:pPr marL="971550" lvl="1" indent="-514350"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Do not spend too much time on designing</a:t>
            </a:r>
          </a:p>
          <a:p>
            <a:pPr marL="971550" lvl="1" indent="-514350"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Divide roles in advance</a:t>
            </a:r>
          </a:p>
          <a:p>
            <a:pPr marL="971550" lvl="1" indent="-514350">
              <a:buFont typeface="Calibri,Sans-Serif" panose="020B0604020202020204" pitchFamily="34" charset="0"/>
              <a:buChar char="-"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Use </a:t>
            </a:r>
            <a:r>
              <a:rPr lang="en-US" err="1">
                <a:solidFill>
                  <a:prstClr val="black"/>
                </a:solidFill>
                <a:latin typeface="Aptos" panose="02110004020202020204"/>
                <a:ea typeface="맑은 고딕"/>
              </a:rPr>
              <a:t>easliy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 understandable names for communication </a:t>
            </a:r>
            <a:r>
              <a:rPr lang="en-US" sz="1800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(function, variable, </a:t>
            </a:r>
            <a:r>
              <a:rPr lang="en-US" sz="1800" err="1">
                <a:solidFill>
                  <a:prstClr val="black"/>
                </a:solidFill>
                <a:latin typeface="Aptos" panose="02110004020202020204"/>
                <a:ea typeface="맑은 고딕"/>
              </a:rPr>
              <a:t>etc</a:t>
            </a:r>
            <a:r>
              <a:rPr lang="en-US" sz="1800" dirty="0">
                <a:solidFill>
                  <a:prstClr val="black"/>
                </a:solidFill>
                <a:latin typeface="Aptos" panose="02110004020202020204"/>
                <a:ea typeface="맑은 고딕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olidFill>
                <a:prstClr val="black"/>
              </a:solidFill>
              <a:latin typeface="Aptos" panose="02110004020202020204"/>
              <a:ea typeface="맑은 고딕"/>
            </a:endParaRPr>
          </a:p>
          <a:p>
            <a:endParaRPr lang="en-US" dirty="0">
              <a:solidFill>
                <a:prstClr val="black"/>
              </a:solidFill>
              <a:latin typeface="Aptos" panose="02110004020202020204"/>
              <a:ea typeface="맑은 고딕"/>
            </a:endParaRPr>
          </a:p>
          <a:p>
            <a:pPr marL="0" indent="0">
              <a:buNone/>
            </a:pPr>
            <a:endParaRPr lang="en-US" sz="2500" dirty="0">
              <a:solidFill>
                <a:prstClr val="black"/>
              </a:solidFill>
              <a:latin typeface="Aptos" panose="02110004020202020204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032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D9DC0-22B7-0F1B-262A-73AD9E998C32}"/>
              </a:ext>
            </a:extLst>
          </p:cNvPr>
          <p:cNvSpPr txBox="1"/>
          <p:nvPr/>
        </p:nvSpPr>
        <p:spPr>
          <a:xfrm>
            <a:off x="4656666" y="2643481"/>
            <a:ext cx="28786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dirty="0">
                <a:ea typeface="맑은 고딕"/>
              </a:rPr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7A3B-D9D4-904B-BC8A-9F2D868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AFD151-6D5A-86B7-CAA4-55D4B5D3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113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latinLnBrk="1">
              <a:buNone/>
            </a:pPr>
            <a:r>
              <a:rPr lang="en-US" altLang="ko-KR" sz="2000" dirty="0">
                <a:ea typeface="맑은 고딕"/>
              </a:rPr>
              <a:t>1. Generate input.txt</a:t>
            </a:r>
            <a:br>
              <a:rPr lang="en-US" altLang="ko-KR" sz="2000" dirty="0">
                <a:ea typeface="맑은 고딕"/>
              </a:rPr>
            </a:br>
            <a:r>
              <a:rPr lang="en-US" altLang="ko-KR" sz="1600" dirty="0">
                <a:ea typeface="맑은 고딕"/>
              </a:rPr>
              <a:t> cd ./332project </a:t>
            </a:r>
            <a:br>
              <a:rPr lang="en-US" altLang="ko-KR" sz="1600" dirty="0">
                <a:ea typeface="맑은 고딕"/>
              </a:rPr>
            </a:br>
            <a:r>
              <a:rPr lang="en-US" altLang="ko-KR" sz="1600" dirty="0">
                <a:ea typeface="맑은 고딕"/>
              </a:rPr>
              <a:t> </a:t>
            </a:r>
            <a:r>
              <a:rPr lang="en-US" altLang="ko-KR" sz="1600" dirty="0" err="1">
                <a:ea typeface="맑은 고딕"/>
              </a:rPr>
              <a:t>wget</a:t>
            </a:r>
            <a:r>
              <a:rPr lang="en-US" altLang="ko-KR" sz="1600" dirty="0">
                <a:ea typeface="맑은 고딕"/>
              </a:rPr>
              <a:t> https://www.ordinal.com/try.cgi/gensort-linux-1.5.tar.gz tar -</a:t>
            </a:r>
            <a:r>
              <a:rPr lang="en-US" altLang="ko-KR" sz="1600" dirty="0" err="1">
                <a:ea typeface="맑은 고딕"/>
              </a:rPr>
              <a:t>xvf</a:t>
            </a:r>
            <a:r>
              <a:rPr lang="en-US" altLang="ko-KR" sz="1600" dirty="0">
                <a:ea typeface="맑은 고딕"/>
              </a:rPr>
              <a:t> gensort-linux-1.5.tar.gz cd 64 </a:t>
            </a:r>
            <a:br>
              <a:rPr lang="en-US" altLang="ko-KR" sz="1600" dirty="0">
                <a:ea typeface="맑은 고딕"/>
              </a:rPr>
            </a:br>
            <a:r>
              <a:rPr lang="en-US" altLang="ko-KR" sz="1600" dirty="0">
                <a:ea typeface="맑은 고딕"/>
              </a:rPr>
              <a:t> ./</a:t>
            </a:r>
            <a:r>
              <a:rPr lang="en-US" altLang="ko-KR" sz="1600" dirty="0" err="1">
                <a:ea typeface="맑은 고딕"/>
              </a:rPr>
              <a:t>gensort</a:t>
            </a:r>
            <a:r>
              <a:rPr lang="en-US" altLang="ko-KR" sz="1600" dirty="0">
                <a:ea typeface="맑은 고딕"/>
              </a:rPr>
              <a:t> -a 100000 input.txt </a:t>
            </a:r>
            <a:br>
              <a:rPr lang="en-US" altLang="ko-KR" sz="2000" dirty="0">
                <a:ea typeface="맑은 고딕"/>
              </a:rPr>
            </a:b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 cd ./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sdproject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generateInput</a:t>
            </a:r>
            <a:br>
              <a:rPr lang="en-US" altLang="ko-KR" sz="1600" dirty="0">
                <a:ea typeface="맑은 고딕"/>
              </a:rPr>
            </a:b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 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sbt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 run 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ea typeface="맑은 고딕"/>
              </a:rPr>
              <a:t>2. Master</a:t>
            </a:r>
            <a:br>
              <a:rPr lang="en-US" sz="2000" dirty="0">
                <a:ea typeface="맑은 고딕"/>
              </a:rPr>
            </a:br>
            <a:r>
              <a:rPr lang="en-US" sz="2000" dirty="0">
                <a:solidFill>
                  <a:prstClr val="black"/>
                </a:solidFill>
                <a:ea typeface="맑은 고딕"/>
              </a:rPr>
              <a:t> 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java -jar master.jar [num of worker]</a:t>
            </a:r>
          </a:p>
          <a:p>
            <a:pPr marL="0" indent="0">
              <a:buNone/>
            </a:pPr>
            <a:r>
              <a:rPr lang="en-US" sz="2000" dirty="0"/>
              <a:t>3. Worker</a:t>
            </a:r>
            <a:br>
              <a:rPr lang="en-US" sz="20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 ssh -XYC [worker </a:t>
            </a:r>
            <a:r>
              <a:rPr lang="en-US" sz="1600" dirty="0" err="1">
                <a:solidFill>
                  <a:prstClr val="black"/>
                </a:solidFill>
                <a:ea typeface="맑은 고딕"/>
              </a:rPr>
              <a:t>ip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]</a:t>
            </a:r>
            <a:br>
              <a:rPr lang="en-US" sz="16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 java -jar worker.jar 10.1.25.21:50051 -I [input </a:t>
            </a:r>
            <a:r>
              <a:rPr lang="en-US" sz="1600" dirty="0" err="1">
                <a:solidFill>
                  <a:prstClr val="black"/>
                </a:solidFill>
                <a:ea typeface="맑은 고딕"/>
              </a:rPr>
              <a:t>dir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] -O [output </a:t>
            </a:r>
            <a:r>
              <a:rPr lang="en-US" sz="1600" dirty="0" err="1">
                <a:solidFill>
                  <a:prstClr val="black"/>
                </a:solidFill>
                <a:ea typeface="맑은 고딕"/>
              </a:rPr>
              <a:t>dir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]</a:t>
            </a:r>
            <a:r>
              <a:rPr lang="en-US" sz="2000" dirty="0">
                <a:solidFill>
                  <a:prstClr val="black"/>
                </a:solidFill>
                <a:ea typeface="맑은 고딕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ea typeface="맑은 고딕"/>
              </a:rPr>
              <a:t>4. Checking</a:t>
            </a:r>
            <a:br>
              <a:rPr lang="en-US" sz="20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 cd [output data directory]</a:t>
            </a:r>
            <a:br>
              <a:rPr lang="en-US" sz="16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 cat partition* &gt;result</a:t>
            </a:r>
            <a:br>
              <a:rPr lang="en-US" sz="16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 cd ~</a:t>
            </a:r>
            <a:br>
              <a:rPr lang="en-US" sz="1600" dirty="0">
                <a:ea typeface="맑은 고딕"/>
              </a:rPr>
            </a:br>
            <a:r>
              <a:rPr lang="en-US" sz="1600" dirty="0">
                <a:solidFill>
                  <a:prstClr val="black"/>
                </a:solidFill>
                <a:ea typeface="맑은 고딕"/>
              </a:rPr>
              <a:t> ./64/</a:t>
            </a:r>
            <a:r>
              <a:rPr lang="en-US" sz="1600" dirty="0" err="1">
                <a:solidFill>
                  <a:prstClr val="black"/>
                </a:solidFill>
                <a:ea typeface="맑은 고딕"/>
              </a:rPr>
              <a:t>valsort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 -o </a:t>
            </a:r>
            <a:r>
              <a:rPr lang="en-US" sz="1600" dirty="0" err="1">
                <a:solidFill>
                  <a:prstClr val="black"/>
                </a:solidFill>
                <a:ea typeface="맑은 고딕"/>
              </a:rPr>
              <a:t>result.sum</a:t>
            </a:r>
            <a:r>
              <a:rPr lang="en-US" sz="1600" dirty="0">
                <a:solidFill>
                  <a:prstClr val="black"/>
                </a:solidFill>
                <a:ea typeface="맑은 고딕"/>
              </a:rPr>
              <a:t> [output data directory/result]</a:t>
            </a:r>
          </a:p>
          <a:p>
            <a:endParaRPr lang="en-US" altLang="ko-KR" sz="1600" dirty="0">
              <a:solidFill>
                <a:prstClr val="black"/>
              </a:solidFill>
              <a:ea typeface="맑은 고딕"/>
            </a:endParaRPr>
          </a:p>
          <a:p>
            <a:pPr latinLnBrk="1"/>
            <a:endParaRPr lang="en-US" altLang="ko-KR" sz="2000" dirty="0">
              <a:ea typeface="맑은 고딕"/>
            </a:endParaRPr>
          </a:p>
          <a:p>
            <a:pPr latinLnBrk="1"/>
            <a:endParaRPr lang="en-US" altLang="ko-KR" sz="2000" dirty="0">
              <a:ea typeface="맑은 고딕"/>
            </a:endParaRPr>
          </a:p>
          <a:p>
            <a:pPr latinLnBrk="1"/>
            <a:endParaRPr lang="en-US" altLang="ko-KR" sz="2000" dirty="0">
              <a:ea typeface="맑은 고딕"/>
            </a:endParaRPr>
          </a:p>
          <a:p>
            <a:pPr latinLnBrk="1"/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62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553A-EE74-57A3-CE0B-510AA93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en-US"/>
          </a:p>
        </p:txBody>
      </p:sp>
      <p:pic>
        <p:nvPicPr>
          <p:cNvPr id="4" name="내용 개체 틀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6D23DB5-A449-61DE-F3B6-DB0FD2CD8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474"/>
          <a:stretch/>
        </p:blipFill>
        <p:spPr>
          <a:xfrm>
            <a:off x="941256" y="1520036"/>
            <a:ext cx="6865096" cy="118843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BC70E9-3183-D7D0-7484-63877E1B2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66188"/>
              </p:ext>
            </p:extLst>
          </p:nvPr>
        </p:nvGraphicFramePr>
        <p:xfrm>
          <a:off x="941256" y="3147306"/>
          <a:ext cx="1032649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40">
                  <a:extLst>
                    <a:ext uri="{9D8B030D-6E8A-4147-A177-3AD203B41FA5}">
                      <a16:colId xmlns:a16="http://schemas.microsoft.com/office/drawing/2014/main" val="2347646244"/>
                    </a:ext>
                  </a:extLst>
                </a:gridCol>
                <a:gridCol w="2139151">
                  <a:extLst>
                    <a:ext uri="{9D8B030D-6E8A-4147-A177-3AD203B41FA5}">
                      <a16:colId xmlns:a16="http://schemas.microsoft.com/office/drawing/2014/main" val="3030914584"/>
                    </a:ext>
                  </a:extLst>
                </a:gridCol>
                <a:gridCol w="2139151">
                  <a:extLst>
                    <a:ext uri="{9D8B030D-6E8A-4147-A177-3AD203B41FA5}">
                      <a16:colId xmlns:a16="http://schemas.microsoft.com/office/drawing/2014/main" val="890117890"/>
                    </a:ext>
                  </a:extLst>
                </a:gridCol>
                <a:gridCol w="2139151">
                  <a:extLst>
                    <a:ext uri="{9D8B030D-6E8A-4147-A177-3AD203B41FA5}">
                      <a16:colId xmlns:a16="http://schemas.microsoft.com/office/drawing/2014/main" val="111143001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Data 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Big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Large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92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Execution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~15s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~98s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~972s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653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Does the master print a sequence of worker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592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Is the output sorted in each worker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7597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# of records in the input == # of records in the output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4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4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B44F5-2E69-E82E-385D-42A33B9D9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AAD-F8A0-148D-04AA-5B6DE899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Register worker machine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5715DC-C2B9-030B-34E5-D26F1189EEE9}"/>
              </a:ext>
            </a:extLst>
          </p:cNvPr>
          <p:cNvSpPr/>
          <p:nvPr/>
        </p:nvSpPr>
        <p:spPr>
          <a:xfrm>
            <a:off x="1363197" y="2207167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registerRequests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2AFCD-C423-A0C4-F064-3BC3B30B289B}"/>
              </a:ext>
            </a:extLst>
          </p:cNvPr>
          <p:cNvSpPr txBox="1"/>
          <p:nvPr/>
        </p:nvSpPr>
        <p:spPr>
          <a:xfrm>
            <a:off x="2256353" y="1533912"/>
            <a:ext cx="100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647D9-48C4-302D-40BA-9107380DACBF}"/>
              </a:ext>
            </a:extLst>
          </p:cNvPr>
          <p:cNvSpPr txBox="1"/>
          <p:nvPr/>
        </p:nvSpPr>
        <p:spPr>
          <a:xfrm>
            <a:off x="5996066" y="992528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Worker 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21C8DE-3EE4-82FF-DCE3-7969F72716EF}"/>
              </a:ext>
            </a:extLst>
          </p:cNvPr>
          <p:cNvSpPr/>
          <p:nvPr/>
        </p:nvSpPr>
        <p:spPr>
          <a:xfrm>
            <a:off x="5791610" y="1614396"/>
            <a:ext cx="2309403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sendRegister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D6058-69BF-C63D-1C66-C1F080E8B533}"/>
              </a:ext>
            </a:extLst>
          </p:cNvPr>
          <p:cNvSpPr/>
          <p:nvPr/>
        </p:nvSpPr>
        <p:spPr>
          <a:xfrm>
            <a:off x="1363197" y="3753787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CompleteAll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46A86-0672-7186-F560-AD89205767D2}"/>
              </a:ext>
            </a:extLst>
          </p:cNvPr>
          <p:cNvSpPr/>
          <p:nvPr/>
        </p:nvSpPr>
        <p:spPr>
          <a:xfrm>
            <a:off x="5720028" y="2996616"/>
            <a:ext cx="2275892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sendRegister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72B0D6-8E6F-BAFC-72EC-13374F1282C3}"/>
              </a:ext>
            </a:extLst>
          </p:cNvPr>
          <p:cNvSpPr/>
          <p:nvPr/>
        </p:nvSpPr>
        <p:spPr>
          <a:xfrm>
            <a:off x="5720028" y="5108219"/>
            <a:ext cx="2271583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sendRegister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BCE7C-56C4-861B-D61A-DCA429FDF858}"/>
              </a:ext>
            </a:extLst>
          </p:cNvPr>
          <p:cNvSpPr txBox="1"/>
          <p:nvPr/>
        </p:nvSpPr>
        <p:spPr>
          <a:xfrm>
            <a:off x="6815036" y="3784780"/>
            <a:ext cx="4871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9C11CA-E8E8-100B-907E-16598D6F9434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4156273" y="2008656"/>
            <a:ext cx="1635337" cy="5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14524-4D47-650A-990B-D6AAE43B92FB}"/>
              </a:ext>
            </a:extLst>
          </p:cNvPr>
          <p:cNvCxnSpPr>
            <a:cxnSpLocks/>
            <a:stCxn id="11" idx="2"/>
            <a:endCxn id="5" idx="6"/>
          </p:cNvCxnSpPr>
          <p:nvPr/>
        </p:nvCxnSpPr>
        <p:spPr>
          <a:xfrm flipH="1" flipV="1">
            <a:off x="4156273" y="2601427"/>
            <a:ext cx="1563755" cy="78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1DD540-2489-14E9-770E-41E20CDC793F}"/>
              </a:ext>
            </a:extLst>
          </p:cNvPr>
          <p:cNvSpPr txBox="1"/>
          <p:nvPr/>
        </p:nvSpPr>
        <p:spPr>
          <a:xfrm>
            <a:off x="10199098" y="3755033"/>
            <a:ext cx="487180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5525B3-3CA8-112E-1F67-6722BC1B939B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flipH="1" flipV="1">
            <a:off x="4156273" y="2601427"/>
            <a:ext cx="1563755" cy="290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26C4CA-FEF3-1C34-2027-3A7A5CFDA0CC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759735" y="2995687"/>
            <a:ext cx="0" cy="75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CA6C842-CDCE-37EE-79F5-8AAB54AD6BB0}"/>
              </a:ext>
            </a:extLst>
          </p:cNvPr>
          <p:cNvSpPr/>
          <p:nvPr/>
        </p:nvSpPr>
        <p:spPr>
          <a:xfrm>
            <a:off x="9044397" y="1614396"/>
            <a:ext cx="2309403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getSamples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FromUnsorted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F87E5-97FE-C8E7-10EC-4623F96058FF}"/>
              </a:ext>
            </a:extLst>
          </p:cNvPr>
          <p:cNvCxnSpPr>
            <a:cxnSpLocks/>
            <a:stCxn id="38" idx="2"/>
            <a:endCxn id="8" idx="6"/>
          </p:cNvCxnSpPr>
          <p:nvPr/>
        </p:nvCxnSpPr>
        <p:spPr>
          <a:xfrm flipH="1">
            <a:off x="8101013" y="2008656"/>
            <a:ext cx="943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41">
            <a:extLst>
              <a:ext uri="{FF2B5EF4-FFF2-40B4-BE49-F238E27FC236}">
                <a16:creationId xmlns:a16="http://schemas.microsoft.com/office/drawing/2014/main" id="{87AC4918-0732-463F-2822-0929DCA88E7F}"/>
              </a:ext>
            </a:extLst>
          </p:cNvPr>
          <p:cNvSpPr/>
          <p:nvPr/>
        </p:nvSpPr>
        <p:spPr>
          <a:xfrm>
            <a:off x="9044397" y="2969636"/>
            <a:ext cx="2309403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getSamples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FromUnsorted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2CFF2BA5-DC7B-591B-995C-BFD83BBBA9BF}"/>
              </a:ext>
            </a:extLst>
          </p:cNvPr>
          <p:cNvSpPr/>
          <p:nvPr/>
        </p:nvSpPr>
        <p:spPr>
          <a:xfrm>
            <a:off x="9044397" y="5078472"/>
            <a:ext cx="2309403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getSamples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FromUnsorted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E4DEBF-4934-F1CF-FD5B-0A78E4F2C8D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7995920" y="3363896"/>
            <a:ext cx="1048477" cy="26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2AF1AF-D3F8-3D7E-A887-BD86DCFEAB06}"/>
              </a:ext>
            </a:extLst>
          </p:cNvPr>
          <p:cNvCxnSpPr>
            <a:cxnSpLocks/>
            <a:stCxn id="44" idx="2"/>
            <a:endCxn id="13" idx="6"/>
          </p:cNvCxnSpPr>
          <p:nvPr/>
        </p:nvCxnSpPr>
        <p:spPr>
          <a:xfrm flipH="1">
            <a:off x="7991611" y="5472732"/>
            <a:ext cx="1052786" cy="2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A5DF99-9960-E23F-A7F4-B553F2F0BD95}"/>
              </a:ext>
            </a:extLst>
          </p:cNvPr>
          <p:cNvSpPr txBox="1"/>
          <p:nvPr/>
        </p:nvSpPr>
        <p:spPr>
          <a:xfrm>
            <a:off x="9249138" y="991008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DataProcess</a:t>
            </a:r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C497B0-09E3-BED2-A162-9BEF3C1BEA5A}"/>
              </a:ext>
            </a:extLst>
          </p:cNvPr>
          <p:cNvSpPr/>
          <p:nvPr/>
        </p:nvSpPr>
        <p:spPr>
          <a:xfrm>
            <a:off x="1363197" y="5171149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getWorkerData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36D44B-E0EF-9760-216F-9CFDD5FF840B}"/>
              </a:ext>
            </a:extLst>
          </p:cNvPr>
          <p:cNvCxnSpPr>
            <a:cxnSpLocks/>
          </p:cNvCxnSpPr>
          <p:nvPr/>
        </p:nvCxnSpPr>
        <p:spPr>
          <a:xfrm>
            <a:off x="2759734" y="4444735"/>
            <a:ext cx="0" cy="75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3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7FE5-74B7-D771-EBDC-D52BF3CA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F8B5-D5B0-7C2C-3323-439B8DF9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5" name="Oval 41">
            <a:extLst>
              <a:ext uri="{FF2B5EF4-FFF2-40B4-BE49-F238E27FC236}">
                <a16:creationId xmlns:a16="http://schemas.microsoft.com/office/drawing/2014/main" id="{8BDB1A1A-ABBB-DFD7-9156-237269DE6A50}"/>
              </a:ext>
            </a:extLst>
          </p:cNvPr>
          <p:cNvSpPr/>
          <p:nvPr/>
        </p:nvSpPr>
        <p:spPr>
          <a:xfrm>
            <a:off x="887249" y="2167882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sendShuffle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4C379642-CE28-E4DD-478C-70A7816E6EF0}"/>
              </a:ext>
            </a:extLst>
          </p:cNvPr>
          <p:cNvSpPr/>
          <p:nvPr/>
        </p:nvSpPr>
        <p:spPr>
          <a:xfrm>
            <a:off x="4621803" y="2171083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startShuffle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479B-9EA9-C1AD-1326-4BDF6FAF93F7}"/>
              </a:ext>
            </a:extLst>
          </p:cNvPr>
          <p:cNvSpPr txBox="1"/>
          <p:nvPr/>
        </p:nvSpPr>
        <p:spPr>
          <a:xfrm>
            <a:off x="1356943" y="1533912"/>
            <a:ext cx="100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AEAB2-5B35-EB06-3E54-30FF3AE8F96B}"/>
              </a:ext>
            </a:extLst>
          </p:cNvPr>
          <p:cNvSpPr txBox="1"/>
          <p:nvPr/>
        </p:nvSpPr>
        <p:spPr>
          <a:xfrm>
            <a:off x="5004548" y="1533911"/>
            <a:ext cx="1194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Worker n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3836A2-9DC7-44CA-3AE8-3DCD31F47F5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834389" y="2662077"/>
            <a:ext cx="1787414" cy="3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41">
            <a:extLst>
              <a:ext uri="{FF2B5EF4-FFF2-40B4-BE49-F238E27FC236}">
                <a16:creationId xmlns:a16="http://schemas.microsoft.com/office/drawing/2014/main" id="{343CF36B-CAD2-00AF-9AE9-BE96D9E6B618}"/>
              </a:ext>
            </a:extLst>
          </p:cNvPr>
          <p:cNvSpPr/>
          <p:nvPr/>
        </p:nvSpPr>
        <p:spPr>
          <a:xfrm>
            <a:off x="4621802" y="3695082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startShuffle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F0DE90-00D1-97A4-271F-99E600243150}"/>
              </a:ext>
            </a:extLst>
          </p:cNvPr>
          <p:cNvCxnSpPr>
            <a:cxnSpLocks/>
          </p:cNvCxnSpPr>
          <p:nvPr/>
        </p:nvCxnSpPr>
        <p:spPr>
          <a:xfrm>
            <a:off x="2871864" y="2649585"/>
            <a:ext cx="1712463" cy="150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41">
            <a:extLst>
              <a:ext uri="{FF2B5EF4-FFF2-40B4-BE49-F238E27FC236}">
                <a16:creationId xmlns:a16="http://schemas.microsoft.com/office/drawing/2014/main" id="{AB7FDCEC-EBEA-4B2C-1F4A-29EA15E36E88}"/>
              </a:ext>
            </a:extLst>
          </p:cNvPr>
          <p:cNvSpPr/>
          <p:nvPr/>
        </p:nvSpPr>
        <p:spPr>
          <a:xfrm>
            <a:off x="4621802" y="5731246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startShuffle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627F67-BD84-117A-E02A-0A682DC799FF}"/>
              </a:ext>
            </a:extLst>
          </p:cNvPr>
          <p:cNvCxnSpPr>
            <a:cxnSpLocks/>
          </p:cNvCxnSpPr>
          <p:nvPr/>
        </p:nvCxnSpPr>
        <p:spPr>
          <a:xfrm>
            <a:off x="2884356" y="2624602"/>
            <a:ext cx="1687480" cy="357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30AD9A-579A-FD49-EFBF-19FE7D404E4D}"/>
              </a:ext>
            </a:extLst>
          </p:cNvPr>
          <p:cNvSpPr txBox="1"/>
          <p:nvPr/>
        </p:nvSpPr>
        <p:spPr>
          <a:xfrm>
            <a:off x="5351782" y="4670979"/>
            <a:ext cx="4871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2901D725-F22C-ABC1-6A62-AF90B239F1C0}"/>
              </a:ext>
            </a:extLst>
          </p:cNvPr>
          <p:cNvSpPr/>
          <p:nvPr/>
        </p:nvSpPr>
        <p:spPr>
          <a:xfrm>
            <a:off x="8906491" y="2158591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</a:t>
            </a:r>
          </a:p>
        </p:txBody>
      </p:sp>
      <p:sp>
        <p:nvSpPr>
          <p:cNvPr id="16" name="Oval 41">
            <a:extLst>
              <a:ext uri="{FF2B5EF4-FFF2-40B4-BE49-F238E27FC236}">
                <a16:creationId xmlns:a16="http://schemas.microsoft.com/office/drawing/2014/main" id="{5CF2068F-4FEF-316E-C9E4-E9A8E19C01C5}"/>
              </a:ext>
            </a:extLst>
          </p:cNvPr>
          <p:cNvSpPr/>
          <p:nvPr/>
        </p:nvSpPr>
        <p:spPr>
          <a:xfrm>
            <a:off x="8906490" y="3682590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</a:t>
            </a:r>
          </a:p>
        </p:txBody>
      </p:sp>
      <p:sp>
        <p:nvSpPr>
          <p:cNvPr id="17" name="Oval 41">
            <a:extLst>
              <a:ext uri="{FF2B5EF4-FFF2-40B4-BE49-F238E27FC236}">
                <a16:creationId xmlns:a16="http://schemas.microsoft.com/office/drawing/2014/main" id="{76C1C23A-BAF4-59C8-BB0B-9D74C0CB6431}"/>
              </a:ext>
            </a:extLst>
          </p:cNvPr>
          <p:cNvSpPr/>
          <p:nvPr/>
        </p:nvSpPr>
        <p:spPr>
          <a:xfrm>
            <a:off x="8906490" y="5718754"/>
            <a:ext cx="1947140" cy="988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</a:t>
            </a:r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CC647D-498A-37E9-B004-92F0D530724E}"/>
              </a:ext>
            </a:extLst>
          </p:cNvPr>
          <p:cNvCxnSpPr/>
          <p:nvPr/>
        </p:nvCxnSpPr>
        <p:spPr>
          <a:xfrm flipV="1">
            <a:off x="6570687" y="4134787"/>
            <a:ext cx="2335967" cy="1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6A02A4-28EA-E707-C351-2C3C5CD21D9A}"/>
              </a:ext>
            </a:extLst>
          </p:cNvPr>
          <p:cNvSpPr txBox="1"/>
          <p:nvPr/>
        </p:nvSpPr>
        <p:spPr>
          <a:xfrm>
            <a:off x="6928043" y="3686420"/>
            <a:ext cx="1809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getWorkerData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91F359-77D2-4AD1-3262-B613854F8C67}"/>
              </a:ext>
            </a:extLst>
          </p:cNvPr>
          <p:cNvCxnSpPr/>
          <p:nvPr/>
        </p:nvCxnSpPr>
        <p:spPr>
          <a:xfrm>
            <a:off x="9876407" y="3164063"/>
            <a:ext cx="2304" cy="510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2B3942-9993-DAD8-1F46-CE6CA3EA1972}"/>
              </a:ext>
            </a:extLst>
          </p:cNvPr>
          <p:cNvCxnSpPr/>
          <p:nvPr/>
        </p:nvCxnSpPr>
        <p:spPr>
          <a:xfrm>
            <a:off x="9837615" y="4679461"/>
            <a:ext cx="12491" cy="1035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F8A23-0F98-A5F8-F50B-F605FDE70B45}"/>
              </a:ext>
            </a:extLst>
          </p:cNvPr>
          <p:cNvSpPr txBox="1"/>
          <p:nvPr/>
        </p:nvSpPr>
        <p:spPr>
          <a:xfrm>
            <a:off x="9289235" y="1533910"/>
            <a:ext cx="1194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Worker n</a:t>
            </a:r>
          </a:p>
        </p:txBody>
      </p:sp>
    </p:spTree>
    <p:extLst>
      <p:ext uri="{BB962C8B-B14F-4D97-AF65-F5344CB8AC3E}">
        <p14:creationId xmlns:p14="http://schemas.microsoft.com/office/powerpoint/2010/main" val="176174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84FE-7C57-177C-60C5-E6877533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2B75-32AD-9A67-B307-B90B3A1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047CB6-9897-D616-0DBE-366263B9AB4B}"/>
              </a:ext>
            </a:extLst>
          </p:cNvPr>
          <p:cNvSpPr/>
          <p:nvPr/>
        </p:nvSpPr>
        <p:spPr>
          <a:xfrm>
            <a:off x="1363197" y="2207167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AllShuffle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153B7-0B35-CA14-43FD-6EB322ADDC16}"/>
              </a:ext>
            </a:extLst>
          </p:cNvPr>
          <p:cNvSpPr txBox="1"/>
          <p:nvPr/>
        </p:nvSpPr>
        <p:spPr>
          <a:xfrm>
            <a:off x="2181402" y="1533912"/>
            <a:ext cx="100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5E1A1-1AC1-D0AD-4C20-5E19D210565F}"/>
              </a:ext>
            </a:extLst>
          </p:cNvPr>
          <p:cNvSpPr txBox="1"/>
          <p:nvPr/>
        </p:nvSpPr>
        <p:spPr>
          <a:xfrm>
            <a:off x="7778169" y="921814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Worker 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0C7158-439A-EC4C-8B01-096337A91008}"/>
              </a:ext>
            </a:extLst>
          </p:cNvPr>
          <p:cNvSpPr/>
          <p:nvPr/>
        </p:nvSpPr>
        <p:spPr>
          <a:xfrm>
            <a:off x="7628044" y="1488276"/>
            <a:ext cx="2309403" cy="1066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sendShuffle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ToMaster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F2E944-B427-BACA-65F5-CBAE4BB52EAE}"/>
              </a:ext>
            </a:extLst>
          </p:cNvPr>
          <p:cNvSpPr/>
          <p:nvPr/>
        </p:nvSpPr>
        <p:spPr>
          <a:xfrm>
            <a:off x="1363197" y="3753787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Shuffle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CompletedIp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1A8EE-F74E-4311-A95C-28E75CDBF015}"/>
              </a:ext>
            </a:extLst>
          </p:cNvPr>
          <p:cNvSpPr/>
          <p:nvPr/>
        </p:nvSpPr>
        <p:spPr>
          <a:xfrm>
            <a:off x="7617455" y="2875883"/>
            <a:ext cx="2443110" cy="110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sendShuffle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ToMaster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1FF682-9C82-9EC1-1F77-F7695B25879C}"/>
              </a:ext>
            </a:extLst>
          </p:cNvPr>
          <p:cNvSpPr/>
          <p:nvPr/>
        </p:nvSpPr>
        <p:spPr>
          <a:xfrm>
            <a:off x="7778169" y="5429243"/>
            <a:ext cx="2271583" cy="110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sendShuffle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ToMaster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B6395-46AC-B655-EE93-B44DA3AC86E6}"/>
              </a:ext>
            </a:extLst>
          </p:cNvPr>
          <p:cNvSpPr txBox="1"/>
          <p:nvPr/>
        </p:nvSpPr>
        <p:spPr>
          <a:xfrm>
            <a:off x="8601614" y="3955599"/>
            <a:ext cx="4871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2D39A-4701-E812-F10D-26A22CAF0FEB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4156273" y="2021296"/>
            <a:ext cx="3471771" cy="580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5610AD-A5C5-1A26-F732-4558AD7D3722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4156273" y="2601427"/>
            <a:ext cx="3461182" cy="82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06C861-E52A-D96A-FC15-152238D1E71B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 flipV="1">
            <a:off x="4156273" y="2601427"/>
            <a:ext cx="3621896" cy="3380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3">
            <a:extLst>
              <a:ext uri="{FF2B5EF4-FFF2-40B4-BE49-F238E27FC236}">
                <a16:creationId xmlns:a16="http://schemas.microsoft.com/office/drawing/2014/main" id="{305D304E-62C4-060B-2F4B-F462F61095C1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2759735" y="2995687"/>
            <a:ext cx="0" cy="75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9B6BE7F-3A57-0137-040C-9CC1DC773E92}"/>
              </a:ext>
            </a:extLst>
          </p:cNvPr>
          <p:cNvSpPr/>
          <p:nvPr/>
        </p:nvSpPr>
        <p:spPr>
          <a:xfrm>
            <a:off x="1363197" y="5237245"/>
            <a:ext cx="279307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MergesortStart</a:t>
            </a:r>
          </a:p>
        </p:txBody>
      </p:sp>
      <p:cxnSp>
        <p:nvCxnSpPr>
          <p:cNvPr id="25" name="직선 화살표 연결선 17">
            <a:extLst>
              <a:ext uri="{FF2B5EF4-FFF2-40B4-BE49-F238E27FC236}">
                <a16:creationId xmlns:a16="http://schemas.microsoft.com/office/drawing/2014/main" id="{61125CED-205F-91D2-ADB5-A539999D3796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>
            <a:off x="2759735" y="4542307"/>
            <a:ext cx="0" cy="69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9E47BF-761C-D578-67B8-1C2940030E95}"/>
              </a:ext>
            </a:extLst>
          </p:cNvPr>
          <p:cNvCxnSpPr>
            <a:stCxn id="24" idx="6"/>
            <a:endCxn id="7" idx="2"/>
          </p:cNvCxnSpPr>
          <p:nvPr/>
        </p:nvCxnSpPr>
        <p:spPr>
          <a:xfrm flipV="1">
            <a:off x="4156273" y="2021296"/>
            <a:ext cx="3471771" cy="3610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BB2C99-D94F-A732-E6F1-E9DA967E4319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V="1">
            <a:off x="4156273" y="3428233"/>
            <a:ext cx="3461182" cy="220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6FB681-9623-27DE-7BDE-9192929E2C7B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4156273" y="5631505"/>
            <a:ext cx="3621896" cy="350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75FF9-BD67-2356-63E1-D0D9591F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7299-E981-523F-DBE0-6102BA46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A5312EF0-23ED-FB84-E2D4-517E61B17E6D}"/>
              </a:ext>
            </a:extLst>
          </p:cNvPr>
          <p:cNvSpPr/>
          <p:nvPr/>
        </p:nvSpPr>
        <p:spPr>
          <a:xfrm>
            <a:off x="463789" y="2319592"/>
            <a:ext cx="1818716" cy="1109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Send</a:t>
            </a:r>
            <a:endParaRPr lang="en-US" altLang="ko-KR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en-US" altLang="ko-KR" err="1">
                <a:solidFill>
                  <a:schemeClr val="tx1"/>
                </a:solidFill>
                <a:ea typeface="맑은 고딕"/>
              </a:rPr>
              <a:t>Mergesort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</a:rPr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1B260-FB19-1BAD-9A9E-29C5AFEC6E9D}"/>
              </a:ext>
            </a:extLst>
          </p:cNvPr>
          <p:cNvSpPr txBox="1"/>
          <p:nvPr/>
        </p:nvSpPr>
        <p:spPr>
          <a:xfrm>
            <a:off x="869765" y="1739082"/>
            <a:ext cx="100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C80D9647-80FF-2212-7149-0F697A7C461A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282505" y="2669877"/>
            <a:ext cx="1133374" cy="204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2">
            <a:extLst>
              <a:ext uri="{FF2B5EF4-FFF2-40B4-BE49-F238E27FC236}">
                <a16:creationId xmlns:a16="http://schemas.microsoft.com/office/drawing/2014/main" id="{5681BD99-CBCF-F90B-E353-5EFFB55C875A}"/>
              </a:ext>
            </a:extLst>
          </p:cNvPr>
          <p:cNvSpPr/>
          <p:nvPr/>
        </p:nvSpPr>
        <p:spPr>
          <a:xfrm>
            <a:off x="3415879" y="2275617"/>
            <a:ext cx="181871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mergeSort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743AC-07EB-6462-5C8E-515F7D1F3BB3}"/>
              </a:ext>
            </a:extLst>
          </p:cNvPr>
          <p:cNvSpPr txBox="1"/>
          <p:nvPr/>
        </p:nvSpPr>
        <p:spPr>
          <a:xfrm>
            <a:off x="5066911" y="166861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Worker n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9DD91D99-C0B0-0DB5-851F-09163315DA1E}"/>
              </a:ext>
            </a:extLst>
          </p:cNvPr>
          <p:cNvSpPr/>
          <p:nvPr/>
        </p:nvSpPr>
        <p:spPr>
          <a:xfrm>
            <a:off x="3415878" y="3512304"/>
            <a:ext cx="181871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mergeSort</a:t>
            </a: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CF475A2-4BB0-78DF-9928-7E33ED5B8A99}"/>
              </a:ext>
            </a:extLst>
          </p:cNvPr>
          <p:cNvSpPr/>
          <p:nvPr/>
        </p:nvSpPr>
        <p:spPr>
          <a:xfrm>
            <a:off x="3415877" y="5473516"/>
            <a:ext cx="1818716" cy="7760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mergeSort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A9709-0201-5D5B-59C5-7D3445799D5B}"/>
              </a:ext>
            </a:extLst>
          </p:cNvPr>
          <p:cNvSpPr txBox="1"/>
          <p:nvPr/>
        </p:nvSpPr>
        <p:spPr>
          <a:xfrm>
            <a:off x="4171312" y="4155455"/>
            <a:ext cx="4871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AAC74D61-C685-ED04-CF1C-CCF5F961FBBB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2282505" y="2874296"/>
            <a:ext cx="1133373" cy="103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8ABEC879-254C-1E48-844A-4CC9825F293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282505" y="2874296"/>
            <a:ext cx="1133372" cy="2987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2">
            <a:extLst>
              <a:ext uri="{FF2B5EF4-FFF2-40B4-BE49-F238E27FC236}">
                <a16:creationId xmlns:a16="http://schemas.microsoft.com/office/drawing/2014/main" id="{8C1E2061-3242-54B4-8DEB-EFC194B191F3}"/>
              </a:ext>
            </a:extLst>
          </p:cNvPr>
          <p:cNvSpPr/>
          <p:nvPr/>
        </p:nvSpPr>
        <p:spPr>
          <a:xfrm>
            <a:off x="6239026" y="2338076"/>
            <a:ext cx="181871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MereSort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Complete</a:t>
            </a: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63E9F4BF-B5A7-C7A2-B5E4-465D5F12E6CC}"/>
              </a:ext>
            </a:extLst>
          </p:cNvPr>
          <p:cNvSpPr/>
          <p:nvPr/>
        </p:nvSpPr>
        <p:spPr>
          <a:xfrm>
            <a:off x="6239025" y="3574763"/>
            <a:ext cx="1818716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맑은 고딕"/>
              </a:rPr>
              <a:t>MereSort</a:t>
            </a:r>
            <a:r>
              <a:rPr lang="en-US" dirty="0">
                <a:solidFill>
                  <a:schemeClr val="tx1"/>
                </a:solidFill>
                <a:ea typeface="맑은 고딕"/>
              </a:rPr>
              <a:t> Complete</a:t>
            </a: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831ADDBC-3EEF-F056-F3B6-6C9F64CEA027}"/>
              </a:ext>
            </a:extLst>
          </p:cNvPr>
          <p:cNvSpPr/>
          <p:nvPr/>
        </p:nvSpPr>
        <p:spPr>
          <a:xfrm>
            <a:off x="6239024" y="5535975"/>
            <a:ext cx="1706290" cy="7760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맑은 고딕"/>
              </a:rPr>
              <a:t>MereSort</a:t>
            </a:r>
            <a:r>
              <a:rPr lang="en-US" dirty="0">
                <a:solidFill>
                  <a:schemeClr val="tx1"/>
                </a:solidFill>
                <a:ea typeface="맑은 고딕"/>
              </a:rPr>
              <a:t> Complete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A9AD4-A124-297A-9FBC-D246AA25E0A6}"/>
              </a:ext>
            </a:extLst>
          </p:cNvPr>
          <p:cNvSpPr txBox="1"/>
          <p:nvPr/>
        </p:nvSpPr>
        <p:spPr>
          <a:xfrm>
            <a:off x="6994459" y="4217914"/>
            <a:ext cx="4871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  <a:p>
            <a:r>
              <a:rPr lang="ko-KR" altLang="en-US" sz="2000" b="1">
                <a:ea typeface="맑은 고딕"/>
              </a:rPr>
              <a:t>.</a:t>
            </a:r>
          </a:p>
        </p:txBody>
      </p:sp>
      <p:cxnSp>
        <p:nvCxnSpPr>
          <p:cNvPr id="24" name="Straight Arrow Connector 11">
            <a:extLst>
              <a:ext uri="{FF2B5EF4-FFF2-40B4-BE49-F238E27FC236}">
                <a16:creationId xmlns:a16="http://schemas.microsoft.com/office/drawing/2014/main" id="{C17B0AE3-35A6-7BE3-A9FB-992894B99CDC}"/>
              </a:ext>
            </a:extLst>
          </p:cNvPr>
          <p:cNvCxnSpPr>
            <a:cxnSpLocks/>
          </p:cNvCxnSpPr>
          <p:nvPr/>
        </p:nvCxnSpPr>
        <p:spPr>
          <a:xfrm flipV="1">
            <a:off x="5234856" y="2694860"/>
            <a:ext cx="1016662" cy="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1">
            <a:extLst>
              <a:ext uri="{FF2B5EF4-FFF2-40B4-BE49-F238E27FC236}">
                <a16:creationId xmlns:a16="http://schemas.microsoft.com/office/drawing/2014/main" id="{D0D3D251-DB00-3703-5891-2271E0D47967}"/>
              </a:ext>
            </a:extLst>
          </p:cNvPr>
          <p:cNvCxnSpPr>
            <a:cxnSpLocks/>
          </p:cNvCxnSpPr>
          <p:nvPr/>
        </p:nvCxnSpPr>
        <p:spPr>
          <a:xfrm flipV="1">
            <a:off x="5234856" y="3956532"/>
            <a:ext cx="1016662" cy="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1">
            <a:extLst>
              <a:ext uri="{FF2B5EF4-FFF2-40B4-BE49-F238E27FC236}">
                <a16:creationId xmlns:a16="http://schemas.microsoft.com/office/drawing/2014/main" id="{5D6343D7-1E84-0121-B2E3-44EEDAA72259}"/>
              </a:ext>
            </a:extLst>
          </p:cNvPr>
          <p:cNvCxnSpPr>
            <a:cxnSpLocks/>
          </p:cNvCxnSpPr>
          <p:nvPr/>
        </p:nvCxnSpPr>
        <p:spPr>
          <a:xfrm flipV="1">
            <a:off x="5234856" y="5917745"/>
            <a:ext cx="1016662" cy="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">
            <a:extLst>
              <a:ext uri="{FF2B5EF4-FFF2-40B4-BE49-F238E27FC236}">
                <a16:creationId xmlns:a16="http://schemas.microsoft.com/office/drawing/2014/main" id="{8A89282F-3118-2587-6871-276FBF20D79F}"/>
              </a:ext>
            </a:extLst>
          </p:cNvPr>
          <p:cNvSpPr/>
          <p:nvPr/>
        </p:nvSpPr>
        <p:spPr>
          <a:xfrm>
            <a:off x="9457885" y="2319592"/>
            <a:ext cx="2393339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CompleteAll</a:t>
            </a:r>
            <a:endParaRPr lang="ko-KR" altLang="en-US" dirty="0" err="1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MergeSort</a:t>
            </a:r>
            <a:endParaRPr lang="ko-KR" altLang="en-US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4EF3F274-B0E2-5242-9B47-4E8DDE4DD2AD}"/>
              </a:ext>
            </a:extLst>
          </p:cNvPr>
          <p:cNvSpPr/>
          <p:nvPr/>
        </p:nvSpPr>
        <p:spPr>
          <a:xfrm>
            <a:off x="9457884" y="4293297"/>
            <a:ext cx="2393339" cy="788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shutdown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3CD510-B17C-687C-5AA3-A19FFADDB16F}"/>
              </a:ext>
            </a:extLst>
          </p:cNvPr>
          <p:cNvSpPr txBox="1"/>
          <p:nvPr/>
        </p:nvSpPr>
        <p:spPr>
          <a:xfrm>
            <a:off x="10157213" y="1690688"/>
            <a:ext cx="100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cxnSp>
        <p:nvCxnSpPr>
          <p:cNvPr id="30" name="Straight Arrow Connector 11">
            <a:extLst>
              <a:ext uri="{FF2B5EF4-FFF2-40B4-BE49-F238E27FC236}">
                <a16:creationId xmlns:a16="http://schemas.microsoft.com/office/drawing/2014/main" id="{5B8CCC6D-50DD-5CFB-79EC-2940660EAD2B}"/>
              </a:ext>
            </a:extLst>
          </p:cNvPr>
          <p:cNvCxnSpPr>
            <a:cxnSpLocks/>
          </p:cNvCxnSpPr>
          <p:nvPr/>
        </p:nvCxnSpPr>
        <p:spPr>
          <a:xfrm flipV="1">
            <a:off x="8070494" y="2682368"/>
            <a:ext cx="1391416" cy="43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9F653B38-3411-D99B-6E15-BEE27129F8AA}"/>
              </a:ext>
            </a:extLst>
          </p:cNvPr>
          <p:cNvCxnSpPr>
            <a:cxnSpLocks/>
          </p:cNvCxnSpPr>
          <p:nvPr/>
        </p:nvCxnSpPr>
        <p:spPr>
          <a:xfrm>
            <a:off x="10606329" y="3101084"/>
            <a:ext cx="4827" cy="118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0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A86A-A68C-28BF-F636-78E5919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60C9-E59A-3DA4-85D6-14E3C3AC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900"/>
            <a:ext cx="5644487" cy="50174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Week 1 (10/17~10/20)</a:t>
            </a:r>
            <a:br>
              <a:rPr lang="en-US" dirty="0"/>
            </a:br>
            <a:r>
              <a:rPr lang="en-US" sz="2000"/>
              <a:t>- Set up git &amp; weekly meeting</a:t>
            </a:r>
            <a:endParaRPr lang="ko-KR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Week 2 (10/21~10/27)</a:t>
            </a:r>
            <a:br>
              <a:rPr lang="en-US" dirty="0"/>
            </a:br>
            <a:r>
              <a:rPr lang="en-US" sz="2000" dirty="0"/>
              <a:t>- Defined milestones for project progress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Week 3 (10/28~11/3)</a:t>
            </a:r>
            <a:br>
              <a:rPr lang="en-US" dirty="0"/>
            </a:br>
            <a:r>
              <a:rPr lang="en-US" sz="2000"/>
              <a:t>- Write pseudocode for the following: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sz="1800"/>
              <a:t>Communication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Week 4 (11/4~11/10)</a:t>
            </a:r>
            <a:br>
              <a:rPr lang="en-US" sz="1800" dirty="0"/>
            </a:br>
            <a:r>
              <a:rPr lang="en-US" sz="2000"/>
              <a:t>- Write pseudocode for the following: </a:t>
            </a:r>
          </a:p>
          <a:p>
            <a:pPr marL="971550" lvl="1" indent="-514350">
              <a:lnSpc>
                <a:spcPct val="100000"/>
              </a:lnSpc>
              <a:buAutoNum type="romanUcPeriod"/>
            </a:pPr>
            <a:r>
              <a:rPr lang="en-US" sz="1800"/>
              <a:t>Inter-worker sorting </a:t>
            </a:r>
          </a:p>
          <a:p>
            <a:pPr marL="971550" lvl="1" indent="-514350">
              <a:lnSpc>
                <a:spcPct val="100000"/>
              </a:lnSpc>
              <a:buAutoNum type="romanUcPeriod"/>
            </a:pPr>
            <a:r>
              <a:rPr lang="en-US" sz="1800"/>
              <a:t>Shuffling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E46FB-5898-C988-51EB-F27A11A13C9E}"/>
              </a:ext>
            </a:extLst>
          </p:cNvPr>
          <p:cNvSpPr txBox="1">
            <a:spLocks/>
          </p:cNvSpPr>
          <p:nvPr/>
        </p:nvSpPr>
        <p:spPr>
          <a:xfrm>
            <a:off x="5767149" y="1475429"/>
            <a:ext cx="612942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Week 5 (11/11~11/17)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- compare </a:t>
            </a:r>
            <a:r>
              <a:rPr lang="en-US" sz="2000" dirty="0" err="1"/>
              <a:t>netty</a:t>
            </a:r>
            <a:r>
              <a:rPr lang="en-US" sz="2000" dirty="0"/>
              <a:t> and </a:t>
            </a:r>
            <a:r>
              <a:rPr lang="en-US" sz="2000" dirty="0" err="1"/>
              <a:t>gRPC</a:t>
            </a:r>
            <a:r>
              <a:rPr lang="en-US" sz="2000" dirty="0"/>
              <a:t>  &amp; prepare progress presentation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Week 6 (11/18~11/24) *progress ppt*</a:t>
            </a:r>
            <a:br>
              <a:rPr lang="en-US" sz="2000" dirty="0"/>
            </a:br>
            <a:r>
              <a:rPr lang="en-US" sz="2000" dirty="0"/>
              <a:t>- consider sorting feedback from progress ppt </a:t>
            </a:r>
            <a:br>
              <a:rPr lang="en-US" sz="2000" dirty="0"/>
            </a:br>
            <a:r>
              <a:rPr lang="en-US" sz="2000" dirty="0"/>
              <a:t>- Decided to use "</a:t>
            </a:r>
            <a:r>
              <a:rPr lang="en-US" sz="2000" dirty="0" err="1"/>
              <a:t>gRPC</a:t>
            </a:r>
            <a:r>
              <a:rPr lang="en-US" sz="2000" dirty="0"/>
              <a:t>" for communication.</a:t>
            </a:r>
            <a:br>
              <a:rPr lang="en-US" sz="2000" dirty="0"/>
            </a:br>
            <a:r>
              <a:rPr lang="en-US" dirty="0"/>
              <a:t>Week 7 (11/25~12/1)</a:t>
            </a:r>
            <a:br>
              <a:rPr lang="en-US" dirty="0"/>
            </a:br>
            <a:r>
              <a:rPr lang="en-US" sz="2000" dirty="0"/>
              <a:t>- Coded files including worker, </a:t>
            </a:r>
            <a:r>
              <a:rPr lang="en-US" sz="2000" dirty="0" err="1"/>
              <a:t>DataProcess</a:t>
            </a:r>
            <a:r>
              <a:rPr lang="en-US" sz="2000" dirty="0"/>
              <a:t>, and </a:t>
            </a:r>
            <a:r>
              <a:rPr lang="en-US" sz="2000" dirty="0" err="1"/>
              <a:t>master.scala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Week 8 (12/2~12/8)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- Began testing and debugging.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BF80-BCDF-B7EC-E21D-510D6BF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Why our project was successful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400CFC-8DAD-17D6-A882-89BD463C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Handled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absent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surgeon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well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Man-month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Had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weekly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meeting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offline</a:t>
            </a:r>
            <a:r>
              <a:rPr lang="ko-KR" altLang="en-US" dirty="0">
                <a:ea typeface="맑은 고딕"/>
              </a:rPr>
              <a:t> 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err="1">
                <a:ea typeface="맑은 고딕"/>
              </a:rPr>
              <a:t>Used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chatgpt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appropriately</a:t>
            </a:r>
            <a:endParaRPr lang="ko-KR" altLang="en-US" dirty="0" err="1"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Drew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flowchart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overall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logic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communication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documentation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purpose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Use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Intention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Revealing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Names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Cleancode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064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FF919053D83644A3DD20556A76F80A" ma:contentTypeVersion="10" ma:contentTypeDescription="새 문서를 만듭니다." ma:contentTypeScope="" ma:versionID="13e59ee95510a54328c7d313210e8ba5">
  <xsd:schema xmlns:xsd="http://www.w3.org/2001/XMLSchema" xmlns:xs="http://www.w3.org/2001/XMLSchema" xmlns:p="http://schemas.microsoft.com/office/2006/metadata/properties" xmlns:ns3="1ef33076-86ea-40e7-baab-eadd30cc477e" xmlns:ns4="fe72f33b-8116-4505-a3ea-32c3a7c9a366" targetNamespace="http://schemas.microsoft.com/office/2006/metadata/properties" ma:root="true" ma:fieldsID="d515bfb19093b1794d22ff12c6fffcf5" ns3:_="" ns4:_="">
    <xsd:import namespace="1ef33076-86ea-40e7-baab-eadd30cc477e"/>
    <xsd:import namespace="fe72f33b-8116-4505-a3ea-32c3a7c9a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33076-86ea-40e7-baab-eadd30cc4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2f33b-8116-4505-a3ea-32c3a7c9a3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f33076-86ea-40e7-baab-eadd30cc477e" xsi:nil="true"/>
  </documentManagement>
</p:properties>
</file>

<file path=customXml/itemProps1.xml><?xml version="1.0" encoding="utf-8"?>
<ds:datastoreItem xmlns:ds="http://schemas.openxmlformats.org/officeDocument/2006/customXml" ds:itemID="{5F11E0B9-30F3-4DE2-8B7A-8F1E577A81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8FF791-40C8-48B7-921E-B495B0D6B09A}">
  <ds:schemaRefs>
    <ds:schemaRef ds:uri="1ef33076-86ea-40e7-baab-eadd30cc477e"/>
    <ds:schemaRef ds:uri="fe72f33b-8116-4505-a3ea-32c3a7c9a3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74EC14-F8F1-49AB-85FF-44FB26B4CC8E}">
  <ds:schemaRefs>
    <ds:schemaRef ds:uri="1ef33076-86ea-40e7-baab-eadd30cc477e"/>
    <ds:schemaRef ds:uri="fe72f33b-8116-4505-a3ea-32c3a7c9a3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CSED 332  Final Presentation </vt:lpstr>
      <vt:lpstr>Commands</vt:lpstr>
      <vt:lpstr>Result</vt:lpstr>
      <vt:lpstr>Register worker machine</vt:lpstr>
      <vt:lpstr>Shuffling</vt:lpstr>
      <vt:lpstr>Shuffling</vt:lpstr>
      <vt:lpstr>MergeSort</vt:lpstr>
      <vt:lpstr>Overall Progress</vt:lpstr>
      <vt:lpstr>Why our project was successful</vt:lpstr>
      <vt:lpstr>Discussion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김지현(컴퓨터공학과)</dc:creator>
  <cp:revision>1097</cp:revision>
  <dcterms:created xsi:type="dcterms:W3CDTF">2024-11-19T05:23:04Z</dcterms:created>
  <dcterms:modified xsi:type="dcterms:W3CDTF">2024-12-09T18:12:42Z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0x01010031FF919053D83644A3DD20556A76F80A</vt:lpwstr>
  </property>
</Properties>
</file>