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A36B9-5548-534E-95D9-192FCF2E805A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006E4-C25C-9C46-BBBB-6A7DEF779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5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Intro: I’ve had a lot of tests over the last two years, many covid tests, many strep tests, it’s a pain. And they have to do a different swab for different tests. What if they could do 1 test and identify any of 29 viruses you have? It would be super nice.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006E4-C25C-9C46-BBBB-6A7DEF779A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64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Basics of PCR – have a target DNA strand that you want to amplify to learn more about it</a:t>
            </a:r>
          </a:p>
          <a:p>
            <a:r>
              <a:rPr lang="en-US" dirty="0"/>
              <a:t>Can also use it to detect DNA strands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006E4-C25C-9C46-BBBB-6A7DEF779A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11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Real-time PCR monitors how many targets are present per cycle using fluorescence</a:t>
            </a:r>
          </a:p>
          <a:p>
            <a:r>
              <a:rPr lang="en-US" dirty="0"/>
              <a:t>Using fluorescence, we can detect multiple targets at once. Explain how this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006E4-C25C-9C46-BBBB-6A7DEF779A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89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error is the </a:t>
            </a:r>
            <a:r>
              <a:rPr lang="en-US" dirty="0" err="1"/>
              <a:t>sd</a:t>
            </a:r>
            <a:r>
              <a:rPr lang="en-US" dirty="0"/>
              <a:t> of the sample data – explain why we use se instead of </a:t>
            </a:r>
            <a:r>
              <a:rPr lang="en-US" dirty="0" err="1"/>
              <a:t>sd</a:t>
            </a:r>
            <a:endParaRPr lang="en-US" dirty="0"/>
          </a:p>
          <a:p>
            <a:r>
              <a:rPr lang="en-US" dirty="0"/>
              <a:t>Got the standard curves of each control (</a:t>
            </a:r>
            <a:r>
              <a:rPr lang="en-US" dirty="0" err="1"/>
              <a:t>InfA</a:t>
            </a:r>
            <a:r>
              <a:rPr lang="en-US" dirty="0"/>
              <a:t>, </a:t>
            </a:r>
            <a:r>
              <a:rPr lang="en-US" dirty="0" err="1"/>
              <a:t>infB</a:t>
            </a:r>
            <a:r>
              <a:rPr lang="en-US" dirty="0"/>
              <a:t>, </a:t>
            </a:r>
            <a:r>
              <a:rPr lang="en-US" dirty="0" err="1"/>
              <a:t>rsvA</a:t>
            </a:r>
            <a:r>
              <a:rPr lang="en-US" dirty="0"/>
              <a:t>) from data</a:t>
            </a:r>
          </a:p>
          <a:p>
            <a:r>
              <a:rPr lang="en-US" dirty="0"/>
              <a:t>The controls are additive to create the combos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006E4-C25C-9C46-BBBB-6A7DEF779A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73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Tried Wilcoxon Test, Kruskal-Wallis. The results I was getting weren’t in the se we wanted so made my own test </a:t>
            </a:r>
          </a:p>
          <a:p>
            <a:r>
              <a:rPr lang="en-US" dirty="0"/>
              <a:t>Used last 10 points of the data, if ____% of them were within the SE of the standard curve, we would say it was the same - the points can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006E4-C25C-9C46-BBBB-6A7DEF779A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4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data that I used already had all the viruses identified in the </a:t>
            </a:r>
          </a:p>
          <a:p>
            <a:r>
              <a:rPr lang="en-US" dirty="0"/>
              <a:t>Select your controls to create standard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006E4-C25C-9C46-BBBB-6A7DEF779A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13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sample wells and the endpoint targets.</a:t>
            </a:r>
          </a:p>
          <a:p>
            <a:r>
              <a:rPr lang="en-US" dirty="0"/>
              <a:t>This outputs a graph that shows the specific wells that test positive with any virus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006E4-C25C-9C46-BBBB-6A7DEF779A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D657-F133-D44F-B660-DF67A326EF8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D758-3A8F-D04A-A62F-2B75202C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06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D657-F133-D44F-B660-DF67A326EF8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D758-3A8F-D04A-A62F-2B75202C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2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D657-F133-D44F-B660-DF67A326EF8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D758-3A8F-D04A-A62F-2B75202C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D657-F133-D44F-B660-DF67A326EF8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D758-3A8F-D04A-A62F-2B75202C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D657-F133-D44F-B660-DF67A326EF8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D758-3A8F-D04A-A62F-2B75202C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89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D657-F133-D44F-B660-DF67A326EF8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D758-3A8F-D04A-A62F-2B75202C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7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D657-F133-D44F-B660-DF67A326EF8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D758-3A8F-D04A-A62F-2B75202C8FB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0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D657-F133-D44F-B660-DF67A326EF8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D758-3A8F-D04A-A62F-2B75202C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2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D657-F133-D44F-B660-DF67A326EF8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D758-3A8F-D04A-A62F-2B75202C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1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D657-F133-D44F-B660-DF67A326EF8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D758-3A8F-D04A-A62F-2B75202C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5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DC5D657-F133-D44F-B660-DF67A326EF8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D758-3A8F-D04A-A62F-2B75202C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DC5D657-F133-D44F-B660-DF67A326EF8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C1D758-3A8F-D04A-A62F-2B75202C8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7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tune.com/2019/04/27/branding-plus-sign/" TargetMode="External"/><Relationship Id="rId2" Type="http://schemas.openxmlformats.org/officeDocument/2006/relationships/hyperlink" Target="https://www.cedars-sinai.org/blog/doctor-visit-during-covid-1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akarabio.com/products/real-time-pcr" TargetMode="External"/><Relationship Id="rId5" Type="http://schemas.openxmlformats.org/officeDocument/2006/relationships/hyperlink" Target="https://www.covidtests.gov/" TargetMode="External"/><Relationship Id="rId4" Type="http://schemas.openxmlformats.org/officeDocument/2006/relationships/hyperlink" Target="https://wellcareurgentcare.com/services/medical-testing/strep-tes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09C1-EF8F-A742-85C6-08DE908B6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the Presence of Viruses Using Multiplex PCR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D3CBB-A8ED-CA45-BB0C-37CE309E1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Ellie Anderson</a:t>
            </a:r>
          </a:p>
        </p:txBody>
      </p:sp>
    </p:spTree>
    <p:extLst>
      <p:ext uri="{BB962C8B-B14F-4D97-AF65-F5344CB8AC3E}">
        <p14:creationId xmlns:p14="http://schemas.microsoft.com/office/powerpoint/2010/main" val="233595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6A48-C53E-D74B-8371-36A123D7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391D-DB73-014E-9F75-4F69DD5E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https://www.cedars-sinai.org/blog/doctor-visit-during-covid-19.html</a:t>
            </a:r>
            <a:endParaRPr lang="en-US" dirty="0"/>
          </a:p>
          <a:p>
            <a:r>
              <a:rPr lang="en-US" dirty="0">
                <a:hlinkClick r:id="rId3"/>
              </a:rPr>
              <a:t>https://fortune.com/2019/04/27/branding-plus-sign/</a:t>
            </a:r>
            <a:endParaRPr lang="en-US" dirty="0"/>
          </a:p>
          <a:p>
            <a:r>
              <a:rPr lang="en-US" dirty="0">
                <a:hlinkClick r:id="rId4"/>
              </a:rPr>
              <a:t>https://wellcareurgentcare.com/services/medical-testing/strep-test/</a:t>
            </a:r>
            <a:endParaRPr lang="en-US" dirty="0"/>
          </a:p>
          <a:p>
            <a:r>
              <a:rPr lang="en-US" dirty="0">
                <a:hlinkClick r:id="rId5"/>
              </a:rPr>
              <a:t>https://www.covidtests.gov/</a:t>
            </a:r>
            <a:endParaRPr lang="en-US" dirty="0"/>
          </a:p>
          <a:p>
            <a:r>
              <a:rPr lang="en-US" dirty="0">
                <a:hlinkClick r:id="rId6"/>
              </a:rPr>
              <a:t>https://www.takarabio.com/products/real-time-pcr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1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VIDtests.gov - Free at-home COVID-19 tests">
            <a:extLst>
              <a:ext uri="{FF2B5EF4-FFF2-40B4-BE49-F238E27FC236}">
                <a16:creationId xmlns:a16="http://schemas.microsoft.com/office/drawing/2014/main" id="{DA472E45-A46A-5A4E-8CC6-045F6A20F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 r="2" b="2"/>
          <a:stretch/>
        </p:blipFill>
        <p:spPr bwMode="auto">
          <a:xfrm>
            <a:off x="6887044" y="-1"/>
            <a:ext cx="4661488" cy="310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Going to the Doctor During COVID-19: What You Need to Know | Cedars-Sinai">
            <a:extLst>
              <a:ext uri="{FF2B5EF4-FFF2-40B4-BE49-F238E27FC236}">
                <a16:creationId xmlns:a16="http://schemas.microsoft.com/office/drawing/2014/main" id="{462D4579-399B-8649-9DAE-7160C610A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9" r="-1" b="-1"/>
          <a:stretch/>
        </p:blipFill>
        <p:spPr bwMode="auto">
          <a:xfrm>
            <a:off x="5419264" y="3265081"/>
            <a:ext cx="6129269" cy="359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hy Brands Are Adding Plus Signs to Their Product Names | Fortune">
            <a:extLst>
              <a:ext uri="{FF2B5EF4-FFF2-40B4-BE49-F238E27FC236}">
                <a16:creationId xmlns:a16="http://schemas.microsoft.com/office/drawing/2014/main" id="{DA8C706F-C7E5-504D-8593-6A7F7BEBC4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2" r="1" b="1"/>
          <a:stretch/>
        </p:blipFill>
        <p:spPr bwMode="auto">
          <a:xfrm>
            <a:off x="643467" y="-6"/>
            <a:ext cx="6082711" cy="3920044"/>
          </a:xfrm>
          <a:custGeom>
            <a:avLst/>
            <a:gdLst/>
            <a:ahLst/>
            <a:cxnLst/>
            <a:rect l="l" t="t" r="r" b="b"/>
            <a:pathLst>
              <a:path w="6082711" h="3920044">
                <a:moveTo>
                  <a:pt x="0" y="0"/>
                </a:moveTo>
                <a:lnTo>
                  <a:pt x="6082711" y="0"/>
                </a:lnTo>
                <a:lnTo>
                  <a:pt x="6082711" y="3103225"/>
                </a:lnTo>
                <a:lnTo>
                  <a:pt x="4614930" y="3103225"/>
                </a:lnTo>
                <a:lnTo>
                  <a:pt x="4614930" y="3920044"/>
                </a:lnTo>
                <a:lnTo>
                  <a:pt x="0" y="392004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trep Throat Testing &amp; Treatment Grand Rapids | Cascade Township">
            <a:extLst>
              <a:ext uri="{FF2B5EF4-FFF2-40B4-BE49-F238E27FC236}">
                <a16:creationId xmlns:a16="http://schemas.microsoft.com/office/drawing/2014/main" id="{3713FCA4-F2C7-3741-8816-1854FB0A3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1" b="12934"/>
          <a:stretch/>
        </p:blipFill>
        <p:spPr bwMode="auto">
          <a:xfrm>
            <a:off x="643468" y="4080064"/>
            <a:ext cx="4614333" cy="215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83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7E592-C8B0-E949-8FF9-814A7711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PCR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F4E7-9E93-5A49-8AC4-40654363C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PCR - Amplifies target DNA strands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DNA Works | HowStuffWorks">
            <a:extLst>
              <a:ext uri="{FF2B5EF4-FFF2-40B4-BE49-F238E27FC236}">
                <a16:creationId xmlns:a16="http://schemas.microsoft.com/office/drawing/2014/main" id="{D77F123E-BCEA-4A40-B90E-849EF6E16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6" r="21301" b="-1"/>
          <a:stretch/>
        </p:blipFill>
        <p:spPr bwMode="auto">
          <a:xfrm>
            <a:off x="7208520" y="1126397"/>
            <a:ext cx="3867912" cy="4288536"/>
          </a:xfrm>
          <a:prstGeom prst="rect">
            <a:avLst/>
          </a:prstGeom>
          <a:noFill/>
          <a:ln w="317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39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AEE4F-505C-8B41-9362-DBA8CCE37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Multiplex PCR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E680-3EBC-1147-BC15-D5FAEE71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- Uses real-time PCR and fluorescence to identify which targets are present</a:t>
            </a:r>
          </a:p>
          <a:p>
            <a:r>
              <a:rPr lang="en-US" sz="2400" dirty="0">
                <a:solidFill>
                  <a:srgbClr val="FFFFFF"/>
                </a:solidFill>
              </a:rPr>
              <a:t>- Measures the amount of target DNA present after each cycle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- Can detect multiple targets at a time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al-time PCR">
            <a:extLst>
              <a:ext uri="{FF2B5EF4-FFF2-40B4-BE49-F238E27FC236}">
                <a16:creationId xmlns:a16="http://schemas.microsoft.com/office/drawing/2014/main" id="{9E0C9F31-58CE-594A-A0C1-14BFA9845F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8" r="1" b="1"/>
          <a:stretch/>
        </p:blipFill>
        <p:spPr bwMode="auto">
          <a:xfrm>
            <a:off x="7208520" y="1126397"/>
            <a:ext cx="3867912" cy="4288536"/>
          </a:xfrm>
          <a:prstGeom prst="rect">
            <a:avLst/>
          </a:prstGeom>
          <a:noFill/>
          <a:ln w="317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16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31F52-6E18-7840-84C7-A1C45B32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247477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Standard Curves</a:t>
            </a:r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6D83F810-2AB5-0741-8234-7EBD4BFB6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4119" y="560615"/>
            <a:ext cx="5302109" cy="3883794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B5161075-9F31-9B40-B070-EBA535E05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1" y="560615"/>
            <a:ext cx="5302109" cy="388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6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F75B-0B72-6849-82C4-4A16FF6B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3880"/>
            <a:ext cx="7729728" cy="1188720"/>
          </a:xfrm>
        </p:spPr>
        <p:txBody>
          <a:bodyPr/>
          <a:lstStyle/>
          <a:p>
            <a:r>
              <a:rPr lang="en-US" dirty="0"/>
              <a:t>Statistics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3BE196-C6E5-1843-B034-D29AEA97A67A}"/>
                  </a:ext>
                </a:extLst>
              </p:cNvPr>
              <p:cNvSpPr txBox="1"/>
              <p:nvPr/>
            </p:nvSpPr>
            <p:spPr>
              <a:xfrm>
                <a:off x="1555762" y="4264582"/>
                <a:ext cx="15715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 Unicode MS" panose="020B0604020202020204" pitchFamily="34" charset="-128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 Unicode MS" panose="020B0604020202020204" pitchFamily="34" charset="-128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 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 Unicode MS" panose="020B0604020202020204" pitchFamily="34" charset="-128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Arial Unicode MS" panose="020B0604020202020204" pitchFamily="34" charset="-128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&lt;2∗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𝑆𝐸</m:t>
                      </m:r>
                    </m:oMath>
                  </m:oMathPara>
                </a14:m>
                <a:endParaRPr lang="en-US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3BE196-C6E5-1843-B034-D29AEA97A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62" y="4264582"/>
                <a:ext cx="1571520" cy="276999"/>
              </a:xfrm>
              <a:prstGeom prst="rect">
                <a:avLst/>
              </a:prstGeom>
              <a:blipFill>
                <a:blip r:embed="rId3"/>
                <a:stretch>
                  <a:fillRect l="-1600" t="-18182" r="-1600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DEBF92-7D64-7C42-B13F-D5C11E218B11}"/>
              </a:ext>
            </a:extLst>
          </p:cNvPr>
          <p:cNvSpPr txBox="1"/>
          <p:nvPr/>
        </p:nvSpPr>
        <p:spPr>
          <a:xfrm>
            <a:off x="1221358" y="3688495"/>
            <a:ext cx="3838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Kruskal-Wallis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Wilcoxon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28B98C1-8D9C-4044-AD5F-409672AC0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149" y="2234534"/>
            <a:ext cx="6677384" cy="431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4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B65D-565D-0B42-A9DA-62160316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99651"/>
            <a:ext cx="7729728" cy="1188720"/>
          </a:xfrm>
        </p:spPr>
        <p:txBody>
          <a:bodyPr/>
          <a:lstStyle/>
          <a:p>
            <a:r>
              <a:rPr lang="en-US" dirty="0"/>
              <a:t>Shiny app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9A9F5E-9BD7-5944-BB6B-83642D692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69" y="3194298"/>
            <a:ext cx="3320901" cy="2353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99ACC0F-D867-914C-8AF0-C23BED657C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3"/>
          <a:stretch/>
        </p:blipFill>
        <p:spPr>
          <a:xfrm>
            <a:off x="6096000" y="2583294"/>
            <a:ext cx="5656131" cy="35750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804056-81BB-9548-9402-EC4F23B317EC}"/>
              </a:ext>
            </a:extLst>
          </p:cNvPr>
          <p:cNvCxnSpPr/>
          <p:nvPr/>
        </p:nvCxnSpPr>
        <p:spPr>
          <a:xfrm>
            <a:off x="3896139" y="4498246"/>
            <a:ext cx="19613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69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EFC3-0B9B-DB49-809B-DAC6F87C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7592"/>
            <a:ext cx="7729728" cy="1188720"/>
          </a:xfrm>
        </p:spPr>
        <p:txBody>
          <a:bodyPr/>
          <a:lstStyle/>
          <a:p>
            <a:r>
              <a:rPr lang="en-US" dirty="0"/>
              <a:t>Shiny app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C272B4-639D-1C49-991F-DA621AD9DBF5}"/>
              </a:ext>
            </a:extLst>
          </p:cNvPr>
          <p:cNvGrpSpPr/>
          <p:nvPr/>
        </p:nvGrpSpPr>
        <p:grpSpPr>
          <a:xfrm>
            <a:off x="312153" y="2124782"/>
            <a:ext cx="3485322" cy="3617845"/>
            <a:chOff x="477078" y="2093842"/>
            <a:chExt cx="3485322" cy="3617845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D525340D-F8AC-0848-8AF3-1EA5A5091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377" y="2314957"/>
              <a:ext cx="3209518" cy="2089735"/>
            </a:xfrm>
            <a:prstGeom prst="rect">
              <a:avLst/>
            </a:prstGeom>
          </p:spPr>
        </p:pic>
        <p:pic>
          <p:nvPicPr>
            <p:cNvPr id="6" name="Picture 5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FCAECA81-3118-A442-9D8D-4CAC3F883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2417" y="4625767"/>
              <a:ext cx="2817438" cy="86160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DCAA3F-15DA-5F43-9038-6E3F8F6BE793}"/>
                </a:ext>
              </a:extLst>
            </p:cNvPr>
            <p:cNvSpPr/>
            <p:nvPr/>
          </p:nvSpPr>
          <p:spPr>
            <a:xfrm>
              <a:off x="477078" y="2093842"/>
              <a:ext cx="3485322" cy="36178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2DA8B8D-1DF6-9546-85FB-2B3228491015}"/>
              </a:ext>
            </a:extLst>
          </p:cNvPr>
          <p:cNvGrpSpPr/>
          <p:nvPr/>
        </p:nvGrpSpPr>
        <p:grpSpPr>
          <a:xfrm>
            <a:off x="5168348" y="1610585"/>
            <a:ext cx="6711499" cy="5009823"/>
            <a:chOff x="5168348" y="1795169"/>
            <a:chExt cx="6711499" cy="5009823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3CA0F82E-B058-E346-BE70-DDFF5BF06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3745" y="5108683"/>
              <a:ext cx="6320062" cy="1637056"/>
            </a:xfrm>
            <a:prstGeom prst="rect">
              <a:avLst/>
            </a:prstGeom>
          </p:spPr>
        </p:pic>
        <p:pic>
          <p:nvPicPr>
            <p:cNvPr id="10" name="Picture 9" descr="Chart, line chart&#10;&#10;Description automatically generated">
              <a:extLst>
                <a:ext uri="{FF2B5EF4-FFF2-40B4-BE49-F238E27FC236}">
                  <a16:creationId xmlns:a16="http://schemas.microsoft.com/office/drawing/2014/main" id="{745295A7-FE98-E449-97D9-3637C5C2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42573" y="1848177"/>
              <a:ext cx="4762406" cy="307541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84D09C-3136-2441-B5B3-2312F28CEDD9}"/>
                </a:ext>
              </a:extLst>
            </p:cNvPr>
            <p:cNvSpPr/>
            <p:nvPr/>
          </p:nvSpPr>
          <p:spPr>
            <a:xfrm>
              <a:off x="5168348" y="1795169"/>
              <a:ext cx="6711499" cy="500982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D3558F-0E18-8D45-B6EA-6F4612444EB8}"/>
              </a:ext>
            </a:extLst>
          </p:cNvPr>
          <p:cNvCxnSpPr/>
          <p:nvPr/>
        </p:nvCxnSpPr>
        <p:spPr>
          <a:xfrm>
            <a:off x="4041913" y="3922643"/>
            <a:ext cx="9303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6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F27644D5-51E1-EF49-8DD9-8D30DE061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824" y="4475148"/>
            <a:ext cx="6264352" cy="2255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1AED1229-2620-2742-8BDF-A210EAFC4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80" y="176859"/>
            <a:ext cx="6393239" cy="41214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76752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{751351B0-330E-2049-94D7-F2069AFDC235}tf10001120</Template>
  <TotalTime>4297</TotalTime>
  <Words>386</Words>
  <Application>Microsoft Macintosh PowerPoint</Application>
  <PresentationFormat>Widescreen</PresentationFormat>
  <Paragraphs>43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Calibri</vt:lpstr>
      <vt:lpstr>Cambria Math</vt:lpstr>
      <vt:lpstr>Gill Sans MT</vt:lpstr>
      <vt:lpstr>Parcel</vt:lpstr>
      <vt:lpstr>Determining the Presence of Viruses Using Multiplex PCR</vt:lpstr>
      <vt:lpstr>PowerPoint Presentation</vt:lpstr>
      <vt:lpstr>PCR</vt:lpstr>
      <vt:lpstr>Multiplex PCR</vt:lpstr>
      <vt:lpstr>Standard Curves</vt:lpstr>
      <vt:lpstr>Statistics test</vt:lpstr>
      <vt:lpstr>Shiny app</vt:lpstr>
      <vt:lpstr>Shiny app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the Presence of Viruses Using qPCR</dc:title>
  <dc:creator>Anderson, Ellie</dc:creator>
  <cp:lastModifiedBy>Anderson, Ellie</cp:lastModifiedBy>
  <cp:revision>3</cp:revision>
  <dcterms:created xsi:type="dcterms:W3CDTF">2022-03-26T01:51:49Z</dcterms:created>
  <dcterms:modified xsi:type="dcterms:W3CDTF">2022-03-30T22:04:21Z</dcterms:modified>
</cp:coreProperties>
</file>