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10287000" cx="18288000"/>
  <p:notesSz cx="6858000" cy="9144000"/>
  <p:embeddedFontLst>
    <p:embeddedFont>
      <p:font typeface="Ubuntu"/>
      <p:bold r:id="rId16"/>
      <p:boldItalic r:id="rId17"/>
    </p:embeddedFont>
    <p:embeddedFont>
      <p:font typeface="Arapey"/>
      <p:regular r:id="rId18"/>
      <p: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52D2DF-86A5-4EBB-8283-210481AD030F}">
  <a:tblStyle styleId="{E252D2DF-86A5-4EBB-8283-210481AD030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Ubuntu-boldItalic.fntdata"/><Relationship Id="rId16" Type="http://schemas.openxmlformats.org/officeDocument/2006/relationships/font" Target="fonts/Ubuntu-bold.fntdata"/><Relationship Id="rId5" Type="http://schemas.openxmlformats.org/officeDocument/2006/relationships/slideMaster" Target="slideMasters/slideMaster1.xml"/><Relationship Id="rId19" Type="http://schemas.openxmlformats.org/officeDocument/2006/relationships/font" Target="fonts/Arapey-italic.fntdata"/><Relationship Id="rId6" Type="http://schemas.openxmlformats.org/officeDocument/2006/relationships/notesMaster" Target="notesMasters/notesMaster1.xml"/><Relationship Id="rId18" Type="http://schemas.openxmlformats.org/officeDocument/2006/relationships/font" Target="fonts/Arapey-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AEA"/>
        </a:solidFill>
      </p:bgPr>
    </p:bg>
    <p:spTree>
      <p:nvGrpSpPr>
        <p:cNvPr id="83" name="Shape 83"/>
        <p:cNvGrpSpPr/>
        <p:nvPr/>
      </p:nvGrpSpPr>
      <p:grpSpPr>
        <a:xfrm>
          <a:off x="0" y="0"/>
          <a:ext cx="0" cy="0"/>
          <a:chOff x="0" y="0"/>
          <a:chExt cx="0" cy="0"/>
        </a:xfrm>
      </p:grpSpPr>
      <p:sp>
        <p:nvSpPr>
          <p:cNvPr id="84" name="Google Shape;84;p13"/>
          <p:cNvSpPr/>
          <p:nvPr/>
        </p:nvSpPr>
        <p:spPr>
          <a:xfrm>
            <a:off x="-3321704" y="-3935391"/>
            <a:ext cx="7835660" cy="7870782"/>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9BC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txBox="1"/>
          <p:nvPr/>
        </p:nvSpPr>
        <p:spPr>
          <a:xfrm>
            <a:off x="-2601374" y="-3750920"/>
            <a:ext cx="6395010" cy="6948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nvGrpSpPr>
          <p:cNvPr id="86" name="Google Shape;86;p13"/>
          <p:cNvGrpSpPr/>
          <p:nvPr/>
        </p:nvGrpSpPr>
        <p:grpSpPr>
          <a:xfrm>
            <a:off x="14480994" y="3158114"/>
            <a:ext cx="8518024" cy="8556205"/>
            <a:chOff x="1813" y="0"/>
            <a:chExt cx="809173" cy="812800"/>
          </a:xfrm>
        </p:grpSpPr>
        <p:sp>
          <p:nvSpPr>
            <p:cNvPr id="87" name="Google Shape;87;p1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89" name="Google Shape;89;p13"/>
          <p:cNvPicPr preferRelativeResize="0"/>
          <p:nvPr/>
        </p:nvPicPr>
        <p:blipFill rotWithShape="1">
          <a:blip r:embed="rId3">
            <a:alphaModFix/>
          </a:blip>
          <a:srcRect b="0" l="0" r="0" t="0"/>
          <a:stretch/>
        </p:blipFill>
        <p:spPr>
          <a:xfrm rot="1375104">
            <a:off x="12280808" y="4173198"/>
            <a:ext cx="1315811" cy="1791326"/>
          </a:xfrm>
          <a:prstGeom prst="rect">
            <a:avLst/>
          </a:prstGeom>
          <a:noFill/>
          <a:ln>
            <a:noFill/>
          </a:ln>
        </p:spPr>
      </p:pic>
      <p:pic>
        <p:nvPicPr>
          <p:cNvPr id="90" name="Google Shape;90;p13"/>
          <p:cNvPicPr preferRelativeResize="0"/>
          <p:nvPr/>
        </p:nvPicPr>
        <p:blipFill rotWithShape="1">
          <a:blip r:embed="rId4">
            <a:alphaModFix/>
          </a:blip>
          <a:srcRect b="0" l="0" r="0" t="0"/>
          <a:stretch/>
        </p:blipFill>
        <p:spPr>
          <a:xfrm rot="7420790">
            <a:off x="16129951" y="3205929"/>
            <a:ext cx="811074" cy="1300556"/>
          </a:xfrm>
          <a:prstGeom prst="rect">
            <a:avLst/>
          </a:prstGeom>
          <a:noFill/>
          <a:ln>
            <a:noFill/>
          </a:ln>
        </p:spPr>
      </p:pic>
      <p:sp>
        <p:nvSpPr>
          <p:cNvPr id="91" name="Google Shape;91;p13"/>
          <p:cNvSpPr txBox="1"/>
          <p:nvPr/>
        </p:nvSpPr>
        <p:spPr>
          <a:xfrm>
            <a:off x="698475" y="2350300"/>
            <a:ext cx="10647000" cy="58857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000000"/>
              </a:buClr>
              <a:buFont typeface="Arial"/>
              <a:buNone/>
            </a:pPr>
            <a:r>
              <a:rPr b="1" lang="en-US" sz="7081">
                <a:solidFill>
                  <a:srgbClr val="F28383"/>
                </a:solidFill>
                <a:latin typeface="Ubuntu"/>
                <a:ea typeface="Ubuntu"/>
                <a:cs typeface="Ubuntu"/>
                <a:sym typeface="Ubuntu"/>
              </a:rPr>
              <a:t>Addressing Accommodation Barriers in Higher Education: A Qualitative Study of Faculty Experiences and Recommendations</a:t>
            </a:r>
            <a:endParaRPr sz="2300">
              <a:solidFill>
                <a:srgbClr val="F28383"/>
              </a:solidFill>
            </a:endParaRPr>
          </a:p>
        </p:txBody>
      </p:sp>
      <p:sp>
        <p:nvSpPr>
          <p:cNvPr id="92" name="Google Shape;92;p13"/>
          <p:cNvSpPr txBox="1"/>
          <p:nvPr/>
        </p:nvSpPr>
        <p:spPr>
          <a:xfrm>
            <a:off x="15062475" y="165225"/>
            <a:ext cx="3469500" cy="569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3700">
                <a:solidFill>
                  <a:schemeClr val="dk1"/>
                </a:solidFill>
                <a:latin typeface="Arapey"/>
                <a:ea typeface="Arapey"/>
                <a:cs typeface="Arapey"/>
                <a:sym typeface="Arapey"/>
              </a:rPr>
              <a:t>Ellie Bavuso</a:t>
            </a:r>
            <a:endParaRPr sz="600">
              <a:solidFill>
                <a:schemeClr val="dk1"/>
              </a:solidFill>
              <a:latin typeface="Arapey"/>
              <a:ea typeface="Arapey"/>
              <a:cs typeface="Arapey"/>
              <a:sym typeface="Arapey"/>
            </a:endParaRPr>
          </a:p>
        </p:txBody>
      </p:sp>
      <p:pic>
        <p:nvPicPr>
          <p:cNvPr id="93" name="Google Shape;93;p13"/>
          <p:cNvPicPr preferRelativeResize="0"/>
          <p:nvPr/>
        </p:nvPicPr>
        <p:blipFill rotWithShape="1">
          <a:blip r:embed="rId5">
            <a:alphaModFix/>
          </a:blip>
          <a:srcRect b="4743" l="15004" r="16134" t="0"/>
          <a:stretch/>
        </p:blipFill>
        <p:spPr>
          <a:xfrm>
            <a:off x="10741625" y="4302000"/>
            <a:ext cx="7256950" cy="564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AEA"/>
        </a:solidFill>
      </p:bgPr>
    </p:bg>
    <p:spTree>
      <p:nvGrpSpPr>
        <p:cNvPr id="97" name="Shape 97"/>
        <p:cNvGrpSpPr/>
        <p:nvPr/>
      </p:nvGrpSpPr>
      <p:grpSpPr>
        <a:xfrm>
          <a:off x="0" y="0"/>
          <a:ext cx="0" cy="0"/>
          <a:chOff x="0" y="0"/>
          <a:chExt cx="0" cy="0"/>
        </a:xfrm>
      </p:grpSpPr>
      <p:pic>
        <p:nvPicPr>
          <p:cNvPr id="98" name="Google Shape;98;p14"/>
          <p:cNvPicPr preferRelativeResize="0"/>
          <p:nvPr/>
        </p:nvPicPr>
        <p:blipFill rotWithShape="1">
          <a:blip r:embed="rId3">
            <a:alphaModFix/>
          </a:blip>
          <a:srcRect b="8528" l="28734" r="28734" t="7119"/>
          <a:stretch/>
        </p:blipFill>
        <p:spPr>
          <a:xfrm>
            <a:off x="9479525" y="1772150"/>
            <a:ext cx="7470648" cy="8334251"/>
          </a:xfrm>
          <a:prstGeom prst="rect">
            <a:avLst/>
          </a:prstGeom>
          <a:noFill/>
          <a:ln>
            <a:noFill/>
          </a:ln>
        </p:spPr>
      </p:pic>
      <p:cxnSp>
        <p:nvCxnSpPr>
          <p:cNvPr id="99" name="Google Shape;99;p14"/>
          <p:cNvCxnSpPr/>
          <p:nvPr/>
        </p:nvCxnSpPr>
        <p:spPr>
          <a:xfrm rot="-5400000">
            <a:off x="2924016" y="5119688"/>
            <a:ext cx="10287000" cy="0"/>
          </a:xfrm>
          <a:prstGeom prst="straightConnector1">
            <a:avLst/>
          </a:prstGeom>
          <a:noFill/>
          <a:ln cap="flat" cmpd="sng" w="47625">
            <a:solidFill>
              <a:srgbClr val="333333"/>
            </a:solidFill>
            <a:prstDash val="solid"/>
            <a:round/>
            <a:headEnd len="sm" w="sm" type="none"/>
            <a:tailEnd len="sm" w="sm" type="none"/>
          </a:ln>
        </p:spPr>
      </p:cxnSp>
      <p:pic>
        <p:nvPicPr>
          <p:cNvPr id="100" name="Google Shape;100;p14"/>
          <p:cNvPicPr preferRelativeResize="0"/>
          <p:nvPr/>
        </p:nvPicPr>
        <p:blipFill rotWithShape="1">
          <a:blip r:embed="rId4">
            <a:alphaModFix/>
          </a:blip>
          <a:srcRect b="0" l="0" r="0" t="0"/>
          <a:stretch/>
        </p:blipFill>
        <p:spPr>
          <a:xfrm rot="-1791993">
            <a:off x="16413268" y="2543857"/>
            <a:ext cx="1434317" cy="1619865"/>
          </a:xfrm>
          <a:prstGeom prst="rect">
            <a:avLst/>
          </a:prstGeom>
          <a:noFill/>
          <a:ln>
            <a:noFill/>
          </a:ln>
        </p:spPr>
      </p:pic>
      <p:grpSp>
        <p:nvGrpSpPr>
          <p:cNvPr id="101" name="Google Shape;101;p14"/>
          <p:cNvGrpSpPr/>
          <p:nvPr/>
        </p:nvGrpSpPr>
        <p:grpSpPr>
          <a:xfrm>
            <a:off x="996563" y="434539"/>
            <a:ext cx="6098175" cy="1826888"/>
            <a:chOff x="0" y="-1349375"/>
            <a:chExt cx="8130900" cy="2435850"/>
          </a:xfrm>
        </p:grpSpPr>
        <p:sp>
          <p:nvSpPr>
            <p:cNvPr id="102" name="Google Shape;102;p14"/>
            <p:cNvSpPr txBox="1"/>
            <p:nvPr/>
          </p:nvSpPr>
          <p:spPr>
            <a:xfrm>
              <a:off x="0" y="3175"/>
              <a:ext cx="8130900" cy="1083300"/>
            </a:xfrm>
            <a:prstGeom prst="rect">
              <a:avLst/>
            </a:prstGeom>
            <a:noFill/>
            <a:ln>
              <a:noFill/>
            </a:ln>
          </p:spPr>
          <p:txBody>
            <a:bodyPr anchorCtr="0" anchor="t" bIns="0" lIns="0" spcFirstLastPara="1" rIns="0" wrap="square" tIns="0">
              <a:spAutoFit/>
            </a:bodyPr>
            <a:lstStyle/>
            <a:p>
              <a:pPr indent="0" lvl="0" marL="0" marR="0" rtl="0" algn="ctr">
                <a:lnSpc>
                  <a:spcPct val="119958"/>
                </a:lnSpc>
                <a:spcBef>
                  <a:spcPts val="0"/>
                </a:spcBef>
                <a:spcAft>
                  <a:spcPts val="0"/>
                </a:spcAft>
                <a:buNone/>
              </a:pPr>
              <a:r>
                <a:rPr lang="en-US" sz="2400">
                  <a:latin typeface="Ubuntu"/>
                  <a:ea typeface="Ubuntu"/>
                  <a:cs typeface="Ubuntu"/>
                  <a:sym typeface="Ubuntu"/>
                </a:rPr>
                <a:t>Of students in Higher Education have a disability.</a:t>
              </a:r>
              <a:endParaRPr/>
            </a:p>
          </p:txBody>
        </p:sp>
        <p:sp>
          <p:nvSpPr>
            <p:cNvPr id="103" name="Google Shape;103;p14"/>
            <p:cNvSpPr txBox="1"/>
            <p:nvPr/>
          </p:nvSpPr>
          <p:spPr>
            <a:xfrm>
              <a:off x="0" y="-1349375"/>
              <a:ext cx="8130900" cy="11490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US" sz="5599">
                  <a:latin typeface="Ubuntu"/>
                  <a:ea typeface="Ubuntu"/>
                  <a:cs typeface="Ubuntu"/>
                  <a:sym typeface="Ubuntu"/>
                </a:rPr>
                <a:t>20-25%</a:t>
              </a:r>
              <a:endParaRPr/>
            </a:p>
          </p:txBody>
        </p:sp>
      </p:grpSp>
      <p:grpSp>
        <p:nvGrpSpPr>
          <p:cNvPr id="104" name="Google Shape;104;p14"/>
          <p:cNvGrpSpPr/>
          <p:nvPr/>
        </p:nvGrpSpPr>
        <p:grpSpPr>
          <a:xfrm>
            <a:off x="996563" y="2734753"/>
            <a:ext cx="6098175" cy="1807838"/>
            <a:chOff x="0" y="-2466975"/>
            <a:chExt cx="8130900" cy="2410450"/>
          </a:xfrm>
        </p:grpSpPr>
        <p:sp>
          <p:nvSpPr>
            <p:cNvPr id="105" name="Google Shape;105;p14"/>
            <p:cNvSpPr txBox="1"/>
            <p:nvPr/>
          </p:nvSpPr>
          <p:spPr>
            <a:xfrm>
              <a:off x="0" y="-1139825"/>
              <a:ext cx="8130900" cy="1083300"/>
            </a:xfrm>
            <a:prstGeom prst="rect">
              <a:avLst/>
            </a:prstGeom>
            <a:noFill/>
            <a:ln>
              <a:noFill/>
            </a:ln>
          </p:spPr>
          <p:txBody>
            <a:bodyPr anchorCtr="0" anchor="t" bIns="0" lIns="0" spcFirstLastPara="1" rIns="0" wrap="square" tIns="0">
              <a:spAutoFit/>
            </a:bodyPr>
            <a:lstStyle/>
            <a:p>
              <a:pPr indent="0" lvl="0" marL="0" marR="0" rtl="0" algn="ctr">
                <a:lnSpc>
                  <a:spcPct val="119958"/>
                </a:lnSpc>
                <a:spcBef>
                  <a:spcPts val="0"/>
                </a:spcBef>
                <a:spcAft>
                  <a:spcPts val="0"/>
                </a:spcAft>
                <a:buNone/>
              </a:pPr>
              <a:r>
                <a:rPr lang="en-US" sz="2400">
                  <a:latin typeface="Ubuntu"/>
                  <a:ea typeface="Ubuntu"/>
                  <a:cs typeface="Ubuntu"/>
                  <a:sym typeface="Ubuntu"/>
                </a:rPr>
                <a:t>Of students at public institutions register with their campus disability center</a:t>
              </a:r>
              <a:endParaRPr/>
            </a:p>
          </p:txBody>
        </p:sp>
        <p:sp>
          <p:nvSpPr>
            <p:cNvPr id="106" name="Google Shape;106;p14"/>
            <p:cNvSpPr txBox="1"/>
            <p:nvPr/>
          </p:nvSpPr>
          <p:spPr>
            <a:xfrm>
              <a:off x="0" y="-2466975"/>
              <a:ext cx="8130900" cy="11490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US" sz="5599">
                  <a:latin typeface="Ubuntu"/>
                  <a:ea typeface="Ubuntu"/>
                  <a:cs typeface="Ubuntu"/>
                  <a:sym typeface="Ubuntu"/>
                </a:rPr>
                <a:t>6</a:t>
              </a:r>
              <a:r>
                <a:rPr b="1" i="0" lang="en-US" sz="5599" u="none" cap="none" strike="noStrike">
                  <a:solidFill>
                    <a:srgbClr val="000000"/>
                  </a:solidFill>
                  <a:latin typeface="Ubuntu"/>
                  <a:ea typeface="Ubuntu"/>
                  <a:cs typeface="Ubuntu"/>
                  <a:sym typeface="Ubuntu"/>
                </a:rPr>
                <a:t>%</a:t>
              </a:r>
              <a:endParaRPr/>
            </a:p>
          </p:txBody>
        </p:sp>
      </p:grpSp>
      <p:grpSp>
        <p:nvGrpSpPr>
          <p:cNvPr id="107" name="Google Shape;107;p14"/>
          <p:cNvGrpSpPr/>
          <p:nvPr/>
        </p:nvGrpSpPr>
        <p:grpSpPr>
          <a:xfrm>
            <a:off x="996563" y="5168317"/>
            <a:ext cx="6098175" cy="1847315"/>
            <a:chOff x="0" y="-3178175"/>
            <a:chExt cx="8130900" cy="2463086"/>
          </a:xfrm>
        </p:grpSpPr>
        <p:sp>
          <p:nvSpPr>
            <p:cNvPr id="108" name="Google Shape;108;p14"/>
            <p:cNvSpPr txBox="1"/>
            <p:nvPr/>
          </p:nvSpPr>
          <p:spPr>
            <a:xfrm>
              <a:off x="0" y="-1798389"/>
              <a:ext cx="8130900" cy="1083300"/>
            </a:xfrm>
            <a:prstGeom prst="rect">
              <a:avLst/>
            </a:prstGeom>
            <a:noFill/>
            <a:ln>
              <a:noFill/>
            </a:ln>
          </p:spPr>
          <p:txBody>
            <a:bodyPr anchorCtr="0" anchor="t" bIns="0" lIns="0" spcFirstLastPara="1" rIns="0" wrap="square" tIns="0">
              <a:spAutoFit/>
            </a:bodyPr>
            <a:lstStyle/>
            <a:p>
              <a:pPr indent="0" lvl="0" marL="0" marR="0" rtl="0" algn="ctr">
                <a:lnSpc>
                  <a:spcPct val="119958"/>
                </a:lnSpc>
                <a:spcBef>
                  <a:spcPts val="0"/>
                </a:spcBef>
                <a:spcAft>
                  <a:spcPts val="0"/>
                </a:spcAft>
                <a:buNone/>
              </a:pPr>
              <a:r>
                <a:rPr lang="en-US" sz="2400">
                  <a:latin typeface="Ubuntu"/>
                  <a:ea typeface="Ubuntu"/>
                  <a:cs typeface="Ubuntu"/>
                  <a:sym typeface="Ubuntu"/>
                </a:rPr>
                <a:t>Of students with a disability graduate with a bachelor’s degree</a:t>
              </a:r>
              <a:endParaRPr/>
            </a:p>
          </p:txBody>
        </p:sp>
        <p:sp>
          <p:nvSpPr>
            <p:cNvPr id="109" name="Google Shape;109;p14"/>
            <p:cNvSpPr txBox="1"/>
            <p:nvPr/>
          </p:nvSpPr>
          <p:spPr>
            <a:xfrm>
              <a:off x="0" y="-3178175"/>
              <a:ext cx="8130900" cy="11490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US" sz="5599">
                  <a:latin typeface="Ubuntu"/>
                  <a:ea typeface="Ubuntu"/>
                  <a:cs typeface="Ubuntu"/>
                  <a:sym typeface="Ubuntu"/>
                </a:rPr>
                <a:t>23%</a:t>
              </a:r>
              <a:endParaRPr/>
            </a:p>
          </p:txBody>
        </p:sp>
      </p:grpSp>
      <p:grpSp>
        <p:nvGrpSpPr>
          <p:cNvPr id="110" name="Google Shape;110;p14"/>
          <p:cNvGrpSpPr/>
          <p:nvPr/>
        </p:nvGrpSpPr>
        <p:grpSpPr>
          <a:xfrm>
            <a:off x="996563" y="7530517"/>
            <a:ext cx="6098175" cy="1999715"/>
            <a:chOff x="0" y="-3584575"/>
            <a:chExt cx="8130900" cy="2666286"/>
          </a:xfrm>
        </p:grpSpPr>
        <p:sp>
          <p:nvSpPr>
            <p:cNvPr id="111" name="Google Shape;111;p14"/>
            <p:cNvSpPr txBox="1"/>
            <p:nvPr/>
          </p:nvSpPr>
          <p:spPr>
            <a:xfrm>
              <a:off x="0" y="-2001589"/>
              <a:ext cx="8130900" cy="1083300"/>
            </a:xfrm>
            <a:prstGeom prst="rect">
              <a:avLst/>
            </a:prstGeom>
            <a:noFill/>
            <a:ln>
              <a:noFill/>
            </a:ln>
          </p:spPr>
          <p:txBody>
            <a:bodyPr anchorCtr="0" anchor="t" bIns="0" lIns="0" spcFirstLastPara="1" rIns="0" wrap="square" tIns="0">
              <a:spAutoFit/>
            </a:bodyPr>
            <a:lstStyle/>
            <a:p>
              <a:pPr indent="0" lvl="0" marL="0" marR="0" rtl="0" algn="ctr">
                <a:lnSpc>
                  <a:spcPct val="119958"/>
                </a:lnSpc>
                <a:spcBef>
                  <a:spcPts val="0"/>
                </a:spcBef>
                <a:spcAft>
                  <a:spcPts val="0"/>
                </a:spcAft>
                <a:buNone/>
              </a:pPr>
              <a:r>
                <a:rPr lang="en-US" sz="2400">
                  <a:latin typeface="Ubuntu"/>
                  <a:ea typeface="Ubuntu"/>
                  <a:cs typeface="Ubuntu"/>
                  <a:sym typeface="Ubuntu"/>
                </a:rPr>
                <a:t>Of college graduates with disabilities are unemployed</a:t>
              </a:r>
              <a:endParaRPr/>
            </a:p>
          </p:txBody>
        </p:sp>
        <p:sp>
          <p:nvSpPr>
            <p:cNvPr id="112" name="Google Shape;112;p14"/>
            <p:cNvSpPr txBox="1"/>
            <p:nvPr/>
          </p:nvSpPr>
          <p:spPr>
            <a:xfrm>
              <a:off x="0" y="-3584575"/>
              <a:ext cx="8130900" cy="11490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US" sz="5599">
                  <a:latin typeface="Ubuntu"/>
                  <a:ea typeface="Ubuntu"/>
                  <a:cs typeface="Ubuntu"/>
                  <a:sym typeface="Ubuntu"/>
                </a:rPr>
                <a:t>&gt;70</a:t>
              </a:r>
              <a:r>
                <a:rPr b="1" lang="en-US" sz="5599">
                  <a:latin typeface="Ubuntu"/>
                  <a:ea typeface="Ubuntu"/>
                  <a:cs typeface="Ubuntu"/>
                  <a:sym typeface="Ubuntu"/>
                </a:rPr>
                <a:t>%</a:t>
              </a:r>
              <a:endParaRPr/>
            </a:p>
          </p:txBody>
        </p:sp>
      </p:grpSp>
      <p:sp>
        <p:nvSpPr>
          <p:cNvPr id="113" name="Google Shape;113;p14"/>
          <p:cNvSpPr txBox="1"/>
          <p:nvPr/>
        </p:nvSpPr>
        <p:spPr>
          <a:xfrm>
            <a:off x="9996713" y="336989"/>
            <a:ext cx="6098100" cy="9696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US" sz="6299">
                <a:latin typeface="Ubuntu"/>
                <a:ea typeface="Ubuntu"/>
                <a:cs typeface="Ubuntu"/>
                <a:sym typeface="Ubuntu"/>
              </a:rPr>
              <a:t>So What?</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AEA"/>
        </a:solidFill>
      </p:bgPr>
    </p:bg>
    <p:spTree>
      <p:nvGrpSpPr>
        <p:cNvPr id="117" name="Shape 117"/>
        <p:cNvGrpSpPr/>
        <p:nvPr/>
      </p:nvGrpSpPr>
      <p:grpSpPr>
        <a:xfrm>
          <a:off x="0" y="0"/>
          <a:ext cx="0" cy="0"/>
          <a:chOff x="0" y="0"/>
          <a:chExt cx="0" cy="0"/>
        </a:xfrm>
      </p:grpSpPr>
      <p:grpSp>
        <p:nvGrpSpPr>
          <p:cNvPr id="118" name="Google Shape;118;p15"/>
          <p:cNvGrpSpPr/>
          <p:nvPr/>
        </p:nvGrpSpPr>
        <p:grpSpPr>
          <a:xfrm>
            <a:off x="-2103898" y="5804259"/>
            <a:ext cx="5517120" cy="5541850"/>
            <a:chOff x="1813" y="0"/>
            <a:chExt cx="809173" cy="812800"/>
          </a:xfrm>
        </p:grpSpPr>
        <p:sp>
          <p:nvSpPr>
            <p:cNvPr id="119" name="Google Shape;119;p1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9BC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1" name="Google Shape;121;p15"/>
          <p:cNvGrpSpPr/>
          <p:nvPr/>
        </p:nvGrpSpPr>
        <p:grpSpPr>
          <a:xfrm>
            <a:off x="14431938" y="-1336425"/>
            <a:ext cx="5098006" cy="5120857"/>
            <a:chOff x="1813" y="0"/>
            <a:chExt cx="809173" cy="812800"/>
          </a:xfrm>
        </p:grpSpPr>
        <p:sp>
          <p:nvSpPr>
            <p:cNvPr id="122" name="Google Shape;122;p1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FA0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4" name="Google Shape;124;p15"/>
          <p:cNvGrpSpPr/>
          <p:nvPr/>
        </p:nvGrpSpPr>
        <p:grpSpPr>
          <a:xfrm>
            <a:off x="654665" y="422352"/>
            <a:ext cx="16978669" cy="8446066"/>
            <a:chOff x="0" y="-57150"/>
            <a:chExt cx="4471748" cy="2224478"/>
          </a:xfrm>
        </p:grpSpPr>
        <p:sp>
          <p:nvSpPr>
            <p:cNvPr id="125" name="Google Shape;125;p15"/>
            <p:cNvSpPr/>
            <p:nvPr/>
          </p:nvSpPr>
          <p:spPr>
            <a:xfrm>
              <a:off x="0" y="0"/>
              <a:ext cx="4471748" cy="2167328"/>
            </a:xfrm>
            <a:custGeom>
              <a:rect b="b" l="l" r="r" t="t"/>
              <a:pathLst>
                <a:path extrusionOk="0" h="2167328" w="4471748">
                  <a:moveTo>
                    <a:pt x="0" y="0"/>
                  </a:moveTo>
                  <a:lnTo>
                    <a:pt x="4471748" y="0"/>
                  </a:lnTo>
                  <a:lnTo>
                    <a:pt x="4471748" y="2167328"/>
                  </a:lnTo>
                  <a:lnTo>
                    <a:pt x="0" y="2167328"/>
                  </a:lnTo>
                  <a:close/>
                </a:path>
              </a:pathLst>
            </a:custGeom>
            <a:solidFill>
              <a:srgbClr val="A2B85E"/>
            </a:solidFill>
            <a:ln cap="flat" cmpd="sng" w="47625">
              <a:solidFill>
                <a:srgbClr val="333333"/>
              </a:solidFill>
              <a:prstDash val="solid"/>
              <a:round/>
              <a:headEnd len="sm" w="sm" type="none"/>
              <a:tailEnd len="sm" w="sm" type="none"/>
            </a:ln>
          </p:spPr>
        </p:sp>
        <p:sp>
          <p:nvSpPr>
            <p:cNvPr id="126" name="Google Shape;126;p15"/>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7" name="Google Shape;127;p15"/>
          <p:cNvGrpSpPr/>
          <p:nvPr/>
        </p:nvGrpSpPr>
        <p:grpSpPr>
          <a:xfrm>
            <a:off x="936170" y="715584"/>
            <a:ext cx="16415768" cy="7859651"/>
            <a:chOff x="0" y="-57150"/>
            <a:chExt cx="4323466" cy="2070018"/>
          </a:xfrm>
        </p:grpSpPr>
        <p:sp>
          <p:nvSpPr>
            <p:cNvPr id="128" name="Google Shape;128;p15"/>
            <p:cNvSpPr/>
            <p:nvPr/>
          </p:nvSpPr>
          <p:spPr>
            <a:xfrm>
              <a:off x="0" y="0"/>
              <a:ext cx="4323466" cy="2012868"/>
            </a:xfrm>
            <a:custGeom>
              <a:rect b="b" l="l" r="r" t="t"/>
              <a:pathLst>
                <a:path extrusionOk="0" h="2012868" w="4323466">
                  <a:moveTo>
                    <a:pt x="0" y="0"/>
                  </a:moveTo>
                  <a:lnTo>
                    <a:pt x="4323466" y="0"/>
                  </a:lnTo>
                  <a:lnTo>
                    <a:pt x="4323466" y="2012868"/>
                  </a:lnTo>
                  <a:lnTo>
                    <a:pt x="0" y="2012868"/>
                  </a:lnTo>
                  <a:close/>
                </a:path>
              </a:pathLst>
            </a:custGeom>
            <a:solidFill>
              <a:srgbClr val="EBEAEA"/>
            </a:solidFill>
            <a:ln cap="flat" cmpd="sng" w="47625">
              <a:solidFill>
                <a:srgbClr val="333333"/>
              </a:solidFill>
              <a:prstDash val="solid"/>
              <a:round/>
              <a:headEnd len="sm" w="sm" type="none"/>
              <a:tailEnd len="sm" w="sm" type="none"/>
            </a:ln>
          </p:spPr>
        </p:sp>
        <p:sp>
          <p:nvSpPr>
            <p:cNvPr id="129" name="Google Shape;129;p15"/>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0" name="Google Shape;130;p15"/>
          <p:cNvGrpSpPr/>
          <p:nvPr/>
        </p:nvGrpSpPr>
        <p:grpSpPr>
          <a:xfrm>
            <a:off x="1416625" y="1453225"/>
            <a:ext cx="11965155" cy="6346565"/>
            <a:chOff x="-669208" y="-663567"/>
            <a:chExt cx="17513400" cy="8462087"/>
          </a:xfrm>
        </p:grpSpPr>
        <p:sp>
          <p:nvSpPr>
            <p:cNvPr id="131" name="Google Shape;131;p15"/>
            <p:cNvSpPr txBox="1"/>
            <p:nvPr/>
          </p:nvSpPr>
          <p:spPr>
            <a:xfrm>
              <a:off x="-669204" y="7264820"/>
              <a:ext cx="12676200" cy="533700"/>
            </a:xfrm>
            <a:prstGeom prst="rect">
              <a:avLst/>
            </a:prstGeom>
            <a:noFill/>
            <a:ln>
              <a:noFill/>
            </a:ln>
          </p:spPr>
          <p:txBody>
            <a:bodyPr anchorCtr="0" anchor="t" bIns="0" lIns="0" spcFirstLastPara="1" rIns="0" wrap="square" tIns="0">
              <a:spAutoFit/>
            </a:bodyPr>
            <a:lstStyle/>
            <a:p>
              <a:pPr indent="0" lvl="1" marL="0" marR="0" rtl="0" algn="l">
                <a:lnSpc>
                  <a:spcPct val="139958"/>
                </a:lnSpc>
                <a:spcBef>
                  <a:spcPts val="0"/>
                </a:spcBef>
                <a:spcAft>
                  <a:spcPts val="0"/>
                </a:spcAft>
                <a:buNone/>
              </a:pPr>
              <a:r>
                <a:rPr b="0" i="0" lang="en-US" sz="2600" u="none" cap="none" strike="noStrike">
                  <a:solidFill>
                    <a:srgbClr val="000000"/>
                  </a:solidFill>
                  <a:latin typeface="Ubuntu"/>
                  <a:ea typeface="Ubuntu"/>
                  <a:cs typeface="Ubuntu"/>
                  <a:sym typeface="Ubuntu"/>
                </a:rPr>
                <a:t>— </a:t>
              </a:r>
              <a:r>
                <a:rPr lang="en-US" sz="2600">
                  <a:latin typeface="Ubuntu"/>
                  <a:ea typeface="Ubuntu"/>
                  <a:cs typeface="Ubuntu"/>
                  <a:sym typeface="Ubuntu"/>
                </a:rPr>
                <a:t>Participant 2</a:t>
              </a:r>
              <a:endParaRPr sz="1600"/>
            </a:p>
          </p:txBody>
        </p:sp>
        <p:sp>
          <p:nvSpPr>
            <p:cNvPr id="132" name="Google Shape;132;p15"/>
            <p:cNvSpPr txBox="1"/>
            <p:nvPr/>
          </p:nvSpPr>
          <p:spPr>
            <a:xfrm>
              <a:off x="-669208" y="-663567"/>
              <a:ext cx="17513400" cy="74775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Font typeface="Arial"/>
                <a:buNone/>
              </a:pPr>
              <a:r>
                <a:rPr b="1" lang="en-US" sz="4498">
                  <a:latin typeface="Ubuntu"/>
                  <a:ea typeface="Ubuntu"/>
                  <a:cs typeface="Ubuntu"/>
                  <a:sym typeface="Ubuntu"/>
                </a:rPr>
                <a:t>“Right now, the way that we're functioning is that they are just slipping by without getting massive lawsuits. I know that they're not intentionally trying to do this, but a lot of these things are huge issues with ADA regulations, and they are one day going to be slapped with a huge lawsuit that is going to be catastrophic, and that they're not going to win.”</a:t>
              </a:r>
              <a:endParaRPr sz="600"/>
            </a:p>
          </p:txBody>
        </p:sp>
      </p:grpSp>
      <p:pic>
        <p:nvPicPr>
          <p:cNvPr id="133" name="Google Shape;133;p15"/>
          <p:cNvPicPr preferRelativeResize="0"/>
          <p:nvPr/>
        </p:nvPicPr>
        <p:blipFill rotWithShape="1">
          <a:blip r:embed="rId3">
            <a:alphaModFix/>
          </a:blip>
          <a:srcRect b="2522" l="22024" r="22018" t="2985"/>
          <a:stretch/>
        </p:blipFill>
        <p:spPr>
          <a:xfrm>
            <a:off x="13245975" y="3550974"/>
            <a:ext cx="6413102" cy="6092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AEA"/>
        </a:solidFill>
      </p:bgPr>
    </p:bg>
    <p:spTree>
      <p:nvGrpSpPr>
        <p:cNvPr id="137" name="Shape 137"/>
        <p:cNvGrpSpPr/>
        <p:nvPr/>
      </p:nvGrpSpPr>
      <p:grpSpPr>
        <a:xfrm>
          <a:off x="0" y="0"/>
          <a:ext cx="0" cy="0"/>
          <a:chOff x="0" y="0"/>
          <a:chExt cx="0" cy="0"/>
        </a:xfrm>
      </p:grpSpPr>
      <p:pic>
        <p:nvPicPr>
          <p:cNvPr id="138" name="Google Shape;138;p16"/>
          <p:cNvPicPr preferRelativeResize="0"/>
          <p:nvPr/>
        </p:nvPicPr>
        <p:blipFill rotWithShape="1">
          <a:blip r:embed="rId3">
            <a:alphaModFix/>
          </a:blip>
          <a:srcRect b="4811" l="17247" r="18851" t="5430"/>
          <a:stretch/>
        </p:blipFill>
        <p:spPr>
          <a:xfrm>
            <a:off x="-98175" y="4202425"/>
            <a:ext cx="6935726" cy="5479600"/>
          </a:xfrm>
          <a:prstGeom prst="rect">
            <a:avLst/>
          </a:prstGeom>
          <a:noFill/>
          <a:ln>
            <a:noFill/>
          </a:ln>
        </p:spPr>
      </p:pic>
      <p:sp>
        <p:nvSpPr>
          <p:cNvPr id="139" name="Google Shape;139;p16"/>
          <p:cNvSpPr txBox="1"/>
          <p:nvPr/>
        </p:nvSpPr>
        <p:spPr>
          <a:xfrm>
            <a:off x="2566564" y="1271301"/>
            <a:ext cx="13155000" cy="1278000"/>
          </a:xfrm>
          <a:prstGeom prst="rect">
            <a:avLst/>
          </a:prstGeom>
          <a:noFill/>
          <a:ln>
            <a:noFill/>
          </a:ln>
        </p:spPr>
        <p:txBody>
          <a:bodyPr anchorCtr="0" anchor="t" bIns="0" lIns="0" spcFirstLastPara="1" rIns="0" wrap="square" tIns="0">
            <a:spAutoFit/>
          </a:bodyPr>
          <a:lstStyle/>
          <a:p>
            <a:pPr indent="0" lvl="0" marL="0" marR="0" rtl="0" algn="ctr">
              <a:lnSpc>
                <a:spcPct val="111997"/>
              </a:lnSpc>
              <a:spcBef>
                <a:spcPts val="0"/>
              </a:spcBef>
              <a:spcAft>
                <a:spcPts val="0"/>
              </a:spcAft>
              <a:buNone/>
            </a:pPr>
            <a:r>
              <a:rPr b="1" lang="en-US" sz="8302">
                <a:solidFill>
                  <a:srgbClr val="F9B458"/>
                </a:solidFill>
                <a:latin typeface="Ubuntu"/>
                <a:ea typeface="Ubuntu"/>
                <a:cs typeface="Ubuntu"/>
                <a:sym typeface="Ubuntu"/>
              </a:rPr>
              <a:t>Research Questions</a:t>
            </a:r>
            <a:endParaRPr>
              <a:solidFill>
                <a:srgbClr val="F9B458"/>
              </a:solidFill>
            </a:endParaRPr>
          </a:p>
        </p:txBody>
      </p:sp>
      <p:graphicFrame>
        <p:nvGraphicFramePr>
          <p:cNvPr id="140" name="Google Shape;140;p16"/>
          <p:cNvGraphicFramePr/>
          <p:nvPr/>
        </p:nvGraphicFramePr>
        <p:xfrm>
          <a:off x="7012906" y="3241304"/>
          <a:ext cx="3000000" cy="3000000"/>
        </p:xfrm>
        <a:graphic>
          <a:graphicData uri="http://schemas.openxmlformats.org/drawingml/2006/table">
            <a:tbl>
              <a:tblPr>
                <a:noFill/>
                <a:tableStyleId>{E252D2DF-86A5-4EBB-8283-210481AD030F}</a:tableStyleId>
              </a:tblPr>
              <a:tblGrid>
                <a:gridCol w="3400500"/>
                <a:gridCol w="6845875"/>
              </a:tblGrid>
              <a:tr h="1155150">
                <a:tc>
                  <a:txBody>
                    <a:bodyPr/>
                    <a:lstStyle/>
                    <a:p>
                      <a:pPr indent="0" lvl="0" marL="0" marR="0" rtl="0" algn="ctr">
                        <a:lnSpc>
                          <a:spcPct val="139958"/>
                        </a:lnSpc>
                        <a:spcBef>
                          <a:spcPts val="0"/>
                        </a:spcBef>
                        <a:spcAft>
                          <a:spcPts val="0"/>
                        </a:spcAft>
                        <a:buNone/>
                      </a:pPr>
                      <a:r>
                        <a:rPr b="1" lang="en-US" sz="2400">
                          <a:latin typeface="Ubuntu"/>
                          <a:ea typeface="Ubuntu"/>
                          <a:cs typeface="Ubuntu"/>
                          <a:sym typeface="Ubuntu"/>
                        </a:rPr>
                        <a:t>RQ1:</a:t>
                      </a:r>
                      <a:endParaRPr sz="1100" u="none" cap="none" strike="noStrike"/>
                    </a:p>
                  </a:txBody>
                  <a:tcPr marT="190500" marB="190500" marR="190500" marL="190500" anchor="ctr">
                    <a:lnL cap="flat" cmpd="sng" w="47625">
                      <a:solidFill>
                        <a:srgbClr val="333333"/>
                      </a:solidFill>
                      <a:prstDash val="solid"/>
                      <a:round/>
                      <a:headEnd len="sm" w="sm" type="none"/>
                      <a:tailEnd len="sm" w="sm" type="none"/>
                    </a:lnL>
                    <a:lnR cap="flat" cmpd="sng" w="47625">
                      <a:solidFill>
                        <a:srgbClr val="333333"/>
                      </a:solidFill>
                      <a:prstDash val="solid"/>
                      <a:round/>
                      <a:headEnd len="sm" w="sm" type="none"/>
                      <a:tailEnd len="sm" w="sm" type="none"/>
                    </a:lnR>
                    <a:lnT cap="flat" cmpd="sng" w="47625">
                      <a:solidFill>
                        <a:srgbClr val="333333"/>
                      </a:solidFill>
                      <a:prstDash val="solid"/>
                      <a:round/>
                      <a:headEnd len="sm" w="sm" type="none"/>
                      <a:tailEnd len="sm" w="sm" type="none"/>
                    </a:lnT>
                    <a:lnB cap="flat" cmpd="sng" w="47625">
                      <a:solidFill>
                        <a:srgbClr val="333333"/>
                      </a:solidFill>
                      <a:prstDash val="solid"/>
                      <a:round/>
                      <a:headEnd len="sm" w="sm" type="none"/>
                      <a:tailEnd len="sm" w="sm" type="none"/>
                    </a:lnB>
                    <a:solidFill>
                      <a:srgbClr val="F28383"/>
                    </a:solidFill>
                  </a:tcPr>
                </a:tc>
                <a:tc>
                  <a:txBody>
                    <a:bodyPr/>
                    <a:lstStyle/>
                    <a:p>
                      <a:pPr indent="0" lvl="0" marL="0" marR="0" rtl="0" algn="ctr">
                        <a:lnSpc>
                          <a:spcPct val="139958"/>
                        </a:lnSpc>
                        <a:spcBef>
                          <a:spcPts val="0"/>
                        </a:spcBef>
                        <a:spcAft>
                          <a:spcPts val="0"/>
                        </a:spcAft>
                        <a:buNone/>
                      </a:pPr>
                      <a:r>
                        <a:rPr lang="en-US" sz="2400">
                          <a:latin typeface="Ubuntu"/>
                          <a:ea typeface="Ubuntu"/>
                          <a:cs typeface="Ubuntu"/>
                          <a:sym typeface="Ubuntu"/>
                        </a:rPr>
                        <a:t>What are the most common barriers that professors face when fulfilling student accommodation requests?</a:t>
                      </a:r>
                      <a:endParaRPr sz="1100" u="none" cap="none" strike="noStrike"/>
                    </a:p>
                  </a:txBody>
                  <a:tcPr marT="190500" marB="190500" marR="190500" marL="190500" anchor="ctr">
                    <a:lnL cap="flat" cmpd="sng" w="47625">
                      <a:solidFill>
                        <a:srgbClr val="333333"/>
                      </a:solidFill>
                      <a:prstDash val="solid"/>
                      <a:round/>
                      <a:headEnd len="sm" w="sm" type="none"/>
                      <a:tailEnd len="sm" w="sm" type="none"/>
                    </a:lnL>
                    <a:lnR cap="flat" cmpd="sng" w="47625">
                      <a:solidFill>
                        <a:srgbClr val="333333"/>
                      </a:solidFill>
                      <a:prstDash val="solid"/>
                      <a:round/>
                      <a:headEnd len="sm" w="sm" type="none"/>
                      <a:tailEnd len="sm" w="sm" type="none"/>
                    </a:lnR>
                    <a:lnT cap="flat" cmpd="sng" w="47625">
                      <a:solidFill>
                        <a:srgbClr val="333333"/>
                      </a:solidFill>
                      <a:prstDash val="solid"/>
                      <a:round/>
                      <a:headEnd len="sm" w="sm" type="none"/>
                      <a:tailEnd len="sm" w="sm" type="none"/>
                    </a:lnT>
                    <a:lnB cap="flat" cmpd="sng" w="47625">
                      <a:solidFill>
                        <a:srgbClr val="333333"/>
                      </a:solidFill>
                      <a:prstDash val="solid"/>
                      <a:round/>
                      <a:headEnd len="sm" w="sm" type="none"/>
                      <a:tailEnd len="sm" w="sm" type="none"/>
                    </a:lnB>
                    <a:solidFill>
                      <a:srgbClr val="FFFFFF"/>
                    </a:solidFill>
                  </a:tcPr>
                </a:tc>
              </a:tr>
              <a:tr h="1155150">
                <a:tc>
                  <a:txBody>
                    <a:bodyPr/>
                    <a:lstStyle/>
                    <a:p>
                      <a:pPr indent="0" lvl="0" marL="0" marR="0" rtl="0" algn="ctr">
                        <a:lnSpc>
                          <a:spcPct val="139958"/>
                        </a:lnSpc>
                        <a:spcBef>
                          <a:spcPts val="0"/>
                        </a:spcBef>
                        <a:spcAft>
                          <a:spcPts val="0"/>
                        </a:spcAft>
                        <a:buNone/>
                      </a:pPr>
                      <a:r>
                        <a:rPr b="1" lang="en-US" sz="2400">
                          <a:latin typeface="Ubuntu"/>
                          <a:ea typeface="Ubuntu"/>
                          <a:cs typeface="Ubuntu"/>
                          <a:sym typeface="Ubuntu"/>
                        </a:rPr>
                        <a:t>RQ2:</a:t>
                      </a:r>
                      <a:endParaRPr sz="1100" u="none" cap="none" strike="noStrike"/>
                    </a:p>
                  </a:txBody>
                  <a:tcPr marT="190500" marB="190500" marR="190500" marL="190500" anchor="ctr">
                    <a:lnL cap="flat" cmpd="sng" w="47625">
                      <a:solidFill>
                        <a:srgbClr val="333333"/>
                      </a:solidFill>
                      <a:prstDash val="solid"/>
                      <a:round/>
                      <a:headEnd len="sm" w="sm" type="none"/>
                      <a:tailEnd len="sm" w="sm" type="none"/>
                    </a:lnL>
                    <a:lnR cap="flat" cmpd="sng" w="47625">
                      <a:solidFill>
                        <a:srgbClr val="333333"/>
                      </a:solidFill>
                      <a:prstDash val="solid"/>
                      <a:round/>
                      <a:headEnd len="sm" w="sm" type="none"/>
                      <a:tailEnd len="sm" w="sm" type="none"/>
                    </a:lnR>
                    <a:lnT cap="flat" cmpd="sng" w="47625">
                      <a:solidFill>
                        <a:srgbClr val="333333"/>
                      </a:solidFill>
                      <a:prstDash val="solid"/>
                      <a:round/>
                      <a:headEnd len="sm" w="sm" type="none"/>
                      <a:tailEnd len="sm" w="sm" type="none"/>
                    </a:lnT>
                    <a:lnB cap="flat" cmpd="sng" w="47625">
                      <a:solidFill>
                        <a:srgbClr val="333333"/>
                      </a:solidFill>
                      <a:prstDash val="solid"/>
                      <a:round/>
                      <a:headEnd len="sm" w="sm" type="none"/>
                      <a:tailEnd len="sm" w="sm" type="none"/>
                    </a:lnB>
                    <a:solidFill>
                      <a:srgbClr val="F28383"/>
                    </a:solidFill>
                  </a:tcPr>
                </a:tc>
                <a:tc>
                  <a:txBody>
                    <a:bodyPr/>
                    <a:lstStyle/>
                    <a:p>
                      <a:pPr indent="0" lvl="0" marL="0" marR="0" rtl="0" algn="ctr">
                        <a:lnSpc>
                          <a:spcPct val="139958"/>
                        </a:lnSpc>
                        <a:spcBef>
                          <a:spcPts val="0"/>
                        </a:spcBef>
                        <a:spcAft>
                          <a:spcPts val="0"/>
                        </a:spcAft>
                        <a:buNone/>
                      </a:pPr>
                      <a:r>
                        <a:rPr lang="en-US" sz="2400">
                          <a:latin typeface="Ubuntu"/>
                          <a:ea typeface="Ubuntu"/>
                          <a:cs typeface="Ubuntu"/>
                          <a:sym typeface="Ubuntu"/>
                        </a:rPr>
                        <a:t>How do professors perceive disability accommodations?</a:t>
                      </a:r>
                      <a:endParaRPr sz="1100" u="none" cap="none" strike="noStrike"/>
                    </a:p>
                  </a:txBody>
                  <a:tcPr marT="190500" marB="190500" marR="190500" marL="190500" anchor="ctr">
                    <a:lnL cap="flat" cmpd="sng" w="47625">
                      <a:solidFill>
                        <a:srgbClr val="333333"/>
                      </a:solidFill>
                      <a:prstDash val="solid"/>
                      <a:round/>
                      <a:headEnd len="sm" w="sm" type="none"/>
                      <a:tailEnd len="sm" w="sm" type="none"/>
                    </a:lnL>
                    <a:lnR cap="flat" cmpd="sng" w="47625">
                      <a:solidFill>
                        <a:srgbClr val="333333"/>
                      </a:solidFill>
                      <a:prstDash val="solid"/>
                      <a:round/>
                      <a:headEnd len="sm" w="sm" type="none"/>
                      <a:tailEnd len="sm" w="sm" type="none"/>
                    </a:lnR>
                    <a:lnT cap="flat" cmpd="sng" w="47625">
                      <a:solidFill>
                        <a:srgbClr val="333333"/>
                      </a:solidFill>
                      <a:prstDash val="solid"/>
                      <a:round/>
                      <a:headEnd len="sm" w="sm" type="none"/>
                      <a:tailEnd len="sm" w="sm" type="none"/>
                    </a:lnT>
                    <a:lnB cap="flat" cmpd="sng" w="47625">
                      <a:solidFill>
                        <a:srgbClr val="333333"/>
                      </a:solidFill>
                      <a:prstDash val="solid"/>
                      <a:round/>
                      <a:headEnd len="sm" w="sm" type="none"/>
                      <a:tailEnd len="sm" w="sm" type="none"/>
                    </a:lnB>
                    <a:solidFill>
                      <a:srgbClr val="FFFFFF"/>
                    </a:solidFill>
                  </a:tcPr>
                </a:tc>
              </a:tr>
              <a:tr h="1155150">
                <a:tc>
                  <a:txBody>
                    <a:bodyPr/>
                    <a:lstStyle/>
                    <a:p>
                      <a:pPr indent="0" lvl="0" marL="0" marR="0" rtl="0" algn="ctr">
                        <a:lnSpc>
                          <a:spcPct val="139958"/>
                        </a:lnSpc>
                        <a:spcBef>
                          <a:spcPts val="0"/>
                        </a:spcBef>
                        <a:spcAft>
                          <a:spcPts val="0"/>
                        </a:spcAft>
                        <a:buNone/>
                      </a:pPr>
                      <a:r>
                        <a:rPr b="1" lang="en-US" sz="2400">
                          <a:latin typeface="Ubuntu"/>
                          <a:ea typeface="Ubuntu"/>
                          <a:cs typeface="Ubuntu"/>
                          <a:sym typeface="Ubuntu"/>
                        </a:rPr>
                        <a:t>RQ3:</a:t>
                      </a:r>
                      <a:endParaRPr sz="1100" u="none" cap="none" strike="noStrike"/>
                    </a:p>
                  </a:txBody>
                  <a:tcPr marT="190500" marB="190500" marR="190500" marL="190500" anchor="ctr">
                    <a:lnL cap="flat" cmpd="sng" w="47625">
                      <a:solidFill>
                        <a:srgbClr val="333333"/>
                      </a:solidFill>
                      <a:prstDash val="solid"/>
                      <a:round/>
                      <a:headEnd len="sm" w="sm" type="none"/>
                      <a:tailEnd len="sm" w="sm" type="none"/>
                    </a:lnL>
                    <a:lnR cap="flat" cmpd="sng" w="47625">
                      <a:solidFill>
                        <a:srgbClr val="333333"/>
                      </a:solidFill>
                      <a:prstDash val="solid"/>
                      <a:round/>
                      <a:headEnd len="sm" w="sm" type="none"/>
                      <a:tailEnd len="sm" w="sm" type="none"/>
                    </a:lnR>
                    <a:lnT cap="flat" cmpd="sng" w="47625">
                      <a:solidFill>
                        <a:srgbClr val="333333"/>
                      </a:solidFill>
                      <a:prstDash val="solid"/>
                      <a:round/>
                      <a:headEnd len="sm" w="sm" type="none"/>
                      <a:tailEnd len="sm" w="sm" type="none"/>
                    </a:lnT>
                    <a:lnB cap="flat" cmpd="sng" w="47625">
                      <a:solidFill>
                        <a:srgbClr val="333333"/>
                      </a:solidFill>
                      <a:prstDash val="solid"/>
                      <a:round/>
                      <a:headEnd len="sm" w="sm" type="none"/>
                      <a:tailEnd len="sm" w="sm" type="none"/>
                    </a:lnB>
                    <a:solidFill>
                      <a:srgbClr val="F28383"/>
                    </a:solidFill>
                  </a:tcPr>
                </a:tc>
                <a:tc>
                  <a:txBody>
                    <a:bodyPr/>
                    <a:lstStyle/>
                    <a:p>
                      <a:pPr indent="0" lvl="0" marL="0" marR="0" rtl="0" algn="ctr">
                        <a:lnSpc>
                          <a:spcPct val="139958"/>
                        </a:lnSpc>
                        <a:spcBef>
                          <a:spcPts val="0"/>
                        </a:spcBef>
                        <a:spcAft>
                          <a:spcPts val="0"/>
                        </a:spcAft>
                        <a:buNone/>
                      </a:pPr>
                      <a:r>
                        <a:rPr lang="en-US" sz="2400">
                          <a:latin typeface="Ubuntu"/>
                          <a:ea typeface="Ubuntu"/>
                          <a:cs typeface="Ubuntu"/>
                          <a:sym typeface="Ubuntu"/>
                        </a:rPr>
                        <a:t>How does professors’ perceptions of disability accommodations impact their willingness to provide difficult accommodations?</a:t>
                      </a:r>
                      <a:endParaRPr sz="1100" u="none" cap="none" strike="noStrike"/>
                    </a:p>
                  </a:txBody>
                  <a:tcPr marT="190500" marB="190500" marR="190500" marL="190500" anchor="ctr">
                    <a:lnL cap="flat" cmpd="sng" w="47625">
                      <a:solidFill>
                        <a:srgbClr val="333333"/>
                      </a:solidFill>
                      <a:prstDash val="solid"/>
                      <a:round/>
                      <a:headEnd len="sm" w="sm" type="none"/>
                      <a:tailEnd len="sm" w="sm" type="none"/>
                    </a:lnL>
                    <a:lnR cap="flat" cmpd="sng" w="47625">
                      <a:solidFill>
                        <a:srgbClr val="333333"/>
                      </a:solidFill>
                      <a:prstDash val="solid"/>
                      <a:round/>
                      <a:headEnd len="sm" w="sm" type="none"/>
                      <a:tailEnd len="sm" w="sm" type="none"/>
                    </a:lnR>
                    <a:lnT cap="flat" cmpd="sng" w="47625">
                      <a:solidFill>
                        <a:srgbClr val="333333"/>
                      </a:solidFill>
                      <a:prstDash val="solid"/>
                      <a:round/>
                      <a:headEnd len="sm" w="sm" type="none"/>
                      <a:tailEnd len="sm" w="sm" type="none"/>
                    </a:lnT>
                    <a:lnB cap="flat" cmpd="sng" w="47625">
                      <a:solidFill>
                        <a:srgbClr val="333333"/>
                      </a:solidFill>
                      <a:prstDash val="solid"/>
                      <a:round/>
                      <a:headEnd len="sm" w="sm" type="none"/>
                      <a:tailEnd len="sm" w="sm" type="none"/>
                    </a:lnB>
                    <a:solidFill>
                      <a:srgbClr val="FFFFFF"/>
                    </a:solidFill>
                  </a:tcPr>
                </a:tc>
              </a:tr>
              <a:tr h="1155150">
                <a:tc>
                  <a:txBody>
                    <a:bodyPr/>
                    <a:lstStyle/>
                    <a:p>
                      <a:pPr indent="0" lvl="0" marL="0" marR="0" rtl="0" algn="ctr">
                        <a:lnSpc>
                          <a:spcPct val="139958"/>
                        </a:lnSpc>
                        <a:spcBef>
                          <a:spcPts val="0"/>
                        </a:spcBef>
                        <a:spcAft>
                          <a:spcPts val="0"/>
                        </a:spcAft>
                        <a:buNone/>
                      </a:pPr>
                      <a:r>
                        <a:rPr b="1" lang="en-US" sz="2400">
                          <a:latin typeface="Ubuntu"/>
                          <a:ea typeface="Ubuntu"/>
                          <a:cs typeface="Ubuntu"/>
                          <a:sym typeface="Ubuntu"/>
                        </a:rPr>
                        <a:t>RQ4:</a:t>
                      </a:r>
                      <a:endParaRPr sz="1100" u="none" cap="none" strike="noStrike"/>
                    </a:p>
                  </a:txBody>
                  <a:tcPr marT="190500" marB="190500" marR="190500" marL="190500" anchor="ctr">
                    <a:lnL cap="flat" cmpd="sng" w="47625">
                      <a:solidFill>
                        <a:srgbClr val="333333"/>
                      </a:solidFill>
                      <a:prstDash val="solid"/>
                      <a:round/>
                      <a:headEnd len="sm" w="sm" type="none"/>
                      <a:tailEnd len="sm" w="sm" type="none"/>
                    </a:lnL>
                    <a:lnR cap="flat" cmpd="sng" w="47625">
                      <a:solidFill>
                        <a:srgbClr val="333333"/>
                      </a:solidFill>
                      <a:prstDash val="solid"/>
                      <a:round/>
                      <a:headEnd len="sm" w="sm" type="none"/>
                      <a:tailEnd len="sm" w="sm" type="none"/>
                    </a:lnR>
                    <a:lnT cap="flat" cmpd="sng" w="47625">
                      <a:solidFill>
                        <a:srgbClr val="333333"/>
                      </a:solidFill>
                      <a:prstDash val="solid"/>
                      <a:round/>
                      <a:headEnd len="sm" w="sm" type="none"/>
                      <a:tailEnd len="sm" w="sm" type="none"/>
                    </a:lnT>
                    <a:lnB cap="flat" cmpd="sng" w="47625">
                      <a:solidFill>
                        <a:srgbClr val="333333"/>
                      </a:solidFill>
                      <a:prstDash val="solid"/>
                      <a:round/>
                      <a:headEnd len="sm" w="sm" type="none"/>
                      <a:tailEnd len="sm" w="sm" type="none"/>
                    </a:lnB>
                    <a:solidFill>
                      <a:srgbClr val="F28383"/>
                    </a:solidFill>
                  </a:tcPr>
                </a:tc>
                <a:tc>
                  <a:txBody>
                    <a:bodyPr/>
                    <a:lstStyle/>
                    <a:p>
                      <a:pPr indent="0" lvl="0" marL="0" marR="0" rtl="0" algn="ctr">
                        <a:lnSpc>
                          <a:spcPct val="139958"/>
                        </a:lnSpc>
                        <a:spcBef>
                          <a:spcPts val="0"/>
                        </a:spcBef>
                        <a:spcAft>
                          <a:spcPts val="0"/>
                        </a:spcAft>
                        <a:buClr>
                          <a:srgbClr val="000000"/>
                        </a:buClr>
                        <a:buFont typeface="Arial"/>
                        <a:buNone/>
                      </a:pPr>
                      <a:r>
                        <a:rPr lang="en-US" sz="2400">
                          <a:latin typeface="Ubuntu"/>
                          <a:ea typeface="Ubuntu"/>
                          <a:cs typeface="Ubuntu"/>
                          <a:sym typeface="Ubuntu"/>
                        </a:rPr>
                        <a:t>What kind of support and resources do professors need to fulfill accommodation requests for students with disabilities?</a:t>
                      </a:r>
                      <a:endParaRPr sz="1100" u="none" cap="none" strike="noStrike"/>
                    </a:p>
                  </a:txBody>
                  <a:tcPr marT="190500" marB="190500" marR="190500" marL="190500" anchor="ctr">
                    <a:lnL cap="flat" cmpd="sng" w="47625">
                      <a:solidFill>
                        <a:srgbClr val="333333"/>
                      </a:solidFill>
                      <a:prstDash val="solid"/>
                      <a:round/>
                      <a:headEnd len="sm" w="sm" type="none"/>
                      <a:tailEnd len="sm" w="sm" type="none"/>
                    </a:lnL>
                    <a:lnR cap="flat" cmpd="sng" w="47625">
                      <a:solidFill>
                        <a:srgbClr val="333333"/>
                      </a:solidFill>
                      <a:prstDash val="solid"/>
                      <a:round/>
                      <a:headEnd len="sm" w="sm" type="none"/>
                      <a:tailEnd len="sm" w="sm" type="none"/>
                    </a:lnR>
                    <a:lnT cap="flat" cmpd="sng" w="47625">
                      <a:solidFill>
                        <a:srgbClr val="333333"/>
                      </a:solidFill>
                      <a:prstDash val="solid"/>
                      <a:round/>
                      <a:headEnd len="sm" w="sm" type="none"/>
                      <a:tailEnd len="sm" w="sm" type="none"/>
                    </a:lnT>
                    <a:lnB cap="flat" cmpd="sng" w="47625">
                      <a:solidFill>
                        <a:srgbClr val="333333"/>
                      </a:solidFill>
                      <a:prstDash val="solid"/>
                      <a:round/>
                      <a:headEnd len="sm" w="sm" type="none"/>
                      <a:tailEnd len="sm" w="sm" type="none"/>
                    </a:lnB>
                    <a:solidFill>
                      <a:srgbClr val="FFFFFF"/>
                    </a:solidFill>
                  </a:tcPr>
                </a:tc>
              </a:tr>
            </a:tbl>
          </a:graphicData>
        </a:graphic>
      </p:graphicFrame>
      <p:pic>
        <p:nvPicPr>
          <p:cNvPr id="141" name="Google Shape;141;p16"/>
          <p:cNvPicPr preferRelativeResize="0"/>
          <p:nvPr/>
        </p:nvPicPr>
        <p:blipFill rotWithShape="1">
          <a:blip r:embed="rId4">
            <a:alphaModFix/>
          </a:blip>
          <a:srcRect b="0" l="0" r="0" t="0"/>
          <a:stretch/>
        </p:blipFill>
        <p:spPr>
          <a:xfrm rot="1044587">
            <a:off x="15462231" y="743668"/>
            <a:ext cx="2048069" cy="223499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AEA"/>
        </a:solidFill>
      </p:bgPr>
    </p:bg>
    <p:spTree>
      <p:nvGrpSpPr>
        <p:cNvPr id="145" name="Shape 145"/>
        <p:cNvGrpSpPr/>
        <p:nvPr/>
      </p:nvGrpSpPr>
      <p:grpSpPr>
        <a:xfrm>
          <a:off x="0" y="0"/>
          <a:ext cx="0" cy="0"/>
          <a:chOff x="0" y="0"/>
          <a:chExt cx="0" cy="0"/>
        </a:xfrm>
      </p:grpSpPr>
      <p:grpSp>
        <p:nvGrpSpPr>
          <p:cNvPr id="146" name="Google Shape;146;p17"/>
          <p:cNvGrpSpPr/>
          <p:nvPr/>
        </p:nvGrpSpPr>
        <p:grpSpPr>
          <a:xfrm>
            <a:off x="12222225" y="2974951"/>
            <a:ext cx="5265438" cy="5384453"/>
            <a:chOff x="0" y="-253979"/>
            <a:chExt cx="6794113" cy="6908459"/>
          </a:xfrm>
        </p:grpSpPr>
        <p:grpSp>
          <p:nvGrpSpPr>
            <p:cNvPr id="147" name="Google Shape;147;p17"/>
            <p:cNvGrpSpPr/>
            <p:nvPr/>
          </p:nvGrpSpPr>
          <p:grpSpPr>
            <a:xfrm>
              <a:off x="0" y="-253979"/>
              <a:ext cx="6794113" cy="6908459"/>
              <a:chOff x="0" y="-57150"/>
              <a:chExt cx="1528801" cy="1554531"/>
            </a:xfrm>
          </p:grpSpPr>
          <p:sp>
            <p:nvSpPr>
              <p:cNvPr id="148" name="Google Shape;148;p17"/>
              <p:cNvSpPr/>
              <p:nvPr/>
            </p:nvSpPr>
            <p:spPr>
              <a:xfrm>
                <a:off x="0" y="0"/>
                <a:ext cx="1528801" cy="1497381"/>
              </a:xfrm>
              <a:custGeom>
                <a:rect b="b" l="l" r="r" t="t"/>
                <a:pathLst>
                  <a:path extrusionOk="0" h="1497381" w="1528801">
                    <a:moveTo>
                      <a:pt x="0" y="0"/>
                    </a:moveTo>
                    <a:lnTo>
                      <a:pt x="1528801" y="0"/>
                    </a:lnTo>
                    <a:lnTo>
                      <a:pt x="1528801" y="1497381"/>
                    </a:lnTo>
                    <a:lnTo>
                      <a:pt x="0" y="1497381"/>
                    </a:lnTo>
                    <a:close/>
                  </a:path>
                </a:pathLst>
              </a:custGeom>
              <a:solidFill>
                <a:srgbClr val="F28383"/>
              </a:solidFill>
              <a:ln cap="flat" cmpd="sng" w="47625">
                <a:solidFill>
                  <a:srgbClr val="333333"/>
                </a:solidFill>
                <a:prstDash val="solid"/>
                <a:round/>
                <a:headEnd len="sm" w="sm" type="none"/>
                <a:tailEnd len="sm" w="sm" type="none"/>
              </a:ln>
            </p:spPr>
          </p:sp>
          <p:sp>
            <p:nvSpPr>
              <p:cNvPr id="149" name="Google Shape;149;p17"/>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0" name="Google Shape;150;p17"/>
            <p:cNvGrpSpPr/>
            <p:nvPr/>
          </p:nvGrpSpPr>
          <p:grpSpPr>
            <a:xfrm>
              <a:off x="340974" y="86536"/>
              <a:ext cx="6112166" cy="6227429"/>
              <a:chOff x="0" y="-57150"/>
              <a:chExt cx="1375351" cy="1401287"/>
            </a:xfrm>
          </p:grpSpPr>
          <p:sp>
            <p:nvSpPr>
              <p:cNvPr id="151" name="Google Shape;151;p17"/>
              <p:cNvSpPr/>
              <p:nvPr/>
            </p:nvSpPr>
            <p:spPr>
              <a:xfrm>
                <a:off x="0" y="0"/>
                <a:ext cx="1375351" cy="1344137"/>
              </a:xfrm>
              <a:custGeom>
                <a:rect b="b" l="l" r="r" t="t"/>
                <a:pathLst>
                  <a:path extrusionOk="0" h="1344137" w="1375351">
                    <a:moveTo>
                      <a:pt x="0" y="0"/>
                    </a:moveTo>
                    <a:lnTo>
                      <a:pt x="1375351" y="0"/>
                    </a:lnTo>
                    <a:lnTo>
                      <a:pt x="1375351" y="1344137"/>
                    </a:lnTo>
                    <a:lnTo>
                      <a:pt x="0" y="1344137"/>
                    </a:lnTo>
                    <a:close/>
                  </a:path>
                </a:pathLst>
              </a:custGeom>
              <a:solidFill>
                <a:srgbClr val="EBEAEA"/>
              </a:solidFill>
              <a:ln cap="flat" cmpd="sng" w="47625">
                <a:solidFill>
                  <a:srgbClr val="333333"/>
                </a:solidFill>
                <a:prstDash val="solid"/>
                <a:round/>
                <a:headEnd len="sm" w="sm" type="none"/>
                <a:tailEnd len="sm" w="sm" type="none"/>
              </a:ln>
            </p:spPr>
          </p:sp>
          <p:sp>
            <p:nvSpPr>
              <p:cNvPr id="152" name="Google Shape;152;p17"/>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153" name="Google Shape;153;p17"/>
          <p:cNvGrpSpPr/>
          <p:nvPr/>
        </p:nvGrpSpPr>
        <p:grpSpPr>
          <a:xfrm>
            <a:off x="6406075" y="2974951"/>
            <a:ext cx="5361914" cy="5384453"/>
            <a:chOff x="0" y="-253979"/>
            <a:chExt cx="6794113" cy="6908459"/>
          </a:xfrm>
        </p:grpSpPr>
        <p:grpSp>
          <p:nvGrpSpPr>
            <p:cNvPr id="154" name="Google Shape;154;p17"/>
            <p:cNvGrpSpPr/>
            <p:nvPr/>
          </p:nvGrpSpPr>
          <p:grpSpPr>
            <a:xfrm>
              <a:off x="0" y="-253979"/>
              <a:ext cx="6794113" cy="6908459"/>
              <a:chOff x="0" y="-57150"/>
              <a:chExt cx="1528801" cy="1554531"/>
            </a:xfrm>
          </p:grpSpPr>
          <p:sp>
            <p:nvSpPr>
              <p:cNvPr id="155" name="Google Shape;155;p17"/>
              <p:cNvSpPr/>
              <p:nvPr/>
            </p:nvSpPr>
            <p:spPr>
              <a:xfrm>
                <a:off x="0" y="0"/>
                <a:ext cx="1528801" cy="1497381"/>
              </a:xfrm>
              <a:custGeom>
                <a:rect b="b" l="l" r="r" t="t"/>
                <a:pathLst>
                  <a:path extrusionOk="0" h="1497381" w="1528801">
                    <a:moveTo>
                      <a:pt x="0" y="0"/>
                    </a:moveTo>
                    <a:lnTo>
                      <a:pt x="1528801" y="0"/>
                    </a:lnTo>
                    <a:lnTo>
                      <a:pt x="1528801" y="1497381"/>
                    </a:lnTo>
                    <a:lnTo>
                      <a:pt x="0" y="1497381"/>
                    </a:lnTo>
                    <a:close/>
                  </a:path>
                </a:pathLst>
              </a:custGeom>
              <a:solidFill>
                <a:srgbClr val="4EBC9D"/>
              </a:solidFill>
              <a:ln cap="flat" cmpd="sng" w="47625">
                <a:solidFill>
                  <a:srgbClr val="333333"/>
                </a:solidFill>
                <a:prstDash val="solid"/>
                <a:round/>
                <a:headEnd len="sm" w="sm" type="none"/>
                <a:tailEnd len="sm" w="sm" type="none"/>
              </a:ln>
            </p:spPr>
          </p:sp>
          <p:sp>
            <p:nvSpPr>
              <p:cNvPr id="156" name="Google Shape;156;p17"/>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7" name="Google Shape;157;p17"/>
            <p:cNvGrpSpPr/>
            <p:nvPr/>
          </p:nvGrpSpPr>
          <p:grpSpPr>
            <a:xfrm>
              <a:off x="340974" y="86536"/>
              <a:ext cx="6112166" cy="6227429"/>
              <a:chOff x="0" y="-57150"/>
              <a:chExt cx="1375351" cy="1401287"/>
            </a:xfrm>
          </p:grpSpPr>
          <p:sp>
            <p:nvSpPr>
              <p:cNvPr id="158" name="Google Shape;158;p17"/>
              <p:cNvSpPr/>
              <p:nvPr/>
            </p:nvSpPr>
            <p:spPr>
              <a:xfrm>
                <a:off x="0" y="0"/>
                <a:ext cx="1375351" cy="1344137"/>
              </a:xfrm>
              <a:custGeom>
                <a:rect b="b" l="l" r="r" t="t"/>
                <a:pathLst>
                  <a:path extrusionOk="0" h="1344137" w="1375351">
                    <a:moveTo>
                      <a:pt x="0" y="0"/>
                    </a:moveTo>
                    <a:lnTo>
                      <a:pt x="1375351" y="0"/>
                    </a:lnTo>
                    <a:lnTo>
                      <a:pt x="1375351" y="1344137"/>
                    </a:lnTo>
                    <a:lnTo>
                      <a:pt x="0" y="1344137"/>
                    </a:lnTo>
                    <a:close/>
                  </a:path>
                </a:pathLst>
              </a:custGeom>
              <a:solidFill>
                <a:srgbClr val="EBEAEA"/>
              </a:solidFill>
              <a:ln cap="flat" cmpd="sng" w="47625">
                <a:solidFill>
                  <a:srgbClr val="333333"/>
                </a:solidFill>
                <a:prstDash val="solid"/>
                <a:round/>
                <a:headEnd len="sm" w="sm" type="none"/>
                <a:tailEnd len="sm" w="sm" type="none"/>
              </a:ln>
            </p:spPr>
          </p:sp>
          <p:sp>
            <p:nvSpPr>
              <p:cNvPr id="159" name="Google Shape;159;p17"/>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pic>
        <p:nvPicPr>
          <p:cNvPr id="160" name="Google Shape;160;p17"/>
          <p:cNvPicPr preferRelativeResize="0"/>
          <p:nvPr/>
        </p:nvPicPr>
        <p:blipFill rotWithShape="1">
          <a:blip r:embed="rId3">
            <a:alphaModFix/>
          </a:blip>
          <a:srcRect b="0" l="0" r="0" t="0"/>
          <a:stretch/>
        </p:blipFill>
        <p:spPr>
          <a:xfrm>
            <a:off x="8339125" y="4267999"/>
            <a:ext cx="1499525" cy="891550"/>
          </a:xfrm>
          <a:prstGeom prst="rect">
            <a:avLst/>
          </a:prstGeom>
          <a:noFill/>
          <a:ln>
            <a:noFill/>
          </a:ln>
        </p:spPr>
      </p:pic>
      <p:pic>
        <p:nvPicPr>
          <p:cNvPr id="161" name="Google Shape;161;p17"/>
          <p:cNvPicPr preferRelativeResize="0"/>
          <p:nvPr/>
        </p:nvPicPr>
        <p:blipFill rotWithShape="1">
          <a:blip r:embed="rId4">
            <a:alphaModFix/>
          </a:blip>
          <a:srcRect b="0" l="0" r="0" t="0"/>
          <a:stretch/>
        </p:blipFill>
        <p:spPr>
          <a:xfrm>
            <a:off x="14316575" y="4153898"/>
            <a:ext cx="1226850" cy="1226828"/>
          </a:xfrm>
          <a:prstGeom prst="rect">
            <a:avLst/>
          </a:prstGeom>
          <a:noFill/>
          <a:ln>
            <a:noFill/>
          </a:ln>
        </p:spPr>
      </p:pic>
      <p:grpSp>
        <p:nvGrpSpPr>
          <p:cNvPr id="162" name="Google Shape;162;p17"/>
          <p:cNvGrpSpPr/>
          <p:nvPr/>
        </p:nvGrpSpPr>
        <p:grpSpPr>
          <a:xfrm>
            <a:off x="510200" y="2974948"/>
            <a:ext cx="5361914" cy="5384453"/>
            <a:chOff x="0" y="-253979"/>
            <a:chExt cx="6794113" cy="6908459"/>
          </a:xfrm>
        </p:grpSpPr>
        <p:grpSp>
          <p:nvGrpSpPr>
            <p:cNvPr id="163" name="Google Shape;163;p17"/>
            <p:cNvGrpSpPr/>
            <p:nvPr/>
          </p:nvGrpSpPr>
          <p:grpSpPr>
            <a:xfrm>
              <a:off x="0" y="-253979"/>
              <a:ext cx="6794113" cy="6908459"/>
              <a:chOff x="0" y="-57150"/>
              <a:chExt cx="1528801" cy="1554531"/>
            </a:xfrm>
          </p:grpSpPr>
          <p:sp>
            <p:nvSpPr>
              <p:cNvPr id="164" name="Google Shape;164;p17"/>
              <p:cNvSpPr/>
              <p:nvPr/>
            </p:nvSpPr>
            <p:spPr>
              <a:xfrm>
                <a:off x="0" y="0"/>
                <a:ext cx="1528801" cy="1497381"/>
              </a:xfrm>
              <a:custGeom>
                <a:rect b="b" l="l" r="r" t="t"/>
                <a:pathLst>
                  <a:path extrusionOk="0" h="1497381" w="1528801">
                    <a:moveTo>
                      <a:pt x="0" y="0"/>
                    </a:moveTo>
                    <a:lnTo>
                      <a:pt x="1528801" y="0"/>
                    </a:lnTo>
                    <a:lnTo>
                      <a:pt x="1528801" y="1497381"/>
                    </a:lnTo>
                    <a:lnTo>
                      <a:pt x="0" y="1497381"/>
                    </a:lnTo>
                    <a:close/>
                  </a:path>
                </a:pathLst>
              </a:custGeom>
              <a:solidFill>
                <a:srgbClr val="F9B458"/>
              </a:solidFill>
              <a:ln cap="flat" cmpd="sng" w="47625">
                <a:solidFill>
                  <a:srgbClr val="333333"/>
                </a:solidFill>
                <a:prstDash val="solid"/>
                <a:round/>
                <a:headEnd len="sm" w="sm" type="none"/>
                <a:tailEnd len="sm" w="sm" type="none"/>
              </a:ln>
            </p:spPr>
          </p:sp>
          <p:sp>
            <p:nvSpPr>
              <p:cNvPr id="165" name="Google Shape;165;p17"/>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6" name="Google Shape;166;p17"/>
            <p:cNvGrpSpPr/>
            <p:nvPr/>
          </p:nvGrpSpPr>
          <p:grpSpPr>
            <a:xfrm>
              <a:off x="340974" y="86536"/>
              <a:ext cx="6112166" cy="6227429"/>
              <a:chOff x="0" y="-57150"/>
              <a:chExt cx="1375351" cy="1401287"/>
            </a:xfrm>
          </p:grpSpPr>
          <p:sp>
            <p:nvSpPr>
              <p:cNvPr id="167" name="Google Shape;167;p17"/>
              <p:cNvSpPr/>
              <p:nvPr/>
            </p:nvSpPr>
            <p:spPr>
              <a:xfrm>
                <a:off x="0" y="0"/>
                <a:ext cx="1375351" cy="1344137"/>
              </a:xfrm>
              <a:custGeom>
                <a:rect b="b" l="l" r="r" t="t"/>
                <a:pathLst>
                  <a:path extrusionOk="0" h="1344137" w="1375351">
                    <a:moveTo>
                      <a:pt x="0" y="0"/>
                    </a:moveTo>
                    <a:lnTo>
                      <a:pt x="1375351" y="0"/>
                    </a:lnTo>
                    <a:lnTo>
                      <a:pt x="1375351" y="1344137"/>
                    </a:lnTo>
                    <a:lnTo>
                      <a:pt x="0" y="1344137"/>
                    </a:lnTo>
                    <a:close/>
                  </a:path>
                </a:pathLst>
              </a:custGeom>
              <a:solidFill>
                <a:srgbClr val="EBEAEA"/>
              </a:solidFill>
              <a:ln cap="flat" cmpd="sng" w="47625">
                <a:solidFill>
                  <a:srgbClr val="333333"/>
                </a:solidFill>
                <a:prstDash val="solid"/>
                <a:round/>
                <a:headEnd len="sm" w="sm" type="none"/>
                <a:tailEnd len="sm" w="sm" type="none"/>
              </a:ln>
            </p:spPr>
          </p:sp>
          <p:sp>
            <p:nvSpPr>
              <p:cNvPr id="168" name="Google Shape;168;p17"/>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pic>
        <p:nvPicPr>
          <p:cNvPr id="169" name="Google Shape;169;p17"/>
          <p:cNvPicPr preferRelativeResize="0"/>
          <p:nvPr/>
        </p:nvPicPr>
        <p:blipFill rotWithShape="1">
          <a:blip r:embed="rId5">
            <a:alphaModFix/>
          </a:blip>
          <a:srcRect b="0" l="0" r="0" t="0"/>
          <a:stretch/>
        </p:blipFill>
        <p:spPr>
          <a:xfrm>
            <a:off x="2388753" y="4389925"/>
            <a:ext cx="1226845" cy="1226825"/>
          </a:xfrm>
          <a:prstGeom prst="rect">
            <a:avLst/>
          </a:prstGeom>
          <a:noFill/>
          <a:ln>
            <a:noFill/>
          </a:ln>
        </p:spPr>
      </p:pic>
      <p:pic>
        <p:nvPicPr>
          <p:cNvPr id="170" name="Google Shape;170;p17"/>
          <p:cNvPicPr preferRelativeResize="0"/>
          <p:nvPr/>
        </p:nvPicPr>
        <p:blipFill rotWithShape="1">
          <a:blip r:embed="rId6">
            <a:alphaModFix/>
          </a:blip>
          <a:srcRect b="0" l="0" r="0" t="0"/>
          <a:stretch/>
        </p:blipFill>
        <p:spPr>
          <a:xfrm rot="2046085">
            <a:off x="5147033" y="7145362"/>
            <a:ext cx="2590293" cy="3552771"/>
          </a:xfrm>
          <a:prstGeom prst="rect">
            <a:avLst/>
          </a:prstGeom>
          <a:noFill/>
          <a:ln>
            <a:noFill/>
          </a:ln>
        </p:spPr>
      </p:pic>
      <p:pic>
        <p:nvPicPr>
          <p:cNvPr id="171" name="Google Shape;171;p17"/>
          <p:cNvPicPr preferRelativeResize="0"/>
          <p:nvPr/>
        </p:nvPicPr>
        <p:blipFill rotWithShape="1">
          <a:blip r:embed="rId7">
            <a:alphaModFix/>
          </a:blip>
          <a:srcRect b="0" l="0" r="0" t="0"/>
          <a:stretch/>
        </p:blipFill>
        <p:spPr>
          <a:xfrm rot="-9227659">
            <a:off x="16364445" y="698744"/>
            <a:ext cx="2590293" cy="3552771"/>
          </a:xfrm>
          <a:prstGeom prst="rect">
            <a:avLst/>
          </a:prstGeom>
          <a:noFill/>
          <a:ln>
            <a:noFill/>
          </a:ln>
        </p:spPr>
      </p:pic>
      <p:sp>
        <p:nvSpPr>
          <p:cNvPr id="172" name="Google Shape;172;p17"/>
          <p:cNvSpPr txBox="1"/>
          <p:nvPr/>
        </p:nvSpPr>
        <p:spPr>
          <a:xfrm>
            <a:off x="2539507" y="1066800"/>
            <a:ext cx="13209000" cy="1278000"/>
          </a:xfrm>
          <a:prstGeom prst="rect">
            <a:avLst/>
          </a:prstGeom>
          <a:noFill/>
          <a:ln>
            <a:noFill/>
          </a:ln>
        </p:spPr>
        <p:txBody>
          <a:bodyPr anchorCtr="0" anchor="t" bIns="0" lIns="0" spcFirstLastPara="1" rIns="0" wrap="square" tIns="0">
            <a:spAutoFit/>
          </a:bodyPr>
          <a:lstStyle/>
          <a:p>
            <a:pPr indent="0" lvl="0" marL="0" marR="0" rtl="0" algn="ctr">
              <a:lnSpc>
                <a:spcPct val="111997"/>
              </a:lnSpc>
              <a:spcBef>
                <a:spcPts val="0"/>
              </a:spcBef>
              <a:spcAft>
                <a:spcPts val="0"/>
              </a:spcAft>
              <a:buNone/>
            </a:pPr>
            <a:r>
              <a:rPr b="1" lang="en-US" sz="8302">
                <a:latin typeface="Ubuntu"/>
                <a:ea typeface="Ubuntu"/>
                <a:cs typeface="Ubuntu"/>
                <a:sym typeface="Ubuntu"/>
              </a:rPr>
              <a:t>Methods</a:t>
            </a:r>
            <a:endParaRPr/>
          </a:p>
        </p:txBody>
      </p:sp>
      <p:sp>
        <p:nvSpPr>
          <p:cNvPr id="173" name="Google Shape;173;p17"/>
          <p:cNvSpPr txBox="1"/>
          <p:nvPr/>
        </p:nvSpPr>
        <p:spPr>
          <a:xfrm>
            <a:off x="6851938" y="3684945"/>
            <a:ext cx="4584000" cy="461700"/>
          </a:xfrm>
          <a:prstGeom prst="rect">
            <a:avLst/>
          </a:prstGeom>
          <a:noFill/>
          <a:ln>
            <a:noFill/>
          </a:ln>
        </p:spPr>
        <p:txBody>
          <a:bodyPr anchorCtr="0" anchor="t" bIns="0" lIns="0" spcFirstLastPara="1" rIns="0" wrap="square" tIns="0">
            <a:spAutoFit/>
          </a:bodyPr>
          <a:lstStyle/>
          <a:p>
            <a:pPr indent="0" lvl="0" marL="0" marR="0" rtl="0" algn="ctr">
              <a:lnSpc>
                <a:spcPct val="112000"/>
              </a:lnSpc>
              <a:spcBef>
                <a:spcPts val="0"/>
              </a:spcBef>
              <a:spcAft>
                <a:spcPts val="0"/>
              </a:spcAft>
              <a:buNone/>
            </a:pPr>
            <a:r>
              <a:rPr b="1" lang="en-US" sz="3000">
                <a:latin typeface="Ubuntu"/>
                <a:ea typeface="Ubuntu"/>
                <a:cs typeface="Ubuntu"/>
                <a:sym typeface="Ubuntu"/>
              </a:rPr>
              <a:t>Data Collection</a:t>
            </a:r>
            <a:endParaRPr/>
          </a:p>
        </p:txBody>
      </p:sp>
      <p:sp>
        <p:nvSpPr>
          <p:cNvPr id="174" name="Google Shape;174;p17"/>
          <p:cNvSpPr txBox="1"/>
          <p:nvPr/>
        </p:nvSpPr>
        <p:spPr>
          <a:xfrm>
            <a:off x="12648045" y="3608745"/>
            <a:ext cx="4584000" cy="461700"/>
          </a:xfrm>
          <a:prstGeom prst="rect">
            <a:avLst/>
          </a:prstGeom>
          <a:noFill/>
          <a:ln>
            <a:noFill/>
          </a:ln>
        </p:spPr>
        <p:txBody>
          <a:bodyPr anchorCtr="0" anchor="t" bIns="0" lIns="0" spcFirstLastPara="1" rIns="0" wrap="square" tIns="0">
            <a:spAutoFit/>
          </a:bodyPr>
          <a:lstStyle/>
          <a:p>
            <a:pPr indent="0" lvl="0" marL="0" marR="0" rtl="0" algn="ctr">
              <a:lnSpc>
                <a:spcPct val="112000"/>
              </a:lnSpc>
              <a:spcBef>
                <a:spcPts val="0"/>
              </a:spcBef>
              <a:spcAft>
                <a:spcPts val="0"/>
              </a:spcAft>
              <a:buNone/>
            </a:pPr>
            <a:r>
              <a:rPr b="1" lang="en-US" sz="3000">
                <a:latin typeface="Ubuntu"/>
                <a:ea typeface="Ubuntu"/>
                <a:cs typeface="Ubuntu"/>
                <a:sym typeface="Ubuntu"/>
              </a:rPr>
              <a:t>Data Analysis</a:t>
            </a:r>
            <a:endParaRPr/>
          </a:p>
        </p:txBody>
      </p:sp>
      <p:sp>
        <p:nvSpPr>
          <p:cNvPr id="175" name="Google Shape;175;p17"/>
          <p:cNvSpPr txBox="1"/>
          <p:nvPr/>
        </p:nvSpPr>
        <p:spPr>
          <a:xfrm>
            <a:off x="6843250" y="5276875"/>
            <a:ext cx="4433100" cy="2603700"/>
          </a:xfrm>
          <a:prstGeom prst="rect">
            <a:avLst/>
          </a:prstGeom>
          <a:noFill/>
          <a:ln>
            <a:noFill/>
          </a:ln>
        </p:spPr>
        <p:txBody>
          <a:bodyPr anchorCtr="0" anchor="t" bIns="0" lIns="0" spcFirstLastPara="1" rIns="0" wrap="square" tIns="0">
            <a:spAutoFit/>
          </a:bodyPr>
          <a:lstStyle/>
          <a:p>
            <a:pPr indent="0" lvl="1" marL="0" marR="0" rtl="0" algn="ctr">
              <a:lnSpc>
                <a:spcPct val="139958"/>
              </a:lnSpc>
              <a:spcBef>
                <a:spcPts val="0"/>
              </a:spcBef>
              <a:spcAft>
                <a:spcPts val="0"/>
              </a:spcAft>
              <a:buNone/>
            </a:pPr>
            <a:r>
              <a:rPr lang="en-US" sz="1800">
                <a:latin typeface="Ubuntu"/>
                <a:ea typeface="Ubuntu"/>
                <a:cs typeface="Ubuntu"/>
                <a:sym typeface="Ubuntu"/>
              </a:rPr>
              <a:t>Used purposeful sampling of professors in a variety of departments within the CHS &amp; the School of Arts. Conducted semi-structured interviews that were transcribed using Otter.ai (vers 3.23.0) and edited within the software by the researcher for clarity.</a:t>
            </a:r>
            <a:endParaRPr sz="800"/>
          </a:p>
        </p:txBody>
      </p:sp>
      <p:sp>
        <p:nvSpPr>
          <p:cNvPr id="176" name="Google Shape;176;p17"/>
          <p:cNvSpPr txBox="1"/>
          <p:nvPr/>
        </p:nvSpPr>
        <p:spPr>
          <a:xfrm>
            <a:off x="12571850" y="5505475"/>
            <a:ext cx="4538700" cy="2459100"/>
          </a:xfrm>
          <a:prstGeom prst="rect">
            <a:avLst/>
          </a:prstGeom>
          <a:noFill/>
          <a:ln>
            <a:noFill/>
          </a:ln>
        </p:spPr>
        <p:txBody>
          <a:bodyPr anchorCtr="0" anchor="t" bIns="0" lIns="0" spcFirstLastPara="1" rIns="0" wrap="square" tIns="0">
            <a:spAutoFit/>
          </a:bodyPr>
          <a:lstStyle/>
          <a:p>
            <a:pPr indent="0" lvl="1" marL="0" marR="0" rtl="0" algn="ctr">
              <a:lnSpc>
                <a:spcPct val="139958"/>
              </a:lnSpc>
              <a:spcBef>
                <a:spcPts val="0"/>
              </a:spcBef>
              <a:spcAft>
                <a:spcPts val="0"/>
              </a:spcAft>
              <a:buNone/>
            </a:pPr>
            <a:r>
              <a:rPr lang="en-US" sz="1700">
                <a:latin typeface="Ubuntu"/>
                <a:ea typeface="Ubuntu"/>
                <a:cs typeface="Ubuntu"/>
                <a:sym typeface="Ubuntu"/>
              </a:rPr>
              <a:t>Data was analyzed using Qualitative Thematic Analysis, an iterative approach. Used in-vivo coding for the first round of analysis, followed up with a round of descriptive coding. The codes were organized into a code list for comparison, which was used to develop themes and subthemes.</a:t>
            </a:r>
            <a:endParaRPr sz="700"/>
          </a:p>
        </p:txBody>
      </p:sp>
      <p:sp>
        <p:nvSpPr>
          <p:cNvPr id="177" name="Google Shape;177;p17"/>
          <p:cNvSpPr txBox="1"/>
          <p:nvPr/>
        </p:nvSpPr>
        <p:spPr>
          <a:xfrm>
            <a:off x="880053" y="3684945"/>
            <a:ext cx="4584000" cy="461700"/>
          </a:xfrm>
          <a:prstGeom prst="rect">
            <a:avLst/>
          </a:prstGeom>
          <a:noFill/>
          <a:ln>
            <a:noFill/>
          </a:ln>
        </p:spPr>
        <p:txBody>
          <a:bodyPr anchorCtr="0" anchor="t" bIns="0" lIns="0" spcFirstLastPara="1" rIns="0" wrap="square" tIns="0">
            <a:spAutoFit/>
          </a:bodyPr>
          <a:lstStyle/>
          <a:p>
            <a:pPr indent="0" lvl="0" marL="0" marR="0" rtl="0" algn="ctr">
              <a:lnSpc>
                <a:spcPct val="112000"/>
              </a:lnSpc>
              <a:spcBef>
                <a:spcPts val="0"/>
              </a:spcBef>
              <a:spcAft>
                <a:spcPts val="0"/>
              </a:spcAft>
              <a:buNone/>
            </a:pPr>
            <a:r>
              <a:rPr b="1" lang="en-US" sz="3000">
                <a:latin typeface="Ubuntu"/>
                <a:ea typeface="Ubuntu"/>
                <a:cs typeface="Ubuntu"/>
                <a:sym typeface="Ubuntu"/>
              </a:rPr>
              <a:t>Purpose &amp; </a:t>
            </a:r>
            <a:r>
              <a:rPr b="1" i="0" lang="en-US" sz="3000" u="none" cap="none" strike="noStrike">
                <a:solidFill>
                  <a:srgbClr val="000000"/>
                </a:solidFill>
                <a:latin typeface="Ubuntu"/>
                <a:ea typeface="Ubuntu"/>
                <a:cs typeface="Ubuntu"/>
                <a:sym typeface="Ubuntu"/>
              </a:rPr>
              <a:t>A</a:t>
            </a:r>
            <a:r>
              <a:rPr b="1" lang="en-US" sz="3000">
                <a:latin typeface="Ubuntu"/>
                <a:ea typeface="Ubuntu"/>
                <a:cs typeface="Ubuntu"/>
                <a:sym typeface="Ubuntu"/>
              </a:rPr>
              <a:t>pproach</a:t>
            </a:r>
            <a:endParaRPr/>
          </a:p>
        </p:txBody>
      </p:sp>
      <p:sp>
        <p:nvSpPr>
          <p:cNvPr id="178" name="Google Shape;178;p17"/>
          <p:cNvSpPr txBox="1"/>
          <p:nvPr/>
        </p:nvSpPr>
        <p:spPr>
          <a:xfrm>
            <a:off x="934650" y="5810275"/>
            <a:ext cx="4433100" cy="2031300"/>
          </a:xfrm>
          <a:prstGeom prst="rect">
            <a:avLst/>
          </a:prstGeom>
          <a:noFill/>
          <a:ln>
            <a:noFill/>
          </a:ln>
        </p:spPr>
        <p:txBody>
          <a:bodyPr anchorCtr="0" anchor="t" bIns="0" lIns="0" spcFirstLastPara="1" rIns="0" wrap="square" tIns="0">
            <a:spAutoFit/>
          </a:bodyPr>
          <a:lstStyle/>
          <a:p>
            <a:pPr indent="0" lvl="1" marL="0" marR="0" rtl="0" algn="ctr">
              <a:lnSpc>
                <a:spcPct val="139958"/>
              </a:lnSpc>
              <a:spcBef>
                <a:spcPts val="0"/>
              </a:spcBef>
              <a:spcAft>
                <a:spcPts val="0"/>
              </a:spcAft>
              <a:buNone/>
            </a:pPr>
            <a:r>
              <a:rPr lang="en-US" sz="2000">
                <a:latin typeface="Ubuntu"/>
                <a:ea typeface="Ubuntu"/>
                <a:cs typeface="Ubuntu"/>
                <a:sym typeface="Ubuntu"/>
              </a:rPr>
              <a:t>This study uses a critical approach. The purpose of this study is to investigate the barriers and supports to providing accommodations among professors in a variety of disciplines.</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AEA"/>
        </a:solidFill>
      </p:bgPr>
    </p:bg>
    <p:spTree>
      <p:nvGrpSpPr>
        <p:cNvPr id="182" name="Shape 182"/>
        <p:cNvGrpSpPr/>
        <p:nvPr/>
      </p:nvGrpSpPr>
      <p:grpSpPr>
        <a:xfrm>
          <a:off x="0" y="0"/>
          <a:ext cx="0" cy="0"/>
          <a:chOff x="0" y="0"/>
          <a:chExt cx="0" cy="0"/>
        </a:xfrm>
      </p:grpSpPr>
      <p:sp>
        <p:nvSpPr>
          <p:cNvPr id="183" name="Google Shape;183;p18"/>
          <p:cNvSpPr txBox="1"/>
          <p:nvPr/>
        </p:nvSpPr>
        <p:spPr>
          <a:xfrm>
            <a:off x="6951600" y="647725"/>
            <a:ext cx="3067800" cy="723300"/>
          </a:xfrm>
          <a:prstGeom prst="rect">
            <a:avLst/>
          </a:prstGeom>
          <a:noFill/>
          <a:ln>
            <a:noFill/>
          </a:ln>
        </p:spPr>
        <p:txBody>
          <a:bodyPr anchorCtr="0" anchor="t" bIns="0" lIns="0" spcFirstLastPara="1" rIns="0" wrap="square" tIns="0">
            <a:spAutoFit/>
          </a:bodyPr>
          <a:lstStyle/>
          <a:p>
            <a:pPr indent="0" lvl="0" marL="0" marR="0" rtl="0" algn="ctr">
              <a:lnSpc>
                <a:spcPct val="112000"/>
              </a:lnSpc>
              <a:spcBef>
                <a:spcPts val="0"/>
              </a:spcBef>
              <a:spcAft>
                <a:spcPts val="0"/>
              </a:spcAft>
              <a:buNone/>
            </a:pPr>
            <a:r>
              <a:rPr b="1" lang="en-US" sz="4700">
                <a:latin typeface="Ubuntu"/>
                <a:ea typeface="Ubuntu"/>
                <a:cs typeface="Ubuntu"/>
                <a:sym typeface="Ubuntu"/>
              </a:rPr>
              <a:t>Results</a:t>
            </a:r>
            <a:endParaRPr sz="2600"/>
          </a:p>
        </p:txBody>
      </p:sp>
      <p:graphicFrame>
        <p:nvGraphicFramePr>
          <p:cNvPr id="184" name="Google Shape;184;p18"/>
          <p:cNvGraphicFramePr/>
          <p:nvPr/>
        </p:nvGraphicFramePr>
        <p:xfrm>
          <a:off x="411415" y="1272341"/>
          <a:ext cx="3000000" cy="3000000"/>
        </p:xfrm>
        <a:graphic>
          <a:graphicData uri="http://schemas.openxmlformats.org/drawingml/2006/table">
            <a:tbl>
              <a:tblPr>
                <a:noFill/>
                <a:tableStyleId>{E252D2DF-86A5-4EBB-8283-210481AD030F}</a:tableStyleId>
              </a:tblPr>
              <a:tblGrid>
                <a:gridCol w="4934325"/>
              </a:tblGrid>
              <a:tr h="899875">
                <a:tc>
                  <a:txBody>
                    <a:bodyPr/>
                    <a:lstStyle/>
                    <a:p>
                      <a:pPr indent="0" lvl="0" marL="0" marR="0" rtl="0" algn="ctr">
                        <a:lnSpc>
                          <a:spcPct val="140018"/>
                        </a:lnSpc>
                        <a:spcBef>
                          <a:spcPts val="0"/>
                        </a:spcBef>
                        <a:spcAft>
                          <a:spcPts val="0"/>
                        </a:spcAft>
                        <a:buNone/>
                      </a:pPr>
                      <a:r>
                        <a:rPr b="1" lang="en-US" sz="1799">
                          <a:latin typeface="Ubuntu"/>
                          <a:ea typeface="Ubuntu"/>
                          <a:cs typeface="Ubuntu"/>
                          <a:sym typeface="Ubuntu"/>
                        </a:rPr>
                        <a:t>Challenges Faced By Professors in Accommodating Students</a:t>
                      </a:r>
                      <a:endParaRPr sz="700" u="none" cap="none" strike="noStrike"/>
                    </a:p>
                  </a:txBody>
                  <a:tcPr marT="137675" marB="137675" marR="137675" marL="137675" anchor="ctr">
                    <a:lnL cap="flat" cmpd="sng" w="47625">
                      <a:solidFill>
                        <a:srgbClr val="333333"/>
                      </a:solidFill>
                      <a:prstDash val="solid"/>
                      <a:round/>
                      <a:headEnd len="sm" w="sm" type="none"/>
                      <a:tailEnd len="sm" w="sm" type="none"/>
                    </a:lnL>
                    <a:lnR cap="flat" cmpd="sng" w="47625">
                      <a:solidFill>
                        <a:srgbClr val="333333"/>
                      </a:solidFill>
                      <a:prstDash val="solid"/>
                      <a:round/>
                      <a:headEnd len="sm" w="sm" type="none"/>
                      <a:tailEnd len="sm" w="sm" type="none"/>
                    </a:lnR>
                    <a:lnT cap="flat" cmpd="sng" w="47625">
                      <a:solidFill>
                        <a:srgbClr val="333333"/>
                      </a:solidFill>
                      <a:prstDash val="solid"/>
                      <a:round/>
                      <a:headEnd len="sm" w="sm" type="none"/>
                      <a:tailEnd len="sm" w="sm" type="none"/>
                    </a:lnT>
                    <a:lnB cap="flat" cmpd="sng" w="47625">
                      <a:solidFill>
                        <a:srgbClr val="333333"/>
                      </a:solidFill>
                      <a:prstDash val="solid"/>
                      <a:round/>
                      <a:headEnd len="sm" w="sm" type="none"/>
                      <a:tailEnd len="sm" w="sm" type="none"/>
                    </a:lnB>
                    <a:solidFill>
                      <a:srgbClr val="B4A7D6"/>
                    </a:solidFill>
                  </a:tcPr>
                </a:tc>
              </a:tr>
              <a:tr h="544475">
                <a:tc>
                  <a:txBody>
                    <a:bodyPr/>
                    <a:lstStyle/>
                    <a:p>
                      <a:pPr indent="0" lvl="0" marL="0" marR="0" rtl="0" algn="ctr">
                        <a:lnSpc>
                          <a:spcPct val="140018"/>
                        </a:lnSpc>
                        <a:spcBef>
                          <a:spcPts val="0"/>
                        </a:spcBef>
                        <a:spcAft>
                          <a:spcPts val="0"/>
                        </a:spcAft>
                        <a:buNone/>
                      </a:pPr>
                      <a:r>
                        <a:rPr b="1" lang="en-US" sz="1899">
                          <a:latin typeface="Ubuntu"/>
                          <a:ea typeface="Ubuntu"/>
                          <a:cs typeface="Ubuntu"/>
                          <a:sym typeface="Ubuntu"/>
                        </a:rPr>
                        <a:t>Time &amp; Workload Constraints</a:t>
                      </a:r>
                      <a:endParaRPr sz="800" u="none" cap="none" strike="noStrike"/>
                    </a:p>
                  </a:txBody>
                  <a:tcPr marT="137675" marB="137675" marR="137675" marL="137675" anchor="ctr">
                    <a:lnL cap="flat" cmpd="sng" w="47625">
                      <a:solidFill>
                        <a:srgbClr val="333333"/>
                      </a:solidFill>
                      <a:prstDash val="solid"/>
                      <a:round/>
                      <a:headEnd len="sm" w="sm" type="none"/>
                      <a:tailEnd len="sm" w="sm" type="none"/>
                    </a:lnL>
                    <a:lnR cap="flat" cmpd="sng" w="47625">
                      <a:solidFill>
                        <a:srgbClr val="333333"/>
                      </a:solidFill>
                      <a:prstDash val="solid"/>
                      <a:round/>
                      <a:headEnd len="sm" w="sm" type="none"/>
                      <a:tailEnd len="sm" w="sm" type="none"/>
                    </a:lnR>
                    <a:lnT cap="flat" cmpd="sng" w="47625">
                      <a:solidFill>
                        <a:srgbClr val="333333"/>
                      </a:solidFill>
                      <a:prstDash val="solid"/>
                      <a:round/>
                      <a:headEnd len="sm" w="sm" type="none"/>
                      <a:tailEnd len="sm" w="sm" type="none"/>
                    </a:lnT>
                    <a:lnB cap="flat" cmpd="sng" w="47625">
                      <a:solidFill>
                        <a:srgbClr val="333333"/>
                      </a:solidFill>
                      <a:prstDash val="solid"/>
                      <a:round/>
                      <a:headEnd len="sm" w="sm" type="none"/>
                      <a:tailEnd len="sm" w="sm" type="none"/>
                    </a:lnB>
                    <a:solidFill>
                      <a:srgbClr val="E5C9F3"/>
                    </a:solidFill>
                  </a:tcPr>
                </a:tc>
              </a:tr>
              <a:tr h="2059725">
                <a:tc>
                  <a:txBody>
                    <a:bodyPr/>
                    <a:lstStyle/>
                    <a:p>
                      <a:pPr indent="0" lvl="0" marL="0" marR="0" rtl="0" algn="ctr">
                        <a:lnSpc>
                          <a:spcPct val="100000"/>
                        </a:lnSpc>
                        <a:spcBef>
                          <a:spcPts val="0"/>
                        </a:spcBef>
                        <a:spcAft>
                          <a:spcPts val="0"/>
                        </a:spcAft>
                        <a:buNone/>
                      </a:pPr>
                      <a:r>
                        <a:rPr lang="en-US" sz="1699">
                          <a:latin typeface="Ubuntu"/>
                          <a:ea typeface="Ubuntu"/>
                          <a:cs typeface="Ubuntu"/>
                          <a:sym typeface="Ubuntu"/>
                        </a:rPr>
                        <a:t>“I teach fully online asynchronous courses, and so over the past few years, the number of SAEO accommodations has really dramatically risen in my opinion, so there are a whole lot more requests. There used to be maybe one or two out of about 800 students and now I get at least 10% of that each semester, and so the number of requests has arisen, but there is a pattern to the requests.” - Participant 4</a:t>
                      </a:r>
                      <a:endParaRPr sz="600" u="none" cap="none" strike="noStrike"/>
                    </a:p>
                  </a:txBody>
                  <a:tcPr marT="137675" marB="137675" marR="137675" marL="137675" anchor="ctr">
                    <a:lnL cap="flat" cmpd="sng" w="47625">
                      <a:solidFill>
                        <a:srgbClr val="333333"/>
                      </a:solidFill>
                      <a:prstDash val="solid"/>
                      <a:round/>
                      <a:headEnd len="sm" w="sm" type="none"/>
                      <a:tailEnd len="sm" w="sm" type="none"/>
                    </a:lnL>
                    <a:lnR cap="flat" cmpd="sng" w="47625">
                      <a:solidFill>
                        <a:srgbClr val="333333"/>
                      </a:solidFill>
                      <a:prstDash val="solid"/>
                      <a:round/>
                      <a:headEnd len="sm" w="sm" type="none"/>
                      <a:tailEnd len="sm" w="sm" type="none"/>
                    </a:lnR>
                    <a:lnT cap="flat" cmpd="sng" w="47625">
                      <a:solidFill>
                        <a:srgbClr val="333333"/>
                      </a:solidFill>
                      <a:prstDash val="solid"/>
                      <a:round/>
                      <a:headEnd len="sm" w="sm" type="none"/>
                      <a:tailEnd len="sm" w="sm" type="none"/>
                    </a:lnT>
                    <a:lnB cap="flat" cmpd="sng" w="47625">
                      <a:solidFill>
                        <a:srgbClr val="333333"/>
                      </a:solidFill>
                      <a:prstDash val="solid"/>
                      <a:round/>
                      <a:headEnd len="sm" w="sm" type="none"/>
                      <a:tailEnd len="sm" w="sm" type="none"/>
                    </a:lnB>
                  </a:tcPr>
                </a:tc>
              </a:tr>
              <a:tr h="515075">
                <a:tc>
                  <a:txBody>
                    <a:bodyPr/>
                    <a:lstStyle/>
                    <a:p>
                      <a:pPr indent="0" lvl="0" marL="0" marR="0" rtl="0" algn="ctr">
                        <a:lnSpc>
                          <a:spcPct val="140018"/>
                        </a:lnSpc>
                        <a:spcBef>
                          <a:spcPts val="0"/>
                        </a:spcBef>
                        <a:spcAft>
                          <a:spcPts val="0"/>
                        </a:spcAft>
                        <a:buNone/>
                      </a:pPr>
                      <a:r>
                        <a:rPr b="1" lang="en-US" sz="1699">
                          <a:latin typeface="Ubuntu"/>
                          <a:ea typeface="Ubuntu"/>
                          <a:cs typeface="Ubuntu"/>
                          <a:sym typeface="Ubuntu"/>
                        </a:rPr>
                        <a:t>Lack of Training &amp; Resources for Faculty</a:t>
                      </a:r>
                      <a:endParaRPr sz="600" u="none" cap="none" strike="noStrike"/>
                    </a:p>
                  </a:txBody>
                  <a:tcPr marT="137675" marB="137675" marR="137675" marL="137675" anchor="ctr">
                    <a:lnL cap="flat" cmpd="sng" w="47625">
                      <a:solidFill>
                        <a:srgbClr val="333333"/>
                      </a:solidFill>
                      <a:prstDash val="solid"/>
                      <a:round/>
                      <a:headEnd len="sm" w="sm" type="none"/>
                      <a:tailEnd len="sm" w="sm" type="none"/>
                    </a:lnL>
                    <a:lnR cap="flat" cmpd="sng" w="47625">
                      <a:solidFill>
                        <a:srgbClr val="333333"/>
                      </a:solidFill>
                      <a:prstDash val="solid"/>
                      <a:round/>
                      <a:headEnd len="sm" w="sm" type="none"/>
                      <a:tailEnd len="sm" w="sm" type="none"/>
                    </a:lnR>
                    <a:lnT cap="flat" cmpd="sng" w="47625">
                      <a:solidFill>
                        <a:srgbClr val="333333"/>
                      </a:solidFill>
                      <a:prstDash val="solid"/>
                      <a:round/>
                      <a:headEnd len="sm" w="sm" type="none"/>
                      <a:tailEnd len="sm" w="sm" type="none"/>
                    </a:lnT>
                    <a:lnB cap="flat" cmpd="sng" w="47625">
                      <a:solidFill>
                        <a:srgbClr val="333333"/>
                      </a:solidFill>
                      <a:prstDash val="solid"/>
                      <a:round/>
                      <a:headEnd len="sm" w="sm" type="none"/>
                      <a:tailEnd len="sm" w="sm" type="none"/>
                    </a:lnB>
                    <a:solidFill>
                      <a:srgbClr val="E5C9F3"/>
                    </a:solidFill>
                  </a:tcPr>
                </a:tc>
              </a:tr>
              <a:tr h="1525250">
                <a:tc>
                  <a:txBody>
                    <a:bodyPr/>
                    <a:lstStyle/>
                    <a:p>
                      <a:pPr indent="0" lvl="0" marL="0" marR="0" rtl="0" algn="ctr">
                        <a:lnSpc>
                          <a:spcPct val="100000"/>
                        </a:lnSpc>
                        <a:spcBef>
                          <a:spcPts val="0"/>
                        </a:spcBef>
                        <a:spcAft>
                          <a:spcPts val="0"/>
                        </a:spcAft>
                        <a:buNone/>
                      </a:pPr>
                      <a:r>
                        <a:rPr lang="en-US" sz="1699">
                          <a:latin typeface="Ubuntu"/>
                          <a:ea typeface="Ubuntu"/>
                          <a:cs typeface="Ubuntu"/>
                          <a:sym typeface="Ubuntu"/>
                        </a:rPr>
                        <a:t>“I would say that there are minimal resources available to faculty… No, not through the school, the only training that I've had is my own disabilities that have supported my ability to further comprehend what students are going through or relate to it.” - Participant 2</a:t>
                      </a:r>
                      <a:endParaRPr sz="600" u="none" cap="none" strike="noStrike"/>
                    </a:p>
                  </a:txBody>
                  <a:tcPr marT="137675" marB="137675" marR="137675" marL="137675" anchor="ctr">
                    <a:lnL cap="flat" cmpd="sng" w="47625">
                      <a:solidFill>
                        <a:srgbClr val="333333"/>
                      </a:solidFill>
                      <a:prstDash val="solid"/>
                      <a:round/>
                      <a:headEnd len="sm" w="sm" type="none"/>
                      <a:tailEnd len="sm" w="sm" type="none"/>
                    </a:lnL>
                    <a:lnR cap="flat" cmpd="sng" w="47625">
                      <a:solidFill>
                        <a:srgbClr val="333333"/>
                      </a:solidFill>
                      <a:prstDash val="solid"/>
                      <a:round/>
                      <a:headEnd len="sm" w="sm" type="none"/>
                      <a:tailEnd len="sm" w="sm" type="none"/>
                    </a:lnR>
                    <a:lnT cap="flat" cmpd="sng" w="47625">
                      <a:solidFill>
                        <a:srgbClr val="333333"/>
                      </a:solidFill>
                      <a:prstDash val="solid"/>
                      <a:round/>
                      <a:headEnd len="sm" w="sm" type="none"/>
                      <a:tailEnd len="sm" w="sm" type="none"/>
                    </a:lnT>
                    <a:lnB cap="flat" cmpd="sng" w="47625">
                      <a:solidFill>
                        <a:srgbClr val="333333"/>
                      </a:solidFill>
                      <a:prstDash val="solid"/>
                      <a:round/>
                      <a:headEnd len="sm" w="sm" type="none"/>
                      <a:tailEnd len="sm" w="sm" type="none"/>
                    </a:lnB>
                  </a:tcPr>
                </a:tc>
              </a:tr>
              <a:tr h="864600">
                <a:tc>
                  <a:txBody>
                    <a:bodyPr/>
                    <a:lstStyle/>
                    <a:p>
                      <a:pPr indent="0" lvl="0" marL="0" marR="0" rtl="0" algn="ctr">
                        <a:lnSpc>
                          <a:spcPct val="140018"/>
                        </a:lnSpc>
                        <a:spcBef>
                          <a:spcPts val="0"/>
                        </a:spcBef>
                        <a:spcAft>
                          <a:spcPts val="0"/>
                        </a:spcAft>
                        <a:buNone/>
                      </a:pPr>
                      <a:r>
                        <a:rPr b="1" lang="en-US" sz="1699">
                          <a:latin typeface="Ubuntu"/>
                          <a:ea typeface="Ubuntu"/>
                          <a:cs typeface="Ubuntu"/>
                          <a:sym typeface="Ubuntu"/>
                        </a:rPr>
                        <a:t>Understanding Accommodation Requirements</a:t>
                      </a:r>
                      <a:endParaRPr sz="600" u="none" cap="none" strike="noStrike"/>
                    </a:p>
                  </a:txBody>
                  <a:tcPr marT="137675" marB="137675" marR="137675" marL="137675" anchor="ctr">
                    <a:lnL cap="flat" cmpd="sng" w="47625">
                      <a:solidFill>
                        <a:srgbClr val="333333"/>
                      </a:solidFill>
                      <a:prstDash val="solid"/>
                      <a:round/>
                      <a:headEnd len="sm" w="sm" type="none"/>
                      <a:tailEnd len="sm" w="sm" type="none"/>
                    </a:lnL>
                    <a:lnR cap="flat" cmpd="sng" w="47625">
                      <a:solidFill>
                        <a:srgbClr val="333333"/>
                      </a:solidFill>
                      <a:prstDash val="solid"/>
                      <a:round/>
                      <a:headEnd len="sm" w="sm" type="none"/>
                      <a:tailEnd len="sm" w="sm" type="none"/>
                    </a:lnR>
                    <a:lnT cap="flat" cmpd="sng" w="47625">
                      <a:solidFill>
                        <a:srgbClr val="333333"/>
                      </a:solidFill>
                      <a:prstDash val="solid"/>
                      <a:round/>
                      <a:headEnd len="sm" w="sm" type="none"/>
                      <a:tailEnd len="sm" w="sm" type="none"/>
                    </a:lnT>
                    <a:lnB cap="flat" cmpd="sng" w="47625">
                      <a:solidFill>
                        <a:srgbClr val="333333"/>
                      </a:solidFill>
                      <a:prstDash val="solid"/>
                      <a:round/>
                      <a:headEnd len="sm" w="sm" type="none"/>
                      <a:tailEnd len="sm" w="sm" type="none"/>
                    </a:lnB>
                    <a:solidFill>
                      <a:srgbClr val="E5C9F3"/>
                    </a:solidFill>
                  </a:tcPr>
                </a:tc>
              </a:tr>
            </a:tbl>
          </a:graphicData>
        </a:graphic>
      </p:graphicFrame>
      <p:graphicFrame>
        <p:nvGraphicFramePr>
          <p:cNvPr id="185" name="Google Shape;185;p18"/>
          <p:cNvGraphicFramePr/>
          <p:nvPr/>
        </p:nvGraphicFramePr>
        <p:xfrm>
          <a:off x="5678089" y="2110541"/>
          <a:ext cx="3000000" cy="3000000"/>
        </p:xfrm>
        <a:graphic>
          <a:graphicData uri="http://schemas.openxmlformats.org/drawingml/2006/table">
            <a:tbl>
              <a:tblPr>
                <a:noFill/>
                <a:tableStyleId>{E252D2DF-86A5-4EBB-8283-210481AD030F}</a:tableStyleId>
              </a:tblPr>
              <a:tblGrid>
                <a:gridCol w="5941225"/>
              </a:tblGrid>
              <a:tr h="536525">
                <a:tc>
                  <a:txBody>
                    <a:bodyPr/>
                    <a:lstStyle/>
                    <a:p>
                      <a:pPr indent="0" lvl="0" marL="0" marR="0" rtl="0" algn="ctr">
                        <a:lnSpc>
                          <a:spcPct val="140018"/>
                        </a:lnSpc>
                        <a:spcBef>
                          <a:spcPts val="0"/>
                        </a:spcBef>
                        <a:spcAft>
                          <a:spcPts val="0"/>
                        </a:spcAft>
                        <a:buNone/>
                      </a:pPr>
                      <a:r>
                        <a:rPr b="1" lang="en-US" sz="1999">
                          <a:latin typeface="Ubuntu"/>
                          <a:ea typeface="Ubuntu"/>
                          <a:cs typeface="Ubuntu"/>
                          <a:sym typeface="Ubuntu"/>
                        </a:rPr>
                        <a:t>Communicating Effectively and Making Decisions</a:t>
                      </a:r>
                      <a:endParaRPr sz="900" u="none" cap="none" strike="noStrike"/>
                    </a:p>
                  </a:txBody>
                  <a:tcPr marT="137675" marB="137675" marR="137675" marL="137675" anchor="ctr">
                    <a:lnL cap="flat" cmpd="sng" w="47625">
                      <a:solidFill>
                        <a:srgbClr val="333333"/>
                      </a:solidFill>
                      <a:prstDash val="solid"/>
                      <a:round/>
                      <a:headEnd len="sm" w="sm" type="none"/>
                      <a:tailEnd len="sm" w="sm" type="none"/>
                    </a:lnL>
                    <a:lnR cap="flat" cmpd="sng" w="47625">
                      <a:solidFill>
                        <a:srgbClr val="333333"/>
                      </a:solidFill>
                      <a:prstDash val="solid"/>
                      <a:round/>
                      <a:headEnd len="sm" w="sm" type="none"/>
                      <a:tailEnd len="sm" w="sm" type="none"/>
                    </a:lnR>
                    <a:lnT cap="flat" cmpd="sng" w="47625">
                      <a:solidFill>
                        <a:srgbClr val="333333"/>
                      </a:solidFill>
                      <a:prstDash val="solid"/>
                      <a:round/>
                      <a:headEnd len="sm" w="sm" type="none"/>
                      <a:tailEnd len="sm" w="sm" type="none"/>
                    </a:lnT>
                    <a:lnB cap="flat" cmpd="sng" w="47625">
                      <a:solidFill>
                        <a:srgbClr val="333333"/>
                      </a:solidFill>
                      <a:prstDash val="solid"/>
                      <a:round/>
                      <a:headEnd len="sm" w="sm" type="none"/>
                      <a:tailEnd len="sm" w="sm" type="none"/>
                    </a:lnB>
                    <a:solidFill>
                      <a:srgbClr val="79A1BF"/>
                    </a:solidFill>
                  </a:tcPr>
                </a:tc>
              </a:tr>
              <a:tr h="368650">
                <a:tc>
                  <a:txBody>
                    <a:bodyPr/>
                    <a:lstStyle/>
                    <a:p>
                      <a:pPr indent="0" lvl="0" marL="0" marR="0" rtl="0" algn="ctr">
                        <a:lnSpc>
                          <a:spcPct val="140018"/>
                        </a:lnSpc>
                        <a:spcBef>
                          <a:spcPts val="0"/>
                        </a:spcBef>
                        <a:spcAft>
                          <a:spcPts val="0"/>
                        </a:spcAft>
                        <a:buNone/>
                      </a:pPr>
                      <a:r>
                        <a:rPr b="1" lang="en-US" sz="1799">
                          <a:latin typeface="Ubuntu"/>
                          <a:ea typeface="Ubuntu"/>
                          <a:cs typeface="Ubuntu"/>
                          <a:sym typeface="Ubuntu"/>
                        </a:rPr>
                        <a:t>Providing Clear &amp; Effective Communication</a:t>
                      </a:r>
                      <a:endParaRPr sz="700" u="none" cap="none" strike="noStrike"/>
                    </a:p>
                  </a:txBody>
                  <a:tcPr marT="137675" marB="137675" marR="137675" marL="137675" anchor="ctr">
                    <a:lnL cap="flat" cmpd="sng" w="47625">
                      <a:solidFill>
                        <a:srgbClr val="333333"/>
                      </a:solidFill>
                      <a:prstDash val="solid"/>
                      <a:round/>
                      <a:headEnd len="sm" w="sm" type="none"/>
                      <a:tailEnd len="sm" w="sm" type="none"/>
                    </a:lnL>
                    <a:lnR cap="flat" cmpd="sng" w="47625">
                      <a:solidFill>
                        <a:srgbClr val="333333"/>
                      </a:solidFill>
                      <a:prstDash val="solid"/>
                      <a:round/>
                      <a:headEnd len="sm" w="sm" type="none"/>
                      <a:tailEnd len="sm" w="sm" type="none"/>
                    </a:lnR>
                    <a:lnT cap="flat" cmpd="sng" w="47625">
                      <a:solidFill>
                        <a:srgbClr val="333333"/>
                      </a:solidFill>
                      <a:prstDash val="solid"/>
                      <a:round/>
                      <a:headEnd len="sm" w="sm" type="none"/>
                      <a:tailEnd len="sm" w="sm" type="none"/>
                    </a:lnT>
                    <a:lnB cap="flat" cmpd="sng" w="47625">
                      <a:solidFill>
                        <a:srgbClr val="333333"/>
                      </a:solidFill>
                      <a:prstDash val="solid"/>
                      <a:round/>
                      <a:headEnd len="sm" w="sm" type="none"/>
                      <a:tailEnd len="sm" w="sm" type="none"/>
                    </a:lnB>
                    <a:solidFill>
                      <a:srgbClr val="BCDDF5"/>
                    </a:solidFill>
                  </a:tcPr>
                </a:tc>
              </a:tr>
              <a:tr h="252100">
                <a:tc>
                  <a:txBody>
                    <a:bodyPr/>
                    <a:lstStyle/>
                    <a:p>
                      <a:pPr indent="0" lvl="0" marL="0" marR="0" rtl="0" algn="ctr">
                        <a:lnSpc>
                          <a:spcPct val="140018"/>
                        </a:lnSpc>
                        <a:spcBef>
                          <a:spcPts val="0"/>
                        </a:spcBef>
                        <a:spcAft>
                          <a:spcPts val="0"/>
                        </a:spcAft>
                        <a:buNone/>
                      </a:pPr>
                      <a:r>
                        <a:rPr b="1" lang="en-US" sz="1899">
                          <a:latin typeface="Ubuntu"/>
                          <a:ea typeface="Ubuntu"/>
                          <a:cs typeface="Ubuntu"/>
                          <a:sym typeface="Ubuntu"/>
                        </a:rPr>
                        <a:t>Accommodation Management</a:t>
                      </a:r>
                      <a:endParaRPr sz="800" u="none" cap="none" strike="noStrike"/>
                    </a:p>
                  </a:txBody>
                  <a:tcPr marT="137675" marB="137675" marR="137675" marL="137675" anchor="ctr">
                    <a:lnL cap="flat" cmpd="sng" w="47625">
                      <a:solidFill>
                        <a:srgbClr val="333333"/>
                      </a:solidFill>
                      <a:prstDash val="solid"/>
                      <a:round/>
                      <a:headEnd len="sm" w="sm" type="none"/>
                      <a:tailEnd len="sm" w="sm" type="none"/>
                    </a:lnL>
                    <a:lnR cap="flat" cmpd="sng" w="47625">
                      <a:solidFill>
                        <a:srgbClr val="333333"/>
                      </a:solidFill>
                      <a:prstDash val="solid"/>
                      <a:round/>
                      <a:headEnd len="sm" w="sm" type="none"/>
                      <a:tailEnd len="sm" w="sm" type="none"/>
                    </a:lnR>
                    <a:lnT cap="flat" cmpd="sng" w="47625">
                      <a:solidFill>
                        <a:srgbClr val="333333"/>
                      </a:solidFill>
                      <a:prstDash val="solid"/>
                      <a:round/>
                      <a:headEnd len="sm" w="sm" type="none"/>
                      <a:tailEnd len="sm" w="sm" type="none"/>
                    </a:lnT>
                    <a:lnB cap="flat" cmpd="sng" w="47625">
                      <a:solidFill>
                        <a:srgbClr val="333333"/>
                      </a:solidFill>
                      <a:prstDash val="solid"/>
                      <a:round/>
                      <a:headEnd len="sm" w="sm" type="none"/>
                      <a:tailEnd len="sm" w="sm" type="none"/>
                    </a:lnB>
                    <a:solidFill>
                      <a:srgbClr val="BCDDF5"/>
                    </a:solidFill>
                  </a:tcPr>
                </a:tc>
              </a:tr>
              <a:tr h="1159975">
                <a:tc>
                  <a:txBody>
                    <a:bodyPr/>
                    <a:lstStyle/>
                    <a:p>
                      <a:pPr indent="0" lvl="0" marL="0" marR="0" rtl="0" algn="ctr">
                        <a:lnSpc>
                          <a:spcPct val="100000"/>
                        </a:lnSpc>
                        <a:spcBef>
                          <a:spcPts val="0"/>
                        </a:spcBef>
                        <a:spcAft>
                          <a:spcPts val="0"/>
                        </a:spcAft>
                        <a:buSzPts val="1100"/>
                        <a:buNone/>
                      </a:pPr>
                      <a:r>
                        <a:rPr lang="en-US" sz="1699">
                          <a:latin typeface="Ubuntu"/>
                          <a:ea typeface="Ubuntu"/>
                          <a:cs typeface="Ubuntu"/>
                          <a:sym typeface="Ubuntu"/>
                        </a:rPr>
                        <a:t>“So my general philosophy is, if I can't do it for all students, I won't do it for one, because it's not fair. So, before I make any kind of exception to any policy, in my mind I have to be willing to offer that to everyone, and if I can't go back and back-date because I've already told somebody no, then I'm not going to make an exception for someone there. So, my driving force in making decisions is to be fair to everyone across the board as best as I can.” - Participant 4</a:t>
                      </a:r>
                      <a:endParaRPr sz="1699">
                        <a:latin typeface="Ubuntu"/>
                        <a:ea typeface="Ubuntu"/>
                        <a:cs typeface="Ubuntu"/>
                        <a:sym typeface="Ubuntu"/>
                      </a:endParaRPr>
                    </a:p>
                  </a:txBody>
                  <a:tcPr marT="137675" marB="137675" marR="137675" marL="137675" anchor="ctr">
                    <a:lnL cap="flat" cmpd="sng" w="47625">
                      <a:solidFill>
                        <a:srgbClr val="333333"/>
                      </a:solidFill>
                      <a:prstDash val="solid"/>
                      <a:round/>
                      <a:headEnd len="sm" w="sm" type="none"/>
                      <a:tailEnd len="sm" w="sm" type="none"/>
                    </a:lnL>
                    <a:lnR cap="flat" cmpd="sng" w="47625">
                      <a:solidFill>
                        <a:srgbClr val="333333"/>
                      </a:solidFill>
                      <a:prstDash val="solid"/>
                      <a:round/>
                      <a:headEnd len="sm" w="sm" type="none"/>
                      <a:tailEnd len="sm" w="sm" type="none"/>
                    </a:lnR>
                    <a:lnT cap="flat" cmpd="sng" w="47625">
                      <a:solidFill>
                        <a:srgbClr val="333333"/>
                      </a:solidFill>
                      <a:prstDash val="solid"/>
                      <a:round/>
                      <a:headEnd len="sm" w="sm" type="none"/>
                      <a:tailEnd len="sm" w="sm" type="none"/>
                    </a:lnT>
                    <a:lnB cap="flat" cmpd="sng" w="47625">
                      <a:solidFill>
                        <a:srgbClr val="333333"/>
                      </a:solidFill>
                      <a:prstDash val="solid"/>
                      <a:round/>
                      <a:headEnd len="sm" w="sm" type="none"/>
                      <a:tailEnd len="sm" w="sm" type="none"/>
                    </a:lnB>
                  </a:tcPr>
                </a:tc>
              </a:tr>
              <a:tr h="896825">
                <a:tc>
                  <a:txBody>
                    <a:bodyPr/>
                    <a:lstStyle/>
                    <a:p>
                      <a:pPr indent="0" lvl="0" marL="0" marR="0" rtl="0" algn="ctr">
                        <a:lnSpc>
                          <a:spcPct val="140018"/>
                        </a:lnSpc>
                        <a:spcBef>
                          <a:spcPts val="0"/>
                        </a:spcBef>
                        <a:spcAft>
                          <a:spcPts val="0"/>
                        </a:spcAft>
                        <a:buNone/>
                      </a:pPr>
                      <a:r>
                        <a:rPr b="1" lang="en-US" sz="1699">
                          <a:latin typeface="Ubuntu"/>
                          <a:ea typeface="Ubuntu"/>
                          <a:cs typeface="Ubuntu"/>
                          <a:sym typeface="Ubuntu"/>
                        </a:rPr>
                        <a:t>Handling Students Who Do Not Disclose their Disabilities</a:t>
                      </a:r>
                      <a:endParaRPr sz="600" u="none" cap="none" strike="noStrike"/>
                    </a:p>
                  </a:txBody>
                  <a:tcPr marT="137675" marB="137675" marR="137675" marL="137675" anchor="ctr">
                    <a:lnL cap="flat" cmpd="sng" w="47625">
                      <a:solidFill>
                        <a:srgbClr val="333333"/>
                      </a:solidFill>
                      <a:prstDash val="solid"/>
                      <a:round/>
                      <a:headEnd len="sm" w="sm" type="none"/>
                      <a:tailEnd len="sm" w="sm" type="none"/>
                    </a:lnL>
                    <a:lnR cap="flat" cmpd="sng" w="47625">
                      <a:solidFill>
                        <a:srgbClr val="333333"/>
                      </a:solidFill>
                      <a:prstDash val="solid"/>
                      <a:round/>
                      <a:headEnd len="sm" w="sm" type="none"/>
                      <a:tailEnd len="sm" w="sm" type="none"/>
                    </a:lnR>
                    <a:lnT cap="flat" cmpd="sng" w="47625">
                      <a:solidFill>
                        <a:srgbClr val="333333"/>
                      </a:solidFill>
                      <a:prstDash val="solid"/>
                      <a:round/>
                      <a:headEnd len="sm" w="sm" type="none"/>
                      <a:tailEnd len="sm" w="sm" type="none"/>
                    </a:lnT>
                    <a:lnB cap="flat" cmpd="sng" w="47625">
                      <a:solidFill>
                        <a:srgbClr val="333333"/>
                      </a:solidFill>
                      <a:prstDash val="solid"/>
                      <a:round/>
                      <a:headEnd len="sm" w="sm" type="none"/>
                      <a:tailEnd len="sm" w="sm" type="none"/>
                    </a:lnB>
                    <a:solidFill>
                      <a:srgbClr val="BCDDF5"/>
                    </a:solidFill>
                  </a:tcPr>
                </a:tc>
              </a:tr>
            </a:tbl>
          </a:graphicData>
        </a:graphic>
      </p:graphicFrame>
      <p:graphicFrame>
        <p:nvGraphicFramePr>
          <p:cNvPr id="186" name="Google Shape;186;p18"/>
          <p:cNvGraphicFramePr/>
          <p:nvPr/>
        </p:nvGraphicFramePr>
        <p:xfrm>
          <a:off x="12017313" y="586541"/>
          <a:ext cx="3000000" cy="3000000"/>
        </p:xfrm>
        <a:graphic>
          <a:graphicData uri="http://schemas.openxmlformats.org/drawingml/2006/table">
            <a:tbl>
              <a:tblPr>
                <a:noFill/>
                <a:tableStyleId>{E252D2DF-86A5-4EBB-8283-210481AD030F}</a:tableStyleId>
              </a:tblPr>
              <a:tblGrid>
                <a:gridCol w="5813050"/>
              </a:tblGrid>
              <a:tr h="595400">
                <a:tc>
                  <a:txBody>
                    <a:bodyPr/>
                    <a:lstStyle/>
                    <a:p>
                      <a:pPr indent="0" lvl="0" marL="0" marR="0" rtl="0" algn="ctr">
                        <a:lnSpc>
                          <a:spcPct val="140018"/>
                        </a:lnSpc>
                        <a:spcBef>
                          <a:spcPts val="0"/>
                        </a:spcBef>
                        <a:spcAft>
                          <a:spcPts val="0"/>
                        </a:spcAft>
                        <a:buNone/>
                      </a:pPr>
                      <a:r>
                        <a:rPr b="1" lang="en-US" sz="1899">
                          <a:latin typeface="Ubuntu"/>
                          <a:ea typeface="Ubuntu"/>
                          <a:cs typeface="Ubuntu"/>
                          <a:sym typeface="Ubuntu"/>
                        </a:rPr>
                        <a:t>Creating Inclusive and Accessible Learning </a:t>
                      </a:r>
                      <a:r>
                        <a:rPr b="1" lang="en-US" sz="1899">
                          <a:latin typeface="Ubuntu"/>
                          <a:ea typeface="Ubuntu"/>
                          <a:cs typeface="Ubuntu"/>
                          <a:sym typeface="Ubuntu"/>
                        </a:rPr>
                        <a:t>Environments</a:t>
                      </a:r>
                      <a:r>
                        <a:rPr b="1" lang="en-US" sz="1899">
                          <a:latin typeface="Ubuntu"/>
                          <a:ea typeface="Ubuntu"/>
                          <a:cs typeface="Ubuntu"/>
                          <a:sym typeface="Ubuntu"/>
                        </a:rPr>
                        <a:t> </a:t>
                      </a:r>
                      <a:endParaRPr sz="800" u="none" cap="none" strike="noStrike"/>
                    </a:p>
                  </a:txBody>
                  <a:tcPr marT="137675" marB="137675" marR="137675" marL="137675" anchor="ctr">
                    <a:lnL cap="flat" cmpd="sng" w="47625">
                      <a:solidFill>
                        <a:srgbClr val="333333"/>
                      </a:solidFill>
                      <a:prstDash val="solid"/>
                      <a:round/>
                      <a:headEnd len="sm" w="sm" type="none"/>
                      <a:tailEnd len="sm" w="sm" type="none"/>
                    </a:lnL>
                    <a:lnR cap="flat" cmpd="sng" w="47625">
                      <a:solidFill>
                        <a:srgbClr val="333333"/>
                      </a:solidFill>
                      <a:prstDash val="solid"/>
                      <a:round/>
                      <a:headEnd len="sm" w="sm" type="none"/>
                      <a:tailEnd len="sm" w="sm" type="none"/>
                    </a:lnR>
                    <a:lnT cap="flat" cmpd="sng" w="47625">
                      <a:solidFill>
                        <a:srgbClr val="333333"/>
                      </a:solidFill>
                      <a:prstDash val="solid"/>
                      <a:round/>
                      <a:headEnd len="sm" w="sm" type="none"/>
                      <a:tailEnd len="sm" w="sm" type="none"/>
                    </a:lnT>
                    <a:lnB cap="flat" cmpd="sng" w="47625">
                      <a:solidFill>
                        <a:srgbClr val="333333"/>
                      </a:solidFill>
                      <a:prstDash val="solid"/>
                      <a:round/>
                      <a:headEnd len="sm" w="sm" type="none"/>
                      <a:tailEnd len="sm" w="sm" type="none"/>
                    </a:lnB>
                    <a:solidFill>
                      <a:srgbClr val="4EBC9D"/>
                    </a:solidFill>
                  </a:tcPr>
                </a:tc>
              </a:tr>
              <a:tr h="693850">
                <a:tc>
                  <a:txBody>
                    <a:bodyPr/>
                    <a:lstStyle/>
                    <a:p>
                      <a:pPr indent="0" lvl="0" marL="0" marR="0" rtl="0" algn="ctr">
                        <a:lnSpc>
                          <a:spcPct val="140018"/>
                        </a:lnSpc>
                        <a:spcBef>
                          <a:spcPts val="0"/>
                        </a:spcBef>
                        <a:spcAft>
                          <a:spcPts val="0"/>
                        </a:spcAft>
                        <a:buNone/>
                      </a:pPr>
                      <a:r>
                        <a:rPr b="1" lang="en-US" sz="1899">
                          <a:latin typeface="Ubuntu"/>
                          <a:ea typeface="Ubuntu"/>
                          <a:cs typeface="Ubuntu"/>
                          <a:sym typeface="Ubuntu"/>
                        </a:rPr>
                        <a:t>Proactively designing courses for accessibility and inclusivity</a:t>
                      </a:r>
                      <a:endParaRPr sz="800" u="none" cap="none" strike="noStrike"/>
                    </a:p>
                  </a:txBody>
                  <a:tcPr marT="137675" marB="137675" marR="137675" marL="137675" anchor="ctr">
                    <a:lnL cap="flat" cmpd="sng" w="47625">
                      <a:solidFill>
                        <a:srgbClr val="333333"/>
                      </a:solidFill>
                      <a:prstDash val="solid"/>
                      <a:round/>
                      <a:headEnd len="sm" w="sm" type="none"/>
                      <a:tailEnd len="sm" w="sm" type="none"/>
                    </a:lnL>
                    <a:lnR cap="flat" cmpd="sng" w="47625">
                      <a:solidFill>
                        <a:srgbClr val="333333"/>
                      </a:solidFill>
                      <a:prstDash val="solid"/>
                      <a:round/>
                      <a:headEnd len="sm" w="sm" type="none"/>
                      <a:tailEnd len="sm" w="sm" type="none"/>
                    </a:lnR>
                    <a:lnT cap="flat" cmpd="sng" w="47625">
                      <a:solidFill>
                        <a:srgbClr val="333333"/>
                      </a:solidFill>
                      <a:prstDash val="solid"/>
                      <a:round/>
                      <a:headEnd len="sm" w="sm" type="none"/>
                      <a:tailEnd len="sm" w="sm" type="none"/>
                    </a:lnT>
                    <a:lnB cap="flat" cmpd="sng" w="47625">
                      <a:solidFill>
                        <a:srgbClr val="333333"/>
                      </a:solidFill>
                      <a:prstDash val="solid"/>
                      <a:round/>
                      <a:headEnd len="sm" w="sm" type="none"/>
                      <a:tailEnd len="sm" w="sm" type="none"/>
                    </a:lnB>
                    <a:solidFill>
                      <a:srgbClr val="9DE4D0"/>
                    </a:solidFill>
                  </a:tcPr>
                </a:tc>
              </a:tr>
              <a:tr h="351250">
                <a:tc>
                  <a:txBody>
                    <a:bodyPr/>
                    <a:lstStyle/>
                    <a:p>
                      <a:pPr indent="0" lvl="0" marL="0" marR="0" rtl="0" algn="ctr">
                        <a:lnSpc>
                          <a:spcPct val="140018"/>
                        </a:lnSpc>
                        <a:spcBef>
                          <a:spcPts val="0"/>
                        </a:spcBef>
                        <a:spcAft>
                          <a:spcPts val="0"/>
                        </a:spcAft>
                        <a:buNone/>
                      </a:pPr>
                      <a:r>
                        <a:rPr b="1" lang="en-US" sz="1900">
                          <a:latin typeface="Ubuntu"/>
                          <a:ea typeface="Ubuntu"/>
                          <a:cs typeface="Ubuntu"/>
                          <a:sym typeface="Ubuntu"/>
                        </a:rPr>
                        <a:t>Faculty Training &amp; Support</a:t>
                      </a:r>
                      <a:endParaRPr b="1" sz="1900" u="none" cap="none" strike="noStrike">
                        <a:latin typeface="Ubuntu"/>
                        <a:ea typeface="Ubuntu"/>
                        <a:cs typeface="Ubuntu"/>
                        <a:sym typeface="Ubuntu"/>
                      </a:endParaRPr>
                    </a:p>
                  </a:txBody>
                  <a:tcPr marT="137675" marB="137675" marR="137675" marL="137675" anchor="ctr">
                    <a:lnL cap="flat" cmpd="sng" w="47625">
                      <a:solidFill>
                        <a:srgbClr val="333333"/>
                      </a:solidFill>
                      <a:prstDash val="solid"/>
                      <a:round/>
                      <a:headEnd len="sm" w="sm" type="none"/>
                      <a:tailEnd len="sm" w="sm" type="none"/>
                    </a:lnL>
                    <a:lnR cap="flat" cmpd="sng" w="47625">
                      <a:solidFill>
                        <a:srgbClr val="333333"/>
                      </a:solidFill>
                      <a:prstDash val="solid"/>
                      <a:round/>
                      <a:headEnd len="sm" w="sm" type="none"/>
                      <a:tailEnd len="sm" w="sm" type="none"/>
                    </a:lnR>
                    <a:lnT cap="flat" cmpd="sng" w="47625">
                      <a:solidFill>
                        <a:srgbClr val="333333"/>
                      </a:solidFill>
                      <a:prstDash val="solid"/>
                      <a:round/>
                      <a:headEnd len="sm" w="sm" type="none"/>
                      <a:tailEnd len="sm" w="sm" type="none"/>
                    </a:lnT>
                    <a:lnB cap="flat" cmpd="sng" w="47625">
                      <a:solidFill>
                        <a:srgbClr val="333333"/>
                      </a:solidFill>
                      <a:prstDash val="solid"/>
                      <a:round/>
                      <a:headEnd len="sm" w="sm" type="none"/>
                      <a:tailEnd len="sm" w="sm" type="none"/>
                    </a:lnB>
                    <a:solidFill>
                      <a:srgbClr val="9DE4D0"/>
                    </a:solidFill>
                  </a:tcPr>
                </a:tc>
              </a:tr>
              <a:tr h="373400">
                <a:tc>
                  <a:txBody>
                    <a:bodyPr/>
                    <a:lstStyle/>
                    <a:p>
                      <a:pPr indent="0" lvl="0" marL="0" marR="0" rtl="0" algn="ctr">
                        <a:lnSpc>
                          <a:spcPct val="140018"/>
                        </a:lnSpc>
                        <a:spcBef>
                          <a:spcPts val="0"/>
                        </a:spcBef>
                        <a:spcAft>
                          <a:spcPts val="0"/>
                        </a:spcAft>
                        <a:buNone/>
                      </a:pPr>
                      <a:r>
                        <a:rPr b="1" lang="en-US" sz="1799">
                          <a:latin typeface="Ubuntu"/>
                          <a:ea typeface="Ubuntu"/>
                          <a:cs typeface="Ubuntu"/>
                          <a:sym typeface="Ubuntu"/>
                        </a:rPr>
                        <a:t>Increasing</a:t>
                      </a:r>
                      <a:r>
                        <a:rPr b="1" lang="en-US" sz="1799">
                          <a:latin typeface="Ubuntu"/>
                          <a:ea typeface="Ubuntu"/>
                          <a:cs typeface="Ubuntu"/>
                          <a:sym typeface="Ubuntu"/>
                        </a:rPr>
                        <a:t> Disability Representation in Academia</a:t>
                      </a:r>
                      <a:endParaRPr sz="700" u="none" cap="none" strike="noStrike"/>
                    </a:p>
                  </a:txBody>
                  <a:tcPr marT="137675" marB="137675" marR="137675" marL="137675" anchor="ctr">
                    <a:lnL cap="flat" cmpd="sng" w="47625">
                      <a:solidFill>
                        <a:srgbClr val="333333"/>
                      </a:solidFill>
                      <a:prstDash val="solid"/>
                      <a:round/>
                      <a:headEnd len="sm" w="sm" type="none"/>
                      <a:tailEnd len="sm" w="sm" type="none"/>
                    </a:lnL>
                    <a:lnR cap="flat" cmpd="sng" w="47625">
                      <a:solidFill>
                        <a:srgbClr val="333333"/>
                      </a:solidFill>
                      <a:prstDash val="solid"/>
                      <a:round/>
                      <a:headEnd len="sm" w="sm" type="none"/>
                      <a:tailEnd len="sm" w="sm" type="none"/>
                    </a:lnR>
                    <a:lnT cap="flat" cmpd="sng" w="47625">
                      <a:solidFill>
                        <a:srgbClr val="333333"/>
                      </a:solidFill>
                      <a:prstDash val="solid"/>
                      <a:round/>
                      <a:headEnd len="sm" w="sm" type="none"/>
                      <a:tailEnd len="sm" w="sm" type="none"/>
                    </a:lnT>
                    <a:lnB cap="flat" cmpd="sng" w="47625">
                      <a:solidFill>
                        <a:srgbClr val="333333"/>
                      </a:solidFill>
                      <a:prstDash val="solid"/>
                      <a:round/>
                      <a:headEnd len="sm" w="sm" type="none"/>
                      <a:tailEnd len="sm" w="sm" type="none"/>
                    </a:lnB>
                    <a:solidFill>
                      <a:srgbClr val="9DE4D0"/>
                    </a:solidFill>
                  </a:tcPr>
                </a:tc>
              </a:tr>
              <a:tr h="1873450">
                <a:tc>
                  <a:txBody>
                    <a:bodyPr/>
                    <a:lstStyle/>
                    <a:p>
                      <a:pPr indent="0" lvl="0" marL="0" marR="0" rtl="0" algn="ctr">
                        <a:lnSpc>
                          <a:spcPct val="100000"/>
                        </a:lnSpc>
                        <a:spcBef>
                          <a:spcPts val="0"/>
                        </a:spcBef>
                        <a:spcAft>
                          <a:spcPts val="0"/>
                        </a:spcAft>
                        <a:buClr>
                          <a:srgbClr val="000000"/>
                        </a:buClr>
                        <a:buFont typeface="Arial"/>
                        <a:buNone/>
                      </a:pPr>
                      <a:r>
                        <a:rPr lang="en-US" sz="1699">
                          <a:latin typeface="Ubuntu"/>
                          <a:ea typeface="Ubuntu"/>
                          <a:cs typeface="Ubuntu"/>
                          <a:sym typeface="Ubuntu"/>
                        </a:rPr>
                        <a:t>“Also, I think speaking to that, being more present about disability in all facets of our school. So, lecturers need to be disabled, visiting artists need to be disabled as well, artists and designers that we're talking about as examples in our departments need to be disabled. You know, majority of the people that are coming to all academic spaces are non-disabled, as I would call it, and it's a huge problem, actually, it's extremely rare that we're seeing the success of so many, either disabled faculty members or disabled individuals, who are successful in the facets of the higher careers that we're seeing in life, which is unfortunate, but we need to show that there are success stories and be uplifting those stories and showing them to our disabled students cause ultimately, disabled individuals make up a quarter of our population, probably even higher after COVID, to be honest, and a lot of those individuals don't know they're disabled as well, which is even more stressful, and right now, across the board in academia, and all other realms, we're pretending like disability is a very small percentage of our population, and it's not true at all. It's a significant amount.” - Participant 2</a:t>
                      </a:r>
                      <a:endParaRPr sz="1100" u="none" cap="none" strike="noStrike"/>
                    </a:p>
                  </a:txBody>
                  <a:tcPr marT="137675" marB="137675" marR="137675" marL="137675" anchor="ctr">
                    <a:lnL cap="flat" cmpd="sng" w="47625">
                      <a:solidFill>
                        <a:srgbClr val="333333"/>
                      </a:solidFill>
                      <a:prstDash val="solid"/>
                      <a:round/>
                      <a:headEnd len="sm" w="sm" type="none"/>
                      <a:tailEnd len="sm" w="sm" type="none"/>
                    </a:lnL>
                    <a:lnR cap="flat" cmpd="sng" w="47625">
                      <a:solidFill>
                        <a:srgbClr val="333333"/>
                      </a:solidFill>
                      <a:prstDash val="solid"/>
                      <a:round/>
                      <a:headEnd len="sm" w="sm" type="none"/>
                      <a:tailEnd len="sm" w="sm" type="none"/>
                    </a:lnR>
                    <a:lnT cap="flat" cmpd="sng" w="47625">
                      <a:solidFill>
                        <a:srgbClr val="333333"/>
                      </a:solidFill>
                      <a:prstDash val="solid"/>
                      <a:round/>
                      <a:headEnd len="sm" w="sm" type="none"/>
                      <a:tailEnd len="sm" w="sm" type="none"/>
                    </a:lnT>
                    <a:lnB cap="flat" cmpd="sng" w="47625">
                      <a:solidFill>
                        <a:srgbClr val="333333"/>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AEA"/>
        </a:solidFill>
      </p:bgPr>
    </p:bg>
    <p:spTree>
      <p:nvGrpSpPr>
        <p:cNvPr id="190" name="Shape 190"/>
        <p:cNvGrpSpPr/>
        <p:nvPr/>
      </p:nvGrpSpPr>
      <p:grpSpPr>
        <a:xfrm>
          <a:off x="0" y="0"/>
          <a:ext cx="0" cy="0"/>
          <a:chOff x="0" y="0"/>
          <a:chExt cx="0" cy="0"/>
        </a:xfrm>
      </p:grpSpPr>
      <p:pic>
        <p:nvPicPr>
          <p:cNvPr id="191" name="Google Shape;191;p19"/>
          <p:cNvPicPr preferRelativeResize="0"/>
          <p:nvPr/>
        </p:nvPicPr>
        <p:blipFill rotWithShape="1">
          <a:blip r:embed="rId3">
            <a:alphaModFix/>
          </a:blip>
          <a:srcRect b="13358" l="51337" r="5643" t="17461"/>
          <a:stretch/>
        </p:blipFill>
        <p:spPr>
          <a:xfrm>
            <a:off x="14059225" y="17575"/>
            <a:ext cx="3979402" cy="3486776"/>
          </a:xfrm>
          <a:prstGeom prst="rect">
            <a:avLst/>
          </a:prstGeom>
          <a:noFill/>
          <a:ln>
            <a:noFill/>
          </a:ln>
        </p:spPr>
      </p:pic>
      <p:sp>
        <p:nvSpPr>
          <p:cNvPr id="192" name="Google Shape;192;p19"/>
          <p:cNvSpPr txBox="1"/>
          <p:nvPr/>
        </p:nvSpPr>
        <p:spPr>
          <a:xfrm>
            <a:off x="3514256" y="803910"/>
            <a:ext cx="10954800" cy="1278000"/>
          </a:xfrm>
          <a:prstGeom prst="rect">
            <a:avLst/>
          </a:prstGeom>
          <a:noFill/>
          <a:ln>
            <a:noFill/>
          </a:ln>
        </p:spPr>
        <p:txBody>
          <a:bodyPr anchorCtr="0" anchor="t" bIns="0" lIns="0" spcFirstLastPara="1" rIns="0" wrap="square" tIns="0">
            <a:spAutoFit/>
          </a:bodyPr>
          <a:lstStyle/>
          <a:p>
            <a:pPr indent="0" lvl="0" marL="0" marR="0" rtl="0" algn="ctr">
              <a:lnSpc>
                <a:spcPct val="111997"/>
              </a:lnSpc>
              <a:spcBef>
                <a:spcPts val="0"/>
              </a:spcBef>
              <a:spcAft>
                <a:spcPts val="0"/>
              </a:spcAft>
              <a:buNone/>
            </a:pPr>
            <a:r>
              <a:rPr b="1" i="0" lang="en-US" sz="8302" u="none" cap="none" strike="noStrike">
                <a:solidFill>
                  <a:srgbClr val="000000"/>
                </a:solidFill>
                <a:latin typeface="Ubuntu"/>
                <a:ea typeface="Ubuntu"/>
                <a:cs typeface="Ubuntu"/>
                <a:sym typeface="Ubuntu"/>
              </a:rPr>
              <a:t>A</a:t>
            </a:r>
            <a:r>
              <a:rPr b="1" lang="en-US" sz="8302">
                <a:latin typeface="Ubuntu"/>
                <a:ea typeface="Ubuntu"/>
                <a:cs typeface="Ubuntu"/>
                <a:sym typeface="Ubuntu"/>
              </a:rPr>
              <a:t>ction Plan</a:t>
            </a:r>
            <a:endParaRPr/>
          </a:p>
        </p:txBody>
      </p:sp>
      <p:grpSp>
        <p:nvGrpSpPr>
          <p:cNvPr id="193" name="Google Shape;193;p19"/>
          <p:cNvGrpSpPr/>
          <p:nvPr/>
        </p:nvGrpSpPr>
        <p:grpSpPr>
          <a:xfrm>
            <a:off x="2704954" y="3715496"/>
            <a:ext cx="3364875" cy="4118194"/>
            <a:chOff x="2235200" y="-1146175"/>
            <a:chExt cx="4486500" cy="5490925"/>
          </a:xfrm>
        </p:grpSpPr>
        <p:sp>
          <p:nvSpPr>
            <p:cNvPr id="194" name="Google Shape;194;p19"/>
            <p:cNvSpPr txBox="1"/>
            <p:nvPr/>
          </p:nvSpPr>
          <p:spPr>
            <a:xfrm>
              <a:off x="2235200" y="-1146175"/>
              <a:ext cx="4486500" cy="615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000">
                  <a:latin typeface="Ubuntu"/>
                  <a:ea typeface="Ubuntu"/>
                  <a:cs typeface="Ubuntu"/>
                  <a:sym typeface="Ubuntu"/>
                </a:rPr>
                <a:t>Faculty Training</a:t>
              </a:r>
              <a:endParaRPr/>
            </a:p>
          </p:txBody>
        </p:sp>
        <p:sp>
          <p:nvSpPr>
            <p:cNvPr id="195" name="Google Shape;195;p19"/>
            <p:cNvSpPr txBox="1"/>
            <p:nvPr/>
          </p:nvSpPr>
          <p:spPr>
            <a:xfrm>
              <a:off x="2235200" y="-285750"/>
              <a:ext cx="4486500" cy="46305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lang="en-US" sz="2400">
                  <a:latin typeface="Ubuntu"/>
                  <a:ea typeface="Ubuntu"/>
                  <a:cs typeface="Ubuntu"/>
                  <a:sym typeface="Ubuntu"/>
                </a:rPr>
                <a:t>Partnering with the SAEO Office this summer to create a series of video trainings on Kaltura that will then be incorporated into a Canvas training course</a:t>
              </a:r>
              <a:endParaRPr/>
            </a:p>
          </p:txBody>
        </p:sp>
      </p:grpSp>
      <p:grpSp>
        <p:nvGrpSpPr>
          <p:cNvPr id="196" name="Google Shape;196;p19"/>
          <p:cNvGrpSpPr/>
          <p:nvPr/>
        </p:nvGrpSpPr>
        <p:grpSpPr>
          <a:xfrm>
            <a:off x="7603210" y="3715496"/>
            <a:ext cx="3364875" cy="4557694"/>
            <a:chOff x="3048000" y="-1146175"/>
            <a:chExt cx="4486500" cy="6076925"/>
          </a:xfrm>
        </p:grpSpPr>
        <p:sp>
          <p:nvSpPr>
            <p:cNvPr id="197" name="Google Shape;197;p19"/>
            <p:cNvSpPr txBox="1"/>
            <p:nvPr/>
          </p:nvSpPr>
          <p:spPr>
            <a:xfrm>
              <a:off x="3048000" y="-387350"/>
              <a:ext cx="4486500" cy="53181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lang="en-US" sz="2400">
                  <a:latin typeface="Ubuntu"/>
                  <a:ea typeface="Ubuntu"/>
                  <a:cs typeface="Ubuntu"/>
                  <a:sym typeface="Ubuntu"/>
                </a:rPr>
                <a:t>Created a presentation on the potential of using Chatgpt for educators, planning to partner with the Provost to share it with the many departments at VCU.</a:t>
              </a:r>
              <a:endParaRPr/>
            </a:p>
          </p:txBody>
        </p:sp>
        <p:sp>
          <p:nvSpPr>
            <p:cNvPr id="198" name="Google Shape;198;p19"/>
            <p:cNvSpPr txBox="1"/>
            <p:nvPr/>
          </p:nvSpPr>
          <p:spPr>
            <a:xfrm>
              <a:off x="3048000" y="-1146175"/>
              <a:ext cx="4486500" cy="615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000">
                  <a:latin typeface="Ubuntu"/>
                  <a:ea typeface="Ubuntu"/>
                  <a:cs typeface="Ubuntu"/>
                  <a:sym typeface="Ubuntu"/>
                </a:rPr>
                <a:t>Faculty Time</a:t>
              </a:r>
              <a:endParaRPr/>
            </a:p>
          </p:txBody>
        </p:sp>
      </p:grpSp>
      <p:grpSp>
        <p:nvGrpSpPr>
          <p:cNvPr id="199" name="Google Shape;199;p19"/>
          <p:cNvGrpSpPr/>
          <p:nvPr/>
        </p:nvGrpSpPr>
        <p:grpSpPr>
          <a:xfrm>
            <a:off x="12882465" y="3715500"/>
            <a:ext cx="3520136" cy="3973514"/>
            <a:chOff x="4368800" y="-1146169"/>
            <a:chExt cx="4693514" cy="5298019"/>
          </a:xfrm>
        </p:grpSpPr>
        <p:sp>
          <p:nvSpPr>
            <p:cNvPr id="200" name="Google Shape;200;p19"/>
            <p:cNvSpPr txBox="1"/>
            <p:nvPr/>
          </p:nvSpPr>
          <p:spPr>
            <a:xfrm>
              <a:off x="4368800" y="-285750"/>
              <a:ext cx="4486500" cy="44376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lang="en-US" sz="2300">
                  <a:latin typeface="Ubuntu"/>
                  <a:ea typeface="Ubuntu"/>
                  <a:cs typeface="Ubuntu"/>
                  <a:sym typeface="Ubuntu"/>
                </a:rPr>
                <a:t>Used Chatgpt to create a list of template emails for students to use to communicate with professors and school resources, distributed through ASDCC &amp; SCHEV</a:t>
              </a:r>
              <a:endParaRPr sz="1300"/>
            </a:p>
          </p:txBody>
        </p:sp>
        <p:sp>
          <p:nvSpPr>
            <p:cNvPr id="201" name="Google Shape;201;p19"/>
            <p:cNvSpPr txBox="1"/>
            <p:nvPr/>
          </p:nvSpPr>
          <p:spPr>
            <a:xfrm>
              <a:off x="4368814" y="-1146169"/>
              <a:ext cx="4693500" cy="615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3000">
                  <a:latin typeface="Ubuntu"/>
                  <a:ea typeface="Ubuntu"/>
                  <a:cs typeface="Ubuntu"/>
                  <a:sym typeface="Ubuntu"/>
                </a:rPr>
                <a:t>Student Disclosure</a:t>
              </a:r>
              <a:endParaRPr/>
            </a:p>
          </p:txBody>
        </p:sp>
      </p:grpSp>
      <p:cxnSp>
        <p:nvCxnSpPr>
          <p:cNvPr id="202" name="Google Shape;202;p19"/>
          <p:cNvCxnSpPr/>
          <p:nvPr/>
        </p:nvCxnSpPr>
        <p:spPr>
          <a:xfrm flipH="1" rot="10800000">
            <a:off x="0" y="3504340"/>
            <a:ext cx="18392400" cy="3300"/>
          </a:xfrm>
          <a:prstGeom prst="straightConnector1">
            <a:avLst/>
          </a:prstGeom>
          <a:noFill/>
          <a:ln cap="flat" cmpd="sng" w="38100">
            <a:solidFill>
              <a:srgbClr val="333333"/>
            </a:solidFill>
            <a:prstDash val="solid"/>
            <a:round/>
            <a:headEnd len="sm" w="sm" type="none"/>
            <a:tailEnd len="sm" w="sm" type="none"/>
          </a:ln>
        </p:spPr>
      </p:cxnSp>
      <p:cxnSp>
        <p:nvCxnSpPr>
          <p:cNvPr id="203" name="Google Shape;203;p19"/>
          <p:cNvCxnSpPr/>
          <p:nvPr/>
        </p:nvCxnSpPr>
        <p:spPr>
          <a:xfrm>
            <a:off x="0" y="8370232"/>
            <a:ext cx="6972900" cy="10800"/>
          </a:xfrm>
          <a:prstGeom prst="straightConnector1">
            <a:avLst/>
          </a:prstGeom>
          <a:noFill/>
          <a:ln cap="flat" cmpd="sng" w="38100">
            <a:solidFill>
              <a:srgbClr val="333333"/>
            </a:solidFill>
            <a:prstDash val="solid"/>
            <a:round/>
            <a:headEnd len="sm" w="sm" type="none"/>
            <a:tailEnd len="sm" w="sm" type="none"/>
          </a:ln>
        </p:spPr>
      </p:cxnSp>
      <p:cxnSp>
        <p:nvCxnSpPr>
          <p:cNvPr id="204" name="Google Shape;204;p19"/>
          <p:cNvCxnSpPr/>
          <p:nvPr/>
        </p:nvCxnSpPr>
        <p:spPr>
          <a:xfrm flipH="1" rot="10800000">
            <a:off x="6876825" y="8369975"/>
            <a:ext cx="11411100" cy="11100"/>
          </a:xfrm>
          <a:prstGeom prst="straightConnector1">
            <a:avLst/>
          </a:prstGeom>
          <a:noFill/>
          <a:ln cap="flat" cmpd="sng" w="38100">
            <a:solidFill>
              <a:srgbClr val="333333"/>
            </a:solidFill>
            <a:prstDash val="solid"/>
            <a:round/>
            <a:headEnd len="sm" w="sm" type="none"/>
            <a:tailEnd len="sm" w="sm" type="none"/>
          </a:ln>
        </p:spPr>
      </p:cxnSp>
      <p:pic>
        <p:nvPicPr>
          <p:cNvPr id="205" name="Google Shape;205;p19"/>
          <p:cNvPicPr preferRelativeResize="0"/>
          <p:nvPr/>
        </p:nvPicPr>
        <p:blipFill rotWithShape="1">
          <a:blip r:embed="rId3">
            <a:alphaModFix/>
          </a:blip>
          <a:srcRect b="13920" l="4085" r="53922" t="17643"/>
          <a:stretch/>
        </p:blipFill>
        <p:spPr>
          <a:xfrm>
            <a:off x="304800" y="76200"/>
            <a:ext cx="3884549" cy="3354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AEA"/>
        </a:solidFill>
      </p:bgPr>
    </p:bg>
    <p:spTree>
      <p:nvGrpSpPr>
        <p:cNvPr id="209" name="Shape 209"/>
        <p:cNvGrpSpPr/>
        <p:nvPr/>
      </p:nvGrpSpPr>
      <p:grpSpPr>
        <a:xfrm>
          <a:off x="0" y="0"/>
          <a:ext cx="0" cy="0"/>
          <a:chOff x="0" y="0"/>
          <a:chExt cx="0" cy="0"/>
        </a:xfrm>
      </p:grpSpPr>
      <p:grpSp>
        <p:nvGrpSpPr>
          <p:cNvPr id="210" name="Google Shape;210;p20"/>
          <p:cNvGrpSpPr/>
          <p:nvPr/>
        </p:nvGrpSpPr>
        <p:grpSpPr>
          <a:xfrm>
            <a:off x="12226050" y="22225"/>
            <a:ext cx="5524998" cy="9955827"/>
            <a:chOff x="0" y="-253980"/>
            <a:chExt cx="6794145" cy="6908491"/>
          </a:xfrm>
        </p:grpSpPr>
        <p:grpSp>
          <p:nvGrpSpPr>
            <p:cNvPr id="211" name="Google Shape;211;p20"/>
            <p:cNvGrpSpPr/>
            <p:nvPr/>
          </p:nvGrpSpPr>
          <p:grpSpPr>
            <a:xfrm>
              <a:off x="0" y="-253980"/>
              <a:ext cx="6794145" cy="6908491"/>
              <a:chOff x="0" y="-57150"/>
              <a:chExt cx="1528801" cy="1554531"/>
            </a:xfrm>
          </p:grpSpPr>
          <p:sp>
            <p:nvSpPr>
              <p:cNvPr id="212" name="Google Shape;212;p20"/>
              <p:cNvSpPr/>
              <p:nvPr/>
            </p:nvSpPr>
            <p:spPr>
              <a:xfrm>
                <a:off x="0" y="0"/>
                <a:ext cx="1528801" cy="1497381"/>
              </a:xfrm>
              <a:custGeom>
                <a:rect b="b" l="l" r="r" t="t"/>
                <a:pathLst>
                  <a:path extrusionOk="0" h="1497381" w="1528801">
                    <a:moveTo>
                      <a:pt x="0" y="0"/>
                    </a:moveTo>
                    <a:lnTo>
                      <a:pt x="1528801" y="0"/>
                    </a:lnTo>
                    <a:lnTo>
                      <a:pt x="1528801" y="1497381"/>
                    </a:lnTo>
                    <a:lnTo>
                      <a:pt x="0" y="1497381"/>
                    </a:lnTo>
                    <a:close/>
                  </a:path>
                </a:pathLst>
              </a:custGeom>
              <a:solidFill>
                <a:srgbClr val="4EBC9D"/>
              </a:solidFill>
              <a:ln cap="flat" cmpd="sng" w="47625">
                <a:solidFill>
                  <a:srgbClr val="333333"/>
                </a:solidFill>
                <a:prstDash val="solid"/>
                <a:round/>
                <a:headEnd len="sm" w="sm" type="none"/>
                <a:tailEnd len="sm" w="sm" type="none"/>
              </a:ln>
            </p:spPr>
          </p:sp>
          <p:sp>
            <p:nvSpPr>
              <p:cNvPr id="213" name="Google Shape;213;p20"/>
              <p:cNvSpPr txBox="1"/>
              <p:nvPr/>
            </p:nvSpPr>
            <p:spPr>
              <a:xfrm>
                <a:off x="0" y="-57150"/>
                <a:ext cx="812700" cy="870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4" name="Google Shape;214;p20"/>
            <p:cNvGrpSpPr/>
            <p:nvPr/>
          </p:nvGrpSpPr>
          <p:grpSpPr>
            <a:xfrm>
              <a:off x="340974" y="86535"/>
              <a:ext cx="6112197" cy="6227460"/>
              <a:chOff x="0" y="-57150"/>
              <a:chExt cx="1375351" cy="1401287"/>
            </a:xfrm>
          </p:grpSpPr>
          <p:sp>
            <p:nvSpPr>
              <p:cNvPr id="215" name="Google Shape;215;p20"/>
              <p:cNvSpPr/>
              <p:nvPr/>
            </p:nvSpPr>
            <p:spPr>
              <a:xfrm>
                <a:off x="0" y="0"/>
                <a:ext cx="1375351" cy="1344137"/>
              </a:xfrm>
              <a:custGeom>
                <a:rect b="b" l="l" r="r" t="t"/>
                <a:pathLst>
                  <a:path extrusionOk="0" h="1344137" w="1375351">
                    <a:moveTo>
                      <a:pt x="0" y="0"/>
                    </a:moveTo>
                    <a:lnTo>
                      <a:pt x="1375351" y="0"/>
                    </a:lnTo>
                    <a:lnTo>
                      <a:pt x="1375351" y="1344137"/>
                    </a:lnTo>
                    <a:lnTo>
                      <a:pt x="0" y="1344137"/>
                    </a:lnTo>
                    <a:close/>
                  </a:path>
                </a:pathLst>
              </a:custGeom>
              <a:solidFill>
                <a:srgbClr val="EBEAEA"/>
              </a:solidFill>
              <a:ln cap="flat" cmpd="sng" w="47625">
                <a:solidFill>
                  <a:srgbClr val="333333"/>
                </a:solidFill>
                <a:prstDash val="solid"/>
                <a:round/>
                <a:headEnd len="sm" w="sm" type="none"/>
                <a:tailEnd len="sm" w="sm" type="none"/>
              </a:ln>
            </p:spPr>
          </p:sp>
          <p:sp>
            <p:nvSpPr>
              <p:cNvPr id="216" name="Google Shape;216;p20"/>
              <p:cNvSpPr txBox="1"/>
              <p:nvPr/>
            </p:nvSpPr>
            <p:spPr>
              <a:xfrm>
                <a:off x="0" y="-57150"/>
                <a:ext cx="812700" cy="870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217" name="Google Shape;217;p20"/>
          <p:cNvGrpSpPr/>
          <p:nvPr/>
        </p:nvGrpSpPr>
        <p:grpSpPr>
          <a:xfrm>
            <a:off x="510200" y="150051"/>
            <a:ext cx="5361939" cy="9955827"/>
            <a:chOff x="0" y="-253980"/>
            <a:chExt cx="6794145" cy="6908491"/>
          </a:xfrm>
        </p:grpSpPr>
        <p:grpSp>
          <p:nvGrpSpPr>
            <p:cNvPr id="218" name="Google Shape;218;p20"/>
            <p:cNvGrpSpPr/>
            <p:nvPr/>
          </p:nvGrpSpPr>
          <p:grpSpPr>
            <a:xfrm>
              <a:off x="0" y="-253980"/>
              <a:ext cx="6794145" cy="6908491"/>
              <a:chOff x="0" y="-57150"/>
              <a:chExt cx="1528801" cy="1554531"/>
            </a:xfrm>
          </p:grpSpPr>
          <p:sp>
            <p:nvSpPr>
              <p:cNvPr id="219" name="Google Shape;219;p20"/>
              <p:cNvSpPr/>
              <p:nvPr/>
            </p:nvSpPr>
            <p:spPr>
              <a:xfrm>
                <a:off x="0" y="0"/>
                <a:ext cx="1528801" cy="1497381"/>
              </a:xfrm>
              <a:custGeom>
                <a:rect b="b" l="l" r="r" t="t"/>
                <a:pathLst>
                  <a:path extrusionOk="0" h="1497381" w="1528801">
                    <a:moveTo>
                      <a:pt x="0" y="0"/>
                    </a:moveTo>
                    <a:lnTo>
                      <a:pt x="1528801" y="0"/>
                    </a:lnTo>
                    <a:lnTo>
                      <a:pt x="1528801" y="1497381"/>
                    </a:lnTo>
                    <a:lnTo>
                      <a:pt x="0" y="1497381"/>
                    </a:lnTo>
                    <a:close/>
                  </a:path>
                </a:pathLst>
              </a:custGeom>
              <a:solidFill>
                <a:srgbClr val="F9B458"/>
              </a:solidFill>
              <a:ln cap="flat" cmpd="sng" w="47625">
                <a:solidFill>
                  <a:srgbClr val="333333"/>
                </a:solidFill>
                <a:prstDash val="solid"/>
                <a:round/>
                <a:headEnd len="sm" w="sm" type="none"/>
                <a:tailEnd len="sm" w="sm" type="none"/>
              </a:ln>
            </p:spPr>
          </p:sp>
          <p:sp>
            <p:nvSpPr>
              <p:cNvPr id="220" name="Google Shape;220;p20"/>
              <p:cNvSpPr txBox="1"/>
              <p:nvPr/>
            </p:nvSpPr>
            <p:spPr>
              <a:xfrm>
                <a:off x="0" y="-57150"/>
                <a:ext cx="812700" cy="870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1" name="Google Shape;221;p20"/>
            <p:cNvGrpSpPr/>
            <p:nvPr/>
          </p:nvGrpSpPr>
          <p:grpSpPr>
            <a:xfrm>
              <a:off x="340974" y="86535"/>
              <a:ext cx="6112197" cy="6227460"/>
              <a:chOff x="0" y="-57150"/>
              <a:chExt cx="1375351" cy="1401287"/>
            </a:xfrm>
          </p:grpSpPr>
          <p:sp>
            <p:nvSpPr>
              <p:cNvPr id="222" name="Google Shape;222;p20"/>
              <p:cNvSpPr/>
              <p:nvPr/>
            </p:nvSpPr>
            <p:spPr>
              <a:xfrm>
                <a:off x="0" y="0"/>
                <a:ext cx="1375351" cy="1344137"/>
              </a:xfrm>
              <a:custGeom>
                <a:rect b="b" l="l" r="r" t="t"/>
                <a:pathLst>
                  <a:path extrusionOk="0" h="1344137" w="1375351">
                    <a:moveTo>
                      <a:pt x="0" y="0"/>
                    </a:moveTo>
                    <a:lnTo>
                      <a:pt x="1375351" y="0"/>
                    </a:lnTo>
                    <a:lnTo>
                      <a:pt x="1375351" y="1344137"/>
                    </a:lnTo>
                    <a:lnTo>
                      <a:pt x="0" y="1344137"/>
                    </a:lnTo>
                    <a:close/>
                  </a:path>
                </a:pathLst>
              </a:custGeom>
              <a:solidFill>
                <a:srgbClr val="EBEAEA"/>
              </a:solidFill>
              <a:ln cap="flat" cmpd="sng" w="47625">
                <a:solidFill>
                  <a:srgbClr val="333333"/>
                </a:solidFill>
                <a:prstDash val="solid"/>
                <a:round/>
                <a:headEnd len="sm" w="sm" type="none"/>
                <a:tailEnd len="sm" w="sm" type="none"/>
              </a:ln>
            </p:spPr>
          </p:sp>
          <p:sp>
            <p:nvSpPr>
              <p:cNvPr id="223" name="Google Shape;223;p20"/>
              <p:cNvSpPr txBox="1"/>
              <p:nvPr/>
            </p:nvSpPr>
            <p:spPr>
              <a:xfrm>
                <a:off x="0" y="-57150"/>
                <a:ext cx="812700" cy="870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pic>
        <p:nvPicPr>
          <p:cNvPr id="224" name="Google Shape;224;p20"/>
          <p:cNvPicPr preferRelativeResize="0"/>
          <p:nvPr/>
        </p:nvPicPr>
        <p:blipFill rotWithShape="1">
          <a:blip r:embed="rId3">
            <a:alphaModFix/>
          </a:blip>
          <a:srcRect b="14087" l="6238" r="51237" t="13632"/>
          <a:stretch/>
        </p:blipFill>
        <p:spPr>
          <a:xfrm>
            <a:off x="6253075" y="3049992"/>
            <a:ext cx="5597312" cy="5351532"/>
          </a:xfrm>
          <a:prstGeom prst="rect">
            <a:avLst/>
          </a:prstGeom>
          <a:noFill/>
          <a:ln>
            <a:noFill/>
          </a:ln>
        </p:spPr>
      </p:pic>
      <p:graphicFrame>
        <p:nvGraphicFramePr>
          <p:cNvPr id="225" name="Google Shape;225;p20"/>
          <p:cNvGraphicFramePr/>
          <p:nvPr/>
        </p:nvGraphicFramePr>
        <p:xfrm>
          <a:off x="681657" y="1773230"/>
          <a:ext cx="3000000" cy="3000000"/>
        </p:xfrm>
        <a:graphic>
          <a:graphicData uri="http://schemas.openxmlformats.org/drawingml/2006/table">
            <a:tbl>
              <a:tblPr>
                <a:noFill/>
                <a:tableStyleId>{E252D2DF-86A5-4EBB-8283-210481AD030F}</a:tableStyleId>
              </a:tblPr>
              <a:tblGrid>
                <a:gridCol w="4801175"/>
              </a:tblGrid>
              <a:tr h="8350225">
                <a:tc>
                  <a:txBody>
                    <a:bodyPr/>
                    <a:lstStyle/>
                    <a:p>
                      <a:pPr indent="-361886" lvl="0" marL="457200" marR="0" rtl="0" algn="ctr">
                        <a:lnSpc>
                          <a:spcPct val="115000"/>
                        </a:lnSpc>
                        <a:spcBef>
                          <a:spcPts val="0"/>
                        </a:spcBef>
                        <a:spcAft>
                          <a:spcPts val="0"/>
                        </a:spcAft>
                        <a:buSzPts val="2099"/>
                        <a:buFont typeface="Ubuntu"/>
                        <a:buChar char="●"/>
                      </a:pPr>
                      <a:r>
                        <a:rPr lang="en-US" sz="2099">
                          <a:latin typeface="Ubuntu"/>
                          <a:ea typeface="Ubuntu"/>
                          <a:cs typeface="Ubuntu"/>
                          <a:sym typeface="Ubuntu"/>
                        </a:rPr>
                        <a:t>I am a student with several disabilities that </a:t>
                      </a:r>
                      <a:r>
                        <a:rPr lang="en-US" sz="2099">
                          <a:latin typeface="Ubuntu"/>
                          <a:ea typeface="Ubuntu"/>
                          <a:cs typeface="Ubuntu"/>
                          <a:sym typeface="Ubuntu"/>
                        </a:rPr>
                        <a:t>receives</a:t>
                      </a:r>
                      <a:r>
                        <a:rPr lang="en-US" sz="2099">
                          <a:latin typeface="Ubuntu"/>
                          <a:ea typeface="Ubuntu"/>
                          <a:cs typeface="Ubuntu"/>
                          <a:sym typeface="Ubuntu"/>
                        </a:rPr>
                        <a:t> accommodations</a:t>
                      </a:r>
                      <a:endParaRPr sz="2099">
                        <a:latin typeface="Ubuntu"/>
                        <a:ea typeface="Ubuntu"/>
                        <a:cs typeface="Ubuntu"/>
                        <a:sym typeface="Ubuntu"/>
                      </a:endParaRPr>
                    </a:p>
                    <a:p>
                      <a:pPr indent="-361886" lvl="0" marL="457200" marR="0" rtl="0" algn="ctr">
                        <a:lnSpc>
                          <a:spcPct val="115000"/>
                        </a:lnSpc>
                        <a:spcBef>
                          <a:spcPts val="0"/>
                        </a:spcBef>
                        <a:spcAft>
                          <a:spcPts val="0"/>
                        </a:spcAft>
                        <a:buSzPts val="2099"/>
                        <a:buFont typeface="Ubuntu"/>
                        <a:buChar char="●"/>
                      </a:pPr>
                      <a:r>
                        <a:rPr lang="en-US" sz="2099">
                          <a:latin typeface="Ubuntu"/>
                          <a:ea typeface="Ubuntu"/>
                          <a:cs typeface="Ubuntu"/>
                          <a:sym typeface="Ubuntu"/>
                        </a:rPr>
                        <a:t>I have had several personal negative experiences with professors, and I also serve as President of the Association of Students with Disabilities, so I have a lot of experience with the student side</a:t>
                      </a:r>
                      <a:endParaRPr sz="2099">
                        <a:latin typeface="Ubuntu"/>
                        <a:ea typeface="Ubuntu"/>
                        <a:cs typeface="Ubuntu"/>
                        <a:sym typeface="Ubuntu"/>
                      </a:endParaRPr>
                    </a:p>
                    <a:p>
                      <a:pPr indent="-361886" lvl="0" marL="457200" marR="0" rtl="0" algn="ctr">
                        <a:lnSpc>
                          <a:spcPct val="115000"/>
                        </a:lnSpc>
                        <a:spcBef>
                          <a:spcPts val="0"/>
                        </a:spcBef>
                        <a:spcAft>
                          <a:spcPts val="0"/>
                        </a:spcAft>
                        <a:buSzPts val="2099"/>
                        <a:buFont typeface="Ubuntu"/>
                        <a:buChar char="●"/>
                      </a:pPr>
                      <a:r>
                        <a:rPr lang="en-US" sz="2099">
                          <a:latin typeface="Ubuntu"/>
                          <a:ea typeface="Ubuntu"/>
                          <a:cs typeface="Ubuntu"/>
                          <a:sym typeface="Ubuntu"/>
                        </a:rPr>
                        <a:t>I took extra care to keep my personal opinion out of my interview questions and thematic analysis by </a:t>
                      </a:r>
                      <a:r>
                        <a:rPr lang="en-US" sz="2099">
                          <a:latin typeface="Ubuntu"/>
                          <a:ea typeface="Ubuntu"/>
                          <a:cs typeface="Ubuntu"/>
                          <a:sym typeface="Ubuntu"/>
                        </a:rPr>
                        <a:t>having Chatgpt create a pool of variations (5-10) in addition to my original work, from which I chose the most neutral &amp; accurate phrasing.</a:t>
                      </a:r>
                      <a:endParaRPr sz="2099">
                        <a:latin typeface="Ubuntu"/>
                        <a:ea typeface="Ubuntu"/>
                        <a:cs typeface="Ubuntu"/>
                        <a:sym typeface="Ubuntu"/>
                      </a:endParaRPr>
                    </a:p>
                  </a:txBody>
                  <a:tcPr marT="19050" marB="19050" marR="19050" marL="190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2A4737">
                          <a:alpha val="0"/>
                        </a:srgbClr>
                      </a:solidFill>
                      <a:prstDash val="solid"/>
                      <a:round/>
                      <a:headEnd len="sm" w="sm" type="none"/>
                      <a:tailEnd len="sm" w="sm" type="none"/>
                    </a:lnB>
                  </a:tcPr>
                </a:tc>
              </a:tr>
            </a:tbl>
          </a:graphicData>
        </a:graphic>
      </p:graphicFrame>
      <p:graphicFrame>
        <p:nvGraphicFramePr>
          <p:cNvPr id="226" name="Google Shape;226;p20"/>
          <p:cNvGraphicFramePr/>
          <p:nvPr/>
        </p:nvGraphicFramePr>
        <p:xfrm>
          <a:off x="12504043" y="2667343"/>
          <a:ext cx="3000000" cy="3000000"/>
        </p:xfrm>
        <a:graphic>
          <a:graphicData uri="http://schemas.openxmlformats.org/drawingml/2006/table">
            <a:tbl>
              <a:tblPr>
                <a:noFill/>
                <a:tableStyleId>{E252D2DF-86A5-4EBB-8283-210481AD030F}</a:tableStyleId>
              </a:tblPr>
              <a:tblGrid>
                <a:gridCol w="4801175"/>
              </a:tblGrid>
              <a:tr h="6034725">
                <a:tc>
                  <a:txBody>
                    <a:bodyPr/>
                    <a:lstStyle/>
                    <a:p>
                      <a:pPr indent="-380936" lvl="0" marL="457200" marR="0" rtl="0" algn="ctr">
                        <a:lnSpc>
                          <a:spcPct val="115000"/>
                        </a:lnSpc>
                        <a:spcBef>
                          <a:spcPts val="0"/>
                        </a:spcBef>
                        <a:spcAft>
                          <a:spcPts val="0"/>
                        </a:spcAft>
                        <a:buSzPts val="2399"/>
                        <a:buFont typeface="Ubuntu"/>
                        <a:buChar char="●"/>
                      </a:pPr>
                      <a:r>
                        <a:rPr lang="en-US" sz="2399">
                          <a:latin typeface="Ubuntu"/>
                          <a:ea typeface="Ubuntu"/>
                          <a:cs typeface="Ubuntu"/>
                          <a:sym typeface="Ubuntu"/>
                        </a:rPr>
                        <a:t>Data was collected from 4 participants, but only 3 transcripts were used due to poor audio quality on the 3rd interview, which was conducted in person.</a:t>
                      </a:r>
                      <a:endParaRPr sz="2399">
                        <a:latin typeface="Ubuntu"/>
                        <a:ea typeface="Ubuntu"/>
                        <a:cs typeface="Ubuntu"/>
                        <a:sym typeface="Ubuntu"/>
                      </a:endParaRPr>
                    </a:p>
                    <a:p>
                      <a:pPr indent="-380936" lvl="0" marL="457200" marR="0" rtl="0" algn="ctr">
                        <a:lnSpc>
                          <a:spcPct val="115000"/>
                        </a:lnSpc>
                        <a:spcBef>
                          <a:spcPts val="0"/>
                        </a:spcBef>
                        <a:spcAft>
                          <a:spcPts val="0"/>
                        </a:spcAft>
                        <a:buSzPts val="2399"/>
                        <a:buFont typeface="Ubuntu"/>
                        <a:buChar char="●"/>
                      </a:pPr>
                      <a:r>
                        <a:rPr lang="en-US" sz="2399">
                          <a:latin typeface="Ubuntu"/>
                          <a:ea typeface="Ubuntu"/>
                          <a:cs typeface="Ubuntu"/>
                          <a:sym typeface="Ubuntu"/>
                        </a:rPr>
                        <a:t>Participants were from 3 departments (Bio, Psych, Design), which doesn’t fully encapsulate the diversity of VCU departments.</a:t>
                      </a:r>
                      <a:endParaRPr sz="2399">
                        <a:latin typeface="Ubuntu"/>
                        <a:ea typeface="Ubuntu"/>
                        <a:cs typeface="Ubuntu"/>
                        <a:sym typeface="Ubuntu"/>
                      </a:endParaRPr>
                    </a:p>
                    <a:p>
                      <a:pPr indent="-380936" lvl="0" marL="457200" marR="0" rtl="0" algn="ctr">
                        <a:lnSpc>
                          <a:spcPct val="115000"/>
                        </a:lnSpc>
                        <a:spcBef>
                          <a:spcPts val="0"/>
                        </a:spcBef>
                        <a:spcAft>
                          <a:spcPts val="0"/>
                        </a:spcAft>
                        <a:buSzPts val="2399"/>
                        <a:buFont typeface="Ubuntu"/>
                        <a:buChar char="●"/>
                      </a:pPr>
                      <a:r>
                        <a:rPr lang="en-US" sz="2399">
                          <a:latin typeface="Ubuntu"/>
                          <a:ea typeface="Ubuntu"/>
                          <a:cs typeface="Ubuntu"/>
                          <a:sym typeface="Ubuntu"/>
                        </a:rPr>
                        <a:t>Participants were self-selected, which may have resulted in sample bias.</a:t>
                      </a:r>
                      <a:r>
                        <a:rPr lang="en-US" sz="2399" u="none" cap="none" strike="noStrike">
                          <a:solidFill>
                            <a:srgbClr val="000000"/>
                          </a:solidFill>
                          <a:latin typeface="Ubuntu"/>
                          <a:ea typeface="Ubuntu"/>
                          <a:cs typeface="Ubuntu"/>
                          <a:sym typeface="Ubuntu"/>
                        </a:rPr>
                        <a:t> </a:t>
                      </a:r>
                      <a:endParaRPr sz="1100" u="none" cap="none" strike="noStrike"/>
                    </a:p>
                  </a:txBody>
                  <a:tcPr marT="19050" marB="19050" marR="19050" marL="190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37875">
                <a:tc>
                  <a:txBody>
                    <a:bodyPr/>
                    <a:lstStyle/>
                    <a:p>
                      <a:pPr indent="0" lvl="0" marL="0" marR="0" rtl="0" algn="ctr">
                        <a:lnSpc>
                          <a:spcPct val="140016"/>
                        </a:lnSpc>
                        <a:spcBef>
                          <a:spcPts val="0"/>
                        </a:spcBef>
                        <a:spcAft>
                          <a:spcPts val="0"/>
                        </a:spcAft>
                        <a:buNone/>
                      </a:pPr>
                      <a:r>
                        <a:t/>
                      </a:r>
                      <a:endParaRPr sz="1100" u="none" cap="none" strike="noStrike"/>
                    </a:p>
                  </a:txBody>
                  <a:tcPr marT="19050" marB="19050" marR="19050" marL="190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37875">
                <a:tc>
                  <a:txBody>
                    <a:bodyPr/>
                    <a:lstStyle/>
                    <a:p>
                      <a:pPr indent="0" lvl="0" marL="0" marR="0" rtl="0" algn="l">
                        <a:lnSpc>
                          <a:spcPct val="140016"/>
                        </a:lnSpc>
                        <a:spcBef>
                          <a:spcPts val="0"/>
                        </a:spcBef>
                        <a:spcAft>
                          <a:spcPts val="0"/>
                        </a:spcAft>
                        <a:buNone/>
                      </a:pPr>
                      <a:r>
                        <a:t/>
                      </a:r>
                      <a:endParaRPr sz="1100" u="none" cap="none" strike="noStrike"/>
                    </a:p>
                  </a:txBody>
                  <a:tcPr marT="19050" marB="19050" marR="19050" marL="190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27" name="Google Shape;227;p20"/>
          <p:cNvSpPr txBox="1"/>
          <p:nvPr/>
        </p:nvSpPr>
        <p:spPr>
          <a:xfrm>
            <a:off x="8187953" y="5906523"/>
            <a:ext cx="17223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a:solidFill>
                <a:srgbClr val="79A1BF"/>
              </a:solidFill>
            </a:endParaRPr>
          </a:p>
        </p:txBody>
      </p:sp>
      <p:sp>
        <p:nvSpPr>
          <p:cNvPr id="228" name="Google Shape;228;p20"/>
          <p:cNvSpPr txBox="1"/>
          <p:nvPr/>
        </p:nvSpPr>
        <p:spPr>
          <a:xfrm>
            <a:off x="2396753" y="965984"/>
            <a:ext cx="1722300" cy="1231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8000">
                <a:solidFill>
                  <a:srgbClr val="F9B458"/>
                </a:solidFill>
                <a:latin typeface="Ubuntu"/>
                <a:ea typeface="Ubuntu"/>
                <a:cs typeface="Ubuntu"/>
                <a:sym typeface="Ubuntu"/>
              </a:rPr>
              <a:t>R</a:t>
            </a:r>
            <a:endParaRPr>
              <a:solidFill>
                <a:srgbClr val="F9B458"/>
              </a:solidFill>
            </a:endParaRPr>
          </a:p>
        </p:txBody>
      </p:sp>
      <p:sp>
        <p:nvSpPr>
          <p:cNvPr id="229" name="Google Shape;229;p20"/>
          <p:cNvSpPr txBox="1"/>
          <p:nvPr/>
        </p:nvSpPr>
        <p:spPr>
          <a:xfrm>
            <a:off x="1514279" y="2107020"/>
            <a:ext cx="3487200" cy="369300"/>
          </a:xfrm>
          <a:prstGeom prst="rect">
            <a:avLst/>
          </a:prstGeom>
          <a:noFill/>
          <a:ln>
            <a:noFill/>
          </a:ln>
        </p:spPr>
        <p:txBody>
          <a:bodyPr anchorCtr="0" anchor="t" bIns="0" lIns="0" spcFirstLastPara="1" rIns="0" wrap="square" tIns="0">
            <a:spAutoFit/>
          </a:bodyPr>
          <a:lstStyle/>
          <a:p>
            <a:pPr indent="0" lvl="0" marL="0" marR="0" rtl="0" algn="ctr">
              <a:lnSpc>
                <a:spcPct val="111000"/>
              </a:lnSpc>
              <a:spcBef>
                <a:spcPts val="0"/>
              </a:spcBef>
              <a:spcAft>
                <a:spcPts val="0"/>
              </a:spcAft>
              <a:buNone/>
            </a:pPr>
            <a:r>
              <a:rPr b="1" lang="en-US" sz="2400">
                <a:latin typeface="Ubuntu"/>
                <a:ea typeface="Ubuntu"/>
                <a:cs typeface="Ubuntu"/>
                <a:sym typeface="Ubuntu"/>
              </a:rPr>
              <a:t>REFLEXIVITY</a:t>
            </a:r>
            <a:endParaRPr/>
          </a:p>
        </p:txBody>
      </p:sp>
      <p:sp>
        <p:nvSpPr>
          <p:cNvPr id="230" name="Google Shape;230;p20"/>
          <p:cNvSpPr txBox="1"/>
          <p:nvPr/>
        </p:nvSpPr>
        <p:spPr>
          <a:xfrm>
            <a:off x="14107764" y="965984"/>
            <a:ext cx="1722300" cy="1231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8000">
                <a:solidFill>
                  <a:srgbClr val="4EBC9D"/>
                </a:solidFill>
                <a:latin typeface="Ubuntu"/>
                <a:ea typeface="Ubuntu"/>
                <a:cs typeface="Ubuntu"/>
                <a:sym typeface="Ubuntu"/>
              </a:rPr>
              <a:t>L</a:t>
            </a:r>
            <a:endParaRPr>
              <a:solidFill>
                <a:srgbClr val="4EBC9D"/>
              </a:solidFill>
            </a:endParaRPr>
          </a:p>
        </p:txBody>
      </p:sp>
      <p:sp>
        <p:nvSpPr>
          <p:cNvPr id="231" name="Google Shape;231;p20"/>
          <p:cNvSpPr txBox="1"/>
          <p:nvPr/>
        </p:nvSpPr>
        <p:spPr>
          <a:xfrm>
            <a:off x="13225290" y="2107020"/>
            <a:ext cx="3487200" cy="369300"/>
          </a:xfrm>
          <a:prstGeom prst="rect">
            <a:avLst/>
          </a:prstGeom>
          <a:noFill/>
          <a:ln>
            <a:noFill/>
          </a:ln>
        </p:spPr>
        <p:txBody>
          <a:bodyPr anchorCtr="0" anchor="t" bIns="0" lIns="0" spcFirstLastPara="1" rIns="0" wrap="square" tIns="0">
            <a:spAutoFit/>
          </a:bodyPr>
          <a:lstStyle/>
          <a:p>
            <a:pPr indent="0" lvl="0" marL="0" marR="0" rtl="0" algn="ctr">
              <a:lnSpc>
                <a:spcPct val="111000"/>
              </a:lnSpc>
              <a:spcBef>
                <a:spcPts val="0"/>
              </a:spcBef>
              <a:spcAft>
                <a:spcPts val="0"/>
              </a:spcAft>
              <a:buNone/>
            </a:pPr>
            <a:r>
              <a:rPr b="1" lang="en-US" sz="2400">
                <a:latin typeface="Ubuntu"/>
                <a:ea typeface="Ubuntu"/>
                <a:cs typeface="Ubuntu"/>
                <a:sym typeface="Ubuntu"/>
              </a:rPr>
              <a:t>LIMITATIONS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AEA"/>
        </a:solidFill>
      </p:bgPr>
    </p:bg>
    <p:spTree>
      <p:nvGrpSpPr>
        <p:cNvPr id="235" name="Shape 235"/>
        <p:cNvGrpSpPr/>
        <p:nvPr/>
      </p:nvGrpSpPr>
      <p:grpSpPr>
        <a:xfrm>
          <a:off x="0" y="0"/>
          <a:ext cx="0" cy="0"/>
          <a:chOff x="0" y="0"/>
          <a:chExt cx="0" cy="0"/>
        </a:xfrm>
      </p:grpSpPr>
      <p:sp>
        <p:nvSpPr>
          <p:cNvPr id="236" name="Google Shape;236;p21"/>
          <p:cNvSpPr txBox="1"/>
          <p:nvPr/>
        </p:nvSpPr>
        <p:spPr>
          <a:xfrm>
            <a:off x="5219700" y="222800"/>
            <a:ext cx="8124900" cy="10045500"/>
          </a:xfrm>
          <a:prstGeom prst="rect">
            <a:avLst/>
          </a:prstGeom>
          <a:noFill/>
          <a:ln>
            <a:noFill/>
          </a:ln>
        </p:spPr>
        <p:txBody>
          <a:bodyPr anchorCtr="0" anchor="t" bIns="0" lIns="0" spcFirstLastPara="1" rIns="0" wrap="square" tIns="0">
            <a:spAutoFit/>
          </a:bodyPr>
          <a:lstStyle/>
          <a:p>
            <a:pPr indent="0" lvl="0" marL="0" marR="0" rtl="0" algn="ctr">
              <a:lnSpc>
                <a:spcPct val="112004"/>
              </a:lnSpc>
              <a:spcBef>
                <a:spcPts val="0"/>
              </a:spcBef>
              <a:spcAft>
                <a:spcPts val="0"/>
              </a:spcAft>
              <a:buNone/>
            </a:pPr>
            <a:r>
              <a:rPr b="1" i="0" lang="en-US" sz="10071" u="none" cap="none" strike="noStrike">
                <a:solidFill>
                  <a:srgbClr val="000000"/>
                </a:solidFill>
                <a:latin typeface="Ubuntu"/>
                <a:ea typeface="Ubuntu"/>
                <a:cs typeface="Ubuntu"/>
                <a:sym typeface="Ubuntu"/>
              </a:rPr>
              <a:t>Thank you! </a:t>
            </a:r>
            <a:endParaRPr b="1" i="0" sz="10071" u="none" cap="none" strike="noStrike">
              <a:solidFill>
                <a:srgbClr val="000000"/>
              </a:solidFill>
              <a:latin typeface="Ubuntu"/>
              <a:ea typeface="Ubuntu"/>
              <a:cs typeface="Ubuntu"/>
              <a:sym typeface="Ubuntu"/>
            </a:endParaRPr>
          </a:p>
          <a:p>
            <a:pPr indent="0" lvl="0" marL="0" marR="0" rtl="0" algn="ctr">
              <a:lnSpc>
                <a:spcPct val="112004"/>
              </a:lnSpc>
              <a:spcBef>
                <a:spcPts val="0"/>
              </a:spcBef>
              <a:spcAft>
                <a:spcPts val="0"/>
              </a:spcAft>
              <a:buNone/>
            </a:pPr>
            <a:r>
              <a:t/>
            </a:r>
            <a:endParaRPr b="1" sz="10071">
              <a:latin typeface="Ubuntu"/>
              <a:ea typeface="Ubuntu"/>
              <a:cs typeface="Ubuntu"/>
              <a:sym typeface="Ubuntu"/>
            </a:endParaRPr>
          </a:p>
          <a:p>
            <a:pPr indent="0" lvl="0" marL="0" marR="0" rtl="0" algn="ctr">
              <a:lnSpc>
                <a:spcPct val="112004"/>
              </a:lnSpc>
              <a:spcBef>
                <a:spcPts val="0"/>
              </a:spcBef>
              <a:spcAft>
                <a:spcPts val="0"/>
              </a:spcAft>
              <a:buNone/>
            </a:pPr>
            <a:r>
              <a:t/>
            </a:r>
            <a:endParaRPr b="1" sz="10071">
              <a:latin typeface="Ubuntu"/>
              <a:ea typeface="Ubuntu"/>
              <a:cs typeface="Ubuntu"/>
              <a:sym typeface="Ubuntu"/>
            </a:endParaRPr>
          </a:p>
          <a:p>
            <a:pPr indent="0" lvl="0" marL="0" marR="0" rtl="0" algn="ctr">
              <a:lnSpc>
                <a:spcPct val="112004"/>
              </a:lnSpc>
              <a:spcBef>
                <a:spcPts val="0"/>
              </a:spcBef>
              <a:spcAft>
                <a:spcPts val="0"/>
              </a:spcAft>
              <a:buNone/>
            </a:pPr>
            <a:r>
              <a:t/>
            </a:r>
            <a:endParaRPr b="1" sz="10071">
              <a:latin typeface="Ubuntu"/>
              <a:ea typeface="Ubuntu"/>
              <a:cs typeface="Ubuntu"/>
              <a:sym typeface="Ubuntu"/>
            </a:endParaRPr>
          </a:p>
          <a:p>
            <a:pPr indent="0" lvl="0" marL="0" marR="0" rtl="0" algn="ctr">
              <a:lnSpc>
                <a:spcPct val="100000"/>
              </a:lnSpc>
              <a:spcBef>
                <a:spcPts val="0"/>
              </a:spcBef>
              <a:spcAft>
                <a:spcPts val="0"/>
              </a:spcAft>
              <a:buNone/>
            </a:pPr>
            <a:r>
              <a:t/>
            </a:r>
            <a:endParaRPr b="1" sz="10071">
              <a:latin typeface="Ubuntu"/>
              <a:ea typeface="Ubuntu"/>
              <a:cs typeface="Ubuntu"/>
              <a:sym typeface="Ubuntu"/>
            </a:endParaRPr>
          </a:p>
          <a:p>
            <a:pPr indent="0" lvl="0" marL="0" marR="0" rtl="0" algn="ctr">
              <a:lnSpc>
                <a:spcPct val="100000"/>
              </a:lnSpc>
              <a:spcBef>
                <a:spcPts val="0"/>
              </a:spcBef>
              <a:spcAft>
                <a:spcPts val="0"/>
              </a:spcAft>
              <a:buNone/>
            </a:pPr>
            <a:r>
              <a:rPr b="1" lang="en-US" sz="10071">
                <a:latin typeface="Ubuntu"/>
                <a:ea typeface="Ubuntu"/>
                <a:cs typeface="Ubuntu"/>
                <a:sym typeface="Ubuntu"/>
              </a:rPr>
              <a:t>Questions?</a:t>
            </a:r>
            <a:endParaRPr sz="800"/>
          </a:p>
        </p:txBody>
      </p:sp>
      <p:pic>
        <p:nvPicPr>
          <p:cNvPr id="237" name="Google Shape;237;p21"/>
          <p:cNvPicPr preferRelativeResize="0"/>
          <p:nvPr/>
        </p:nvPicPr>
        <p:blipFill rotWithShape="1">
          <a:blip r:embed="rId3">
            <a:alphaModFix/>
          </a:blip>
          <a:srcRect b="7652" l="19442" r="20587" t="7880"/>
          <a:stretch/>
        </p:blipFill>
        <p:spPr>
          <a:xfrm>
            <a:off x="4591050" y="1777800"/>
            <a:ext cx="8875377" cy="7032125"/>
          </a:xfrm>
          <a:prstGeom prst="rect">
            <a:avLst/>
          </a:prstGeom>
          <a:noFill/>
          <a:ln>
            <a:noFill/>
          </a:ln>
        </p:spPr>
      </p:pic>
      <p:grpSp>
        <p:nvGrpSpPr>
          <p:cNvPr id="238" name="Google Shape;238;p21"/>
          <p:cNvGrpSpPr/>
          <p:nvPr/>
        </p:nvGrpSpPr>
        <p:grpSpPr>
          <a:xfrm>
            <a:off x="-2217778" y="-1744095"/>
            <a:ext cx="5520844" cy="5545590"/>
            <a:chOff x="1813" y="0"/>
            <a:chExt cx="809173" cy="812800"/>
          </a:xfrm>
        </p:grpSpPr>
        <p:sp>
          <p:nvSpPr>
            <p:cNvPr id="239" name="Google Shape;239;p21"/>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FA0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1" name="Google Shape;241;p21"/>
          <p:cNvGrpSpPr/>
          <p:nvPr/>
        </p:nvGrpSpPr>
        <p:grpSpPr>
          <a:xfrm>
            <a:off x="16112729" y="6820657"/>
            <a:ext cx="4853532" cy="4875287"/>
            <a:chOff x="1813" y="0"/>
            <a:chExt cx="809173" cy="812800"/>
          </a:xfrm>
        </p:grpSpPr>
        <p:sp>
          <p:nvSpPr>
            <p:cNvPr id="242" name="Google Shape;242;p21"/>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283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