
<file path=[Content_Types].xml><?xml version="1.0" encoding="utf-8"?>
<Types xmlns="http://schemas.openxmlformats.org/package/2006/content-types">
  <Default Extension="jpeg" ContentType="image/jpeg"/>
  <Default Extension="mov" ContentType="video/quicktime"/>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7" r:id="rId7"/>
    <p:sldId id="270" r:id="rId8"/>
    <p:sldId id="261" r:id="rId9"/>
    <p:sldId id="266" r:id="rId10"/>
    <p:sldId id="269" r:id="rId11"/>
    <p:sldId id="268"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8"/>
    <p:restoredTop sz="71203"/>
  </p:normalViewPr>
  <p:slideViewPr>
    <p:cSldViewPr snapToGrid="0">
      <p:cViewPr>
        <p:scale>
          <a:sx n="81" d="100"/>
          <a:sy n="81" d="100"/>
        </p:scale>
        <p:origin x="-123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F688B3-6B22-5B48-A90F-13FB32D414D2}" type="datetimeFigureOut">
              <a:rPr lang="en-GB" smtClean="0"/>
              <a:t>14/01/2025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9D6CC-FCEF-074E-A040-F38FDE98450E}" type="slidenum">
              <a:rPr lang="en-GB" smtClean="0"/>
              <a:t>‹#›</a:t>
            </a:fld>
            <a:endParaRPr lang="en-GB"/>
          </a:p>
        </p:txBody>
      </p:sp>
    </p:spTree>
    <p:extLst>
      <p:ext uri="{BB962C8B-B14F-4D97-AF65-F5344CB8AC3E}">
        <p14:creationId xmlns:p14="http://schemas.microsoft.com/office/powerpoint/2010/main" val="13425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Outline of the presentation</a:t>
            </a:r>
          </a:p>
          <a:p>
            <a:pPr marL="171450" indent="-171450">
              <a:buFontTx/>
              <a:buChar char="-"/>
            </a:pPr>
            <a:r>
              <a:rPr lang="en-GB" dirty="0"/>
              <a:t>Aim of the analysis: To explore the trends in stop and search data of police in England and Wales with a particular focus on ethnicity.</a:t>
            </a:r>
          </a:p>
        </p:txBody>
      </p:sp>
      <p:sp>
        <p:nvSpPr>
          <p:cNvPr id="4" name="Slide Number Placeholder 3"/>
          <p:cNvSpPr>
            <a:spLocks noGrp="1"/>
          </p:cNvSpPr>
          <p:nvPr>
            <p:ph type="sldNum" sz="quarter" idx="5"/>
          </p:nvPr>
        </p:nvSpPr>
        <p:spPr/>
        <p:txBody>
          <a:bodyPr/>
          <a:lstStyle/>
          <a:p>
            <a:fld id="{BE49D6CC-FCEF-074E-A040-F38FDE98450E}" type="slidenum">
              <a:rPr lang="en-GB" smtClean="0"/>
              <a:t>2</a:t>
            </a:fld>
            <a:endParaRPr lang="en-GB"/>
          </a:p>
        </p:txBody>
      </p:sp>
    </p:spTree>
    <p:extLst>
      <p:ext uri="{BB962C8B-B14F-4D97-AF65-F5344CB8AC3E}">
        <p14:creationId xmlns:p14="http://schemas.microsoft.com/office/powerpoint/2010/main" val="1788306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examining the legislation cited during police stops by ethnic group variations in their applications can also be seen.</a:t>
            </a:r>
          </a:p>
          <a:p>
            <a:endParaRPr lang="en-GB" dirty="0"/>
          </a:p>
          <a:p>
            <a:r>
              <a:rPr lang="en-GB" b="1" dirty="0"/>
              <a:t>Section 1 of PACE: </a:t>
            </a:r>
            <a:r>
              <a:rPr lang="en-GB" dirty="0"/>
              <a:t>This is the most common legislation cited for stops and is used when there are reasonable ground to suspect prohibited items are in possession. White individuals comprise the largest proportion (35.5%). However, 20% of cases lack a stated ethnic group and remaining proportions are split relatively evenly between the remaining ethnic groups.</a:t>
            </a:r>
          </a:p>
          <a:p>
            <a:endParaRPr lang="en-GB" dirty="0"/>
          </a:p>
          <a:p>
            <a:r>
              <a:rPr lang="en-GB" b="1" dirty="0"/>
              <a:t>Section 44/47a of TACT: </a:t>
            </a:r>
            <a:r>
              <a:rPr lang="en-GB" dirty="0"/>
              <a:t>Demonstrates a significant overrepresentation of ethnic minorities, particularly Asian or Asian British individuals (27.5%). This suggests that anti-terrorism legislation disproportionately targets non-White groups.</a:t>
            </a:r>
          </a:p>
          <a:p>
            <a:endParaRPr lang="en-GB" dirty="0"/>
          </a:p>
          <a:p>
            <a:r>
              <a:rPr lang="en-GB" b="1" dirty="0"/>
              <a:t>Section 60 of CJPOA: </a:t>
            </a:r>
            <a:r>
              <a:rPr lang="en-GB" dirty="0"/>
              <a:t>Although this legislation is more evenly distributed the data still reflects a trend that this legislation is more likely to be used on ethnic minorities than White individuals.</a:t>
            </a:r>
          </a:p>
          <a:p>
            <a:endParaRPr lang="en-GB" dirty="0"/>
          </a:p>
          <a:p>
            <a:r>
              <a:rPr lang="en-GB" dirty="0"/>
              <a:t>These disparities across the legislations, raise questions about the fair application of  legislative powers and potential biases of their use in policing.</a:t>
            </a:r>
          </a:p>
        </p:txBody>
      </p:sp>
      <p:sp>
        <p:nvSpPr>
          <p:cNvPr id="4" name="Slide Number Placeholder 3"/>
          <p:cNvSpPr>
            <a:spLocks noGrp="1"/>
          </p:cNvSpPr>
          <p:nvPr>
            <p:ph type="sldNum" sz="quarter" idx="5"/>
          </p:nvPr>
        </p:nvSpPr>
        <p:spPr/>
        <p:txBody>
          <a:bodyPr/>
          <a:lstStyle/>
          <a:p>
            <a:fld id="{BE49D6CC-FCEF-074E-A040-F38FDE98450E}" type="slidenum">
              <a:rPr lang="en-GB" smtClean="0"/>
              <a:t>11</a:t>
            </a:fld>
            <a:endParaRPr lang="en-GB"/>
          </a:p>
        </p:txBody>
      </p:sp>
    </p:spTree>
    <p:extLst>
      <p:ext uri="{BB962C8B-B14F-4D97-AF65-F5344CB8AC3E}">
        <p14:creationId xmlns:p14="http://schemas.microsoft.com/office/powerpoint/2010/main" val="163704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challenge I encountered was using Git effectively to track the development of my code as this was my first time doing this independently for a project. I found this particularly challenging as I encountered some technical difficulties in using Google </a:t>
            </a:r>
            <a:r>
              <a:rPr lang="en-GB" dirty="0" err="1"/>
              <a:t>Colab</a:t>
            </a:r>
            <a:r>
              <a:rPr lang="en-GB" dirty="0"/>
              <a:t> for my coding and the interactions it had with GitHub.</a:t>
            </a:r>
          </a:p>
          <a:p>
            <a:endParaRPr lang="en-GB" dirty="0"/>
          </a:p>
          <a:p>
            <a:r>
              <a:rPr lang="en-GB" dirty="0"/>
              <a:t>In my project I also had to choose appropriate data analysis and visualisations. Using a large dataset, meant I had to choose a topic to focus on and narrow down the data. For this I chose to particularly prioritise ethnicity.</a:t>
            </a:r>
          </a:p>
          <a:p>
            <a:endParaRPr lang="en-GB" dirty="0"/>
          </a:p>
          <a:p>
            <a:r>
              <a:rPr lang="en-GB" dirty="0"/>
              <a:t>If I had more time and access to other datasets I would like to map the ethnic demographics of the population over time. The data I used focused on census data from 2021 so in my comparisons this can only be used as an estimate. It would be more accurate to find yearly data and compare the ethnic distributions of stops for each year.</a:t>
            </a:r>
          </a:p>
        </p:txBody>
      </p:sp>
      <p:sp>
        <p:nvSpPr>
          <p:cNvPr id="4" name="Slide Number Placeholder 3"/>
          <p:cNvSpPr>
            <a:spLocks noGrp="1"/>
          </p:cNvSpPr>
          <p:nvPr>
            <p:ph type="sldNum" sz="quarter" idx="5"/>
          </p:nvPr>
        </p:nvSpPr>
        <p:spPr/>
        <p:txBody>
          <a:bodyPr/>
          <a:lstStyle/>
          <a:p>
            <a:fld id="{BE49D6CC-FCEF-074E-A040-F38FDE98450E}" type="slidenum">
              <a:rPr lang="en-GB" smtClean="0"/>
              <a:t>12</a:t>
            </a:fld>
            <a:endParaRPr lang="en-GB"/>
          </a:p>
        </p:txBody>
      </p:sp>
    </p:spTree>
    <p:extLst>
      <p:ext uri="{BB962C8B-B14F-4D97-AF65-F5344CB8AC3E}">
        <p14:creationId xmlns:p14="http://schemas.microsoft.com/office/powerpoint/2010/main" val="81391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BE49D6CC-FCEF-074E-A040-F38FDE98450E}" type="slidenum">
              <a:rPr lang="en-GB" smtClean="0"/>
              <a:t>13</a:t>
            </a:fld>
            <a:endParaRPr lang="en-GB"/>
          </a:p>
        </p:txBody>
      </p:sp>
    </p:spTree>
    <p:extLst>
      <p:ext uri="{BB962C8B-B14F-4D97-AF65-F5344CB8AC3E}">
        <p14:creationId xmlns:p14="http://schemas.microsoft.com/office/powerpoint/2010/main" val="320495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'Stop and Search’ refers to the police power to be able to stop people and detain them in order to search them.</a:t>
            </a:r>
          </a:p>
          <a:p>
            <a:endParaRPr lang="en-GB" dirty="0"/>
          </a:p>
          <a:p>
            <a:r>
              <a:rPr lang="en-GB" dirty="0"/>
              <a:t>The datasets were drawn from police records of stop and searches in England and Wales</a:t>
            </a:r>
          </a:p>
        </p:txBody>
      </p:sp>
      <p:sp>
        <p:nvSpPr>
          <p:cNvPr id="4" name="Slide Number Placeholder 3"/>
          <p:cNvSpPr>
            <a:spLocks noGrp="1"/>
          </p:cNvSpPr>
          <p:nvPr>
            <p:ph type="sldNum" sz="quarter" idx="5"/>
          </p:nvPr>
        </p:nvSpPr>
        <p:spPr/>
        <p:txBody>
          <a:bodyPr/>
          <a:lstStyle/>
          <a:p>
            <a:fld id="{BE49D6CC-FCEF-074E-A040-F38FDE98450E}" type="slidenum">
              <a:rPr lang="en-GB" smtClean="0"/>
              <a:t>3</a:t>
            </a:fld>
            <a:endParaRPr lang="en-GB"/>
          </a:p>
        </p:txBody>
      </p:sp>
    </p:spTree>
    <p:extLst>
      <p:ext uri="{BB962C8B-B14F-4D97-AF65-F5344CB8AC3E}">
        <p14:creationId xmlns:p14="http://schemas.microsoft.com/office/powerpoint/2010/main" val="171653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Understanding the trends in police stop and search data is important for a variety of reasons.</a:t>
            </a:r>
          </a:p>
          <a:p>
            <a:endParaRPr lang="en-GB" dirty="0"/>
          </a:p>
          <a:p>
            <a:r>
              <a:rPr lang="en-GB" dirty="0"/>
              <a:t>For the government and police force management in cam be used by policymakers to improve regulations in policing practice as well as ensuring that resources are deployed appropriately both geographically but also operationally. This analysis should lead to more effective policing.</a:t>
            </a:r>
          </a:p>
          <a:p>
            <a:endParaRPr lang="en-GB" dirty="0"/>
          </a:p>
          <a:p>
            <a:r>
              <a:rPr lang="en-GB" dirty="0"/>
              <a:t>Transparency of police stop and search trends also ensures accountability for law enforcement by identifying and hopefully addressing potential biases in policing practices. By demonstrating accountability for these disparities police can also foster more public confidence which is a growing concern as recent studies have shown that only 41% of people in England trusted the police </a:t>
            </a:r>
            <a:r>
              <a:rPr lang="en-GB" baseline="30000" dirty="0"/>
              <a:t>[4]</a:t>
            </a:r>
            <a:r>
              <a:rPr lang="en-GB" dirty="0"/>
              <a:t>.</a:t>
            </a:r>
          </a:p>
        </p:txBody>
      </p:sp>
      <p:sp>
        <p:nvSpPr>
          <p:cNvPr id="4" name="Slide Number Placeholder 3"/>
          <p:cNvSpPr>
            <a:spLocks noGrp="1"/>
          </p:cNvSpPr>
          <p:nvPr>
            <p:ph type="sldNum" sz="quarter" idx="5"/>
          </p:nvPr>
        </p:nvSpPr>
        <p:spPr/>
        <p:txBody>
          <a:bodyPr/>
          <a:lstStyle/>
          <a:p>
            <a:fld id="{BE49D6CC-FCEF-074E-A040-F38FDE98450E}" type="slidenum">
              <a:rPr lang="en-GB" smtClean="0"/>
              <a:t>4</a:t>
            </a:fld>
            <a:endParaRPr lang="en-GB"/>
          </a:p>
        </p:txBody>
      </p:sp>
    </p:spTree>
    <p:extLst>
      <p:ext uri="{BB962C8B-B14F-4D97-AF65-F5344CB8AC3E}">
        <p14:creationId xmlns:p14="http://schemas.microsoft.com/office/powerpoint/2010/main" val="106360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data reveals a sharp increase in the number of stop and searches in 2020 with this increase remaining until 2023. This aligns with a number of potential events showing the dynamic nature of this data.</a:t>
            </a:r>
          </a:p>
          <a:p>
            <a:pPr marL="0" indent="0">
              <a:buNone/>
            </a:pPr>
            <a:endParaRPr lang="en-GB" dirty="0"/>
          </a:p>
          <a:p>
            <a:pPr marL="0" indent="0">
              <a:buNone/>
            </a:pPr>
            <a:r>
              <a:rPr lang="en-GB" dirty="0"/>
              <a:t>The COVID-19 pandemic may play a role in this increase as lockdown measures led to more street policing. Furthermore, policy changes also occurred in this period with relaxations in the section 60 policing power which empowered police to conduct searches without reasonable suspicion in designated areas. Also linking to this is an increased focus on addressing knife crime which has contributed to heightened police activity and in particular searches to find prohibited items.</a:t>
            </a:r>
          </a:p>
          <a:p>
            <a:pPr marL="0" indent="0">
              <a:buNone/>
            </a:pPr>
            <a:endParaRPr lang="en-GB" dirty="0"/>
          </a:p>
          <a:p>
            <a:pPr marL="0" indent="0">
              <a:buNone/>
            </a:pPr>
            <a:r>
              <a:rPr lang="en-GB" dirty="0"/>
              <a:t>The consistency of these high levels of stops since 2020 may suggest that this higher policing level may continue for the foreseeable future.</a:t>
            </a:r>
          </a:p>
          <a:p>
            <a:pPr marL="0" indent="0">
              <a:buNone/>
            </a:pPr>
            <a:endParaRPr lang="en-GB" dirty="0"/>
          </a:p>
          <a:p>
            <a:pPr marL="0" indent="0">
              <a:buNone/>
            </a:pPr>
            <a:r>
              <a:rPr lang="en-GB" dirty="0"/>
              <a:t>Furthermore, until 2020 not all stops resulted in a search, with the number of searches consistently lower than the total number of stops. After 2020, almost every recorded stop resulted in a search this possibly suggests a change in reporting practices or perhaps stricter guidelines emphasizing that stops only occur if a search is needed.</a:t>
            </a:r>
          </a:p>
        </p:txBody>
      </p:sp>
      <p:sp>
        <p:nvSpPr>
          <p:cNvPr id="4" name="Slide Number Placeholder 3"/>
          <p:cNvSpPr>
            <a:spLocks noGrp="1"/>
          </p:cNvSpPr>
          <p:nvPr>
            <p:ph type="sldNum" sz="quarter" idx="5"/>
          </p:nvPr>
        </p:nvSpPr>
        <p:spPr/>
        <p:txBody>
          <a:bodyPr/>
          <a:lstStyle/>
          <a:p>
            <a:fld id="{BE49D6CC-FCEF-074E-A040-F38FDE98450E}" type="slidenum">
              <a:rPr lang="en-GB" smtClean="0"/>
              <a:t>5</a:t>
            </a:fld>
            <a:endParaRPr lang="en-GB"/>
          </a:p>
        </p:txBody>
      </p:sp>
    </p:spTree>
    <p:extLst>
      <p:ext uri="{BB962C8B-B14F-4D97-AF65-F5344CB8AC3E}">
        <p14:creationId xmlns:p14="http://schemas.microsoft.com/office/powerpoint/2010/main" val="125623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if this increase was particularly focused to one region a regional plot of this data was created. Although every region of England and Wales experienced this increase the effects can be seen on varying levels. </a:t>
            </a:r>
          </a:p>
          <a:p>
            <a:endParaRPr lang="en-GB" dirty="0"/>
          </a:p>
          <a:p>
            <a:r>
              <a:rPr lang="en-GB" dirty="0"/>
              <a:t>The North West experienced the largest increases in stops over all suggesting heightened police activity in the area. This is followed by London and the South East which both experienced an increase in 2020 followed by a decline by 2022. The subsequent decline after 2020 could reflect an adjustment in policing post-pandemic.</a:t>
            </a:r>
          </a:p>
          <a:p>
            <a:endParaRPr lang="en-GB" dirty="0"/>
          </a:p>
          <a:p>
            <a:r>
              <a:rPr lang="en-GB" dirty="0"/>
              <a:t>The smallest increase was experienced by the North East this could be due to the population density or strategic differences in policing due to other priorities.</a:t>
            </a:r>
          </a:p>
          <a:p>
            <a:endParaRPr lang="en-GB" dirty="0"/>
          </a:p>
          <a:p>
            <a:endParaRPr lang="en-GB" dirty="0"/>
          </a:p>
        </p:txBody>
      </p:sp>
      <p:sp>
        <p:nvSpPr>
          <p:cNvPr id="4" name="Slide Number Placeholder 3"/>
          <p:cNvSpPr>
            <a:spLocks noGrp="1"/>
          </p:cNvSpPr>
          <p:nvPr>
            <p:ph type="sldNum" sz="quarter" idx="5"/>
          </p:nvPr>
        </p:nvSpPr>
        <p:spPr/>
        <p:txBody>
          <a:bodyPr/>
          <a:lstStyle/>
          <a:p>
            <a:fld id="{BE49D6CC-FCEF-074E-A040-F38FDE98450E}" type="slidenum">
              <a:rPr lang="en-GB" smtClean="0"/>
              <a:t>6</a:t>
            </a:fld>
            <a:endParaRPr lang="en-GB"/>
          </a:p>
        </p:txBody>
      </p:sp>
    </p:spTree>
    <p:extLst>
      <p:ext uri="{BB962C8B-B14F-4D97-AF65-F5344CB8AC3E}">
        <p14:creationId xmlns:p14="http://schemas.microsoft.com/office/powerpoint/2010/main" val="309896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data has been geographically visualised above.</a:t>
            </a:r>
          </a:p>
        </p:txBody>
      </p:sp>
      <p:sp>
        <p:nvSpPr>
          <p:cNvPr id="4" name="Slide Number Placeholder 3"/>
          <p:cNvSpPr>
            <a:spLocks noGrp="1"/>
          </p:cNvSpPr>
          <p:nvPr>
            <p:ph type="sldNum" sz="quarter" idx="5"/>
          </p:nvPr>
        </p:nvSpPr>
        <p:spPr/>
        <p:txBody>
          <a:bodyPr/>
          <a:lstStyle/>
          <a:p>
            <a:fld id="{BE49D6CC-FCEF-074E-A040-F38FDE98450E}" type="slidenum">
              <a:rPr lang="en-GB" smtClean="0"/>
              <a:t>7</a:t>
            </a:fld>
            <a:endParaRPr lang="en-GB"/>
          </a:p>
        </p:txBody>
      </p:sp>
    </p:spTree>
    <p:extLst>
      <p:ext uri="{BB962C8B-B14F-4D97-AF65-F5344CB8AC3E}">
        <p14:creationId xmlns:p14="http://schemas.microsoft.com/office/powerpoint/2010/main" val="149607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investigate ethnicity trends in Stop and Search data the number of police stops can be broken down by ethnic group.</a:t>
            </a:r>
          </a:p>
          <a:p>
            <a:endParaRPr lang="en-GB" dirty="0"/>
          </a:p>
          <a:p>
            <a:r>
              <a:rPr lang="en-GB" dirty="0"/>
              <a:t>The data shows that the majority of stops involve white individuals. The next most common is ‘Not Stated’ group indicating a gap in reporting which could impact the analysis.</a:t>
            </a:r>
          </a:p>
          <a:p>
            <a:endParaRPr lang="en-GB" dirty="0"/>
          </a:p>
          <a:p>
            <a:r>
              <a:rPr lang="en-GB" dirty="0"/>
              <a:t>At first glance, this distribution appears to align with the ethnic composition of the population of England and Wales, with White people making up the largest group. However, to determine if there is evidence of bias in law enforcement’s stop and search practices it is essential to compare these figures to the proportions of these ethnic groups within the populations.</a:t>
            </a:r>
          </a:p>
        </p:txBody>
      </p:sp>
      <p:sp>
        <p:nvSpPr>
          <p:cNvPr id="4" name="Slide Number Placeholder 3"/>
          <p:cNvSpPr>
            <a:spLocks noGrp="1"/>
          </p:cNvSpPr>
          <p:nvPr>
            <p:ph type="sldNum" sz="quarter" idx="5"/>
          </p:nvPr>
        </p:nvSpPr>
        <p:spPr/>
        <p:txBody>
          <a:bodyPr/>
          <a:lstStyle/>
          <a:p>
            <a:fld id="{BE49D6CC-FCEF-074E-A040-F38FDE98450E}" type="slidenum">
              <a:rPr lang="en-GB" smtClean="0"/>
              <a:t>8</a:t>
            </a:fld>
            <a:endParaRPr lang="en-GB"/>
          </a:p>
        </p:txBody>
      </p:sp>
    </p:spTree>
    <p:extLst>
      <p:ext uri="{BB962C8B-B14F-4D97-AF65-F5344CB8AC3E}">
        <p14:creationId xmlns:p14="http://schemas.microsoft.com/office/powerpoint/2010/main" val="310570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instead assessing the percentage of the population and percentage of stops by ethnic group comparison a clear disparity in Stop and Search practices can be seen..</a:t>
            </a:r>
          </a:p>
          <a:p>
            <a:endParaRPr lang="en-GB" dirty="0"/>
          </a:p>
          <a:p>
            <a:r>
              <a:rPr lang="en-GB" dirty="0"/>
              <a:t>While White individuals experience fewer stops than their population share would suggest, every other ethnic group is stopped at a disproportionately higher rate. This disparity is particularly stark for Black individuals who experience this difference at the highest rate.</a:t>
            </a:r>
          </a:p>
          <a:p>
            <a:endParaRPr lang="en-GB" dirty="0"/>
          </a:p>
          <a:p>
            <a:r>
              <a:rPr lang="en-GB" dirty="0"/>
              <a:t>These findings highlight a potential systemic bias in Stop and Search practices raising questions on the fairness of policing practices.</a:t>
            </a:r>
          </a:p>
        </p:txBody>
      </p:sp>
      <p:sp>
        <p:nvSpPr>
          <p:cNvPr id="4" name="Slide Number Placeholder 3"/>
          <p:cNvSpPr>
            <a:spLocks noGrp="1"/>
          </p:cNvSpPr>
          <p:nvPr>
            <p:ph type="sldNum" sz="quarter" idx="5"/>
          </p:nvPr>
        </p:nvSpPr>
        <p:spPr/>
        <p:txBody>
          <a:bodyPr/>
          <a:lstStyle/>
          <a:p>
            <a:fld id="{BE49D6CC-FCEF-074E-A040-F38FDE98450E}" type="slidenum">
              <a:rPr lang="en-GB" smtClean="0"/>
              <a:t>9</a:t>
            </a:fld>
            <a:endParaRPr lang="en-GB"/>
          </a:p>
        </p:txBody>
      </p:sp>
    </p:spTree>
    <p:extLst>
      <p:ext uri="{BB962C8B-B14F-4D97-AF65-F5344CB8AC3E}">
        <p14:creationId xmlns:p14="http://schemas.microsoft.com/office/powerpoint/2010/main" val="2815083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understand if these Ethnic disparities are a systemic issue or a weakness of a particular area the data can be broken up regionally.</a:t>
            </a:r>
          </a:p>
          <a:p>
            <a:endParaRPr lang="en-GB" dirty="0"/>
          </a:p>
          <a:p>
            <a:r>
              <a:rPr lang="en-GB" dirty="0"/>
              <a:t>Across all regions white individuals are underrepresented in stops relative to their population, while other ethnic groups are disproportionately represented. London shows the smallest disparity with the stop proportions more closely aligned with the population demographics. This, however, raises questions on if this reflects a difference in policing practices or if it is due to the city’s unique, more diverse population.</a:t>
            </a:r>
          </a:p>
          <a:p>
            <a:endParaRPr lang="en-GB" dirty="0"/>
          </a:p>
          <a:p>
            <a:r>
              <a:rPr lang="en-GB" dirty="0"/>
              <a:t>This highlights a consistent systemic bias across most of England and Wales and suggests a need for further investigation into the factors driving this disparity.</a:t>
            </a:r>
          </a:p>
        </p:txBody>
      </p:sp>
      <p:sp>
        <p:nvSpPr>
          <p:cNvPr id="4" name="Slide Number Placeholder 3"/>
          <p:cNvSpPr>
            <a:spLocks noGrp="1"/>
          </p:cNvSpPr>
          <p:nvPr>
            <p:ph type="sldNum" sz="quarter" idx="5"/>
          </p:nvPr>
        </p:nvSpPr>
        <p:spPr/>
        <p:txBody>
          <a:bodyPr/>
          <a:lstStyle/>
          <a:p>
            <a:fld id="{BE49D6CC-FCEF-074E-A040-F38FDE98450E}" type="slidenum">
              <a:rPr lang="en-GB" smtClean="0"/>
              <a:t>10</a:t>
            </a:fld>
            <a:endParaRPr lang="en-GB"/>
          </a:p>
        </p:txBody>
      </p:sp>
    </p:spTree>
    <p:extLst>
      <p:ext uri="{BB962C8B-B14F-4D97-AF65-F5344CB8AC3E}">
        <p14:creationId xmlns:p14="http://schemas.microsoft.com/office/powerpoint/2010/main" val="2361900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CAF3-96BD-B202-BA75-681AF5838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7E22066-4509-793C-E036-137AF0F731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3EDCFE8-45FD-61AA-2567-9FD3408FCF6E}"/>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E2BC35AC-674B-94C6-B7DC-CC3C0C4B69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6E07A-16E4-05B4-62DF-6D48D80E19CE}"/>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39584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79394-7D9D-9802-FD9D-43D7CA15CC3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8830E70-C438-F49D-F2F5-2CDABA1C2C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FECA49C-A024-CDB3-307A-92FAC6DD1DDE}"/>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D18BD7A6-B31B-D791-0BA9-A7DE41E4BB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FC8F1A-B492-E6FE-670F-AD20E4D5CB90}"/>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06925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BFAE54-08EC-B49D-D4AA-BE88F4F6A3D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367F2BE-EF80-4D0C-5546-3EACB013F8A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5B765AB-0712-F013-EB6D-321E3A5CB8FD}"/>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F208EE45-A345-1E45-5081-3D6AAF2301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B31C34-D53F-DD26-B230-A2F375824570}"/>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172647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D6D4-15C2-AB2A-93AF-A4A8F60B814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5776F6-D189-6814-56B5-CDB4909D4A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6C4D39-EEEB-2C7D-EDA4-11CD0835C7F1}"/>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E0504183-9BBD-1F51-51DA-3052EB4FDF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903CE1-4233-64AC-610C-2175A79E7B7B}"/>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65387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5E66-4E97-6EC7-535E-18C04F59F1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4B2CA5E-3723-3615-E756-03007F6E7A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DF17B7C-0D9F-2D8F-A6FC-06B0D7BF95ED}"/>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ACD7F1C5-CE49-FC20-5FE0-1DCE04D6C7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E503D7-FCDC-6F50-7884-BABAAB71B3AE}"/>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234955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E877B-8682-943F-7F7E-756C7C3B820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270042B-F15C-1F4A-D480-1305DAD6BA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0206A53-F93D-DEC1-B70F-84D378F723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911368F-F744-28B8-C064-0661C3645FA6}"/>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6" name="Footer Placeholder 5">
            <a:extLst>
              <a:ext uri="{FF2B5EF4-FFF2-40B4-BE49-F238E27FC236}">
                <a16:creationId xmlns:a16="http://schemas.microsoft.com/office/drawing/2014/main" id="{69698705-F342-A3CD-9FE6-81360180E0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F1F919-8B3B-9599-F043-28BE97D3DB06}"/>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54558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405B-06DD-1734-8E07-181C4163E50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FE58EE7-67E1-C1D1-3CE1-DA2AE48C5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4CCE31-E98D-21DE-2BC2-67FAC69DAA9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5CF1A5E-FB54-69AF-2E73-B25318220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9CFDE5-9536-A9F7-E571-5A4913D192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ED7791-5310-A889-0788-83356AE233C2}"/>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8" name="Footer Placeholder 7">
            <a:extLst>
              <a:ext uri="{FF2B5EF4-FFF2-40B4-BE49-F238E27FC236}">
                <a16:creationId xmlns:a16="http://schemas.microsoft.com/office/drawing/2014/main" id="{0076838B-2469-58DD-15DD-49A39D5DB5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B69A8A-5F34-7C1F-4379-326E7D435031}"/>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50059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DC8-88F6-4D48-702E-6310D9F48F1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FD12542-6A44-CE15-6E31-5FE79FCAF80A}"/>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4" name="Footer Placeholder 3">
            <a:extLst>
              <a:ext uri="{FF2B5EF4-FFF2-40B4-BE49-F238E27FC236}">
                <a16:creationId xmlns:a16="http://schemas.microsoft.com/office/drawing/2014/main" id="{E1705311-9465-A3DC-B9E2-96EC71C792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3FB89D8-22BF-BB83-2E66-CDB5B2301B4C}"/>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77990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9B9B9-8103-37D4-816F-F2D5BC0D28D5}"/>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3" name="Footer Placeholder 2">
            <a:extLst>
              <a:ext uri="{FF2B5EF4-FFF2-40B4-BE49-F238E27FC236}">
                <a16:creationId xmlns:a16="http://schemas.microsoft.com/office/drawing/2014/main" id="{AC596FE1-B61A-0062-539F-1182CD15D44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9AFA136-3FFA-35D7-504C-908427BD5C1E}"/>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393934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8D1-E966-572F-1C61-2B70B9B53C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F33185B-A037-7693-B75D-B303815205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AE9C96-EF3E-16B8-F2FB-39BB7BBEB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B1D34E-898E-5870-09E1-EED55637C114}"/>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6" name="Footer Placeholder 5">
            <a:extLst>
              <a:ext uri="{FF2B5EF4-FFF2-40B4-BE49-F238E27FC236}">
                <a16:creationId xmlns:a16="http://schemas.microsoft.com/office/drawing/2014/main" id="{EE4B399E-5AB3-B153-F977-E19D59F543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89E4DE-6341-2E41-575D-EFC4764ACE90}"/>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162152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89E6-5F0B-8F4E-A889-FF7AC22CFD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5474420-A810-38A8-8111-35BA81047C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9C4E804-CD33-8B6C-215E-4F277E2F3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7035A3-A5A9-6249-9E0A-A77A7A11F4F2}"/>
              </a:ext>
            </a:extLst>
          </p:cNvPr>
          <p:cNvSpPr>
            <a:spLocks noGrp="1"/>
          </p:cNvSpPr>
          <p:nvPr>
            <p:ph type="dt" sz="half" idx="10"/>
          </p:nvPr>
        </p:nvSpPr>
        <p:spPr/>
        <p:txBody>
          <a:bodyPr/>
          <a:lstStyle/>
          <a:p>
            <a:fld id="{415D9FC6-5587-5E41-B426-8ED8C5712936}" type="datetimeFigureOut">
              <a:rPr lang="en-GB" smtClean="0"/>
              <a:t>12/01/2025</a:t>
            </a:fld>
            <a:endParaRPr lang="en-GB"/>
          </a:p>
        </p:txBody>
      </p:sp>
      <p:sp>
        <p:nvSpPr>
          <p:cNvPr id="6" name="Footer Placeholder 5">
            <a:extLst>
              <a:ext uri="{FF2B5EF4-FFF2-40B4-BE49-F238E27FC236}">
                <a16:creationId xmlns:a16="http://schemas.microsoft.com/office/drawing/2014/main" id="{A75BF928-8A34-1951-0C56-F4DAC1A86A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E9EE0A-AC53-32E3-5F79-1A619B3E8866}"/>
              </a:ext>
            </a:extLst>
          </p:cNvPr>
          <p:cNvSpPr>
            <a:spLocks noGrp="1"/>
          </p:cNvSpPr>
          <p:nvPr>
            <p:ph type="sldNum" sz="quarter" idx="12"/>
          </p:nvPr>
        </p:nvSpPr>
        <p:spPr/>
        <p:txBody>
          <a:bodyPr/>
          <a:lstStyle/>
          <a:p>
            <a:fld id="{5F1C11B2-0732-8740-884B-5D9FBD422E53}" type="slidenum">
              <a:rPr lang="en-GB" smtClean="0"/>
              <a:t>‹#›</a:t>
            </a:fld>
            <a:endParaRPr lang="en-GB"/>
          </a:p>
        </p:txBody>
      </p:sp>
    </p:spTree>
    <p:extLst>
      <p:ext uri="{BB962C8B-B14F-4D97-AF65-F5344CB8AC3E}">
        <p14:creationId xmlns:p14="http://schemas.microsoft.com/office/powerpoint/2010/main" val="275861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F7236B-39E1-BDF4-10C8-437BD7B2B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123A230-7434-4E49-5E7E-249BAF2A1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F8966F8-7A61-6684-C6B4-F2FF4D9F28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D9FC6-5587-5E41-B426-8ED8C5712936}" type="datetimeFigureOut">
              <a:rPr lang="en-GB" smtClean="0"/>
              <a:t>12/01/2025</a:t>
            </a:fld>
            <a:endParaRPr lang="en-GB"/>
          </a:p>
        </p:txBody>
      </p:sp>
      <p:sp>
        <p:nvSpPr>
          <p:cNvPr id="5" name="Footer Placeholder 4">
            <a:extLst>
              <a:ext uri="{FF2B5EF4-FFF2-40B4-BE49-F238E27FC236}">
                <a16:creationId xmlns:a16="http://schemas.microsoft.com/office/drawing/2014/main" id="{B3A4325C-569A-9344-60A6-28A82AE0A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1E7165-ADC7-94DD-043C-73B69304E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C11B2-0732-8740-884B-5D9FBD422E53}" type="slidenum">
              <a:rPr lang="en-GB" smtClean="0"/>
              <a:t>‹#›</a:t>
            </a:fld>
            <a:endParaRPr lang="en-GB"/>
          </a:p>
        </p:txBody>
      </p:sp>
    </p:spTree>
    <p:extLst>
      <p:ext uri="{BB962C8B-B14F-4D97-AF65-F5344CB8AC3E}">
        <p14:creationId xmlns:p14="http://schemas.microsoft.com/office/powerpoint/2010/main" val="97624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sets.publishing.service.gov.uk/media/618d4e33e90e070445fd7518/stop-search-open-data-tables-ppp-mar2020.ods/previe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public.opendatasoft.com/explore/dataset/georef-united-kingdom-region/export/?disjunctive.ctry_code&amp;disjunctive.ctry_name&amp;disjunctive.rgn_code&amp;disjunctive.rgn_name" TargetMode="External"/><Relationship Id="rId4" Type="http://schemas.openxmlformats.org/officeDocument/2006/relationships/hyperlink" Target="https://www.ethnicity-facts-figures.service.gov.uk/uk-population-by-ethnicity/national-and-regional-populations/population-of-england-and-wales/latest/downloads/population-of-england-and-wales.csv"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7.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1A182-D866-54EF-964C-BBBD4DA746E9}"/>
              </a:ext>
            </a:extLst>
          </p:cNvPr>
          <p:cNvSpPr>
            <a:spLocks noGrp="1"/>
          </p:cNvSpPr>
          <p:nvPr>
            <p:ph type="ctrTitle"/>
          </p:nvPr>
        </p:nvSpPr>
        <p:spPr>
          <a:xfrm>
            <a:off x="1386865" y="818983"/>
            <a:ext cx="7190644" cy="3642447"/>
          </a:xfrm>
        </p:spPr>
        <p:txBody>
          <a:bodyPr>
            <a:normAutofit/>
          </a:bodyPr>
          <a:lstStyle/>
          <a:p>
            <a:pPr algn="r"/>
            <a:r>
              <a:rPr lang="en-GB" sz="4400" dirty="0">
                <a:solidFill>
                  <a:srgbClr val="FFFFFF"/>
                </a:solidFill>
              </a:rPr>
              <a:t>Exploring Ethnic Disparities and Trends in Police Stop-and-Searches of England and Wales (2006 – 2023)</a:t>
            </a:r>
          </a:p>
        </p:txBody>
      </p:sp>
      <p:sp>
        <p:nvSpPr>
          <p:cNvPr id="32" name="Rectangle 3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60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1F051-FC89-AA57-E783-700AE0D8E8F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Reginal Ethnic Group Population and Stop Demographics by Region</a:t>
            </a:r>
          </a:p>
        </p:txBody>
      </p:sp>
      <p:pic>
        <p:nvPicPr>
          <p:cNvPr id="10" name="Content Placeholder 9" descr="A graph of different colored bars&#10;&#10;Description automatically generated">
            <a:extLst>
              <a:ext uri="{FF2B5EF4-FFF2-40B4-BE49-F238E27FC236}">
                <a16:creationId xmlns:a16="http://schemas.microsoft.com/office/drawing/2014/main" id="{D590C8AE-0DA2-05C7-DA31-916A6B5F6141}"/>
              </a:ext>
            </a:extLst>
          </p:cNvPr>
          <p:cNvPicPr>
            <a:picLocks noGrp="1" noChangeAspect="1"/>
          </p:cNvPicPr>
          <p:nvPr>
            <p:ph idx="1"/>
          </p:nvPr>
        </p:nvPicPr>
        <p:blipFill>
          <a:blip r:embed="rId3"/>
          <a:stretch>
            <a:fillRect/>
          </a:stretch>
        </p:blipFill>
        <p:spPr>
          <a:xfrm>
            <a:off x="-3" y="1655276"/>
            <a:ext cx="9432034" cy="4763177"/>
          </a:xfrm>
          <a:prstGeom prst="rect">
            <a:avLst/>
          </a:prstGeom>
        </p:spPr>
      </p:pic>
      <p:sp>
        <p:nvSpPr>
          <p:cNvPr id="11" name="TextBox 10">
            <a:extLst>
              <a:ext uri="{FF2B5EF4-FFF2-40B4-BE49-F238E27FC236}">
                <a16:creationId xmlns:a16="http://schemas.microsoft.com/office/drawing/2014/main" id="{4DFFCF6D-6DC4-A40E-DC6C-0EC469378F7B}"/>
              </a:ext>
            </a:extLst>
          </p:cNvPr>
          <p:cNvSpPr txBox="1"/>
          <p:nvPr/>
        </p:nvSpPr>
        <p:spPr>
          <a:xfrm>
            <a:off x="4241318" y="6321085"/>
            <a:ext cx="3709360" cy="430887"/>
          </a:xfrm>
          <a:prstGeom prst="rect">
            <a:avLst/>
          </a:prstGeom>
          <a:noFill/>
        </p:spPr>
        <p:txBody>
          <a:bodyPr wrap="square" rtlCol="0">
            <a:spAutoFit/>
          </a:bodyPr>
          <a:lstStyle/>
          <a:p>
            <a:pPr algn="ctr">
              <a:spcAft>
                <a:spcPts val="600"/>
              </a:spcAft>
            </a:pPr>
            <a:r>
              <a:rPr lang="en-GB" sz="1050" dirty="0">
                <a:solidFill>
                  <a:schemeClr val="tx1">
                    <a:lumMod val="65000"/>
                    <a:lumOff val="35000"/>
                  </a:schemeClr>
                </a:solidFill>
              </a:rPr>
              <a:t>* Not Stated and Vehicle Searches not depicted but included in percentage calculations</a:t>
            </a:r>
            <a:endParaRPr lang="en-GB" sz="1100" dirty="0">
              <a:solidFill>
                <a:schemeClr val="tx1">
                  <a:lumMod val="65000"/>
                  <a:lumOff val="35000"/>
                </a:schemeClr>
              </a:solidFill>
            </a:endParaRPr>
          </a:p>
        </p:txBody>
      </p:sp>
      <p:sp>
        <p:nvSpPr>
          <p:cNvPr id="12" name="TextBox 11">
            <a:extLst>
              <a:ext uri="{FF2B5EF4-FFF2-40B4-BE49-F238E27FC236}">
                <a16:creationId xmlns:a16="http://schemas.microsoft.com/office/drawing/2014/main" id="{18FEBA1F-111E-4BC7-3D9E-91FDE49E5458}"/>
              </a:ext>
            </a:extLst>
          </p:cNvPr>
          <p:cNvSpPr txBox="1"/>
          <p:nvPr/>
        </p:nvSpPr>
        <p:spPr>
          <a:xfrm>
            <a:off x="9432031" y="2060897"/>
            <a:ext cx="2634783" cy="4524315"/>
          </a:xfrm>
          <a:prstGeom prst="rect">
            <a:avLst/>
          </a:prstGeom>
          <a:noFill/>
        </p:spPr>
        <p:txBody>
          <a:bodyPr wrap="square" rtlCol="0">
            <a:spAutoFit/>
          </a:bodyPr>
          <a:lstStyle/>
          <a:p>
            <a:pPr marL="285750" indent="-285750">
              <a:buFontTx/>
              <a:buChar char="-"/>
            </a:pPr>
            <a:r>
              <a:rPr lang="en-GB" dirty="0"/>
              <a:t>Disparities in stops by ethnic group are consistent across most regions.</a:t>
            </a:r>
          </a:p>
          <a:p>
            <a:endParaRPr lang="en-GB" dirty="0"/>
          </a:p>
          <a:p>
            <a:pPr marL="285750" indent="-285750">
              <a:buFontTx/>
              <a:buChar char="-"/>
            </a:pPr>
            <a:r>
              <a:rPr lang="en-GB" dirty="0"/>
              <a:t>White individuals are underrepresented in stops relative to their population in all regions</a:t>
            </a:r>
          </a:p>
          <a:p>
            <a:endParaRPr lang="en-GB" dirty="0"/>
          </a:p>
          <a:p>
            <a:pPr marL="285750" indent="-285750">
              <a:buFontTx/>
              <a:buChar char="-"/>
            </a:pPr>
            <a:r>
              <a:rPr lang="en-GB" dirty="0"/>
              <a:t>London shows the smallest disparity with stop proportions closer to the population demographic</a:t>
            </a:r>
          </a:p>
        </p:txBody>
      </p:sp>
    </p:spTree>
    <p:extLst>
      <p:ext uri="{BB962C8B-B14F-4D97-AF65-F5344CB8AC3E}">
        <p14:creationId xmlns:p14="http://schemas.microsoft.com/office/powerpoint/2010/main" val="252588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29440-F7BB-B471-8E9E-FBDF40C1D7B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Legislation and Ethnicity</a:t>
            </a:r>
          </a:p>
        </p:txBody>
      </p:sp>
      <p:pic>
        <p:nvPicPr>
          <p:cNvPr id="10" name="Content Placeholder 9" descr="A graph of different colored squares&#10;&#10;Description automatically generated with medium confidence">
            <a:extLst>
              <a:ext uri="{FF2B5EF4-FFF2-40B4-BE49-F238E27FC236}">
                <a16:creationId xmlns:a16="http://schemas.microsoft.com/office/drawing/2014/main" id="{CCF50818-2B72-68BD-6C70-A2F64FAB6622}"/>
              </a:ext>
            </a:extLst>
          </p:cNvPr>
          <p:cNvPicPr>
            <a:picLocks noGrp="1" noChangeAspect="1"/>
          </p:cNvPicPr>
          <p:nvPr>
            <p:ph idx="1"/>
          </p:nvPr>
        </p:nvPicPr>
        <p:blipFill>
          <a:blip r:embed="rId3"/>
          <a:stretch>
            <a:fillRect/>
          </a:stretch>
        </p:blipFill>
        <p:spPr>
          <a:xfrm>
            <a:off x="142159" y="1574310"/>
            <a:ext cx="11907677" cy="4227222"/>
          </a:xfrm>
          <a:prstGeom prst="rect">
            <a:avLst/>
          </a:prstGeom>
        </p:spPr>
      </p:pic>
      <p:sp>
        <p:nvSpPr>
          <p:cNvPr id="12" name="TextBox 11">
            <a:extLst>
              <a:ext uri="{FF2B5EF4-FFF2-40B4-BE49-F238E27FC236}">
                <a16:creationId xmlns:a16="http://schemas.microsoft.com/office/drawing/2014/main" id="{91C8BCB9-132A-9320-39D0-0B13FA435224}"/>
              </a:ext>
            </a:extLst>
          </p:cNvPr>
          <p:cNvSpPr txBox="1"/>
          <p:nvPr/>
        </p:nvSpPr>
        <p:spPr>
          <a:xfrm>
            <a:off x="699713" y="5631908"/>
            <a:ext cx="3249386" cy="738664"/>
          </a:xfrm>
          <a:prstGeom prst="rect">
            <a:avLst/>
          </a:prstGeom>
          <a:noFill/>
        </p:spPr>
        <p:txBody>
          <a:bodyPr wrap="square" rtlCol="0">
            <a:spAutoFit/>
          </a:bodyPr>
          <a:lstStyle/>
          <a:p>
            <a:pPr algn="ctr"/>
            <a:r>
              <a:rPr lang="en-GB" sz="1400" b="1" i="0" dirty="0">
                <a:solidFill>
                  <a:srgbClr val="1F1F1F"/>
                </a:solidFill>
                <a:effectLst/>
                <a:latin typeface="Calibri" panose="020F0502020204030204" pitchFamily="34" charset="0"/>
                <a:cs typeface="Calibri" panose="020F0502020204030204" pitchFamily="34" charset="0"/>
              </a:rPr>
              <a:t>Section 1 (PACE): </a:t>
            </a:r>
          </a:p>
          <a:p>
            <a:pPr algn="ctr"/>
            <a:r>
              <a:rPr lang="en-GB" sz="1400" dirty="0">
                <a:solidFill>
                  <a:srgbClr val="1F1F1F"/>
                </a:solidFill>
                <a:latin typeface="Calibri" panose="020F0502020204030204" pitchFamily="34" charset="0"/>
                <a:cs typeface="Calibri" panose="020F0502020204030204" pitchFamily="34" charset="0"/>
              </a:rPr>
              <a:t>- </a:t>
            </a:r>
            <a:r>
              <a:rPr lang="en-GB" sz="1400" b="0" i="0" dirty="0">
                <a:solidFill>
                  <a:srgbClr val="1F1F1F"/>
                </a:solidFill>
                <a:effectLst/>
                <a:latin typeface="Calibri" panose="020F0502020204030204" pitchFamily="34" charset="0"/>
                <a:cs typeface="Calibri" panose="020F0502020204030204" pitchFamily="34" charset="0"/>
              </a:rPr>
              <a:t>reasonable grounds to suspect they will find prohibited items.</a:t>
            </a:r>
          </a:p>
        </p:txBody>
      </p:sp>
      <p:sp>
        <p:nvSpPr>
          <p:cNvPr id="14" name="TextBox 13">
            <a:extLst>
              <a:ext uri="{FF2B5EF4-FFF2-40B4-BE49-F238E27FC236}">
                <a16:creationId xmlns:a16="http://schemas.microsoft.com/office/drawing/2014/main" id="{DA70F211-F053-88E8-8AD6-DADF323F13B6}"/>
              </a:ext>
            </a:extLst>
          </p:cNvPr>
          <p:cNvSpPr txBox="1"/>
          <p:nvPr/>
        </p:nvSpPr>
        <p:spPr>
          <a:xfrm>
            <a:off x="4231573" y="5631908"/>
            <a:ext cx="2855027" cy="738664"/>
          </a:xfrm>
          <a:prstGeom prst="rect">
            <a:avLst/>
          </a:prstGeom>
          <a:noFill/>
        </p:spPr>
        <p:txBody>
          <a:bodyPr wrap="square">
            <a:spAutoFit/>
          </a:bodyPr>
          <a:lstStyle/>
          <a:p>
            <a:pPr algn="ctr"/>
            <a:r>
              <a:rPr lang="en-GB" sz="1400" b="1" i="0" dirty="0">
                <a:solidFill>
                  <a:srgbClr val="1F1F1F"/>
                </a:solidFill>
                <a:effectLst/>
              </a:rPr>
              <a:t>Section 44/47a (TACT):</a:t>
            </a:r>
          </a:p>
          <a:p>
            <a:pPr algn="ctr"/>
            <a:r>
              <a:rPr lang="en-GB" sz="1400" dirty="0">
                <a:solidFill>
                  <a:srgbClr val="1F1F1F"/>
                </a:solidFill>
              </a:rPr>
              <a:t>-</a:t>
            </a:r>
            <a:r>
              <a:rPr lang="en-GB" sz="1400" b="0" i="0" dirty="0">
                <a:solidFill>
                  <a:srgbClr val="1F1F1F"/>
                </a:solidFill>
                <a:effectLst/>
              </a:rPr>
              <a:t> reasonable suspicion that an act of terrorism will take place.</a:t>
            </a:r>
          </a:p>
        </p:txBody>
      </p:sp>
      <p:sp>
        <p:nvSpPr>
          <p:cNvPr id="17" name="TextBox 16">
            <a:extLst>
              <a:ext uri="{FF2B5EF4-FFF2-40B4-BE49-F238E27FC236}">
                <a16:creationId xmlns:a16="http://schemas.microsoft.com/office/drawing/2014/main" id="{C1C3BBCB-D7DE-377F-C1B8-566CD85CCA4B}"/>
              </a:ext>
            </a:extLst>
          </p:cNvPr>
          <p:cNvSpPr txBox="1"/>
          <p:nvPr/>
        </p:nvSpPr>
        <p:spPr>
          <a:xfrm>
            <a:off x="7086600" y="5631908"/>
            <a:ext cx="3249387" cy="1169551"/>
          </a:xfrm>
          <a:prstGeom prst="rect">
            <a:avLst/>
          </a:prstGeom>
          <a:noFill/>
        </p:spPr>
        <p:txBody>
          <a:bodyPr wrap="square">
            <a:spAutoFit/>
          </a:bodyPr>
          <a:lstStyle/>
          <a:p>
            <a:pPr algn="ctr"/>
            <a:r>
              <a:rPr lang="en-GB" sz="1400" b="1" i="0" dirty="0">
                <a:solidFill>
                  <a:srgbClr val="1F1F1F"/>
                </a:solidFill>
                <a:effectLst/>
              </a:rPr>
              <a:t>Section 60 (CJPOA):</a:t>
            </a:r>
          </a:p>
          <a:p>
            <a:pPr marL="285750" indent="-285750" algn="ctr">
              <a:buFontTx/>
              <a:buChar char="-"/>
            </a:pPr>
            <a:r>
              <a:rPr lang="en-GB" sz="1400" b="0" i="0" dirty="0">
                <a:solidFill>
                  <a:srgbClr val="1F1F1F"/>
                </a:solidFill>
                <a:effectLst/>
              </a:rPr>
              <a:t>individuals for weapons or dangerous instruments,</a:t>
            </a:r>
          </a:p>
          <a:p>
            <a:pPr marL="285750" indent="-285750" algn="ctr">
              <a:buFontTx/>
              <a:buChar char="-"/>
            </a:pPr>
            <a:r>
              <a:rPr lang="en-GB" sz="1400" b="0" i="0" dirty="0">
                <a:solidFill>
                  <a:srgbClr val="1F1F1F"/>
                </a:solidFill>
                <a:effectLst/>
              </a:rPr>
              <a:t>authorisatio</a:t>
            </a:r>
            <a:r>
              <a:rPr lang="en-GB" sz="1400" dirty="0">
                <a:solidFill>
                  <a:srgbClr val="1F1F1F"/>
                </a:solidFill>
              </a:rPr>
              <a:t>n must have</a:t>
            </a:r>
            <a:r>
              <a:rPr lang="en-GB" sz="1400" b="0" i="0" dirty="0">
                <a:solidFill>
                  <a:srgbClr val="1F1F1F"/>
                </a:solidFill>
                <a:effectLst/>
              </a:rPr>
              <a:t> been granted</a:t>
            </a:r>
          </a:p>
          <a:p>
            <a:pPr algn="ctr"/>
            <a:r>
              <a:rPr lang="en-GB" sz="1400" b="0" i="0" dirty="0">
                <a:solidFill>
                  <a:srgbClr val="1F1F1F"/>
                </a:solidFill>
                <a:effectLst/>
              </a:rPr>
              <a:t> - no need for suspicion</a:t>
            </a:r>
          </a:p>
        </p:txBody>
      </p:sp>
    </p:spTree>
    <p:extLst>
      <p:ext uri="{BB962C8B-B14F-4D97-AF65-F5344CB8AC3E}">
        <p14:creationId xmlns:p14="http://schemas.microsoft.com/office/powerpoint/2010/main" val="283727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3CB9758-FC54-6D90-CD2A-6BFC3FF20601}"/>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Critical Evaluation and Challenges encountered</a:t>
            </a:r>
          </a:p>
        </p:txBody>
      </p:sp>
      <p:sp>
        <p:nvSpPr>
          <p:cNvPr id="6" name="Content Placeholder 5">
            <a:extLst>
              <a:ext uri="{FF2B5EF4-FFF2-40B4-BE49-F238E27FC236}">
                <a16:creationId xmlns:a16="http://schemas.microsoft.com/office/drawing/2014/main" id="{E32C0358-EEA1-DD2B-D7FB-D861599BAB4E}"/>
              </a:ext>
            </a:extLst>
          </p:cNvPr>
          <p:cNvSpPr>
            <a:spLocks noGrp="1"/>
          </p:cNvSpPr>
          <p:nvPr>
            <p:ph idx="1"/>
          </p:nvPr>
        </p:nvSpPr>
        <p:spPr>
          <a:xfrm>
            <a:off x="6731876" y="2386520"/>
            <a:ext cx="5201956" cy="3146366"/>
          </a:xfrm>
        </p:spPr>
        <p:txBody>
          <a:bodyPr anchor="ctr">
            <a:normAutofit/>
          </a:bodyPr>
          <a:lstStyle/>
          <a:p>
            <a:pPr marL="0" indent="0">
              <a:buNone/>
            </a:pPr>
            <a:r>
              <a:rPr lang="en-GB" sz="2000" b="1" dirty="0"/>
              <a:t>Opportunities for Improvement and Limitations:</a:t>
            </a:r>
          </a:p>
          <a:p>
            <a:pPr marL="0" indent="0">
              <a:buNone/>
            </a:pPr>
            <a:endParaRPr lang="en-GB" sz="1800" dirty="0"/>
          </a:p>
          <a:p>
            <a:pPr>
              <a:buFontTx/>
              <a:buChar char="-"/>
            </a:pPr>
            <a:r>
              <a:rPr lang="en-GB" sz="1800" dirty="0"/>
              <a:t>Population data including demographics was focused on the year 2021 rather than the whole period leading to some inaccuracy</a:t>
            </a:r>
          </a:p>
          <a:p>
            <a:pPr lvl="1">
              <a:buFontTx/>
              <a:buChar char="-"/>
            </a:pPr>
            <a:r>
              <a:rPr lang="en-GB" sz="1800" dirty="0"/>
              <a:t>Improvement: Use demographic and population data yearly to build a picture of how this changes</a:t>
            </a:r>
          </a:p>
          <a:p>
            <a:pPr>
              <a:buFontTx/>
              <a:buChar char="-"/>
            </a:pPr>
            <a:r>
              <a:rPr lang="en-GB" sz="1800" dirty="0"/>
              <a:t>More Statistical Analysis</a:t>
            </a:r>
          </a:p>
        </p:txBody>
      </p:sp>
      <p:sp>
        <p:nvSpPr>
          <p:cNvPr id="7" name="Content Placeholder 5">
            <a:extLst>
              <a:ext uri="{FF2B5EF4-FFF2-40B4-BE49-F238E27FC236}">
                <a16:creationId xmlns:a16="http://schemas.microsoft.com/office/drawing/2014/main" id="{A0144EF8-E48C-FFC9-FBA4-5FCFE314205F}"/>
              </a:ext>
            </a:extLst>
          </p:cNvPr>
          <p:cNvSpPr txBox="1">
            <a:spLocks/>
          </p:cNvSpPr>
          <p:nvPr/>
        </p:nvSpPr>
        <p:spPr>
          <a:xfrm>
            <a:off x="459350" y="2386520"/>
            <a:ext cx="6014358" cy="344029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Challenges encountered:</a:t>
            </a:r>
          </a:p>
          <a:p>
            <a:pPr>
              <a:buFontTx/>
              <a:buChar char="-"/>
            </a:pPr>
            <a:r>
              <a:rPr lang="en-GB" sz="1800" dirty="0"/>
              <a:t>Using Git</a:t>
            </a:r>
          </a:p>
          <a:p>
            <a:pPr lvl="1">
              <a:buFontTx/>
              <a:buChar char="-"/>
            </a:pPr>
            <a:r>
              <a:rPr lang="en-GB" sz="1800" dirty="0"/>
              <a:t>Managing git commit history effectively</a:t>
            </a:r>
          </a:p>
          <a:p>
            <a:pPr lvl="1">
              <a:buFontTx/>
              <a:buChar char="-"/>
            </a:pPr>
            <a:r>
              <a:rPr lang="en-GB" sz="1800" dirty="0"/>
              <a:t>Branches were unnecessary for this project</a:t>
            </a:r>
          </a:p>
          <a:p>
            <a:pPr lvl="1">
              <a:buFontTx/>
              <a:buChar char="-"/>
            </a:pPr>
            <a:r>
              <a:rPr lang="en-GB" sz="1800" dirty="0"/>
              <a:t>Some technical difficulties with Google </a:t>
            </a:r>
            <a:r>
              <a:rPr lang="en-GB" sz="1800" dirty="0" err="1"/>
              <a:t>Colab</a:t>
            </a:r>
            <a:r>
              <a:rPr lang="en-GB" sz="1800" dirty="0"/>
              <a:t> and GitHub interactions</a:t>
            </a:r>
          </a:p>
          <a:p>
            <a:pPr>
              <a:buFontTx/>
              <a:buChar char="-"/>
            </a:pPr>
            <a:r>
              <a:rPr lang="en-GB" sz="1800" dirty="0"/>
              <a:t>Handling missing data</a:t>
            </a:r>
          </a:p>
          <a:p>
            <a:pPr>
              <a:buFontTx/>
              <a:buChar char="-"/>
            </a:pPr>
            <a:r>
              <a:rPr lang="en-GB" sz="1800" dirty="0"/>
              <a:t>Choosing appropriate data analysis and visualisations</a:t>
            </a:r>
          </a:p>
          <a:p>
            <a:pPr>
              <a:buFontTx/>
              <a:buChar char="-"/>
            </a:pPr>
            <a:r>
              <a:rPr lang="en-GB" sz="1800" dirty="0"/>
              <a:t>Ensuring code was efficient and well commented</a:t>
            </a:r>
          </a:p>
        </p:txBody>
      </p:sp>
    </p:spTree>
    <p:extLst>
      <p:ext uri="{BB962C8B-B14F-4D97-AF65-F5344CB8AC3E}">
        <p14:creationId xmlns:p14="http://schemas.microsoft.com/office/powerpoint/2010/main" val="141532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2C00E-1230-54D7-5B04-7A4DAF926ED6}"/>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References</a:t>
            </a:r>
          </a:p>
        </p:txBody>
      </p:sp>
      <p:sp>
        <p:nvSpPr>
          <p:cNvPr id="3" name="Content Placeholder 2">
            <a:extLst>
              <a:ext uri="{FF2B5EF4-FFF2-40B4-BE49-F238E27FC236}">
                <a16:creationId xmlns:a16="http://schemas.microsoft.com/office/drawing/2014/main" id="{1C761189-3486-8FE4-976E-94427163A599}"/>
              </a:ext>
            </a:extLst>
          </p:cNvPr>
          <p:cNvSpPr>
            <a:spLocks noGrp="1"/>
          </p:cNvSpPr>
          <p:nvPr>
            <p:ph idx="1"/>
          </p:nvPr>
        </p:nvSpPr>
        <p:spPr>
          <a:xfrm>
            <a:off x="4810259" y="649480"/>
            <a:ext cx="6555347" cy="5546047"/>
          </a:xfrm>
        </p:spPr>
        <p:txBody>
          <a:bodyPr anchor="ctr">
            <a:normAutofit lnSpcReduction="10000"/>
          </a:bodyPr>
          <a:lstStyle/>
          <a:p>
            <a:pPr marL="0" indent="0">
              <a:buNone/>
            </a:pPr>
            <a:endParaRPr lang="en-GB" sz="1800" dirty="0">
              <a:latin typeface="Arial" panose="020B0604020202020204" pitchFamily="34" charset="0"/>
              <a:cs typeface="Arial" panose="020B0604020202020204" pitchFamily="34" charset="0"/>
            </a:endParaRPr>
          </a:p>
          <a:p>
            <a:pPr marL="457200" indent="-457200">
              <a:buAutoNum type="arabicPeriod"/>
            </a:pPr>
            <a:r>
              <a:rPr lang="en-GB" sz="1800" dirty="0">
                <a:latin typeface="Arial" panose="020B0604020202020204" pitchFamily="34" charset="0"/>
                <a:cs typeface="Arial" panose="020B0604020202020204" pitchFamily="34" charset="0"/>
                <a:hlinkClick r:id="rId3"/>
              </a:rPr>
              <a:t>https://assets.publishing.service.gov.uk/media/618d4e33e90e070445fd7518/stop-search-open-data-tables-ppp-mar2020.ods/preview</a:t>
            </a:r>
            <a:endParaRPr lang="en-GB" sz="1800" dirty="0">
              <a:latin typeface="Arial" panose="020B0604020202020204" pitchFamily="34" charset="0"/>
              <a:cs typeface="Arial" panose="020B0604020202020204" pitchFamily="34" charset="0"/>
            </a:endParaRPr>
          </a:p>
          <a:p>
            <a:pPr marL="457200" indent="-457200">
              <a:buAutoNum type="arabicPeriod"/>
            </a:pPr>
            <a:endParaRPr lang="en-GB" sz="1800" dirty="0">
              <a:latin typeface="Arial" panose="020B0604020202020204" pitchFamily="34" charset="0"/>
              <a:cs typeface="Arial" panose="020B0604020202020204" pitchFamily="34" charset="0"/>
            </a:endParaRPr>
          </a:p>
          <a:p>
            <a:pPr marL="457200" indent="-457200">
              <a:buAutoNum type="arabicPeriod"/>
            </a:pPr>
            <a:r>
              <a:rPr lang="en-GB" sz="1800" dirty="0">
                <a:latin typeface="Arial" panose="020B0604020202020204" pitchFamily="34" charset="0"/>
                <a:cs typeface="Arial" panose="020B0604020202020204" pitchFamily="34" charset="0"/>
                <a:hlinkClick r:id="rId4"/>
              </a:rPr>
              <a:t>https://www.ethnicity-facts-figures.service.gov.uk/uk-population-by-ethnicity/national-and-regional-populations/population-of-england-and-wales/latest/downloads/population-of-england-and-wales.csv</a:t>
            </a:r>
            <a:endParaRPr lang="en-GB" sz="1800" dirty="0">
              <a:latin typeface="Arial" panose="020B0604020202020204" pitchFamily="34" charset="0"/>
              <a:cs typeface="Arial" panose="020B0604020202020204" pitchFamily="34" charset="0"/>
            </a:endParaRPr>
          </a:p>
          <a:p>
            <a:pPr marL="457200" indent="-457200">
              <a:buAutoNum type="arabicPeriod"/>
            </a:pPr>
            <a:endParaRPr lang="en-GB" sz="1800" dirty="0">
              <a:latin typeface="Arial" panose="020B0604020202020204" pitchFamily="34" charset="0"/>
              <a:cs typeface="Arial" panose="020B0604020202020204" pitchFamily="34" charset="0"/>
            </a:endParaRPr>
          </a:p>
          <a:p>
            <a:pPr marL="457200" indent="-457200">
              <a:buAutoNum type="arabicPeriod"/>
            </a:pPr>
            <a:r>
              <a:rPr lang="en-GB" sz="1800" dirty="0">
                <a:latin typeface="Arial" panose="020B0604020202020204" pitchFamily="34" charset="0"/>
                <a:cs typeface="Arial" panose="020B0604020202020204" pitchFamily="34" charset="0"/>
                <a:hlinkClick r:id="rId5"/>
              </a:rPr>
              <a:t>https://public.opendatasoft.com/explore/dataset/georef-united-kingdom-region/export/?disjunctive.ctry_code&amp;disjunctive.ctry_name&amp;disjunctive.rgn_code&amp;disjunctive.rgn_name</a:t>
            </a:r>
            <a:endParaRPr lang="en-GB" sz="1800" dirty="0">
              <a:latin typeface="Arial" panose="020B0604020202020204" pitchFamily="34" charset="0"/>
              <a:cs typeface="Arial" panose="020B0604020202020204" pitchFamily="34" charset="0"/>
            </a:endParaRPr>
          </a:p>
          <a:p>
            <a:pPr marL="457200" indent="-457200">
              <a:buAutoNum type="arabicPeriod"/>
            </a:pPr>
            <a:endParaRPr lang="en-GB" sz="1800" dirty="0">
              <a:latin typeface="Arial" panose="020B0604020202020204" pitchFamily="34" charset="0"/>
              <a:cs typeface="Arial" panose="020B0604020202020204" pitchFamily="34" charset="0"/>
            </a:endParaRPr>
          </a:p>
          <a:p>
            <a:pPr marL="457200" indent="-457200">
              <a:buFont typeface="Arial" panose="020B0604020202020204" pitchFamily="34" charset="0"/>
              <a:buAutoNum type="arabicPeriod"/>
            </a:pPr>
            <a:r>
              <a:rPr lang="en-GB" sz="1800" b="0" i="0" dirty="0">
                <a:solidFill>
                  <a:srgbClr val="333333"/>
                </a:solidFill>
                <a:effectLst/>
                <a:latin typeface="Arial" panose="020B0604020202020204" pitchFamily="34" charset="0"/>
                <a:cs typeface="Arial" panose="020B0604020202020204" pitchFamily="34" charset="0"/>
              </a:rPr>
              <a:t>Pickering, S., </a:t>
            </a:r>
            <a:r>
              <a:rPr lang="en-GB" sz="1800" b="0" i="0" dirty="0" err="1">
                <a:solidFill>
                  <a:srgbClr val="333333"/>
                </a:solidFill>
                <a:effectLst/>
                <a:latin typeface="Arial" panose="020B0604020202020204" pitchFamily="34" charset="0"/>
                <a:cs typeface="Arial" panose="020B0604020202020204" pitchFamily="34" charset="0"/>
              </a:rPr>
              <a:t>Dorussen</a:t>
            </a:r>
            <a:r>
              <a:rPr lang="en-GB" sz="1800" b="0" i="0" dirty="0">
                <a:solidFill>
                  <a:srgbClr val="333333"/>
                </a:solidFill>
                <a:effectLst/>
                <a:latin typeface="Arial" panose="020B0604020202020204" pitchFamily="34" charset="0"/>
                <a:cs typeface="Arial" panose="020B0604020202020204" pitchFamily="34" charset="0"/>
              </a:rPr>
              <a:t>, H., Hansen, M. E., </a:t>
            </a:r>
            <a:r>
              <a:rPr lang="en-GB" sz="1800" b="0" i="0" dirty="0" err="1">
                <a:solidFill>
                  <a:srgbClr val="333333"/>
                </a:solidFill>
                <a:effectLst/>
                <a:latin typeface="Arial" panose="020B0604020202020204" pitchFamily="34" charset="0"/>
                <a:cs typeface="Arial" panose="020B0604020202020204" pitchFamily="34" charset="0"/>
              </a:rPr>
              <a:t>Reifler</a:t>
            </a:r>
            <a:r>
              <a:rPr lang="en-GB" sz="1800" b="0" i="0" dirty="0">
                <a:solidFill>
                  <a:srgbClr val="333333"/>
                </a:solidFill>
                <a:effectLst/>
                <a:latin typeface="Arial" panose="020B0604020202020204" pitchFamily="34" charset="0"/>
                <a:cs typeface="Arial" panose="020B0604020202020204" pitchFamily="34" charset="0"/>
              </a:rPr>
              <a:t>, J., Scotto, T., </a:t>
            </a:r>
            <a:r>
              <a:rPr lang="en-GB" sz="1800" b="0" i="0" dirty="0" err="1">
                <a:solidFill>
                  <a:srgbClr val="333333"/>
                </a:solidFill>
                <a:effectLst/>
                <a:latin typeface="Arial" panose="020B0604020202020204" pitchFamily="34" charset="0"/>
                <a:cs typeface="Arial" panose="020B0604020202020204" pitchFamily="34" charset="0"/>
              </a:rPr>
              <a:t>Sunahara</a:t>
            </a:r>
            <a:r>
              <a:rPr lang="en-GB" sz="1800" b="0" i="0" dirty="0">
                <a:solidFill>
                  <a:srgbClr val="333333"/>
                </a:solidFill>
                <a:effectLst/>
                <a:latin typeface="Arial" panose="020B0604020202020204" pitchFamily="34" charset="0"/>
                <a:cs typeface="Arial" panose="020B0604020202020204" pitchFamily="34" charset="0"/>
              </a:rPr>
              <a:t>, Y., &amp; Yen, D. (2024). London, you have a problem with women: trust towards the police in England. </a:t>
            </a:r>
            <a:r>
              <a:rPr lang="en-GB" sz="1800" b="0" i="1" dirty="0">
                <a:solidFill>
                  <a:srgbClr val="333333"/>
                </a:solidFill>
                <a:effectLst/>
                <a:latin typeface="Arial" panose="020B0604020202020204" pitchFamily="34" charset="0"/>
                <a:cs typeface="Arial" panose="020B0604020202020204" pitchFamily="34" charset="0"/>
              </a:rPr>
              <a:t>Policing and Society</a:t>
            </a:r>
            <a:r>
              <a:rPr lang="en-GB" sz="1800" b="0" i="0" dirty="0">
                <a:solidFill>
                  <a:srgbClr val="333333"/>
                </a:solidFill>
                <a:effectLst/>
                <a:latin typeface="Arial" panose="020B0604020202020204" pitchFamily="34" charset="0"/>
                <a:cs typeface="Arial" panose="020B0604020202020204" pitchFamily="34" charset="0"/>
              </a:rPr>
              <a:t>, </a:t>
            </a:r>
            <a:r>
              <a:rPr lang="en-GB" sz="1800" b="0" i="1" dirty="0">
                <a:solidFill>
                  <a:srgbClr val="333333"/>
                </a:solidFill>
                <a:effectLst/>
                <a:latin typeface="Arial" panose="020B0604020202020204" pitchFamily="34" charset="0"/>
                <a:cs typeface="Arial" panose="020B0604020202020204" pitchFamily="34" charset="0"/>
              </a:rPr>
              <a:t>34</a:t>
            </a:r>
            <a:r>
              <a:rPr lang="en-GB" sz="1800" b="0" i="0" dirty="0">
                <a:solidFill>
                  <a:srgbClr val="333333"/>
                </a:solidFill>
                <a:effectLst/>
                <a:latin typeface="Arial" panose="020B0604020202020204" pitchFamily="34" charset="0"/>
                <a:cs typeface="Arial" panose="020B0604020202020204" pitchFamily="34" charset="0"/>
              </a:rPr>
              <a:t>(8), 747–762.</a:t>
            </a:r>
          </a:p>
          <a:p>
            <a:pPr marL="457200" indent="-457200">
              <a:buAutoNum type="arabicPeriod"/>
            </a:pPr>
            <a:endParaRPr lang="en-GB" sz="2000" dirty="0"/>
          </a:p>
          <a:p>
            <a:pPr marL="457200" indent="-457200">
              <a:buAutoNum type="arabicPeriod"/>
            </a:pPr>
            <a:endParaRPr lang="en-GB" sz="2000" dirty="0"/>
          </a:p>
        </p:txBody>
      </p:sp>
    </p:spTree>
    <p:extLst>
      <p:ext uri="{BB962C8B-B14F-4D97-AF65-F5344CB8AC3E}">
        <p14:creationId xmlns:p14="http://schemas.microsoft.com/office/powerpoint/2010/main" val="1673438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05E48-DDEE-2ECB-742B-A6841F3E2AF9}"/>
              </a:ext>
            </a:extLst>
          </p:cNvPr>
          <p:cNvSpPr>
            <a:spLocks noGrp="1"/>
          </p:cNvSpPr>
          <p:nvPr>
            <p:ph type="title"/>
          </p:nvPr>
        </p:nvSpPr>
        <p:spPr>
          <a:xfrm>
            <a:off x="1136397" y="502020"/>
            <a:ext cx="5323715" cy="1642970"/>
          </a:xfrm>
        </p:spPr>
        <p:txBody>
          <a:bodyPr anchor="b">
            <a:normAutofit/>
          </a:bodyPr>
          <a:lstStyle/>
          <a:p>
            <a:r>
              <a:rPr lang="en-GB" sz="4000" dirty="0"/>
              <a:t>Content</a:t>
            </a:r>
          </a:p>
        </p:txBody>
      </p:sp>
      <p:sp>
        <p:nvSpPr>
          <p:cNvPr id="3" name="Content Placeholder 2">
            <a:extLst>
              <a:ext uri="{FF2B5EF4-FFF2-40B4-BE49-F238E27FC236}">
                <a16:creationId xmlns:a16="http://schemas.microsoft.com/office/drawing/2014/main" id="{7ED597D1-110B-CE81-2E4C-8D40CB18260A}"/>
              </a:ext>
            </a:extLst>
          </p:cNvPr>
          <p:cNvSpPr>
            <a:spLocks noGrp="1"/>
          </p:cNvSpPr>
          <p:nvPr>
            <p:ph idx="1"/>
          </p:nvPr>
        </p:nvSpPr>
        <p:spPr>
          <a:xfrm>
            <a:off x="1144923" y="2405894"/>
            <a:ext cx="5315189" cy="3535083"/>
          </a:xfrm>
        </p:spPr>
        <p:txBody>
          <a:bodyPr anchor="t">
            <a:normAutofit/>
          </a:bodyPr>
          <a:lstStyle/>
          <a:p>
            <a:r>
              <a:rPr lang="en-GB" sz="2000" dirty="0"/>
              <a:t>Summary of the Datasets used</a:t>
            </a:r>
          </a:p>
          <a:p>
            <a:r>
              <a:rPr lang="en-GB" sz="2000" dirty="0"/>
              <a:t>Why is understanding police stop and search trends important?</a:t>
            </a:r>
          </a:p>
          <a:p>
            <a:r>
              <a:rPr lang="en-GB" sz="2000" dirty="0"/>
              <a:t>Visualisations and Analysis of the dataset</a:t>
            </a:r>
          </a:p>
          <a:p>
            <a:r>
              <a:rPr lang="en-GB" sz="2000" dirty="0"/>
              <a:t>Critical Evaluation and Challenges </a:t>
            </a:r>
          </a:p>
        </p:txBody>
      </p:sp>
      <p:sp>
        <p:nvSpPr>
          <p:cNvPr id="1040"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Section 60 Stop and Search: a disproportionate and ineffective policing  tool | Bindmans">
            <a:extLst>
              <a:ext uri="{FF2B5EF4-FFF2-40B4-BE49-F238E27FC236}">
                <a16:creationId xmlns:a16="http://schemas.microsoft.com/office/drawing/2014/main" id="{740908AE-9ADF-9778-0A9B-A4315A17329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5967" y="1359681"/>
            <a:ext cx="4170530" cy="41705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C5A9A0-F88D-0ABD-5BD8-60990AF73E8A}"/>
              </a:ext>
            </a:extLst>
          </p:cNvPr>
          <p:cNvSpPr txBox="1"/>
          <p:nvPr/>
        </p:nvSpPr>
        <p:spPr>
          <a:xfrm>
            <a:off x="8068024" y="5530211"/>
            <a:ext cx="3178474" cy="769441"/>
          </a:xfrm>
          <a:prstGeom prst="rect">
            <a:avLst/>
          </a:prstGeom>
          <a:noFill/>
        </p:spPr>
        <p:txBody>
          <a:bodyPr wrap="square" rtlCol="0">
            <a:spAutoFit/>
          </a:bodyPr>
          <a:lstStyle/>
          <a:p>
            <a:r>
              <a:rPr lang="en-GB" sz="1100" dirty="0">
                <a:solidFill>
                  <a:schemeClr val="bg1">
                    <a:lumMod val="85000"/>
                  </a:schemeClr>
                </a:solidFill>
              </a:rPr>
              <a:t>Schmidt, C (2010) https://</a:t>
            </a:r>
            <a:r>
              <a:rPr lang="en-GB" sz="1100" dirty="0" err="1">
                <a:solidFill>
                  <a:schemeClr val="bg1">
                    <a:lumMod val="85000"/>
                  </a:schemeClr>
                </a:solidFill>
              </a:rPr>
              <a:t>www.cypnow.co.uk</a:t>
            </a:r>
            <a:r>
              <a:rPr lang="en-GB" sz="1100" dirty="0">
                <a:solidFill>
                  <a:schemeClr val="bg1">
                    <a:lumMod val="85000"/>
                  </a:schemeClr>
                </a:solidFill>
              </a:rPr>
              <a:t>/content/news/met-police-criticised-over-inconsistent-use-of-stop-and-search/</a:t>
            </a:r>
          </a:p>
        </p:txBody>
      </p:sp>
    </p:spTree>
    <p:extLst>
      <p:ext uri="{BB962C8B-B14F-4D97-AF65-F5344CB8AC3E}">
        <p14:creationId xmlns:p14="http://schemas.microsoft.com/office/powerpoint/2010/main" val="315196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0D4DC-D334-9767-8CCE-2E9828DAF30E}"/>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Datasets</a:t>
            </a:r>
          </a:p>
        </p:txBody>
      </p:sp>
      <p:sp>
        <p:nvSpPr>
          <p:cNvPr id="3" name="Content Placeholder 2">
            <a:extLst>
              <a:ext uri="{FF2B5EF4-FFF2-40B4-BE49-F238E27FC236}">
                <a16:creationId xmlns:a16="http://schemas.microsoft.com/office/drawing/2014/main" id="{0C0F02EB-7E83-2AF0-EAA2-D535CE51E4AC}"/>
              </a:ext>
            </a:extLst>
          </p:cNvPr>
          <p:cNvSpPr>
            <a:spLocks noGrp="1"/>
          </p:cNvSpPr>
          <p:nvPr>
            <p:ph idx="1"/>
          </p:nvPr>
        </p:nvSpPr>
        <p:spPr>
          <a:xfrm>
            <a:off x="459350" y="1648036"/>
            <a:ext cx="7196598" cy="5090704"/>
          </a:xfrm>
        </p:spPr>
        <p:txBody>
          <a:bodyPr anchor="ctr">
            <a:normAutofit/>
          </a:bodyPr>
          <a:lstStyle/>
          <a:p>
            <a:pPr marL="0" indent="0">
              <a:buNone/>
            </a:pPr>
            <a:r>
              <a:rPr lang="en-GB" sz="2000" b="1" dirty="0"/>
              <a:t>- ‘Stop and Search’ Datasets</a:t>
            </a:r>
          </a:p>
          <a:p>
            <a:pPr lvl="1">
              <a:buFontTx/>
              <a:buChar char="-"/>
            </a:pPr>
            <a:r>
              <a:rPr lang="en-GB" sz="2000" dirty="0"/>
              <a:t>Containing details of all Police stop and searches in England and Wales</a:t>
            </a:r>
          </a:p>
          <a:p>
            <a:pPr lvl="1">
              <a:buFontTx/>
              <a:buChar char="-"/>
            </a:pPr>
            <a:r>
              <a:rPr lang="en-GB" sz="2000" dirty="0"/>
              <a:t>Years covered: 2006-2020, 2021-2023 in 2 datasets</a:t>
            </a:r>
          </a:p>
          <a:p>
            <a:pPr lvl="1">
              <a:buFontTx/>
              <a:buChar char="-"/>
            </a:pPr>
            <a:r>
              <a:rPr lang="en-GB" sz="2000" dirty="0"/>
              <a:t>Including demographic information and reasons for stops</a:t>
            </a:r>
          </a:p>
          <a:p>
            <a:pPr lvl="1">
              <a:buFontTx/>
              <a:buChar char="-"/>
            </a:pPr>
            <a:r>
              <a:rPr lang="en-GB" sz="2000" dirty="0"/>
              <a:t>Source: GOV.UK</a:t>
            </a:r>
            <a:r>
              <a:rPr lang="en-GB" sz="2000" baseline="30000" dirty="0"/>
              <a:t> [1]</a:t>
            </a:r>
          </a:p>
          <a:p>
            <a:pPr>
              <a:buFontTx/>
              <a:buChar char="-"/>
            </a:pPr>
            <a:r>
              <a:rPr lang="en-GB" sz="2000" b="1" dirty="0"/>
              <a:t>Supplementary Data</a:t>
            </a:r>
          </a:p>
          <a:p>
            <a:pPr lvl="1">
              <a:buFontTx/>
              <a:buChar char="-"/>
            </a:pPr>
            <a:r>
              <a:rPr lang="en-GB" sz="2000" dirty="0"/>
              <a:t>Regional Population Data by Ethnicity</a:t>
            </a:r>
          </a:p>
          <a:p>
            <a:pPr lvl="2">
              <a:buFontTx/>
              <a:buChar char="-"/>
            </a:pPr>
            <a:r>
              <a:rPr lang="en-GB" dirty="0"/>
              <a:t>Source: Office for National Statistics </a:t>
            </a:r>
            <a:r>
              <a:rPr lang="en-GB" baseline="30000" dirty="0"/>
              <a:t>[2]</a:t>
            </a:r>
          </a:p>
          <a:p>
            <a:pPr lvl="2">
              <a:buFontTx/>
              <a:buChar char="-"/>
            </a:pPr>
            <a:r>
              <a:rPr lang="en-GB" dirty="0"/>
              <a:t>Used to create maps of regional analysis</a:t>
            </a:r>
          </a:p>
          <a:p>
            <a:pPr lvl="1">
              <a:buFontTx/>
              <a:buChar char="-"/>
            </a:pPr>
            <a:r>
              <a:rPr lang="en-GB" sz="2000" dirty="0"/>
              <a:t>Regional Shapefiles</a:t>
            </a:r>
          </a:p>
          <a:p>
            <a:pPr lvl="2">
              <a:buFontTx/>
              <a:buChar char="-"/>
            </a:pPr>
            <a:r>
              <a:rPr lang="en-GB" dirty="0"/>
              <a:t>Source: </a:t>
            </a:r>
            <a:r>
              <a:rPr lang="en-GB" dirty="0" err="1"/>
              <a:t>OpenDataSoft</a:t>
            </a:r>
            <a:r>
              <a:rPr lang="en-GB" dirty="0"/>
              <a:t> </a:t>
            </a:r>
            <a:r>
              <a:rPr lang="en-GB" baseline="30000" dirty="0"/>
              <a:t>[3]</a:t>
            </a:r>
          </a:p>
          <a:p>
            <a:pPr lvl="2">
              <a:buFontTx/>
              <a:buChar char="-"/>
            </a:pPr>
            <a:r>
              <a:rPr lang="en-GB" dirty="0"/>
              <a:t>Provide demographic context for regional comparisons</a:t>
            </a:r>
          </a:p>
        </p:txBody>
      </p:sp>
      <p:pic>
        <p:nvPicPr>
          <p:cNvPr id="4" name="Picture 3">
            <a:extLst>
              <a:ext uri="{FF2B5EF4-FFF2-40B4-BE49-F238E27FC236}">
                <a16:creationId xmlns:a16="http://schemas.microsoft.com/office/drawing/2014/main" id="{FAC98684-C00C-2BA2-0661-759D32DC46D1}"/>
              </a:ext>
            </a:extLst>
          </p:cNvPr>
          <p:cNvPicPr>
            <a:picLocks noChangeAspect="1"/>
          </p:cNvPicPr>
          <p:nvPr/>
        </p:nvPicPr>
        <p:blipFill>
          <a:blip r:embed="rId3"/>
          <a:stretch>
            <a:fillRect/>
          </a:stretch>
        </p:blipFill>
        <p:spPr>
          <a:xfrm>
            <a:off x="8115299" y="1767296"/>
            <a:ext cx="3617350" cy="2402766"/>
          </a:xfrm>
          <a:prstGeom prst="rect">
            <a:avLst/>
          </a:prstGeom>
        </p:spPr>
      </p:pic>
      <p:pic>
        <p:nvPicPr>
          <p:cNvPr id="3074" name="Picture 2" descr="Police in England and Wales to ramp up stop and search in crackdown  targeting knife crime | London Evening Standard | The Standard">
            <a:extLst>
              <a:ext uri="{FF2B5EF4-FFF2-40B4-BE49-F238E27FC236}">
                <a16:creationId xmlns:a16="http://schemas.microsoft.com/office/drawing/2014/main" id="{A1E1627E-B932-82E3-B37E-EA972E103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299" y="3911269"/>
            <a:ext cx="3617350" cy="22544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8F660F-52BD-0605-B0D5-9684C00FFFB8}"/>
              </a:ext>
            </a:extLst>
          </p:cNvPr>
          <p:cNvSpPr txBox="1"/>
          <p:nvPr/>
        </p:nvSpPr>
        <p:spPr>
          <a:xfrm>
            <a:off x="8029557" y="6165745"/>
            <a:ext cx="3788834" cy="369332"/>
          </a:xfrm>
          <a:prstGeom prst="rect">
            <a:avLst/>
          </a:prstGeom>
          <a:noFill/>
        </p:spPr>
        <p:txBody>
          <a:bodyPr wrap="square" rtlCol="0">
            <a:spAutoFit/>
          </a:bodyPr>
          <a:lstStyle/>
          <a:p>
            <a:r>
              <a:rPr lang="en-GB" sz="900" dirty="0">
                <a:solidFill>
                  <a:schemeClr val="tx1">
                    <a:lumMod val="50000"/>
                    <a:lumOff val="50000"/>
                  </a:schemeClr>
                </a:solidFill>
              </a:rPr>
              <a:t>https://</a:t>
            </a:r>
            <a:r>
              <a:rPr lang="en-GB" sz="900" dirty="0" err="1">
                <a:solidFill>
                  <a:schemeClr val="tx1">
                    <a:lumMod val="50000"/>
                    <a:lumOff val="50000"/>
                  </a:schemeClr>
                </a:solidFill>
              </a:rPr>
              <a:t>www.standard.co.uk</a:t>
            </a:r>
            <a:r>
              <a:rPr lang="en-GB" sz="900" dirty="0">
                <a:solidFill>
                  <a:schemeClr val="tx1">
                    <a:lumMod val="50000"/>
                    <a:lumOff val="50000"/>
                  </a:schemeClr>
                </a:solidFill>
              </a:rPr>
              <a:t>/news/crime/police-in-england-and-wales-to-ramp-up-stop-and-search-in-crackdown-targeting-knife-crime-a3938206.html</a:t>
            </a:r>
          </a:p>
        </p:txBody>
      </p:sp>
    </p:spTree>
    <p:extLst>
      <p:ext uri="{BB962C8B-B14F-4D97-AF65-F5344CB8AC3E}">
        <p14:creationId xmlns:p14="http://schemas.microsoft.com/office/powerpoint/2010/main" val="316408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D93320-BD07-6020-B406-C6AB688E7738}"/>
              </a:ext>
            </a:extLst>
          </p:cNvPr>
          <p:cNvSpPr>
            <a:spLocks noGrp="1"/>
          </p:cNvSpPr>
          <p:nvPr>
            <p:ph type="title"/>
          </p:nvPr>
        </p:nvSpPr>
        <p:spPr>
          <a:xfrm>
            <a:off x="826396" y="586855"/>
            <a:ext cx="4230100" cy="3387497"/>
          </a:xfrm>
        </p:spPr>
        <p:txBody>
          <a:bodyPr anchor="b">
            <a:normAutofit/>
          </a:bodyPr>
          <a:lstStyle/>
          <a:p>
            <a:pPr algn="r"/>
            <a:r>
              <a:rPr lang="en-GB" sz="4000" dirty="0">
                <a:solidFill>
                  <a:srgbClr val="FFFFFF"/>
                </a:solidFill>
              </a:rPr>
              <a:t>Why is understanding trends in Police Stop and Searches important?</a:t>
            </a:r>
          </a:p>
        </p:txBody>
      </p:sp>
      <p:sp>
        <p:nvSpPr>
          <p:cNvPr id="3" name="Content Placeholder 2">
            <a:extLst>
              <a:ext uri="{FF2B5EF4-FFF2-40B4-BE49-F238E27FC236}">
                <a16:creationId xmlns:a16="http://schemas.microsoft.com/office/drawing/2014/main" id="{8141B2CA-430A-F1EC-3201-AB5D3E9B1D11}"/>
              </a:ext>
            </a:extLst>
          </p:cNvPr>
          <p:cNvSpPr>
            <a:spLocks noGrp="1"/>
          </p:cNvSpPr>
          <p:nvPr>
            <p:ph idx="1"/>
          </p:nvPr>
        </p:nvSpPr>
        <p:spPr>
          <a:xfrm>
            <a:off x="6503157" y="476375"/>
            <a:ext cx="4862447" cy="3497977"/>
          </a:xfrm>
        </p:spPr>
        <p:txBody>
          <a:bodyPr anchor="ctr">
            <a:normAutofit/>
          </a:bodyPr>
          <a:lstStyle/>
          <a:p>
            <a:r>
              <a:rPr lang="en-GB" sz="2400" dirty="0"/>
              <a:t>Inform Policy Making</a:t>
            </a:r>
          </a:p>
          <a:p>
            <a:r>
              <a:rPr lang="en-GB" sz="2400" dirty="0"/>
              <a:t>Resource Allocation</a:t>
            </a:r>
          </a:p>
          <a:p>
            <a:r>
              <a:rPr lang="en-GB" sz="2400" dirty="0"/>
              <a:t>Accountability for law enforcement</a:t>
            </a:r>
          </a:p>
          <a:p>
            <a:r>
              <a:rPr lang="en-GB" sz="2400" dirty="0"/>
              <a:t>Addressing disparities in the demographics stopped </a:t>
            </a:r>
          </a:p>
        </p:txBody>
      </p:sp>
      <p:pic>
        <p:nvPicPr>
          <p:cNvPr id="5122" name="Picture 2" descr="New stop and search scheme for England and Wales will not cut violence,  thinktank suggests | Police | The Guardian">
            <a:extLst>
              <a:ext uri="{FF2B5EF4-FFF2-40B4-BE49-F238E27FC236}">
                <a16:creationId xmlns:a16="http://schemas.microsoft.com/office/drawing/2014/main" id="{7815466C-38A7-E9BE-D589-268CBBBF7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157" y="3615319"/>
            <a:ext cx="4687469" cy="2812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7DE021-31E9-A0F4-D46F-5A9E64DD1169}"/>
              </a:ext>
            </a:extLst>
          </p:cNvPr>
          <p:cNvSpPr txBox="1"/>
          <p:nvPr/>
        </p:nvSpPr>
        <p:spPr>
          <a:xfrm>
            <a:off x="6490888" y="6427799"/>
            <a:ext cx="4699737" cy="369332"/>
          </a:xfrm>
          <a:prstGeom prst="rect">
            <a:avLst/>
          </a:prstGeom>
          <a:noFill/>
        </p:spPr>
        <p:txBody>
          <a:bodyPr wrap="square" rtlCol="0">
            <a:spAutoFit/>
          </a:bodyPr>
          <a:lstStyle/>
          <a:p>
            <a:r>
              <a:rPr lang="en-GB" sz="900" dirty="0">
                <a:solidFill>
                  <a:schemeClr val="tx1">
                    <a:lumMod val="50000"/>
                    <a:lumOff val="50000"/>
                  </a:schemeClr>
                </a:solidFill>
              </a:rPr>
              <a:t>https://</a:t>
            </a:r>
            <a:r>
              <a:rPr lang="en-GB" sz="900" dirty="0" err="1">
                <a:solidFill>
                  <a:schemeClr val="tx1">
                    <a:lumMod val="50000"/>
                    <a:lumOff val="50000"/>
                  </a:schemeClr>
                </a:solidFill>
              </a:rPr>
              <a:t>www.theguardian.com</a:t>
            </a:r>
            <a:r>
              <a:rPr lang="en-GB" sz="900" dirty="0">
                <a:solidFill>
                  <a:schemeClr val="tx1">
                    <a:lumMod val="50000"/>
                    <a:lumOff val="50000"/>
                  </a:schemeClr>
                </a:solidFill>
              </a:rPr>
              <a:t>/</a:t>
            </a:r>
            <a:r>
              <a:rPr lang="en-GB" sz="900" dirty="0" err="1">
                <a:solidFill>
                  <a:schemeClr val="tx1">
                    <a:lumMod val="50000"/>
                    <a:lumOff val="50000"/>
                  </a:schemeClr>
                </a:solidFill>
              </a:rPr>
              <a:t>uk</a:t>
            </a:r>
            <a:r>
              <a:rPr lang="en-GB" sz="900" dirty="0">
                <a:solidFill>
                  <a:schemeClr val="tx1">
                    <a:lumMod val="50000"/>
                    <a:lumOff val="50000"/>
                  </a:schemeClr>
                </a:solidFill>
              </a:rPr>
              <a:t>-news/2023/</a:t>
            </a:r>
            <a:r>
              <a:rPr lang="en-GB" sz="900" dirty="0" err="1">
                <a:solidFill>
                  <a:schemeClr val="tx1">
                    <a:lumMod val="50000"/>
                    <a:lumOff val="50000"/>
                  </a:schemeClr>
                </a:solidFill>
              </a:rPr>
              <a:t>nov</a:t>
            </a:r>
            <a:r>
              <a:rPr lang="en-GB" sz="900" dirty="0">
                <a:solidFill>
                  <a:schemeClr val="tx1">
                    <a:lumMod val="50000"/>
                    <a:lumOff val="50000"/>
                  </a:schemeClr>
                </a:solidFill>
              </a:rPr>
              <a:t>/13/</a:t>
            </a:r>
            <a:r>
              <a:rPr lang="en-GB" sz="900" dirty="0" err="1">
                <a:solidFill>
                  <a:schemeClr val="tx1">
                    <a:lumMod val="50000"/>
                    <a:lumOff val="50000"/>
                  </a:schemeClr>
                </a:solidFill>
              </a:rPr>
              <a:t>england</a:t>
            </a:r>
            <a:r>
              <a:rPr lang="en-GB" sz="900" dirty="0">
                <a:solidFill>
                  <a:schemeClr val="tx1">
                    <a:lumMod val="50000"/>
                    <a:lumOff val="50000"/>
                  </a:schemeClr>
                </a:solidFill>
              </a:rPr>
              <a:t>-stop-and-search-does-not-cut-violence-thinktank</a:t>
            </a:r>
          </a:p>
        </p:txBody>
      </p:sp>
    </p:spTree>
    <p:extLst>
      <p:ext uri="{BB962C8B-B14F-4D97-AF65-F5344CB8AC3E}">
        <p14:creationId xmlns:p14="http://schemas.microsoft.com/office/powerpoint/2010/main" val="272895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DD7BF4F-B3DA-BF2E-2B6B-1A2019FB163E}"/>
              </a:ext>
            </a:extLst>
          </p:cNvPr>
          <p:cNvSpPr>
            <a:spLocks noGrp="1"/>
          </p:cNvSpPr>
          <p:nvPr>
            <p:ph type="title"/>
          </p:nvPr>
        </p:nvSpPr>
        <p:spPr>
          <a:xfrm>
            <a:off x="444394" y="18055"/>
            <a:ext cx="3594206" cy="1642969"/>
          </a:xfrm>
        </p:spPr>
        <p:txBody>
          <a:bodyPr vert="horz" lIns="91440" tIns="45720" rIns="91440" bIns="45720" rtlCol="0" anchor="b">
            <a:normAutofit fontScale="90000"/>
          </a:bodyPr>
          <a:lstStyle/>
          <a:p>
            <a:r>
              <a:rPr lang="en-US" sz="4000" dirty="0"/>
              <a:t>Number of Police Stops over Time </a:t>
            </a:r>
            <a:endParaRPr lang="en-US" sz="40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F6E122C4-3024-1D89-45AC-12ECC2EC2A16}"/>
              </a:ext>
            </a:extLst>
          </p:cNvPr>
          <p:cNvSpPr>
            <a:spLocks noGrp="1"/>
          </p:cNvSpPr>
          <p:nvPr>
            <p:ph type="body" sz="half" idx="2"/>
          </p:nvPr>
        </p:nvSpPr>
        <p:spPr>
          <a:xfrm>
            <a:off x="444394" y="1740205"/>
            <a:ext cx="3594206" cy="4050995"/>
          </a:xfrm>
        </p:spPr>
        <p:txBody>
          <a:bodyPr vert="horz" lIns="91440" tIns="45720" rIns="91440" bIns="45720" rtlCol="0" anchor="t">
            <a:normAutofit/>
          </a:bodyPr>
          <a:lstStyle/>
          <a:p>
            <a:pPr indent="-228600">
              <a:buFont typeface="Arial" panose="020B0604020202020204" pitchFamily="34" charset="0"/>
              <a:buChar char="•"/>
            </a:pPr>
            <a:r>
              <a:rPr lang="en-US" sz="2000" dirty="0"/>
              <a:t>The number of police stops per Financial year</a:t>
            </a:r>
          </a:p>
          <a:p>
            <a:endParaRPr lang="en-US" sz="2000" dirty="0"/>
          </a:p>
          <a:p>
            <a:pPr indent="-228600">
              <a:buFont typeface="Arial" panose="020B0604020202020204" pitchFamily="34" charset="0"/>
              <a:buChar char="•"/>
            </a:pPr>
            <a:r>
              <a:rPr lang="en-US" sz="2000" dirty="0"/>
              <a:t>Findings:</a:t>
            </a:r>
          </a:p>
          <a:p>
            <a:pPr lvl="1" indent="-228600">
              <a:buFont typeface="Arial" panose="020B0604020202020204" pitchFamily="34" charset="0"/>
              <a:buChar char="•"/>
            </a:pPr>
            <a:r>
              <a:rPr lang="en-US" sz="1800" dirty="0"/>
              <a:t>Low and stable level from 2006 - 2020</a:t>
            </a:r>
          </a:p>
          <a:p>
            <a:pPr lvl="1" indent="-228600">
              <a:buFont typeface="Arial" panose="020B0604020202020204" pitchFamily="34" charset="0"/>
              <a:buChar char="•"/>
            </a:pPr>
            <a:r>
              <a:rPr lang="en-US" sz="1800" dirty="0"/>
              <a:t>Significant increase in 2020</a:t>
            </a:r>
          </a:p>
          <a:p>
            <a:pPr marL="228600" lvl="1"/>
            <a:endParaRPr lang="en-US" sz="2000" dirty="0"/>
          </a:p>
          <a:p>
            <a:pPr indent="-228600">
              <a:buFont typeface="Arial" panose="020B0604020202020204" pitchFamily="34" charset="0"/>
              <a:buChar char="•"/>
            </a:pPr>
            <a:r>
              <a:rPr lang="en-US" sz="2000" dirty="0"/>
              <a:t>Causes for increase:</a:t>
            </a:r>
          </a:p>
          <a:p>
            <a:pPr lvl="1" indent="-228600">
              <a:buFont typeface="Arial" panose="020B0604020202020204" pitchFamily="34" charset="0"/>
              <a:buChar char="•"/>
            </a:pPr>
            <a:r>
              <a:rPr lang="en-US" sz="1800" dirty="0"/>
              <a:t>COVID-19 restrictions</a:t>
            </a:r>
          </a:p>
          <a:p>
            <a:pPr lvl="1" indent="-228600">
              <a:buFont typeface="Arial" panose="020B0604020202020204" pitchFamily="34" charset="0"/>
              <a:buChar char="•"/>
            </a:pPr>
            <a:r>
              <a:rPr lang="en-US" sz="1800" dirty="0"/>
              <a:t>Focus on knife crime</a:t>
            </a:r>
          </a:p>
          <a:p>
            <a:pPr lvl="1" indent="-228600">
              <a:buFont typeface="Arial" panose="020B0604020202020204" pitchFamily="34" charset="0"/>
              <a:buChar char="•"/>
            </a:pPr>
            <a:r>
              <a:rPr lang="en-US" sz="1800" dirty="0"/>
              <a:t>Changes in policy (section 60)</a:t>
            </a:r>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A188741-B771-9AFD-DCB3-1FB1FB806753}"/>
              </a:ext>
            </a:extLst>
          </p:cNvPr>
          <p:cNvPicPr>
            <a:picLocks noChangeAspect="1"/>
          </p:cNvPicPr>
          <p:nvPr/>
        </p:nvPicPr>
        <p:blipFill>
          <a:blip r:embed="rId3"/>
          <a:stretch>
            <a:fillRect/>
          </a:stretch>
        </p:blipFill>
        <p:spPr>
          <a:xfrm>
            <a:off x="4038600" y="744053"/>
            <a:ext cx="7772400" cy="5279366"/>
          </a:xfrm>
          <a:prstGeom prst="rect">
            <a:avLst/>
          </a:prstGeom>
        </p:spPr>
      </p:pic>
    </p:spTree>
    <p:extLst>
      <p:ext uri="{BB962C8B-B14F-4D97-AF65-F5344CB8AC3E}">
        <p14:creationId xmlns:p14="http://schemas.microsoft.com/office/powerpoint/2010/main" val="143772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43851-D70B-8E47-8E2E-E5F870E38567}"/>
              </a:ext>
            </a:extLst>
          </p:cNvPr>
          <p:cNvSpPr>
            <a:spLocks noGrp="1"/>
          </p:cNvSpPr>
          <p:nvPr>
            <p:ph type="title"/>
          </p:nvPr>
        </p:nvSpPr>
        <p:spPr>
          <a:xfrm>
            <a:off x="244025" y="271292"/>
            <a:ext cx="3218126" cy="1230937"/>
          </a:xfrm>
        </p:spPr>
        <p:txBody>
          <a:bodyPr vert="horz" lIns="91440" tIns="45720" rIns="91440" bIns="45720" rtlCol="0" anchor="b">
            <a:normAutofit/>
          </a:bodyPr>
          <a:lstStyle/>
          <a:p>
            <a:r>
              <a:rPr lang="en-US" sz="3100" dirty="0"/>
              <a:t>Number of Police Stops by Region</a:t>
            </a:r>
          </a:p>
        </p:txBody>
      </p:sp>
      <p:sp>
        <p:nvSpPr>
          <p:cNvPr id="4" name="Text Placeholder 3">
            <a:extLst>
              <a:ext uri="{FF2B5EF4-FFF2-40B4-BE49-F238E27FC236}">
                <a16:creationId xmlns:a16="http://schemas.microsoft.com/office/drawing/2014/main" id="{5553CD8B-2EB6-AF8C-1664-463D73C776EE}"/>
              </a:ext>
            </a:extLst>
          </p:cNvPr>
          <p:cNvSpPr>
            <a:spLocks noGrp="1"/>
          </p:cNvSpPr>
          <p:nvPr>
            <p:ph type="body" sz="half" idx="2"/>
          </p:nvPr>
        </p:nvSpPr>
        <p:spPr>
          <a:xfrm>
            <a:off x="244025" y="1773519"/>
            <a:ext cx="3080469" cy="4219067"/>
          </a:xfrm>
        </p:spPr>
        <p:txBody>
          <a:bodyPr vert="horz" lIns="91440" tIns="45720" rIns="91440" bIns="45720" rtlCol="0">
            <a:normAutofit fontScale="85000" lnSpcReduction="20000"/>
          </a:bodyPr>
          <a:lstStyle/>
          <a:p>
            <a:pPr marL="342900" indent="-228600">
              <a:buFont typeface="Arial" panose="020B0604020202020204" pitchFamily="34" charset="0"/>
              <a:buChar char="•"/>
            </a:pPr>
            <a:endParaRPr lang="en-US" sz="1400" dirty="0"/>
          </a:p>
          <a:p>
            <a:pPr marL="342900" indent="-228600">
              <a:buFont typeface="Arial" panose="020B0604020202020204" pitchFamily="34" charset="0"/>
              <a:buChar char="•"/>
            </a:pPr>
            <a:r>
              <a:rPr lang="en-US" sz="2400" dirty="0"/>
              <a:t>Aim: To  determine if the increase in stops is experienced across England and Wales</a:t>
            </a:r>
          </a:p>
          <a:p>
            <a:pPr indent="-228600">
              <a:buFont typeface="Arial" panose="020B0604020202020204" pitchFamily="34" charset="0"/>
              <a:buChar char="•"/>
            </a:pPr>
            <a:endParaRPr lang="en-US" sz="2400" dirty="0"/>
          </a:p>
          <a:p>
            <a:pPr marL="342900" indent="-228600">
              <a:buFont typeface="Arial" panose="020B0604020202020204" pitchFamily="34" charset="0"/>
              <a:buChar char="•"/>
            </a:pPr>
            <a:r>
              <a:rPr lang="en-US" sz="2400" dirty="0"/>
              <a:t>Findings:</a:t>
            </a:r>
          </a:p>
          <a:p>
            <a:pPr marL="800100" lvl="1" indent="-228600">
              <a:buFont typeface="Arial" panose="020B0604020202020204" pitchFamily="34" charset="0"/>
              <a:buChar char="•"/>
            </a:pPr>
            <a:r>
              <a:rPr lang="en-US" sz="2100" dirty="0"/>
              <a:t>All regions experienced increase in police stops during 2020</a:t>
            </a:r>
          </a:p>
          <a:p>
            <a:pPr marL="800100" lvl="1" indent="-228600">
              <a:buFont typeface="Arial" panose="020B0604020202020204" pitchFamily="34" charset="0"/>
              <a:buChar char="•"/>
            </a:pPr>
            <a:r>
              <a:rPr lang="en-US" sz="2100" dirty="0"/>
              <a:t>North West experienced the largest increase in stops</a:t>
            </a:r>
          </a:p>
          <a:p>
            <a:pPr marL="800100" lvl="1" indent="-228600">
              <a:buFont typeface="Arial" panose="020B0604020202020204" pitchFamily="34" charset="0"/>
              <a:buChar char="•"/>
            </a:pPr>
            <a:r>
              <a:rPr lang="en-US" sz="2100" dirty="0"/>
              <a:t>North East had the smallest increase</a:t>
            </a:r>
          </a:p>
        </p:txBody>
      </p:sp>
      <p:sp>
        <p:nvSpPr>
          <p:cNvPr id="2057" name="Rectangle 205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7A023E-0014-0E85-E332-65A41AE56ED3}"/>
              </a:ext>
            </a:extLst>
          </p:cNvPr>
          <p:cNvPicPr>
            <a:picLocks noChangeAspect="1"/>
          </p:cNvPicPr>
          <p:nvPr/>
        </p:nvPicPr>
        <p:blipFill>
          <a:blip r:embed="rId3"/>
          <a:stretch>
            <a:fillRect/>
          </a:stretch>
        </p:blipFill>
        <p:spPr>
          <a:xfrm>
            <a:off x="3231367" y="189647"/>
            <a:ext cx="8929591" cy="6114828"/>
          </a:xfrm>
          <a:prstGeom prst="rect">
            <a:avLst/>
          </a:prstGeom>
        </p:spPr>
      </p:pic>
    </p:spTree>
    <p:extLst>
      <p:ext uri="{BB962C8B-B14F-4D97-AF65-F5344CB8AC3E}">
        <p14:creationId xmlns:p14="http://schemas.microsoft.com/office/powerpoint/2010/main" val="201648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2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creen Recording 2025-01-16 at 13.29.40">
            <a:hlinkClick r:id="" action="ppaction://media"/>
            <a:extLst>
              <a:ext uri="{FF2B5EF4-FFF2-40B4-BE49-F238E27FC236}">
                <a16:creationId xmlns:a16="http://schemas.microsoft.com/office/drawing/2014/main" id="{0A55BE6E-1D20-8301-5FF4-CE402469DE61}"/>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102403" y="643467"/>
            <a:ext cx="7987193" cy="5571066"/>
          </a:xfrm>
          <a:prstGeom prst="rect">
            <a:avLst/>
          </a:prstGeom>
        </p:spPr>
      </p:pic>
      <p:sp>
        <p:nvSpPr>
          <p:cNvPr id="5" name="Text Placeholder 3">
            <a:extLst>
              <a:ext uri="{FF2B5EF4-FFF2-40B4-BE49-F238E27FC236}">
                <a16:creationId xmlns:a16="http://schemas.microsoft.com/office/drawing/2014/main" id="{0C3A8008-54F4-C352-B7EC-E154C46799D6}"/>
              </a:ext>
            </a:extLst>
          </p:cNvPr>
          <p:cNvSpPr txBox="1">
            <a:spLocks/>
          </p:cNvSpPr>
          <p:nvPr/>
        </p:nvSpPr>
        <p:spPr>
          <a:xfrm>
            <a:off x="635910" y="1169362"/>
            <a:ext cx="3080469" cy="42190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100" dirty="0"/>
          </a:p>
        </p:txBody>
      </p:sp>
    </p:spTree>
    <p:extLst>
      <p:ext uri="{BB962C8B-B14F-4D97-AF65-F5344CB8AC3E}">
        <p14:creationId xmlns:p14="http://schemas.microsoft.com/office/powerpoint/2010/main" val="34489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3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DD7BF4F-B3DA-BF2E-2B6B-1A2019FB163E}"/>
              </a:ext>
            </a:extLst>
          </p:cNvPr>
          <p:cNvSpPr>
            <a:spLocks noGrp="1"/>
          </p:cNvSpPr>
          <p:nvPr>
            <p:ph type="title"/>
          </p:nvPr>
        </p:nvSpPr>
        <p:spPr>
          <a:xfrm>
            <a:off x="336241" y="310336"/>
            <a:ext cx="3361277" cy="1128998"/>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Number of Stops by Ethnic Group</a:t>
            </a:r>
          </a:p>
        </p:txBody>
      </p:sp>
      <p:sp>
        <p:nvSpPr>
          <p:cNvPr id="5" name="Text Placeholder 4">
            <a:extLst>
              <a:ext uri="{FF2B5EF4-FFF2-40B4-BE49-F238E27FC236}">
                <a16:creationId xmlns:a16="http://schemas.microsoft.com/office/drawing/2014/main" id="{F6E122C4-3024-1D89-45AC-12ECC2EC2A16}"/>
              </a:ext>
            </a:extLst>
          </p:cNvPr>
          <p:cNvSpPr>
            <a:spLocks noGrp="1"/>
          </p:cNvSpPr>
          <p:nvPr>
            <p:ph type="body" sz="half" idx="2"/>
          </p:nvPr>
        </p:nvSpPr>
        <p:spPr>
          <a:xfrm>
            <a:off x="336241" y="1749670"/>
            <a:ext cx="3702357" cy="4036538"/>
          </a:xfrm>
        </p:spPr>
        <p:txBody>
          <a:bodyPr vert="horz" lIns="91440" tIns="45720" rIns="91440" bIns="45720" rtlCol="0" anchor="t">
            <a:normAutofit/>
          </a:bodyPr>
          <a:lstStyle/>
          <a:p>
            <a:r>
              <a:rPr lang="en-US" sz="2000" dirty="0"/>
              <a:t>Findings:</a:t>
            </a:r>
          </a:p>
          <a:p>
            <a:endParaRPr lang="en-US" sz="2000" dirty="0"/>
          </a:p>
          <a:p>
            <a:pPr marL="342900" indent="-342900">
              <a:buFont typeface="Arial" panose="020B0604020202020204" pitchFamily="34" charset="0"/>
              <a:buChar char="•"/>
            </a:pPr>
            <a:r>
              <a:rPr lang="en-US" sz="2000" dirty="0"/>
              <a:t>Majority of police stops involved individuals stated as White</a:t>
            </a:r>
          </a:p>
          <a:p>
            <a:pPr marL="342900" indent="-342900">
              <a:buFont typeface="Arial" panose="020B0604020202020204" pitchFamily="34" charset="0"/>
              <a:buChar char="•"/>
            </a:pPr>
            <a:r>
              <a:rPr lang="en-US" sz="2000" dirty="0"/>
              <a:t>Not Stated group indicates gaps in data collection and reporting</a:t>
            </a:r>
          </a:p>
          <a:p>
            <a:pPr marL="342900" indent="-342900">
              <a:buFont typeface="Arial" panose="020B0604020202020204" pitchFamily="34" charset="0"/>
              <a:buChar char="•"/>
            </a:pPr>
            <a:r>
              <a:rPr lang="en-US" sz="2000" dirty="0"/>
              <a:t>If no bias is occurring, we would expect this to reflect population demographic</a:t>
            </a:r>
          </a:p>
        </p:txBody>
      </p:sp>
      <p:sp>
        <p:nvSpPr>
          <p:cNvPr id="22"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4F6F84-49E3-DB7C-90E0-0236CFCC7A64}"/>
              </a:ext>
            </a:extLst>
          </p:cNvPr>
          <p:cNvPicPr>
            <a:picLocks noChangeAspect="1"/>
          </p:cNvPicPr>
          <p:nvPr/>
        </p:nvPicPr>
        <p:blipFill>
          <a:blip r:embed="rId3"/>
          <a:stretch>
            <a:fillRect/>
          </a:stretch>
        </p:blipFill>
        <p:spPr>
          <a:xfrm>
            <a:off x="4267204" y="52683"/>
            <a:ext cx="7772400" cy="6295434"/>
          </a:xfrm>
          <a:prstGeom prst="rect">
            <a:avLst/>
          </a:prstGeom>
        </p:spPr>
      </p:pic>
    </p:spTree>
    <p:extLst>
      <p:ext uri="{BB962C8B-B14F-4D97-AF65-F5344CB8AC3E}">
        <p14:creationId xmlns:p14="http://schemas.microsoft.com/office/powerpoint/2010/main" val="105210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0B547-8D26-966E-1272-97F02864D825}"/>
              </a:ext>
            </a:extLst>
          </p:cNvPr>
          <p:cNvSpPr>
            <a:spLocks noGrp="1"/>
          </p:cNvSpPr>
          <p:nvPr>
            <p:ph type="title"/>
          </p:nvPr>
        </p:nvSpPr>
        <p:spPr>
          <a:xfrm>
            <a:off x="359228" y="137310"/>
            <a:ext cx="3872049" cy="1642969"/>
          </a:xfrm>
        </p:spPr>
        <p:txBody>
          <a:bodyPr vert="horz" lIns="91440" tIns="45720" rIns="91440" bIns="45720" rtlCol="0" anchor="b">
            <a:normAutofit/>
          </a:bodyPr>
          <a:lstStyle/>
          <a:p>
            <a:r>
              <a:rPr lang="en-US" sz="3700" kern="1200" dirty="0">
                <a:solidFill>
                  <a:schemeClr val="tx1"/>
                </a:solidFill>
                <a:latin typeface="+mj-lt"/>
                <a:ea typeface="+mj-ea"/>
                <a:cs typeface="+mj-cs"/>
              </a:rPr>
              <a:t>Population and Stop Demographics Comparison</a:t>
            </a:r>
          </a:p>
        </p:txBody>
      </p:sp>
      <p:sp>
        <p:nvSpPr>
          <p:cNvPr id="26" name="Text Placeholder 3">
            <a:extLst>
              <a:ext uri="{FF2B5EF4-FFF2-40B4-BE49-F238E27FC236}">
                <a16:creationId xmlns:a16="http://schemas.microsoft.com/office/drawing/2014/main" id="{E96FB7C2-3115-198B-A929-B912DF7B03B3}"/>
              </a:ext>
            </a:extLst>
          </p:cNvPr>
          <p:cNvSpPr>
            <a:spLocks noGrp="1"/>
          </p:cNvSpPr>
          <p:nvPr>
            <p:ph type="body" sz="half" idx="2"/>
          </p:nvPr>
        </p:nvSpPr>
        <p:spPr>
          <a:xfrm>
            <a:off x="359228" y="1917589"/>
            <a:ext cx="3679371" cy="4023389"/>
          </a:xfrm>
        </p:spPr>
        <p:txBody>
          <a:bodyPr vert="horz" lIns="91440" tIns="45720" rIns="91440" bIns="45720" rtlCol="0" anchor="t">
            <a:normAutofit/>
          </a:bodyPr>
          <a:lstStyle/>
          <a:p>
            <a:pPr marL="342900" indent="-342900">
              <a:buFont typeface="Arial" panose="020B0604020202020204" pitchFamily="34" charset="0"/>
              <a:buChar char="•"/>
            </a:pPr>
            <a:r>
              <a:rPr lang="en-US" sz="2000" dirty="0"/>
              <a:t>White individuals: Proportion of stops is significantly lower than their population share.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Asian, Black, Mixed and Other Ethnic groups: Disproportionally stopped relative to their population size.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Highlights potential bias in Stop and Search practices.</a:t>
            </a:r>
          </a:p>
          <a:p>
            <a:endParaRPr lang="en-US" sz="2000" dirty="0"/>
          </a:p>
        </p:txBody>
      </p:sp>
      <p:pic>
        <p:nvPicPr>
          <p:cNvPr id="5" name="Picture 4" descr="A graph of different colored bars&#10;&#10;Description automatically generated">
            <a:extLst>
              <a:ext uri="{FF2B5EF4-FFF2-40B4-BE49-F238E27FC236}">
                <a16:creationId xmlns:a16="http://schemas.microsoft.com/office/drawing/2014/main" id="{6816EC7D-9CAF-DCD8-11E8-87CFE7B1DBC8}"/>
              </a:ext>
            </a:extLst>
          </p:cNvPr>
          <p:cNvPicPr>
            <a:picLocks noChangeAspect="1"/>
          </p:cNvPicPr>
          <p:nvPr/>
        </p:nvPicPr>
        <p:blipFill>
          <a:blip r:embed="rId3"/>
          <a:stretch>
            <a:fillRect/>
          </a:stretch>
        </p:blipFill>
        <p:spPr>
          <a:xfrm>
            <a:off x="4231277" y="0"/>
            <a:ext cx="7895625" cy="6355979"/>
          </a:xfrm>
          <a:prstGeom prst="rect">
            <a:avLst/>
          </a:prstGeom>
        </p:spPr>
      </p:pic>
      <p:sp>
        <p:nvSpPr>
          <p:cNvPr id="34" name="Rectangle 3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399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5836</TotalTime>
  <Words>1939</Words>
  <Application>Microsoft Macintosh PowerPoint</Application>
  <PresentationFormat>Widescreen</PresentationFormat>
  <Paragraphs>161</Paragraphs>
  <Slides>13</Slides>
  <Notes>12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Exploring Ethnic Disparities and Trends in Police Stop-and-Searches of England and Wales (2006 – 2023)</vt:lpstr>
      <vt:lpstr>Content</vt:lpstr>
      <vt:lpstr>Datasets</vt:lpstr>
      <vt:lpstr>Why is understanding trends in Police Stop and Searches important?</vt:lpstr>
      <vt:lpstr>Number of Police Stops over Time </vt:lpstr>
      <vt:lpstr>Number of Police Stops by Region</vt:lpstr>
      <vt:lpstr>PowerPoint Presentation</vt:lpstr>
      <vt:lpstr>Number of Stops by Ethnic Group</vt:lpstr>
      <vt:lpstr>Population and Stop Demographics Comparison</vt:lpstr>
      <vt:lpstr>Reginal Ethnic Group Population and Stop Demographics by Region</vt:lpstr>
      <vt:lpstr>Legislation and Ethnicity</vt:lpstr>
      <vt:lpstr>Critical Evaluation and Challenges encountered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Ethnic Disparities and Trends in Police Stops and Searches of England and Wales (2006 – 2023)</dc:title>
  <dc:creator>Ellie Cheshire</dc:creator>
  <cp:lastModifiedBy>Ellie Cheshire</cp:lastModifiedBy>
  <cp:revision>7</cp:revision>
  <dcterms:created xsi:type="dcterms:W3CDTF">2025-01-12T19:40:31Z</dcterms:created>
  <dcterms:modified xsi:type="dcterms:W3CDTF">2025-01-16T20:56:40Z</dcterms:modified>
</cp:coreProperties>
</file>