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Alegreya Sans" panose="020B0604020202020204" charset="0"/>
      <p:regular r:id="rId28"/>
    </p:embeddedFont>
    <p:embeddedFont>
      <p:font typeface="Alegreya Sans Bold" panose="020B0604020202020204" charset="0"/>
      <p:regular r:id="rId29"/>
    </p:embeddedFont>
    <p:embeddedFont>
      <p:font typeface="Norwester"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1961" autoAdjust="0"/>
  </p:normalViewPr>
  <p:slideViewPr>
    <p:cSldViewPr>
      <p:cViewPr varScale="1">
        <p:scale>
          <a:sx n="44" d="100"/>
          <a:sy n="44" d="100"/>
        </p:scale>
        <p:origin x="132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Hi everyone, welcome to my presentation, today I'll talk through my hotel performance analytics project</a:t>
            </a:r>
          </a:p>
          <a:p>
            <a:r>
              <a:rPr lang="en-US" dirty="0"/>
              <a:t>Now you’ll notice I have gone rogue on the theme, firstly, I am not on my work laptop so can’t access the template, but secondly, I got really excited about having a break from green Lloyds branding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Low Season</a:t>
            </a:r>
          </a:p>
          <a:p>
            <a:r>
              <a:rPr lang="en-US"/>
              <a:t>January, February, March, November, and December have the lowest median ADR</a:t>
            </a:r>
          </a:p>
          <a:p>
            <a:r>
              <a:rPr lang="en-US"/>
              <a:t>(center lines in the boxes), between £60 and £80.</a:t>
            </a:r>
          </a:p>
          <a:p>
            <a:r>
              <a:rPr lang="en-US"/>
              <a:t>These months also have a narrower interquartile range (IQR, the hight of the boxes),</a:t>
            </a:r>
          </a:p>
          <a:p>
            <a:r>
              <a:rPr lang="en-US"/>
              <a:t>indicating consistently lower prices and less rate variability.</a:t>
            </a:r>
          </a:p>
          <a:p>
            <a:endParaRPr lang="en-US"/>
          </a:p>
          <a:p>
            <a:r>
              <a:rPr lang="en-US"/>
              <a:t>High Season</a:t>
            </a:r>
          </a:p>
          <a:p>
            <a:r>
              <a:rPr lang="en-US"/>
              <a:t>May, June, July, and August show the highest median ADRs, with values reaching</a:t>
            </a:r>
          </a:p>
          <a:p>
            <a:r>
              <a:rPr lang="en-US"/>
              <a:t>well above £100.</a:t>
            </a:r>
          </a:p>
          <a:p>
            <a:r>
              <a:rPr lang="en-US"/>
              <a:t>The boxes are taller for these months, indicating more rate variability, caused by</a:t>
            </a:r>
          </a:p>
          <a:p>
            <a:r>
              <a:rPr lang="en-US"/>
              <a:t>higher demand due to school holidays.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done a RAG status on the average ADR and max ADR per month</a:t>
            </a:r>
          </a:p>
          <a:p>
            <a:r>
              <a:rPr lang="en-US"/>
              <a:t>For Avg ADR</a:t>
            </a:r>
          </a:p>
          <a:p>
            <a:r>
              <a:rPr lang="en-US"/>
              <a:t>Green is under £80</a:t>
            </a:r>
          </a:p>
          <a:p>
            <a:r>
              <a:rPr lang="en-US"/>
              <a:t>Amber between £80 and £100</a:t>
            </a:r>
          </a:p>
          <a:p>
            <a:r>
              <a:rPr lang="en-US"/>
              <a:t>Red over £100</a:t>
            </a:r>
          </a:p>
          <a:p>
            <a:endParaRPr lang="en-US"/>
          </a:p>
          <a:p>
            <a:r>
              <a:rPr lang="en-US"/>
              <a:t>For Max ADR</a:t>
            </a:r>
          </a:p>
          <a:p>
            <a:r>
              <a:rPr lang="en-US"/>
              <a:t>Green is under £300</a:t>
            </a:r>
          </a:p>
          <a:p>
            <a:r>
              <a:rPr lang="en-US"/>
              <a:t>Amber between £300-500</a:t>
            </a:r>
          </a:p>
          <a:p>
            <a:r>
              <a:rPr lang="en-US"/>
              <a:t>Red over £500</a:t>
            </a:r>
          </a:p>
          <a:p>
            <a:endParaRPr lang="en-US"/>
          </a:p>
          <a:p>
            <a:r>
              <a:rPr lang="en-US"/>
              <a:t>Rooms are easiest to book in winter due to lower numbers of bookings; January and February offer the lowest average rates (£70.40 and £73.60 respectively). February has less variation in the ADR compared to Jan and November has the lowest maximum ADR out of all months.  June is the cheapest month for summer stays, with a Maximum ADR of £333 compared to £510 for May, £508 for July, and £450 for August. </a:t>
            </a:r>
          </a:p>
          <a:p>
            <a:endParaRPr lang="en-US"/>
          </a:p>
          <a:p>
            <a:r>
              <a:rPr lang="en-US"/>
              <a:t>worth noting spring and autumn seasons are also good to book. Apr is only slightly over £100 ADR.</a:t>
            </a:r>
          </a:p>
          <a:p>
            <a:endParaRPr lang="en-US"/>
          </a:p>
          <a:p>
            <a:r>
              <a:rPr lang="en-US"/>
              <a:t>The interpretation is the same for the last 2 slides.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Shorter stays are more expensive and ADRs more variable.</a:t>
            </a:r>
          </a:p>
          <a:p>
            <a:endParaRPr lang="en-US"/>
          </a:p>
          <a:p>
            <a:r>
              <a:rPr lang="en-US"/>
              <a:t>Longer stays have lower, less variable ADRs</a:t>
            </a:r>
          </a:p>
          <a:p>
            <a:endParaRPr lang="en-US"/>
          </a:p>
          <a:p>
            <a:r>
              <a:rPr lang="en-US"/>
              <a:t>Based on what data we have, 20-25 optimal</a:t>
            </a:r>
          </a:p>
          <a:p>
            <a:endParaRPr lang="en-US"/>
          </a:p>
          <a:p>
            <a:r>
              <a:rPr lang="en-US"/>
              <a:t>However who has that much annual leave they want to take all in one go? Not me!</a:t>
            </a:r>
          </a:p>
          <a:p>
            <a:endParaRPr lang="en-US"/>
          </a:p>
          <a:p>
            <a:r>
              <a:rPr lang="en-US"/>
              <a:t>So looking at individual nights stay, 14,15,17 and 18 are also good choices, which is still quite long. 7 nights has the lowest median for under 10 nights.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city hotel does handle more bookings however,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Pie chart shows proportion of bookings with an Agent, and with no agent. </a:t>
            </a:r>
          </a:p>
          <a:p>
            <a:r>
              <a:rPr lang="en-US" dirty="0"/>
              <a:t>However I did look into this further yesterday evening and I found that Agent 9 does have a 40% cancellation rate!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 visitors from Canada or Greenland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Just a quick over view of total bookings and Average ADR - both are higher for city hotel.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 will giving an overview of the analysis I have undertaken</a:t>
            </a:r>
          </a:p>
          <a:p>
            <a:endParaRPr lang="en-US" dirty="0"/>
          </a:p>
          <a:p>
            <a:r>
              <a:rPr lang="en-US" dirty="0"/>
              <a:t>1. I'll start with the brief and the proposed business questions</a:t>
            </a:r>
          </a:p>
          <a:p>
            <a:endParaRPr lang="en-US" dirty="0"/>
          </a:p>
          <a:p>
            <a:r>
              <a:rPr lang="en-US" dirty="0"/>
              <a:t>2. next, I will talk through the executive summary</a:t>
            </a:r>
          </a:p>
          <a:p>
            <a:endParaRPr lang="en-US" dirty="0"/>
          </a:p>
          <a:p>
            <a:r>
              <a:rPr lang="en-US" dirty="0"/>
              <a:t>3. following on from that, I'll go through an overview of the dataset, including the data cleaning process, and some of the tools I used. </a:t>
            </a:r>
          </a:p>
          <a:p>
            <a:endParaRPr lang="en-US" dirty="0"/>
          </a:p>
          <a:p>
            <a:r>
              <a:rPr lang="en-US" dirty="0"/>
              <a:t>4. I'll then go through the analysis I undertook and the results</a:t>
            </a:r>
          </a:p>
          <a:p>
            <a:endParaRPr lang="en-US" dirty="0"/>
          </a:p>
          <a:p>
            <a:r>
              <a:rPr lang="en-US" dirty="0"/>
              <a:t>5. and finally some conclusions and recommendations based on the analysis. </a:t>
            </a:r>
          </a:p>
          <a:p>
            <a:endParaRPr lang="en-US" dirty="0"/>
          </a:p>
          <a:p>
            <a:r>
              <a:rPr lang="en-US" dirty="0"/>
              <a:t>6. At the end, I will discuss my predictive model for forecasting the likelihood of booking cancellations. A random forest methodology was used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Just a quick over view of total bookings and Average ADR - both are higher for city hotel.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endParaRPr/>
          </a:p>
          <a:p>
            <a:endParaRPr/>
          </a:p>
          <a:p>
            <a:r>
              <a:rPr lang="en-US"/>
              <a:t>why random forest?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endParaRPr/>
          </a:p>
          <a:p>
            <a:endParaRPr/>
          </a:p>
          <a:p>
            <a:r>
              <a:rPr lang="en-US"/>
              <a:t>why random forest?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This is a confusion matrix, used to evaluate the model. </a:t>
            </a:r>
          </a:p>
          <a:p>
            <a:endParaRPr lang="en-US" dirty="0"/>
          </a:p>
          <a:p>
            <a:r>
              <a:rPr lang="en-US" dirty="0"/>
              <a:t>TOP LEFT: </a:t>
            </a:r>
          </a:p>
          <a:p>
            <a:r>
              <a:rPr lang="en-US" dirty="0"/>
              <a:t>The model correctly predicted 22,278 bookings would be completed when they were. This is the largest portion, suggesting the model is very good at detecting completed bookings.</a:t>
            </a:r>
          </a:p>
          <a:p>
            <a:endParaRPr lang="en-US" dirty="0"/>
          </a:p>
          <a:p>
            <a:r>
              <a:rPr lang="en-US" dirty="0"/>
              <a:t>TOP RIGHT: False Positive (FP): 272 cases, the model wrongly predicted a booking would be canceled, but it actually was completed.</a:t>
            </a:r>
          </a:p>
          <a:p>
            <a:endParaRPr lang="en-US" dirty="0"/>
          </a:p>
          <a:p>
            <a:r>
              <a:rPr lang="en-US" dirty="0"/>
              <a:t>BOTTOM </a:t>
            </a:r>
            <a:r>
              <a:rPr lang="en-US" dirty="0" err="1"/>
              <a:t>LEFt</a:t>
            </a:r>
            <a:r>
              <a:rPr lang="en-US" dirty="0"/>
              <a:t>: False Negative </a:t>
            </a:r>
          </a:p>
          <a:p>
            <a:r>
              <a:rPr lang="en-US" dirty="0"/>
              <a:t>In 304 instances, the model predicted the booking would be completed, but it was actually canceled.</a:t>
            </a:r>
          </a:p>
          <a:p>
            <a:endParaRPr lang="en-US" dirty="0"/>
          </a:p>
          <a:p>
            <a:r>
              <a:rPr lang="en-US" dirty="0"/>
              <a:t>BOTTOM RIGHT: True Positive 12,963 (36.2%)</a:t>
            </a:r>
          </a:p>
          <a:p>
            <a:r>
              <a:rPr lang="en-US" dirty="0"/>
              <a:t>The model correctly identified 12,963 bookings that were indeed canceled.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have a few things to say about this model including some disclaimers!</a:t>
            </a:r>
          </a:p>
          <a:p>
            <a:endParaRPr lang="en-US"/>
          </a:p>
          <a:p>
            <a:r>
              <a:rPr lang="en-US"/>
              <a:t>I ran out of time to fully test and evaluate this model.</a:t>
            </a:r>
          </a:p>
          <a:p>
            <a:endParaRPr lang="en-US"/>
          </a:p>
          <a:p>
            <a:r>
              <a:rPr lang="en-US"/>
              <a:t>I don't usually have time in my role to practice skills outside normal duties, so wanted to use this as opportunity to try something new, uninterrupted by emails.</a:t>
            </a:r>
          </a:p>
          <a:p>
            <a:endParaRPr lang="en-US"/>
          </a:p>
          <a:p>
            <a:r>
              <a:rPr lang="en-US"/>
              <a:t>Computing time for hyperparamters was LARGE and took a very long time. (I have analyzed high energy photon collisions from the Large Hadron Collider that took less computing power!)</a:t>
            </a:r>
          </a:p>
          <a:p>
            <a:endParaRPr lang="en-US"/>
          </a:p>
          <a:p>
            <a:r>
              <a:rPr lang="en-US"/>
              <a:t>It needs investigating as I think it is working slightly too well. Comparing it similar models online using similar datasets, false positives and false negatives should be slightly lower, around 4%. </a:t>
            </a:r>
          </a:p>
          <a:p>
            <a:endParaRPr lang="en-US"/>
          </a:p>
          <a:p>
            <a:r>
              <a:rPr lang="en-US"/>
              <a:t>However, this gives a good insight into what a random forest does and how it works. I'd like to work on this a bit more when I have time.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Jack Jones work for the company Sleep, that operates 2 hotels, and his primary aim is that he wants us to produce something to predict likelihood of cancellation</a:t>
            </a:r>
            <a:br>
              <a:rPr lang="en-US" dirty="0"/>
            </a:br>
            <a:endParaRPr lang="en-US" dirty="0"/>
          </a:p>
          <a:p>
            <a:r>
              <a:rPr lang="en-US" dirty="0"/>
              <a:t>Then, he has several other business questions:</a:t>
            </a:r>
          </a:p>
          <a:p>
            <a:r>
              <a:rPr lang="en-US" dirty="0"/>
              <a:t>1. When is the best time of year to book rooms?</a:t>
            </a:r>
          </a:p>
          <a:p>
            <a:r>
              <a:rPr lang="en-US" dirty="0"/>
              <a:t>2. What is the optimal length of stay to get the best daily rate?</a:t>
            </a:r>
          </a:p>
          <a:p>
            <a:r>
              <a:rPr lang="en-US" dirty="0"/>
              <a:t>3. Which hotel receives a high number of special requests?</a:t>
            </a:r>
          </a:p>
          <a:p>
            <a:r>
              <a:rPr lang="en-US" dirty="0"/>
              <a:t>4. info on top agent</a:t>
            </a:r>
          </a:p>
          <a:p>
            <a:r>
              <a:rPr lang="en-US" dirty="0"/>
              <a:t>5. summary stats</a:t>
            </a:r>
          </a:p>
          <a:p>
            <a:r>
              <a:rPr lang="en-US" dirty="0"/>
              <a:t>6. recommendations for the</a:t>
            </a:r>
          </a:p>
          <a:p>
            <a:r>
              <a:rPr lang="en-US" dirty="0"/>
              <a:t>business to implement moving forward. to improve occupancy, which in turn will improve revenue.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Tools I used: I began in Excel, using pivot tables and simple bar charts and line charts, I then moved into Python using JupyterLabs as my IDE, for further analysis and more visualisations such as boxplots. </a:t>
            </a:r>
          </a:p>
          <a:p>
            <a:endParaRPr lang="en-US"/>
          </a:p>
          <a:p>
            <a:r>
              <a:rPr lang="en-US"/>
              <a:t>I like to use a mixture of Excel and Python in tandem with each other. I find data cleaning much easier in Excel, and charts look better use Python libraries.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checked every column for blanks to begin with and there were none.</a:t>
            </a:r>
          </a:p>
          <a:p>
            <a:r>
              <a:rPr lang="en-US"/>
              <a:t>I then checked for NULL values and found some in the agent and company columns. These were replaced with No Agent and No Company respectively, as NULLs can cause problems in analysis. </a:t>
            </a:r>
          </a:p>
          <a:p>
            <a:endParaRPr lang="en-US"/>
          </a:p>
          <a:p>
            <a:r>
              <a:rPr lang="en-US"/>
              <a:t>Numbers were predominantly text in the raw data. I did this in excel and converted numbers to numbers. </a:t>
            </a:r>
          </a:p>
          <a:p>
            <a:r>
              <a:rPr lang="en-US"/>
              <a:t>A note about booleans: booleans already existed in this dataset which was good, if they hadn't (e.g is_canceled) I would have needed to convert these to use in analysis. </a:t>
            </a:r>
          </a:p>
          <a:p>
            <a:endParaRPr lang="en-US"/>
          </a:p>
          <a:p>
            <a:r>
              <a:rPr lang="en-US"/>
              <a:t>Created new column: booking_id. In my job we always have a row identifier and so this felt intuitive, though I didn't really need to use it, having a unique identifier can be useful, and I did use it to do my counts. </a:t>
            </a:r>
          </a:p>
          <a:p>
            <a:endParaRPr lang="en-US"/>
          </a:p>
          <a:p>
            <a:r>
              <a:rPr lang="en-US"/>
              <a:t>Checked spellings e.g reservation column has 3 distinict tags: Canceled, Check Out, No-Show. All were consistent. </a:t>
            </a:r>
          </a:p>
          <a:p>
            <a:endParaRPr lang="en-US"/>
          </a:p>
          <a:p>
            <a:r>
              <a:rPr lang="en-US"/>
              <a:t>Outliers: for parts of my analysis I filtered out some data, though I did not drop it, sometimes it can be useful to keep or even required.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r>
              <a:rPr lang="en-US"/>
              <a:t>Some of examples of pivot tables: one to look at volume of bookings, number of repeated guests, number of special requests per hotel</a:t>
            </a:r>
          </a:p>
          <a:p>
            <a:endParaRPr lang="en-US"/>
          </a:p>
          <a:p>
            <a:r>
              <a:rPr lang="en-US"/>
              <a:t>One that looks at averages of adults, kids, babies, avg stay duration and average ADR for each hotel.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a:p>
          <a:p>
            <a:r>
              <a:rPr lang="en-US"/>
              <a:t>Here is an example of a simple dashboard I made in Excel. It takes the information from pivot tables. This could be used a self-service dashboard for executives, though data would need to be regularly refreshed.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a simple line chart show the number of total bookings per month (all years included).</a:t>
            </a:r>
          </a:p>
          <a:p>
            <a:endParaRPr lang="en-US"/>
          </a:p>
          <a:p>
            <a:r>
              <a:rPr lang="en-US"/>
              <a:t>It shows a clear peak in August, likely due to summer school holidays period, and a trough in Winter, specifically in January, likely caused by reduced number of guests going on</a:t>
            </a:r>
          </a:p>
          <a:p>
            <a:r>
              <a:rPr lang="en-US"/>
              <a:t>holiday, after increased spending and annual leave taken during the Christmas period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sv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sv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43118"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9" name="Freeform 9"/>
          <p:cNvSpPr/>
          <p:nvPr/>
        </p:nvSpPr>
        <p:spPr>
          <a:xfrm rot="-5400000">
            <a:off x="-2364519" y="57339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0" name="Freeform 10"/>
          <p:cNvSpPr/>
          <p:nvPr/>
        </p:nvSpPr>
        <p:spPr>
          <a:xfrm rot="-5400000">
            <a:off x="15923481" y="-24956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1" name="Freeform 11"/>
          <p:cNvSpPr/>
          <p:nvPr/>
        </p:nvSpPr>
        <p:spPr>
          <a:xfrm rot="-5400000">
            <a:off x="-3729024" y="16191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2" name="Freeform 12"/>
          <p:cNvSpPr/>
          <p:nvPr/>
        </p:nvSpPr>
        <p:spPr>
          <a:xfrm rot="-5400000">
            <a:off x="17286547" y="16191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3" name="Group 13"/>
          <p:cNvGrpSpPr/>
          <p:nvPr/>
        </p:nvGrpSpPr>
        <p:grpSpPr>
          <a:xfrm>
            <a:off x="5753639" y="5143500"/>
            <a:ext cx="6779282" cy="962386"/>
            <a:chOff x="0" y="0"/>
            <a:chExt cx="1785490" cy="253468"/>
          </a:xfrm>
        </p:grpSpPr>
        <p:sp>
          <p:nvSpPr>
            <p:cNvPr id="14" name="Freeform 14"/>
            <p:cNvSpPr/>
            <p:nvPr/>
          </p:nvSpPr>
          <p:spPr>
            <a:xfrm>
              <a:off x="0" y="0"/>
              <a:ext cx="1785490" cy="253468"/>
            </a:xfrm>
            <a:custGeom>
              <a:avLst/>
              <a:gdLst/>
              <a:ahLst/>
              <a:cxnLst/>
              <a:rect l="l" t="t" r="r" b="b"/>
              <a:pathLst>
                <a:path w="1785490" h="253468">
                  <a:moveTo>
                    <a:pt x="0" y="0"/>
                  </a:moveTo>
                  <a:lnTo>
                    <a:pt x="1785490" y="0"/>
                  </a:lnTo>
                  <a:lnTo>
                    <a:pt x="1785490" y="253468"/>
                  </a:lnTo>
                  <a:lnTo>
                    <a:pt x="0" y="253468"/>
                  </a:lnTo>
                  <a:close/>
                </a:path>
              </a:pathLst>
            </a:custGeom>
            <a:solidFill>
              <a:srgbClr val="E8D1FF"/>
            </a:solidFill>
          </p:spPr>
          <p:txBody>
            <a:bodyPr/>
            <a:lstStyle/>
            <a:p>
              <a:endParaRPr lang="en-GB"/>
            </a:p>
          </p:txBody>
        </p:sp>
        <p:sp>
          <p:nvSpPr>
            <p:cNvPr id="15" name="TextBox 15"/>
            <p:cNvSpPr txBox="1"/>
            <p:nvPr/>
          </p:nvSpPr>
          <p:spPr>
            <a:xfrm>
              <a:off x="0" y="-76200"/>
              <a:ext cx="1785490" cy="32966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4210899" y="3507519"/>
            <a:ext cx="9872245" cy="857885"/>
          </a:xfrm>
          <a:prstGeom prst="rect">
            <a:avLst/>
          </a:prstGeom>
        </p:spPr>
        <p:txBody>
          <a:bodyPr lIns="0" tIns="0" rIns="0" bIns="0" rtlCol="0" anchor="t">
            <a:spAutoFit/>
          </a:bodyPr>
          <a:lstStyle/>
          <a:p>
            <a:pPr algn="ctr">
              <a:lnSpc>
                <a:spcPts val="6399"/>
              </a:lnSpc>
            </a:pPr>
            <a:r>
              <a:rPr lang="en-US" sz="6399" dirty="0">
                <a:solidFill>
                  <a:srgbClr val="000000"/>
                </a:solidFill>
                <a:latin typeface="Norwester"/>
                <a:ea typeface="Norwester"/>
                <a:cs typeface="Norwester"/>
                <a:sym typeface="Norwester"/>
              </a:rPr>
              <a:t>HOTEL PERFORMANCE REPORT</a:t>
            </a:r>
          </a:p>
        </p:txBody>
      </p:sp>
      <p:sp>
        <p:nvSpPr>
          <p:cNvPr id="17" name="TextBox 17"/>
          <p:cNvSpPr txBox="1"/>
          <p:nvPr/>
        </p:nvSpPr>
        <p:spPr>
          <a:xfrm>
            <a:off x="6031720" y="5166728"/>
            <a:ext cx="6223120" cy="763530"/>
          </a:xfrm>
          <a:prstGeom prst="rect">
            <a:avLst/>
          </a:prstGeom>
        </p:spPr>
        <p:txBody>
          <a:bodyPr lIns="0" tIns="0" rIns="0" bIns="0" rtlCol="0" anchor="t">
            <a:spAutoFit/>
          </a:bodyPr>
          <a:lstStyle/>
          <a:p>
            <a:pPr algn="ctr">
              <a:lnSpc>
                <a:spcPts val="5662"/>
              </a:lnSpc>
              <a:spcBef>
                <a:spcPct val="0"/>
              </a:spcBef>
            </a:pPr>
            <a:r>
              <a:rPr lang="en-US" sz="4044">
                <a:solidFill>
                  <a:srgbClr val="000000"/>
                </a:solidFill>
                <a:latin typeface="Alegreya Sans"/>
                <a:ea typeface="Alegreya Sans"/>
                <a:cs typeface="Alegreya Sans"/>
                <a:sym typeface="Alegreya Sans"/>
              </a:rPr>
              <a:t>Presenter: Ellie Crossley-Fells</a:t>
            </a:r>
          </a:p>
        </p:txBody>
      </p:sp>
      <p:sp>
        <p:nvSpPr>
          <p:cNvPr id="18" name="TextBox 18"/>
          <p:cNvSpPr txBox="1"/>
          <p:nvPr/>
        </p:nvSpPr>
        <p:spPr>
          <a:xfrm>
            <a:off x="6511527" y="7146069"/>
            <a:ext cx="4586373" cy="590550"/>
          </a:xfrm>
          <a:prstGeom prst="rect">
            <a:avLst/>
          </a:prstGeom>
        </p:spPr>
        <p:txBody>
          <a:bodyPr lIns="0" tIns="0" rIns="0" bIns="0" rtlCol="0" anchor="t">
            <a:spAutoFit/>
          </a:bodyPr>
          <a:lstStyle/>
          <a:p>
            <a:pPr algn="ctr">
              <a:lnSpc>
                <a:spcPts val="4200"/>
              </a:lnSpc>
              <a:spcBef>
                <a:spcPct val="0"/>
              </a:spcBef>
            </a:pPr>
            <a:r>
              <a:rPr lang="en-US" sz="3000" dirty="0">
                <a:solidFill>
                  <a:srgbClr val="000000"/>
                </a:solidFill>
                <a:latin typeface="Alegreya Sans"/>
                <a:ea typeface="Alegreya Sans"/>
                <a:cs typeface="Alegreya Sans"/>
                <a:sym typeface="Alegreya Sans"/>
              </a:rPr>
              <a:t>17th of July 2025</a:t>
            </a:r>
          </a:p>
        </p:txBody>
      </p:sp>
      <p:sp>
        <p:nvSpPr>
          <p:cNvPr id="19" name="TextBox 19"/>
          <p:cNvSpPr txBox="1"/>
          <p:nvPr/>
        </p:nvSpPr>
        <p:spPr>
          <a:xfrm>
            <a:off x="3879305" y="1401393"/>
            <a:ext cx="11207962" cy="538480"/>
          </a:xfrm>
          <a:prstGeom prst="rect">
            <a:avLst/>
          </a:prstGeom>
        </p:spPr>
        <p:txBody>
          <a:bodyPr lIns="0" tIns="0" rIns="0" bIns="0" rtlCol="0" anchor="t">
            <a:spAutoFit/>
          </a:bodyPr>
          <a:lstStyle/>
          <a:p>
            <a:pPr algn="ctr">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2788315" y="2481797"/>
            <a:ext cx="12711370" cy="5323407"/>
          </a:xfrm>
          <a:custGeom>
            <a:avLst/>
            <a:gdLst/>
            <a:ahLst/>
            <a:cxnLst/>
            <a:rect l="l" t="t" r="r" b="b"/>
            <a:pathLst>
              <a:path w="12711370" h="5323407">
                <a:moveTo>
                  <a:pt x="0" y="0"/>
                </a:moveTo>
                <a:lnTo>
                  <a:pt x="12711370" y="0"/>
                </a:lnTo>
                <a:lnTo>
                  <a:pt x="12711370" y="5323406"/>
                </a:lnTo>
                <a:lnTo>
                  <a:pt x="0" y="5323406"/>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2408424" y="7400290"/>
            <a:ext cx="9581173" cy="1710690"/>
          </a:xfrm>
          <a:prstGeom prst="rect">
            <a:avLst/>
          </a:prstGeom>
        </p:spPr>
        <p:txBody>
          <a:bodyPr wrap="square" lIns="0" tIns="0" rIns="0" bIns="0" rtlCol="0" anchor="t">
            <a:spAutoFit/>
          </a:bodyPr>
          <a:lstStyle/>
          <a:p>
            <a:pPr algn="l">
              <a:lnSpc>
                <a:spcPts val="3359"/>
              </a:lnSpc>
            </a:pPr>
            <a:r>
              <a:rPr lang="en-US" sz="2400" b="1" dirty="0">
                <a:solidFill>
                  <a:srgbClr val="000000"/>
                </a:solidFill>
                <a:latin typeface="Alegreya Sans Bold"/>
                <a:ea typeface="Alegreya Sans Bold"/>
                <a:cs typeface="Alegreya Sans Bold"/>
                <a:sym typeface="Alegreya Sans Bold"/>
              </a:rPr>
              <a:t>Findings</a:t>
            </a:r>
          </a:p>
          <a:p>
            <a:pPr algn="l">
              <a:lnSpc>
                <a:spcPts val="3359"/>
              </a:lnSpc>
              <a:spcBef>
                <a:spcPct val="0"/>
              </a:spcBef>
            </a:pPr>
            <a:r>
              <a:rPr lang="en-US" sz="2400" b="1" dirty="0">
                <a:solidFill>
                  <a:srgbClr val="000000"/>
                </a:solidFill>
                <a:latin typeface="Alegreya Sans Bold"/>
                <a:ea typeface="Alegreya Sans Bold"/>
                <a:cs typeface="Alegreya Sans Bold"/>
                <a:sym typeface="Alegreya Sans Bold"/>
              </a:rPr>
              <a:t>High Season: </a:t>
            </a:r>
            <a:r>
              <a:rPr lang="en-US" sz="2400" dirty="0">
                <a:solidFill>
                  <a:srgbClr val="000000"/>
                </a:solidFill>
                <a:latin typeface="Alegreya Sans"/>
                <a:ea typeface="Alegreya Sans"/>
                <a:cs typeface="Alegreya Sans"/>
                <a:sym typeface="Alegreya Sans"/>
              </a:rPr>
              <a:t> </a:t>
            </a:r>
            <a:r>
              <a:rPr lang="en-US" sz="2400" dirty="0" err="1">
                <a:solidFill>
                  <a:srgbClr val="000000"/>
                </a:solidFill>
                <a:latin typeface="Alegreya Sans"/>
                <a:ea typeface="Alegreya Sans"/>
                <a:cs typeface="Alegreya Sans"/>
                <a:sym typeface="Alegreya Sans"/>
              </a:rPr>
              <a:t>May-August</a:t>
            </a:r>
            <a:r>
              <a:rPr lang="en-US" sz="2400" dirty="0">
                <a:solidFill>
                  <a:srgbClr val="000000"/>
                </a:solidFill>
                <a:latin typeface="Alegreya Sans"/>
                <a:ea typeface="Alegreya Sans"/>
                <a:cs typeface="Alegreya Sans"/>
                <a:sym typeface="Alegreya Sans"/>
              </a:rPr>
              <a:t> highest ADRs (median &gt;£100.)</a:t>
            </a:r>
          </a:p>
          <a:p>
            <a:pPr algn="l">
              <a:lnSpc>
                <a:spcPts val="3359"/>
              </a:lnSpc>
              <a:spcBef>
                <a:spcPct val="0"/>
              </a:spcBef>
            </a:pPr>
            <a:r>
              <a:rPr lang="en-US" sz="2400" dirty="0">
                <a:solidFill>
                  <a:srgbClr val="000000"/>
                </a:solidFill>
                <a:latin typeface="Alegreya Sans"/>
                <a:ea typeface="Alegreya Sans"/>
                <a:cs typeface="Alegreya Sans"/>
                <a:sym typeface="Alegreya Sans"/>
              </a:rPr>
              <a:t> </a:t>
            </a:r>
            <a:r>
              <a:rPr lang="en-US" sz="2400" b="1" dirty="0">
                <a:solidFill>
                  <a:srgbClr val="000000"/>
                </a:solidFill>
                <a:latin typeface="Alegreya Sans Bold"/>
                <a:ea typeface="Alegreya Sans Bold"/>
                <a:cs typeface="Alegreya Sans Bold"/>
                <a:sym typeface="Alegreya Sans Bold"/>
              </a:rPr>
              <a:t>Low Season: </a:t>
            </a:r>
            <a:r>
              <a:rPr lang="en-US" sz="2400" dirty="0">
                <a:solidFill>
                  <a:srgbClr val="000000"/>
                </a:solidFill>
                <a:latin typeface="Alegreya Sans"/>
                <a:ea typeface="Alegreya Sans"/>
                <a:cs typeface="Alegreya Sans"/>
                <a:sym typeface="Alegreya Sans"/>
              </a:rPr>
              <a:t> Nov-Jan lowest median ADRs (between £60-80)</a:t>
            </a:r>
          </a:p>
          <a:p>
            <a:pPr algn="l">
              <a:lnSpc>
                <a:spcPts val="3359"/>
              </a:lnSpc>
              <a:spcBef>
                <a:spcPct val="0"/>
              </a:spcBef>
            </a:pPr>
            <a:r>
              <a:rPr lang="en-US" sz="2400" b="1" dirty="0">
                <a:solidFill>
                  <a:srgbClr val="000000"/>
                </a:solidFill>
                <a:latin typeface="Alegreya Sans Bold"/>
                <a:ea typeface="Alegreya Sans Bold"/>
                <a:cs typeface="Alegreya Sans Bold"/>
                <a:sym typeface="Alegreya Sans Bold"/>
              </a:rPr>
              <a:t>Transition Periods (Spring &amp; Autumn months)</a:t>
            </a:r>
            <a:r>
              <a:rPr lang="en-US" sz="2400" dirty="0">
                <a:solidFill>
                  <a:srgbClr val="000000"/>
                </a:solidFill>
                <a:latin typeface="Alegreya Sans"/>
                <a:ea typeface="Alegreya Sans"/>
                <a:cs typeface="Alegreya Sans"/>
                <a:sym typeface="Alegreya Sans"/>
              </a:rPr>
              <a:t>:  lower ADR variability</a:t>
            </a:r>
          </a:p>
        </p:txBody>
      </p:sp>
      <p:sp>
        <p:nvSpPr>
          <p:cNvPr id="18" name="TextBox 18"/>
          <p:cNvSpPr txBox="1"/>
          <p:nvPr/>
        </p:nvSpPr>
        <p:spPr>
          <a:xfrm>
            <a:off x="2813395" y="1877277"/>
            <a:ext cx="4121643"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Seasonality of ADR</a:t>
            </a:r>
          </a:p>
        </p:txBody>
      </p:sp>
      <p:sp>
        <p:nvSpPr>
          <p:cNvPr id="19" name="TextBox 19"/>
          <p:cNvSpPr txBox="1"/>
          <p:nvPr/>
        </p:nvSpPr>
        <p:spPr>
          <a:xfrm>
            <a:off x="12292046" y="7819390"/>
            <a:ext cx="4776753" cy="1291590"/>
          </a:xfrm>
          <a:prstGeom prst="rect">
            <a:avLst/>
          </a:prstGeom>
        </p:spPr>
        <p:txBody>
          <a:bodyPr wrap="square" lIns="0" tIns="0" rIns="0" bIns="0" rtlCol="0" anchor="t">
            <a:spAutoFit/>
          </a:bodyPr>
          <a:lstStyle/>
          <a:p>
            <a:pPr algn="l">
              <a:lnSpc>
                <a:spcPts val="3359"/>
              </a:lnSpc>
            </a:pPr>
            <a:r>
              <a:rPr lang="en-US" sz="2400" b="1" dirty="0">
                <a:solidFill>
                  <a:srgbClr val="000000"/>
                </a:solidFill>
                <a:latin typeface="Alegreya Sans Bold"/>
                <a:ea typeface="Alegreya Sans Bold"/>
                <a:cs typeface="Alegreya Sans Bold"/>
                <a:sym typeface="Alegreya Sans Bold"/>
              </a:rPr>
              <a:t>Interpretation</a:t>
            </a:r>
          </a:p>
          <a:p>
            <a:pPr algn="l">
              <a:lnSpc>
                <a:spcPts val="3359"/>
              </a:lnSpc>
            </a:pPr>
            <a:r>
              <a:rPr lang="en-US" sz="2400" dirty="0">
                <a:solidFill>
                  <a:srgbClr val="000000"/>
                </a:solidFill>
                <a:latin typeface="Alegreya Sans"/>
                <a:ea typeface="Alegreya Sans"/>
                <a:cs typeface="Alegreya Sans"/>
                <a:sym typeface="Alegreya Sans"/>
              </a:rPr>
              <a:t>Summer school holidays</a:t>
            </a:r>
          </a:p>
          <a:p>
            <a:pPr algn="l">
              <a:lnSpc>
                <a:spcPts val="3359"/>
              </a:lnSpc>
              <a:spcBef>
                <a:spcPct val="0"/>
              </a:spcBef>
            </a:pPr>
            <a:r>
              <a:rPr lang="en-US" sz="2400" dirty="0">
                <a:solidFill>
                  <a:srgbClr val="000000"/>
                </a:solidFill>
                <a:latin typeface="Alegreya Sans"/>
                <a:ea typeface="Alegreya Sans"/>
                <a:cs typeface="Alegreya Sans"/>
                <a:sym typeface="Alegreya Sans"/>
              </a:rPr>
              <a:t>Decreased spending post-Christmas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2127641" y="2935975"/>
            <a:ext cx="6860887" cy="6180629"/>
          </a:xfrm>
          <a:custGeom>
            <a:avLst/>
            <a:gdLst/>
            <a:ahLst/>
            <a:cxnLst/>
            <a:rect l="l" t="t" r="r" b="b"/>
            <a:pathLst>
              <a:path w="6860887" h="6180629">
                <a:moveTo>
                  <a:pt x="0" y="0"/>
                </a:moveTo>
                <a:lnTo>
                  <a:pt x="6860888" y="0"/>
                </a:lnTo>
                <a:lnTo>
                  <a:pt x="6860888" y="6180629"/>
                </a:lnTo>
                <a:lnTo>
                  <a:pt x="0" y="6180629"/>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9115812" y="4368647"/>
            <a:ext cx="7055841" cy="2324735"/>
          </a:xfrm>
          <a:prstGeom prst="rect">
            <a:avLst/>
          </a:prstGeom>
        </p:spPr>
        <p:txBody>
          <a:bodyPr lIns="0" tIns="0" rIns="0" bIns="0" rtlCol="0" anchor="t">
            <a:spAutoFit/>
          </a:bodyPr>
          <a:lstStyle/>
          <a:p>
            <a:pPr algn="l">
              <a:lnSpc>
                <a:spcPts val="3640"/>
              </a:lnSpc>
            </a:pPr>
            <a:r>
              <a:rPr lang="en-US" sz="2600" b="1" dirty="0">
                <a:solidFill>
                  <a:srgbClr val="000000"/>
                </a:solidFill>
                <a:latin typeface="Alegreya Sans Bold"/>
                <a:ea typeface="Alegreya Sans Bold"/>
                <a:cs typeface="Alegreya Sans Bold"/>
                <a:sym typeface="Alegreya Sans Bold"/>
              </a:rPr>
              <a:t>Findings</a:t>
            </a:r>
          </a:p>
          <a:p>
            <a:pPr algn="l">
              <a:lnSpc>
                <a:spcPts val="3640"/>
              </a:lnSpc>
              <a:spcBef>
                <a:spcPct val="0"/>
              </a:spcBef>
            </a:pPr>
            <a:r>
              <a:rPr lang="en-US" sz="2600" b="1" dirty="0">
                <a:solidFill>
                  <a:srgbClr val="000000"/>
                </a:solidFill>
                <a:latin typeface="Alegreya Sans Bold"/>
                <a:ea typeface="Alegreya Sans Bold"/>
                <a:cs typeface="Alegreya Sans Bold"/>
                <a:sym typeface="Alegreya Sans Bold"/>
              </a:rPr>
              <a:t>January and February</a:t>
            </a:r>
            <a:r>
              <a:rPr lang="en-US" sz="2600" dirty="0">
                <a:solidFill>
                  <a:srgbClr val="000000"/>
                </a:solidFill>
                <a:latin typeface="Alegreya Sans"/>
                <a:ea typeface="Alegreya Sans"/>
                <a:cs typeface="Alegreya Sans"/>
                <a:sym typeface="Alegreya Sans"/>
              </a:rPr>
              <a:t> offer the </a:t>
            </a:r>
            <a:r>
              <a:rPr lang="en-US" sz="2600" b="1" dirty="0">
                <a:solidFill>
                  <a:srgbClr val="000000"/>
                </a:solidFill>
                <a:latin typeface="Alegreya Sans Bold"/>
                <a:ea typeface="Alegreya Sans Bold"/>
                <a:cs typeface="Alegreya Sans Bold"/>
                <a:sym typeface="Alegreya Sans Bold"/>
              </a:rPr>
              <a:t>lowest average rates</a:t>
            </a:r>
            <a:r>
              <a:rPr lang="en-US" sz="2600" dirty="0">
                <a:solidFill>
                  <a:srgbClr val="000000"/>
                </a:solidFill>
                <a:latin typeface="Alegreya Sans"/>
                <a:ea typeface="Alegreya Sans"/>
                <a:cs typeface="Alegreya Sans"/>
                <a:sym typeface="Alegreya Sans"/>
              </a:rPr>
              <a:t> (£70.40 and £73.60 respectively). </a:t>
            </a:r>
          </a:p>
          <a:p>
            <a:pPr algn="l">
              <a:lnSpc>
                <a:spcPts val="3640"/>
              </a:lnSpc>
              <a:spcBef>
                <a:spcPct val="0"/>
              </a:spcBef>
            </a:pPr>
            <a:r>
              <a:rPr lang="en-US" sz="2600" dirty="0">
                <a:solidFill>
                  <a:srgbClr val="000000"/>
                </a:solidFill>
                <a:latin typeface="Alegreya Sans"/>
                <a:ea typeface="Alegreya Sans"/>
                <a:cs typeface="Alegreya Sans"/>
                <a:sym typeface="Alegreya Sans"/>
              </a:rPr>
              <a:t> </a:t>
            </a:r>
            <a:r>
              <a:rPr lang="en-US" sz="2600" b="1" dirty="0">
                <a:solidFill>
                  <a:srgbClr val="000000"/>
                </a:solidFill>
                <a:latin typeface="Alegreya Sans Bold"/>
                <a:ea typeface="Alegreya Sans Bold"/>
                <a:cs typeface="Alegreya Sans Bold"/>
                <a:sym typeface="Alegreya Sans Bold"/>
              </a:rPr>
              <a:t>June</a:t>
            </a:r>
            <a:r>
              <a:rPr lang="en-US" sz="2600" dirty="0">
                <a:solidFill>
                  <a:srgbClr val="000000"/>
                </a:solidFill>
                <a:latin typeface="Alegreya Sans"/>
                <a:ea typeface="Alegreya Sans"/>
                <a:cs typeface="Alegreya Sans"/>
                <a:sym typeface="Alegreya Sans"/>
              </a:rPr>
              <a:t> is the </a:t>
            </a:r>
            <a:r>
              <a:rPr lang="en-US" sz="2600" b="1" dirty="0">
                <a:solidFill>
                  <a:srgbClr val="000000"/>
                </a:solidFill>
                <a:latin typeface="Alegreya Sans Bold"/>
                <a:ea typeface="Alegreya Sans Bold"/>
                <a:cs typeface="Alegreya Sans Bold"/>
                <a:sym typeface="Alegreya Sans Bold"/>
              </a:rPr>
              <a:t>cheapest month for summer stays</a:t>
            </a:r>
            <a:r>
              <a:rPr lang="en-US" sz="2600" dirty="0">
                <a:solidFill>
                  <a:srgbClr val="000000"/>
                </a:solidFill>
                <a:latin typeface="Alegreya Sans"/>
                <a:ea typeface="Alegreya Sans"/>
                <a:cs typeface="Alegreya Sans"/>
                <a:sym typeface="Alegreya Sans"/>
              </a:rPr>
              <a:t>, with a </a:t>
            </a:r>
            <a:r>
              <a:rPr lang="en-US" sz="2600" b="1" dirty="0">
                <a:solidFill>
                  <a:srgbClr val="000000"/>
                </a:solidFill>
                <a:latin typeface="Alegreya Sans"/>
                <a:ea typeface="Alegreya Sans"/>
                <a:cs typeface="Alegreya Sans"/>
                <a:sym typeface="Alegreya Sans"/>
              </a:rPr>
              <a:t>Maximum ADR of £333. </a:t>
            </a:r>
          </a:p>
        </p:txBody>
      </p:sp>
      <p:sp>
        <p:nvSpPr>
          <p:cNvPr id="18" name="TextBox 18"/>
          <p:cNvSpPr txBox="1"/>
          <p:nvPr/>
        </p:nvSpPr>
        <p:spPr>
          <a:xfrm>
            <a:off x="2341552" y="2240694"/>
            <a:ext cx="4121643"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Seasonality of ADR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9" name="Freeform 9"/>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0" name="Freeform 10"/>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1" name="Freeform 11"/>
          <p:cNvSpPr/>
          <p:nvPr/>
        </p:nvSpPr>
        <p:spPr>
          <a:xfrm>
            <a:off x="8025794" y="2943542"/>
            <a:ext cx="2675200" cy="2538096"/>
          </a:xfrm>
          <a:custGeom>
            <a:avLst/>
            <a:gdLst/>
            <a:ahLst/>
            <a:cxnLst/>
            <a:rect l="l" t="t" r="r" b="b"/>
            <a:pathLst>
              <a:path w="2675200" h="2538096">
                <a:moveTo>
                  <a:pt x="0" y="0"/>
                </a:moveTo>
                <a:lnTo>
                  <a:pt x="2675200" y="0"/>
                </a:lnTo>
                <a:lnTo>
                  <a:pt x="2675200" y="2538096"/>
                </a:lnTo>
                <a:lnTo>
                  <a:pt x="0" y="25380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grpSp>
        <p:nvGrpSpPr>
          <p:cNvPr id="12" name="Group 12"/>
          <p:cNvGrpSpPr/>
          <p:nvPr/>
        </p:nvGrpSpPr>
        <p:grpSpPr>
          <a:xfrm>
            <a:off x="3057590" y="6441742"/>
            <a:ext cx="11695077" cy="1504426"/>
            <a:chOff x="0" y="0"/>
            <a:chExt cx="3809381" cy="490029"/>
          </a:xfrm>
        </p:grpSpPr>
        <p:sp>
          <p:nvSpPr>
            <p:cNvPr id="13" name="Freeform 13"/>
            <p:cNvSpPr/>
            <p:nvPr/>
          </p:nvSpPr>
          <p:spPr>
            <a:xfrm>
              <a:off x="0" y="0"/>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n-GB"/>
            </a:p>
          </p:txBody>
        </p:sp>
        <p:sp>
          <p:nvSpPr>
            <p:cNvPr id="14" name="TextBox 14"/>
            <p:cNvSpPr txBox="1"/>
            <p:nvPr/>
          </p:nvSpPr>
          <p:spPr>
            <a:xfrm>
              <a:off x="0" y="-76200"/>
              <a:ext cx="3809381" cy="566229"/>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6" name="TextBox 16"/>
          <p:cNvSpPr txBox="1"/>
          <p:nvPr/>
        </p:nvSpPr>
        <p:spPr>
          <a:xfrm>
            <a:off x="5638800" y="5667188"/>
            <a:ext cx="5862309" cy="514885"/>
          </a:xfrm>
          <a:prstGeom prst="rect">
            <a:avLst/>
          </a:prstGeom>
        </p:spPr>
        <p:txBody>
          <a:bodyPr wrap="square" lIns="0" tIns="0" rIns="0" bIns="0" rtlCol="0" anchor="t">
            <a:spAutoFit/>
          </a:bodyPr>
          <a:lstStyle/>
          <a:p>
            <a:pPr algn="ctr">
              <a:lnSpc>
                <a:spcPts val="4479"/>
              </a:lnSpc>
              <a:spcBef>
                <a:spcPct val="0"/>
              </a:spcBef>
            </a:pPr>
            <a:r>
              <a:rPr lang="en-US" sz="3199" b="1" dirty="0">
                <a:solidFill>
                  <a:srgbClr val="000000"/>
                </a:solidFill>
                <a:latin typeface="Alegreya Sans Bold"/>
                <a:ea typeface="Alegreya Sans Bold"/>
                <a:cs typeface="Alegreya Sans Bold"/>
                <a:sym typeface="Alegreya Sans Bold"/>
              </a:rPr>
              <a:t>Best time of year to book rooms?</a:t>
            </a:r>
          </a:p>
        </p:txBody>
      </p:sp>
      <p:sp>
        <p:nvSpPr>
          <p:cNvPr id="17" name="TextBox 17"/>
          <p:cNvSpPr txBox="1"/>
          <p:nvPr/>
        </p:nvSpPr>
        <p:spPr>
          <a:xfrm>
            <a:off x="1248094" y="2086291"/>
            <a:ext cx="16230600" cy="857252"/>
          </a:xfrm>
          <a:prstGeom prst="rect">
            <a:avLst/>
          </a:prstGeom>
        </p:spPr>
        <p:txBody>
          <a:bodyPr lIns="0" tIns="0" rIns="0" bIns="0" rtlCol="0" anchor="t">
            <a:spAutoFit/>
          </a:bodyPr>
          <a:lstStyle/>
          <a:p>
            <a:pPr algn="ctr">
              <a:lnSpc>
                <a:spcPts val="6299"/>
              </a:lnSpc>
              <a:spcBef>
                <a:spcPct val="0"/>
              </a:spcBef>
            </a:pPr>
            <a:r>
              <a:rPr lang="en-US" sz="4499" b="1">
                <a:solidFill>
                  <a:srgbClr val="000000"/>
                </a:solidFill>
                <a:latin typeface="Alegreya Sans Bold"/>
                <a:ea typeface="Alegreya Sans Bold"/>
                <a:cs typeface="Alegreya Sans Bold"/>
                <a:sym typeface="Alegreya Sans Bold"/>
              </a:rPr>
              <a:t>We have answered our first business question!</a:t>
            </a:r>
          </a:p>
        </p:txBody>
      </p:sp>
      <p:sp>
        <p:nvSpPr>
          <p:cNvPr id="18" name="TextBox 18"/>
          <p:cNvSpPr txBox="1"/>
          <p:nvPr/>
        </p:nvSpPr>
        <p:spPr>
          <a:xfrm>
            <a:off x="3057590" y="6619915"/>
            <a:ext cx="11695077" cy="947054"/>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Alegreya Sans"/>
                <a:ea typeface="Alegreya Sans"/>
                <a:cs typeface="Alegreya Sans"/>
                <a:sym typeface="Alegreya Sans"/>
              </a:rPr>
              <a:t>Seasonal demand peaks in August, making winter the best time for easy bookings and better, cheaper rates for guests, or June for a summer holiday.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513630" y="2969896"/>
            <a:ext cx="10700253" cy="6418236"/>
          </a:xfrm>
          <a:custGeom>
            <a:avLst/>
            <a:gdLst/>
            <a:ahLst/>
            <a:cxnLst/>
            <a:rect l="l" t="t" r="r" b="b"/>
            <a:pathLst>
              <a:path w="10700253" h="6418236">
                <a:moveTo>
                  <a:pt x="0" y="0"/>
                </a:moveTo>
                <a:lnTo>
                  <a:pt x="10700253" y="0"/>
                </a:lnTo>
                <a:lnTo>
                  <a:pt x="10700253" y="6418236"/>
                </a:lnTo>
                <a:lnTo>
                  <a:pt x="0" y="6418236"/>
                </a:lnTo>
                <a:lnTo>
                  <a:pt x="0" y="0"/>
                </a:lnTo>
                <a:close/>
              </a:path>
            </a:pathLst>
          </a:custGeom>
          <a:blipFill>
            <a:blip r:embed="rId5"/>
            <a:stretch>
              <a:fillRect/>
            </a:stretch>
          </a:blipFill>
        </p:spPr>
        <p:txBody>
          <a:bodyPr/>
          <a:lstStyle/>
          <a:p>
            <a:endParaRPr lang="en-GB"/>
          </a:p>
        </p:txBody>
      </p:sp>
      <p:sp>
        <p:nvSpPr>
          <p:cNvPr id="8" name="Freeform 8"/>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9" name="Freeform 9"/>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0" name="Group 10"/>
          <p:cNvGrpSpPr/>
          <p:nvPr/>
        </p:nvGrpSpPr>
        <p:grpSpPr>
          <a:xfrm>
            <a:off x="6074117" y="1346348"/>
            <a:ext cx="6139765" cy="666133"/>
            <a:chOff x="0" y="0"/>
            <a:chExt cx="1999876" cy="216976"/>
          </a:xfrm>
        </p:grpSpPr>
        <p:sp>
          <p:nvSpPr>
            <p:cNvPr id="11" name="Freeform 11"/>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2" name="TextBox 12"/>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2730432" y="2172779"/>
            <a:ext cx="5511137"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Optimal Stay Duration and ADR</a:t>
            </a:r>
          </a:p>
        </p:txBody>
      </p:sp>
      <p:sp>
        <p:nvSpPr>
          <p:cNvPr id="18" name="TextBox 18"/>
          <p:cNvSpPr txBox="1"/>
          <p:nvPr/>
        </p:nvSpPr>
        <p:spPr>
          <a:xfrm>
            <a:off x="12306922" y="3251029"/>
            <a:ext cx="4136187" cy="6282489"/>
          </a:xfrm>
          <a:prstGeom prst="rect">
            <a:avLst/>
          </a:prstGeom>
        </p:spPr>
        <p:txBody>
          <a:bodyPr lIns="0" tIns="0" rIns="0" bIns="0" rtlCol="0" anchor="t">
            <a:spAutoFit/>
          </a:bodyPr>
          <a:lstStyle/>
          <a:p>
            <a:pPr algn="l">
              <a:lnSpc>
                <a:spcPts val="3779"/>
              </a:lnSpc>
            </a:pPr>
            <a:r>
              <a:rPr lang="en-US" sz="2699" dirty="0">
                <a:solidFill>
                  <a:srgbClr val="000000"/>
                </a:solidFill>
                <a:latin typeface="Alegreya Sans"/>
                <a:ea typeface="Alegreya Sans"/>
                <a:cs typeface="Alegreya Sans"/>
                <a:sym typeface="Alegreya Sans"/>
              </a:rPr>
              <a:t>F</a:t>
            </a:r>
            <a:r>
              <a:rPr lang="en-US" sz="2699" b="1" dirty="0">
                <a:solidFill>
                  <a:srgbClr val="000000"/>
                </a:solidFill>
                <a:latin typeface="Alegreya Sans Bold"/>
                <a:ea typeface="Alegreya Sans Bold"/>
                <a:cs typeface="Alegreya Sans Bold"/>
                <a:sym typeface="Alegreya Sans Bold"/>
              </a:rPr>
              <a:t>indings</a:t>
            </a:r>
          </a:p>
          <a:p>
            <a:pPr algn="l">
              <a:lnSpc>
                <a:spcPts val="3779"/>
              </a:lnSpc>
              <a:spcBef>
                <a:spcPct val="0"/>
              </a:spcBef>
            </a:pPr>
            <a:r>
              <a:rPr lang="en-US" sz="2699" b="1" dirty="0">
                <a:solidFill>
                  <a:srgbClr val="000000"/>
                </a:solidFill>
                <a:latin typeface="Alegreya Sans"/>
                <a:ea typeface="Alegreya Sans"/>
                <a:cs typeface="Alegreya Sans"/>
                <a:sym typeface="Alegreya Sans"/>
              </a:rPr>
              <a:t>Short Stays </a:t>
            </a:r>
            <a:r>
              <a:rPr lang="en-US" sz="2699" dirty="0">
                <a:solidFill>
                  <a:srgbClr val="000000"/>
                </a:solidFill>
                <a:latin typeface="Alegreya Sans"/>
                <a:ea typeface="Alegreya Sans"/>
                <a:cs typeface="Alegreya Sans"/>
                <a:sym typeface="Alegreya Sans"/>
              </a:rPr>
              <a:t>(1–13 nights): Higher, more variable ADR. </a:t>
            </a:r>
          </a:p>
          <a:p>
            <a:pPr algn="l">
              <a:lnSpc>
                <a:spcPts val="3779"/>
              </a:lnSpc>
              <a:spcBef>
                <a:spcPct val="0"/>
              </a:spcBef>
            </a:pPr>
            <a:r>
              <a:rPr lang="en-US" sz="2699" b="1" dirty="0">
                <a:solidFill>
                  <a:srgbClr val="000000"/>
                </a:solidFill>
                <a:latin typeface="Alegreya Sans"/>
                <a:ea typeface="Alegreya Sans"/>
                <a:cs typeface="Alegreya Sans"/>
                <a:sym typeface="Alegreya Sans"/>
              </a:rPr>
              <a:t>Long Stays </a:t>
            </a:r>
            <a:r>
              <a:rPr lang="en-US" sz="2699" dirty="0">
                <a:solidFill>
                  <a:srgbClr val="000000"/>
                </a:solidFill>
                <a:latin typeface="Alegreya Sans"/>
                <a:ea typeface="Alegreya Sans"/>
                <a:cs typeface="Alegreya Sans"/>
                <a:sym typeface="Alegreya Sans"/>
              </a:rPr>
              <a:t>(17–24+ nights): Lower, more stable ADR. </a:t>
            </a:r>
          </a:p>
          <a:p>
            <a:pPr algn="l">
              <a:lnSpc>
                <a:spcPts val="3779"/>
              </a:lnSpc>
              <a:spcBef>
                <a:spcPct val="0"/>
              </a:spcBef>
            </a:pPr>
            <a:r>
              <a:rPr lang="en-US" sz="2699" dirty="0">
                <a:solidFill>
                  <a:srgbClr val="000000"/>
                </a:solidFill>
                <a:latin typeface="Alegreya Sans"/>
                <a:ea typeface="Alegreya Sans"/>
                <a:cs typeface="Alegreya Sans"/>
                <a:sym typeface="Alegreya Sans"/>
              </a:rPr>
              <a:t>Stays of </a:t>
            </a:r>
            <a:r>
              <a:rPr lang="en-US" sz="2699" b="1" dirty="0">
                <a:solidFill>
                  <a:srgbClr val="000000"/>
                </a:solidFill>
                <a:latin typeface="Alegreya Sans"/>
                <a:ea typeface="Alegreya Sans"/>
                <a:cs typeface="Alegreya Sans"/>
                <a:sym typeface="Alegreya Sans"/>
              </a:rPr>
              <a:t>20–25 nights </a:t>
            </a:r>
            <a:r>
              <a:rPr lang="en-US" sz="2699" dirty="0">
                <a:solidFill>
                  <a:srgbClr val="000000"/>
                </a:solidFill>
                <a:latin typeface="Alegreya Sans"/>
                <a:ea typeface="Alegreya Sans"/>
                <a:cs typeface="Alegreya Sans"/>
                <a:sym typeface="Alegreya Sans"/>
              </a:rPr>
              <a:t>offer the lowest, most consistent nightly rates.</a:t>
            </a:r>
          </a:p>
          <a:p>
            <a:pPr algn="l">
              <a:lnSpc>
                <a:spcPts val="3779"/>
              </a:lnSpc>
              <a:spcBef>
                <a:spcPct val="0"/>
              </a:spcBef>
            </a:pPr>
            <a:r>
              <a:rPr lang="en-US" sz="2699" b="1" dirty="0">
                <a:solidFill>
                  <a:srgbClr val="000000"/>
                </a:solidFill>
                <a:latin typeface="Alegreya Sans"/>
                <a:ea typeface="Alegreya Sans"/>
                <a:cs typeface="Alegreya Sans"/>
                <a:sym typeface="Alegreya Sans"/>
              </a:rPr>
              <a:t>14 to 15 </a:t>
            </a:r>
            <a:r>
              <a:rPr lang="en-US" sz="2699" dirty="0">
                <a:solidFill>
                  <a:srgbClr val="000000"/>
                </a:solidFill>
                <a:latin typeface="Alegreya Sans"/>
                <a:ea typeface="Alegreya Sans"/>
                <a:cs typeface="Alegreya Sans"/>
                <a:sym typeface="Alegreya Sans"/>
              </a:rPr>
              <a:t>days potentially good choice</a:t>
            </a:r>
            <a:r>
              <a:rPr lang="en-US" sz="2699" b="1" dirty="0">
                <a:solidFill>
                  <a:srgbClr val="000000"/>
                </a:solidFill>
                <a:latin typeface="Alegreya Sans"/>
                <a:ea typeface="Alegreya Sans"/>
                <a:cs typeface="Alegreya Sans"/>
                <a:sym typeface="Alegreya Sans"/>
              </a:rPr>
              <a:t>. 16 days </a:t>
            </a:r>
            <a:r>
              <a:rPr lang="en-US" sz="2699" dirty="0">
                <a:solidFill>
                  <a:srgbClr val="000000"/>
                </a:solidFill>
                <a:latin typeface="Alegreya Sans"/>
                <a:ea typeface="Alegreya Sans"/>
                <a:cs typeface="Alegreya Sans"/>
                <a:sym typeface="Alegreya Sans"/>
              </a:rPr>
              <a:t>has lowest median.</a:t>
            </a:r>
          </a:p>
          <a:p>
            <a:pPr algn="l">
              <a:lnSpc>
                <a:spcPts val="3779"/>
              </a:lnSpc>
              <a:spcBef>
                <a:spcPct val="0"/>
              </a:spcBef>
            </a:pPr>
            <a:r>
              <a:rPr lang="en-US" sz="2699" b="1" dirty="0">
                <a:solidFill>
                  <a:srgbClr val="000000"/>
                </a:solidFill>
                <a:latin typeface="Alegreya Sans"/>
                <a:ea typeface="Alegreya Sans"/>
                <a:cs typeface="Alegreya Sans"/>
                <a:sym typeface="Alegreya Sans"/>
              </a:rPr>
              <a:t>7 nights </a:t>
            </a:r>
            <a:r>
              <a:rPr lang="en-US" sz="2699" dirty="0">
                <a:solidFill>
                  <a:srgbClr val="000000"/>
                </a:solidFill>
                <a:latin typeface="Alegreya Sans"/>
                <a:ea typeface="Alegreya Sans"/>
                <a:cs typeface="Alegreya Sans"/>
                <a:sym typeface="Alegreya Sans"/>
              </a:rPr>
              <a:t>has the lowest median for stays &lt;10 nights.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319566"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1941608" y="2778113"/>
            <a:ext cx="6498717" cy="5494623"/>
          </a:xfrm>
          <a:custGeom>
            <a:avLst/>
            <a:gdLst/>
            <a:ahLst/>
            <a:cxnLst/>
            <a:rect l="l" t="t" r="r" b="b"/>
            <a:pathLst>
              <a:path w="6498717" h="5494623">
                <a:moveTo>
                  <a:pt x="0" y="0"/>
                </a:moveTo>
                <a:lnTo>
                  <a:pt x="6498717" y="0"/>
                </a:lnTo>
                <a:lnTo>
                  <a:pt x="6498717" y="5494623"/>
                </a:lnTo>
                <a:lnTo>
                  <a:pt x="0" y="5494623"/>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1941608" y="2030718"/>
            <a:ext cx="5511137"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Special Requests</a:t>
            </a:r>
          </a:p>
        </p:txBody>
      </p:sp>
      <p:sp>
        <p:nvSpPr>
          <p:cNvPr id="18" name="TextBox 18"/>
          <p:cNvSpPr txBox="1"/>
          <p:nvPr/>
        </p:nvSpPr>
        <p:spPr>
          <a:xfrm>
            <a:off x="8195622" y="3650729"/>
            <a:ext cx="8036522" cy="3358612"/>
          </a:xfrm>
          <a:prstGeom prst="rect">
            <a:avLst/>
          </a:prstGeom>
        </p:spPr>
        <p:txBody>
          <a:bodyPr lIns="0" tIns="0" rIns="0" bIns="0" rtlCol="0" anchor="t">
            <a:spAutoFit/>
          </a:bodyPr>
          <a:lstStyle/>
          <a:p>
            <a:pPr marL="582925" lvl="1" indent="-291463" algn="l">
              <a:lnSpc>
                <a:spcPts val="3779"/>
              </a:lnSpc>
              <a:buFont typeface="Arial"/>
              <a:buChar char="•"/>
            </a:pPr>
            <a:r>
              <a:rPr lang="en-US" sz="2699" dirty="0">
                <a:solidFill>
                  <a:srgbClr val="000000"/>
                </a:solidFill>
                <a:latin typeface="Alegreya Sans"/>
                <a:ea typeface="Alegreya Sans"/>
                <a:cs typeface="Alegreya Sans"/>
                <a:sym typeface="Alegreya Sans"/>
              </a:rPr>
              <a:t>City Hotel: 43,000 special requests. </a:t>
            </a:r>
          </a:p>
          <a:p>
            <a:pPr marL="582925" lvl="1" indent="-291463" algn="l">
              <a:lnSpc>
                <a:spcPts val="3779"/>
              </a:lnSpc>
              <a:buFont typeface="Arial"/>
              <a:buChar char="•"/>
            </a:pPr>
            <a:r>
              <a:rPr lang="en-US" sz="2699" dirty="0">
                <a:solidFill>
                  <a:srgbClr val="000000"/>
                </a:solidFill>
                <a:latin typeface="Alegreya Sans"/>
                <a:ea typeface="Alegreya Sans"/>
                <a:cs typeface="Alegreya Sans"/>
                <a:sym typeface="Alegreya Sans"/>
              </a:rPr>
              <a:t>Resort Hotel: 25,000 special requests.</a:t>
            </a:r>
          </a:p>
          <a:p>
            <a:pPr marL="582925" lvl="1" indent="-291463" algn="l">
              <a:lnSpc>
                <a:spcPts val="3779"/>
              </a:lnSpc>
              <a:buFont typeface="Arial"/>
              <a:buChar char="•"/>
            </a:pPr>
            <a:r>
              <a:rPr lang="en-US" sz="2699" dirty="0">
                <a:solidFill>
                  <a:srgbClr val="000000"/>
                </a:solidFill>
                <a:latin typeface="Alegreya Sans"/>
                <a:ea typeface="Alegreya Sans"/>
                <a:cs typeface="Alegreya Sans"/>
                <a:sym typeface="Alegreya Sans"/>
              </a:rPr>
              <a:t>City Hotel receives more requests.</a:t>
            </a:r>
          </a:p>
          <a:p>
            <a:pPr marL="582925" lvl="1" indent="-291463" algn="l">
              <a:lnSpc>
                <a:spcPts val="3779"/>
              </a:lnSpc>
              <a:buFont typeface="Arial"/>
              <a:buChar char="•"/>
            </a:pPr>
            <a:r>
              <a:rPr lang="en-US" sz="2699" b="1" dirty="0">
                <a:solidFill>
                  <a:srgbClr val="000000"/>
                </a:solidFill>
                <a:latin typeface="Alegreya Sans"/>
                <a:ea typeface="Alegreya Sans"/>
                <a:cs typeface="Alegreya Sans"/>
                <a:sym typeface="Alegreya Sans"/>
              </a:rPr>
              <a:t>HOWEVER</a:t>
            </a:r>
            <a:r>
              <a:rPr lang="en-US" sz="2699" dirty="0">
                <a:solidFill>
                  <a:srgbClr val="000000"/>
                </a:solidFill>
                <a:latin typeface="Alegreya Sans"/>
                <a:ea typeface="Alegreya Sans"/>
                <a:cs typeface="Alegreya Sans"/>
                <a:sym typeface="Alegreya Sans"/>
              </a:rPr>
              <a:t>, per bookings, </a:t>
            </a:r>
            <a:r>
              <a:rPr lang="en-US" sz="2699" b="1" dirty="0">
                <a:solidFill>
                  <a:srgbClr val="000000"/>
                </a:solidFill>
                <a:latin typeface="Alegreya Sans Bold"/>
                <a:ea typeface="Alegreya Sans Bold"/>
                <a:cs typeface="Alegreya Sans Bold"/>
                <a:sym typeface="Alegreya Sans Bold"/>
              </a:rPr>
              <a:t>62%</a:t>
            </a:r>
            <a:r>
              <a:rPr lang="en-US" sz="2699" dirty="0">
                <a:solidFill>
                  <a:srgbClr val="000000"/>
                </a:solidFill>
                <a:latin typeface="Alegreya Sans"/>
                <a:ea typeface="Alegreya Sans"/>
                <a:cs typeface="Alegreya Sans"/>
                <a:sym typeface="Alegreya Sans"/>
              </a:rPr>
              <a:t>  have special requests at Resort Hotel, and </a:t>
            </a:r>
            <a:r>
              <a:rPr lang="en-US" sz="2699" b="1" dirty="0">
                <a:solidFill>
                  <a:srgbClr val="000000"/>
                </a:solidFill>
                <a:latin typeface="Alegreya Sans Bold"/>
                <a:ea typeface="Alegreya Sans Bold"/>
                <a:cs typeface="Alegreya Sans Bold"/>
                <a:sym typeface="Alegreya Sans Bold"/>
              </a:rPr>
              <a:t>54.7%</a:t>
            </a:r>
            <a:r>
              <a:rPr lang="en-US" sz="2699" dirty="0">
                <a:solidFill>
                  <a:srgbClr val="000000"/>
                </a:solidFill>
                <a:latin typeface="Alegreya Sans"/>
                <a:ea typeface="Alegreya Sans"/>
                <a:cs typeface="Alegreya Sans"/>
                <a:sym typeface="Alegreya Sans"/>
              </a:rPr>
              <a:t> at City Hotel</a:t>
            </a:r>
          </a:p>
          <a:p>
            <a:pPr marL="582925" lvl="1" indent="-291463" algn="l">
              <a:lnSpc>
                <a:spcPts val="3779"/>
              </a:lnSpc>
              <a:buFont typeface="Arial"/>
              <a:buChar char="•"/>
            </a:pPr>
            <a:r>
              <a:rPr lang="en-US" sz="2699" b="1" dirty="0">
                <a:solidFill>
                  <a:srgbClr val="000000"/>
                </a:solidFill>
                <a:latin typeface="Alegreya Sans Bold"/>
                <a:ea typeface="Alegreya Sans Bold"/>
                <a:cs typeface="Alegreya Sans Bold"/>
                <a:sym typeface="Alegreya Sans Bold"/>
              </a:rPr>
              <a:t>Resort Hotel has a disproportionately higher number of special requests.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2730432" y="2641403"/>
            <a:ext cx="2829829" cy="3008666"/>
          </a:xfrm>
          <a:custGeom>
            <a:avLst/>
            <a:gdLst/>
            <a:ahLst/>
            <a:cxnLst/>
            <a:rect l="l" t="t" r="r" b="b"/>
            <a:pathLst>
              <a:path w="2829829" h="3008666">
                <a:moveTo>
                  <a:pt x="0" y="0"/>
                </a:moveTo>
                <a:lnTo>
                  <a:pt x="2829830" y="0"/>
                </a:lnTo>
                <a:lnTo>
                  <a:pt x="2829830" y="3008666"/>
                </a:lnTo>
                <a:lnTo>
                  <a:pt x="0" y="3008666"/>
                </a:lnTo>
                <a:lnTo>
                  <a:pt x="0" y="0"/>
                </a:lnTo>
                <a:close/>
              </a:path>
            </a:pathLst>
          </a:custGeom>
          <a:blipFill>
            <a:blip r:embed="rId5"/>
            <a:stretch>
              <a:fillRect/>
            </a:stretch>
          </a:blipFill>
        </p:spPr>
        <p:txBody>
          <a:bodyPr/>
          <a:lstStyle/>
          <a:p>
            <a:endParaRPr lang="en-GB"/>
          </a:p>
        </p:txBody>
      </p:sp>
      <p:sp>
        <p:nvSpPr>
          <p:cNvPr id="15" name="Freeform 15"/>
          <p:cNvSpPr/>
          <p:nvPr/>
        </p:nvSpPr>
        <p:spPr>
          <a:xfrm>
            <a:off x="1978715" y="5813746"/>
            <a:ext cx="7014572" cy="3444554"/>
          </a:xfrm>
          <a:custGeom>
            <a:avLst/>
            <a:gdLst/>
            <a:ahLst/>
            <a:cxnLst/>
            <a:rect l="l" t="t" r="r" b="b"/>
            <a:pathLst>
              <a:path w="7014572" h="3444554">
                <a:moveTo>
                  <a:pt x="0" y="0"/>
                </a:moveTo>
                <a:lnTo>
                  <a:pt x="7014572" y="0"/>
                </a:lnTo>
                <a:lnTo>
                  <a:pt x="7014572" y="3444554"/>
                </a:lnTo>
                <a:lnTo>
                  <a:pt x="0" y="3444554"/>
                </a:lnTo>
                <a:lnTo>
                  <a:pt x="0" y="0"/>
                </a:lnTo>
                <a:close/>
              </a:path>
            </a:pathLst>
          </a:custGeom>
          <a:blipFill>
            <a:blip r:embed="rId6"/>
            <a:stretch>
              <a:fillRect/>
            </a:stretch>
          </a:blipFill>
        </p:spPr>
        <p:txBody>
          <a:bodyPr/>
          <a:lstStyle/>
          <a:p>
            <a:endParaRPr lang="en-GB"/>
          </a:p>
        </p:txBody>
      </p:sp>
      <p:sp>
        <p:nvSpPr>
          <p:cNvPr id="16" name="TextBox 16"/>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7" name="TextBox 17"/>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8" name="TextBox 18"/>
          <p:cNvSpPr txBox="1"/>
          <p:nvPr/>
        </p:nvSpPr>
        <p:spPr>
          <a:xfrm>
            <a:off x="2730432" y="2036883"/>
            <a:ext cx="5511137"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Agent Performance</a:t>
            </a:r>
          </a:p>
        </p:txBody>
      </p:sp>
      <p:sp>
        <p:nvSpPr>
          <p:cNvPr id="19" name="TextBox 19"/>
          <p:cNvSpPr txBox="1"/>
          <p:nvPr/>
        </p:nvSpPr>
        <p:spPr>
          <a:xfrm>
            <a:off x="7548920" y="2536628"/>
            <a:ext cx="8524064" cy="2417446"/>
          </a:xfrm>
          <a:prstGeom prst="rect">
            <a:avLst/>
          </a:prstGeom>
        </p:spPr>
        <p:txBody>
          <a:bodyPr lIns="0" tIns="0" rIns="0" bIns="0" rtlCol="0" anchor="t">
            <a:spAutoFit/>
          </a:bodyPr>
          <a:lstStyle/>
          <a:p>
            <a:pPr algn="l">
              <a:lnSpc>
                <a:spcPts val="3779"/>
              </a:lnSpc>
              <a:spcBef>
                <a:spcPct val="0"/>
              </a:spcBef>
            </a:pPr>
            <a:r>
              <a:rPr lang="en-US" sz="2699">
                <a:solidFill>
                  <a:srgbClr val="000000"/>
                </a:solidFill>
                <a:latin typeface="Alegreya Sans"/>
                <a:ea typeface="Alegreya Sans"/>
                <a:cs typeface="Alegreya Sans"/>
                <a:sym typeface="Alegreya Sans"/>
              </a:rPr>
              <a:t>Majority of Bookings (86%) are made via agents. </a:t>
            </a:r>
          </a:p>
          <a:p>
            <a:pPr algn="l">
              <a:lnSpc>
                <a:spcPts val="3779"/>
              </a:lnSpc>
              <a:spcBef>
                <a:spcPct val="0"/>
              </a:spcBef>
            </a:pPr>
            <a:r>
              <a:rPr lang="en-US" sz="2699" b="1">
                <a:solidFill>
                  <a:srgbClr val="000000"/>
                </a:solidFill>
                <a:latin typeface="Alegreya Sans Bold"/>
                <a:ea typeface="Alegreya Sans Bold"/>
                <a:cs typeface="Alegreya Sans Bold"/>
                <a:sym typeface="Alegreya Sans Bold"/>
              </a:rPr>
              <a:t>Top Agent:</a:t>
            </a:r>
            <a:r>
              <a:rPr lang="en-US" sz="2699">
                <a:solidFill>
                  <a:srgbClr val="000000"/>
                </a:solidFill>
                <a:latin typeface="Alegreya Sans"/>
                <a:ea typeface="Alegreya Sans"/>
                <a:cs typeface="Alegreya Sans"/>
                <a:sym typeface="Alegreya Sans"/>
              </a:rPr>
              <a:t> Agent 9 with 32,000 bookings, 147 repeat guests, zero wait time. </a:t>
            </a:r>
          </a:p>
          <a:p>
            <a:pPr algn="l">
              <a:lnSpc>
                <a:spcPts val="3779"/>
              </a:lnSpc>
              <a:spcBef>
                <a:spcPct val="0"/>
              </a:spcBef>
            </a:pPr>
            <a:r>
              <a:rPr lang="en-US" sz="2699">
                <a:solidFill>
                  <a:srgbClr val="000000"/>
                </a:solidFill>
                <a:latin typeface="Alegreya Sans"/>
                <a:ea typeface="Alegreya Sans"/>
                <a:cs typeface="Alegreya Sans"/>
                <a:sym typeface="Alegreya Sans"/>
              </a:rPr>
              <a:t> </a:t>
            </a:r>
            <a:r>
              <a:rPr lang="en-US" sz="2699" b="1">
                <a:solidFill>
                  <a:srgbClr val="000000"/>
                </a:solidFill>
                <a:latin typeface="Alegreya Sans Bold"/>
                <a:ea typeface="Alegreya Sans Bold"/>
                <a:cs typeface="Alegreya Sans Bold"/>
                <a:sym typeface="Alegreya Sans Bold"/>
              </a:rPr>
              <a:t>Runner-up:</a:t>
            </a:r>
            <a:r>
              <a:rPr lang="en-US" sz="2699">
                <a:solidFill>
                  <a:srgbClr val="000000"/>
                </a:solidFill>
                <a:latin typeface="Alegreya Sans"/>
                <a:ea typeface="Alegreya Sans"/>
                <a:cs typeface="Alegreya Sans"/>
                <a:sym typeface="Alegreya Sans"/>
              </a:rPr>
              <a:t> Agent 240 with 13,900 bookings, 255 repeat guests, zero wait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3661032" y="2606253"/>
            <a:ext cx="10965936" cy="5074495"/>
          </a:xfrm>
          <a:custGeom>
            <a:avLst/>
            <a:gdLst/>
            <a:ahLst/>
            <a:cxnLst/>
            <a:rect l="l" t="t" r="r" b="b"/>
            <a:pathLst>
              <a:path w="10965936" h="5074495">
                <a:moveTo>
                  <a:pt x="0" y="0"/>
                </a:moveTo>
                <a:lnTo>
                  <a:pt x="10965936" y="0"/>
                </a:lnTo>
                <a:lnTo>
                  <a:pt x="10965936" y="5074494"/>
                </a:lnTo>
                <a:lnTo>
                  <a:pt x="0" y="5074494"/>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2730432" y="2036883"/>
            <a:ext cx="8972684" cy="60452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Alegreya Sans Bold"/>
                <a:ea typeface="Alegreya Sans Bold"/>
                <a:cs typeface="Alegreya Sans Bold"/>
                <a:sym typeface="Alegreya Sans Bold"/>
              </a:rPr>
              <a:t>Summary Statistics - Visitor Demographics</a:t>
            </a:r>
          </a:p>
        </p:txBody>
      </p:sp>
      <p:sp>
        <p:nvSpPr>
          <p:cNvPr id="18" name="TextBox 18"/>
          <p:cNvSpPr txBox="1"/>
          <p:nvPr/>
        </p:nvSpPr>
        <p:spPr>
          <a:xfrm>
            <a:off x="3228851" y="7841394"/>
            <a:ext cx="12609882" cy="1464946"/>
          </a:xfrm>
          <a:prstGeom prst="rect">
            <a:avLst/>
          </a:prstGeom>
        </p:spPr>
        <p:txBody>
          <a:bodyPr lIns="0" tIns="0" rIns="0" bIns="0" rtlCol="0" anchor="t">
            <a:spAutoFit/>
          </a:bodyPr>
          <a:lstStyle/>
          <a:p>
            <a:pPr algn="l">
              <a:lnSpc>
                <a:spcPts val="3779"/>
              </a:lnSpc>
              <a:spcBef>
                <a:spcPct val="0"/>
              </a:spcBef>
            </a:pPr>
            <a:r>
              <a:rPr lang="en-US" sz="2699">
                <a:solidFill>
                  <a:srgbClr val="000000"/>
                </a:solidFill>
                <a:latin typeface="Alegreya Sans"/>
                <a:ea typeface="Alegreya Sans"/>
                <a:cs typeface="Alegreya Sans"/>
                <a:sym typeface="Alegreya Sans"/>
              </a:rPr>
              <a:t>Both hotels average a similar number of adults and children per booking. </a:t>
            </a:r>
          </a:p>
          <a:p>
            <a:pPr algn="l">
              <a:lnSpc>
                <a:spcPts val="3779"/>
              </a:lnSpc>
              <a:spcBef>
                <a:spcPct val="0"/>
              </a:spcBef>
            </a:pPr>
            <a:r>
              <a:rPr lang="en-US" sz="2699">
                <a:solidFill>
                  <a:srgbClr val="000000"/>
                </a:solidFill>
                <a:latin typeface="Alegreya Sans"/>
                <a:ea typeface="Alegreya Sans"/>
                <a:cs typeface="Alegreya Sans"/>
                <a:sym typeface="Alegreya Sans"/>
              </a:rPr>
              <a:t>City Hotel typically hosts slightly more adults (suggesting a business or solo traveler focus),</a:t>
            </a:r>
          </a:p>
          <a:p>
            <a:pPr algn="l">
              <a:lnSpc>
                <a:spcPts val="3779"/>
              </a:lnSpc>
              <a:spcBef>
                <a:spcPct val="0"/>
              </a:spcBef>
            </a:pPr>
            <a:r>
              <a:rPr lang="en-US" sz="2699">
                <a:solidFill>
                  <a:srgbClr val="000000"/>
                </a:solidFill>
                <a:latin typeface="Alegreya Sans"/>
                <a:ea typeface="Alegreya Sans"/>
                <a:cs typeface="Alegreya Sans"/>
                <a:sym typeface="Alegreya Sans"/>
              </a:rPr>
              <a:t>Resort Hotel serves more families.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3325306" y="2012482"/>
            <a:ext cx="11365240" cy="7458439"/>
          </a:xfrm>
          <a:custGeom>
            <a:avLst/>
            <a:gdLst/>
            <a:ahLst/>
            <a:cxnLst/>
            <a:rect l="l" t="t" r="r" b="b"/>
            <a:pathLst>
              <a:path w="11365240" h="7458439">
                <a:moveTo>
                  <a:pt x="0" y="0"/>
                </a:moveTo>
                <a:lnTo>
                  <a:pt x="11365240" y="0"/>
                </a:lnTo>
                <a:lnTo>
                  <a:pt x="11365240" y="7458439"/>
                </a:lnTo>
                <a:lnTo>
                  <a:pt x="0" y="7458439"/>
                </a:lnTo>
                <a:lnTo>
                  <a:pt x="0" y="0"/>
                </a:lnTo>
                <a:close/>
              </a:path>
            </a:pathLst>
          </a:custGeom>
          <a:blipFill>
            <a:blip r:embed="rId5"/>
            <a:stretch>
              <a:fillRect/>
            </a:stretch>
          </a:blipFill>
        </p:spPr>
        <p:txBody>
          <a:bodyPr/>
          <a:lstStyle/>
          <a:p>
            <a:endParaRPr lang="en-GB"/>
          </a:p>
        </p:txBody>
      </p:sp>
      <p:sp>
        <p:nvSpPr>
          <p:cNvPr id="16" name="TextBox 16"/>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7" name="TextBox 17"/>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8" name="TextBox 18"/>
          <p:cNvSpPr txBox="1"/>
          <p:nvPr/>
        </p:nvSpPr>
        <p:spPr>
          <a:xfrm>
            <a:off x="2229098" y="5478627"/>
            <a:ext cx="2436188" cy="1336263"/>
          </a:xfrm>
          <a:prstGeom prst="rect">
            <a:avLst/>
          </a:prstGeom>
        </p:spPr>
        <p:txBody>
          <a:bodyPr lIns="0" tIns="0" rIns="0" bIns="0" rtlCol="0" anchor="t">
            <a:spAutoFit/>
          </a:bodyPr>
          <a:lstStyle/>
          <a:p>
            <a:pPr marL="561341" lvl="1" indent="-280670">
              <a:lnSpc>
                <a:spcPts val="3640"/>
              </a:lnSpc>
              <a:spcBef>
                <a:spcPct val="0"/>
              </a:spcBef>
              <a:buAutoNum type="arabicPeriod"/>
            </a:pPr>
            <a:r>
              <a:rPr lang="en-US" sz="2600" dirty="0">
                <a:solidFill>
                  <a:srgbClr val="000000"/>
                </a:solidFill>
                <a:latin typeface="Alegreya Sans"/>
                <a:ea typeface="Alegreya Sans"/>
                <a:cs typeface="Alegreya Sans"/>
                <a:sym typeface="Alegreya Sans"/>
              </a:rPr>
              <a:t>Portugal</a:t>
            </a:r>
          </a:p>
          <a:p>
            <a:pPr marL="561341" lvl="1" indent="-280670">
              <a:lnSpc>
                <a:spcPts val="3640"/>
              </a:lnSpc>
              <a:spcBef>
                <a:spcPct val="0"/>
              </a:spcBef>
              <a:buAutoNum type="arabicPeriod"/>
            </a:pPr>
            <a:r>
              <a:rPr lang="en-US" sz="2600" dirty="0">
                <a:solidFill>
                  <a:srgbClr val="000000"/>
                </a:solidFill>
                <a:latin typeface="Alegreya Sans"/>
                <a:ea typeface="Alegreya Sans"/>
                <a:cs typeface="Alegreya Sans"/>
                <a:sym typeface="Alegreya Sans"/>
              </a:rPr>
              <a:t>Great Britain</a:t>
            </a:r>
          </a:p>
          <a:p>
            <a:pPr marL="561341" lvl="1" indent="-280670">
              <a:lnSpc>
                <a:spcPts val="3640"/>
              </a:lnSpc>
              <a:spcBef>
                <a:spcPct val="0"/>
              </a:spcBef>
              <a:buAutoNum type="arabicPeriod"/>
            </a:pPr>
            <a:r>
              <a:rPr lang="en-US" sz="2600" dirty="0">
                <a:solidFill>
                  <a:srgbClr val="000000"/>
                </a:solidFill>
                <a:latin typeface="Alegreya Sans"/>
                <a:ea typeface="Alegreya Sans"/>
                <a:cs typeface="Alegreya Sans"/>
                <a:sym typeface="Alegreya Sans"/>
              </a:rPr>
              <a:t>France</a:t>
            </a:r>
          </a:p>
        </p:txBody>
      </p:sp>
      <p:sp>
        <p:nvSpPr>
          <p:cNvPr id="19" name="TextBox 19"/>
          <p:cNvSpPr txBox="1"/>
          <p:nvPr/>
        </p:nvSpPr>
        <p:spPr>
          <a:xfrm>
            <a:off x="13771045" y="2373311"/>
            <a:ext cx="2811448" cy="2254463"/>
          </a:xfrm>
          <a:prstGeom prst="rect">
            <a:avLst/>
          </a:prstGeom>
        </p:spPr>
        <p:txBody>
          <a:bodyPr wrap="square" lIns="0" tIns="0" rIns="0" bIns="0" rtlCol="0" anchor="t">
            <a:spAutoFit/>
          </a:bodyPr>
          <a:lstStyle/>
          <a:p>
            <a:pPr algn="ctr">
              <a:lnSpc>
                <a:spcPts val="3640"/>
              </a:lnSpc>
              <a:spcBef>
                <a:spcPct val="0"/>
              </a:spcBef>
            </a:pPr>
            <a:r>
              <a:rPr lang="en-US" sz="2400" dirty="0">
                <a:solidFill>
                  <a:srgbClr val="000000"/>
                </a:solidFill>
                <a:latin typeface="Alegreya Sans"/>
                <a:ea typeface="Alegreya Sans"/>
                <a:cs typeface="Alegreya Sans"/>
                <a:sym typeface="Alegreya Sans"/>
              </a:rPr>
              <a:t>No visitors from Canada, Greenland, parts of Africa and parts of Eastern Europe and Middle East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3637133" y="2364519"/>
            <a:ext cx="11013734" cy="6125616"/>
          </a:xfrm>
          <a:custGeom>
            <a:avLst/>
            <a:gdLst/>
            <a:ahLst/>
            <a:cxnLst/>
            <a:rect l="l" t="t" r="r" b="b"/>
            <a:pathLst>
              <a:path w="11013734" h="6125616">
                <a:moveTo>
                  <a:pt x="0" y="0"/>
                </a:moveTo>
                <a:lnTo>
                  <a:pt x="11013734" y="0"/>
                </a:lnTo>
                <a:lnTo>
                  <a:pt x="11013734" y="6125616"/>
                </a:lnTo>
                <a:lnTo>
                  <a:pt x="0" y="6125616"/>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4" name="Group 14"/>
          <p:cNvGrpSpPr/>
          <p:nvPr/>
        </p:nvGrpSpPr>
        <p:grpSpPr>
          <a:xfrm>
            <a:off x="3383937" y="2248935"/>
            <a:ext cx="12704020" cy="1825142"/>
            <a:chOff x="0" y="0"/>
            <a:chExt cx="4138019" cy="594495"/>
          </a:xfrm>
        </p:grpSpPr>
        <p:sp>
          <p:nvSpPr>
            <p:cNvPr id="15" name="Freeform 15"/>
            <p:cNvSpPr/>
            <p:nvPr/>
          </p:nvSpPr>
          <p:spPr>
            <a:xfrm>
              <a:off x="0" y="0"/>
              <a:ext cx="4138019" cy="594495"/>
            </a:xfrm>
            <a:custGeom>
              <a:avLst/>
              <a:gdLst/>
              <a:ahLst/>
              <a:cxnLst/>
              <a:rect l="l" t="t" r="r" b="b"/>
              <a:pathLst>
                <a:path w="4138019" h="594495">
                  <a:moveTo>
                    <a:pt x="18282" y="0"/>
                  </a:moveTo>
                  <a:lnTo>
                    <a:pt x="4119737" y="0"/>
                  </a:lnTo>
                  <a:cubicBezTo>
                    <a:pt x="4124586" y="0"/>
                    <a:pt x="4129236" y="1926"/>
                    <a:pt x="4132664" y="5355"/>
                  </a:cubicBezTo>
                  <a:cubicBezTo>
                    <a:pt x="4136093" y="8783"/>
                    <a:pt x="4138019" y="13433"/>
                    <a:pt x="4138019" y="18282"/>
                  </a:cubicBezTo>
                  <a:lnTo>
                    <a:pt x="4138019" y="576212"/>
                  </a:lnTo>
                  <a:cubicBezTo>
                    <a:pt x="4138019" y="581061"/>
                    <a:pt x="4136093" y="585711"/>
                    <a:pt x="4132664" y="589140"/>
                  </a:cubicBezTo>
                  <a:cubicBezTo>
                    <a:pt x="4129236" y="592569"/>
                    <a:pt x="4124586" y="594495"/>
                    <a:pt x="4119737" y="594495"/>
                  </a:cubicBezTo>
                  <a:lnTo>
                    <a:pt x="18282" y="594495"/>
                  </a:lnTo>
                  <a:cubicBezTo>
                    <a:pt x="8185" y="594495"/>
                    <a:pt x="0" y="586309"/>
                    <a:pt x="0" y="576212"/>
                  </a:cubicBezTo>
                  <a:lnTo>
                    <a:pt x="0" y="18282"/>
                  </a:lnTo>
                  <a:cubicBezTo>
                    <a:pt x="0" y="8185"/>
                    <a:pt x="8185" y="0"/>
                    <a:pt x="18282" y="0"/>
                  </a:cubicBezTo>
                  <a:close/>
                </a:path>
              </a:pathLst>
            </a:custGeom>
            <a:solidFill>
              <a:srgbClr val="F4EDFB"/>
            </a:solidFill>
          </p:spPr>
          <p:txBody>
            <a:bodyPr/>
            <a:lstStyle/>
            <a:p>
              <a:endParaRPr lang="en-GB"/>
            </a:p>
          </p:txBody>
        </p:sp>
        <p:sp>
          <p:nvSpPr>
            <p:cNvPr id="16" name="TextBox 16"/>
            <p:cNvSpPr txBox="1"/>
            <p:nvPr/>
          </p:nvSpPr>
          <p:spPr>
            <a:xfrm>
              <a:off x="0" y="-95250"/>
              <a:ext cx="4138019" cy="689745"/>
            </a:xfrm>
            <a:prstGeom prst="rect">
              <a:avLst/>
            </a:prstGeom>
          </p:spPr>
          <p:txBody>
            <a:bodyPr lIns="50800" tIns="50800" rIns="50800" bIns="50800" rtlCol="0" anchor="ctr"/>
            <a:lstStyle/>
            <a:p>
              <a:pPr algn="ctr">
                <a:lnSpc>
                  <a:spcPts val="3359"/>
                </a:lnSpc>
              </a:pPr>
              <a:r>
                <a:rPr lang="en-US" sz="2399">
                  <a:solidFill>
                    <a:srgbClr val="000000"/>
                  </a:solidFill>
                  <a:latin typeface="Alegreya Sans"/>
                  <a:ea typeface="Alegreya Sans"/>
                  <a:cs typeface="Alegreya Sans"/>
                  <a:sym typeface="Alegreya Sans"/>
                </a:rPr>
                <a:t> Seasonal demand peaks in August (peak bookings, peak median ADR). January has lowest volumes of bookings and lowest median ADR, closely followed by February and November, making winter the best time for easy bookings and better rates. For a summer holiday June has the least ADR variability and lowest max ADR. Also to consider Spring and Autumn.</a:t>
              </a:r>
            </a:p>
          </p:txBody>
        </p:sp>
      </p:grpSp>
      <p:grpSp>
        <p:nvGrpSpPr>
          <p:cNvPr id="17" name="Group 17"/>
          <p:cNvGrpSpPr/>
          <p:nvPr/>
        </p:nvGrpSpPr>
        <p:grpSpPr>
          <a:xfrm>
            <a:off x="3383937" y="4229355"/>
            <a:ext cx="12704020" cy="2244242"/>
            <a:chOff x="0" y="0"/>
            <a:chExt cx="4138019" cy="731006"/>
          </a:xfrm>
        </p:grpSpPr>
        <p:sp>
          <p:nvSpPr>
            <p:cNvPr id="18" name="Freeform 18"/>
            <p:cNvSpPr/>
            <p:nvPr/>
          </p:nvSpPr>
          <p:spPr>
            <a:xfrm>
              <a:off x="0" y="0"/>
              <a:ext cx="4138019" cy="731006"/>
            </a:xfrm>
            <a:custGeom>
              <a:avLst/>
              <a:gdLst/>
              <a:ahLst/>
              <a:cxnLst/>
              <a:rect l="l" t="t" r="r" b="b"/>
              <a:pathLst>
                <a:path w="4138019" h="731006">
                  <a:moveTo>
                    <a:pt x="18282" y="0"/>
                  </a:moveTo>
                  <a:lnTo>
                    <a:pt x="4119737" y="0"/>
                  </a:lnTo>
                  <a:cubicBezTo>
                    <a:pt x="4124586" y="0"/>
                    <a:pt x="4129236" y="1926"/>
                    <a:pt x="4132664" y="5355"/>
                  </a:cubicBezTo>
                  <a:cubicBezTo>
                    <a:pt x="4136093" y="8783"/>
                    <a:pt x="4138019" y="13433"/>
                    <a:pt x="4138019" y="18282"/>
                  </a:cubicBezTo>
                  <a:lnTo>
                    <a:pt x="4138019" y="712724"/>
                  </a:lnTo>
                  <a:cubicBezTo>
                    <a:pt x="4138019" y="722821"/>
                    <a:pt x="4129834" y="731006"/>
                    <a:pt x="4119737" y="731006"/>
                  </a:cubicBezTo>
                  <a:lnTo>
                    <a:pt x="18282" y="731006"/>
                  </a:lnTo>
                  <a:cubicBezTo>
                    <a:pt x="13433" y="731006"/>
                    <a:pt x="8783" y="729080"/>
                    <a:pt x="5355" y="725651"/>
                  </a:cubicBezTo>
                  <a:cubicBezTo>
                    <a:pt x="1926" y="722223"/>
                    <a:pt x="0" y="717573"/>
                    <a:pt x="0" y="712724"/>
                  </a:cubicBezTo>
                  <a:lnTo>
                    <a:pt x="0" y="18282"/>
                  </a:lnTo>
                  <a:cubicBezTo>
                    <a:pt x="0" y="8185"/>
                    <a:pt x="8185" y="0"/>
                    <a:pt x="18282" y="0"/>
                  </a:cubicBezTo>
                  <a:close/>
                </a:path>
              </a:pathLst>
            </a:custGeom>
            <a:solidFill>
              <a:srgbClr val="F4EDFB"/>
            </a:solidFill>
          </p:spPr>
          <p:txBody>
            <a:bodyPr/>
            <a:lstStyle/>
            <a:p>
              <a:endParaRPr lang="en-GB"/>
            </a:p>
          </p:txBody>
        </p:sp>
        <p:sp>
          <p:nvSpPr>
            <p:cNvPr id="19" name="TextBox 19"/>
            <p:cNvSpPr txBox="1"/>
            <p:nvPr/>
          </p:nvSpPr>
          <p:spPr>
            <a:xfrm>
              <a:off x="0" y="-95250"/>
              <a:ext cx="4138019" cy="826256"/>
            </a:xfrm>
            <a:prstGeom prst="rect">
              <a:avLst/>
            </a:prstGeom>
          </p:spPr>
          <p:txBody>
            <a:bodyPr lIns="50800" tIns="50800" rIns="50800" bIns="50800" rtlCol="0" anchor="ctr"/>
            <a:lstStyle/>
            <a:p>
              <a:pPr algn="ctr">
                <a:lnSpc>
                  <a:spcPts val="3359"/>
                </a:lnSpc>
              </a:pPr>
              <a:r>
                <a:rPr lang="en-US" sz="2399" dirty="0">
                  <a:solidFill>
                    <a:srgbClr val="000000"/>
                  </a:solidFill>
                  <a:latin typeface="Alegreya Sans"/>
                  <a:ea typeface="Alegreya Sans"/>
                  <a:cs typeface="Alegreya Sans"/>
                  <a:sym typeface="Alegreya Sans"/>
                </a:rPr>
                <a:t>Shorter stays are more expensive. </a:t>
              </a:r>
            </a:p>
            <a:p>
              <a:pPr algn="ctr">
                <a:lnSpc>
                  <a:spcPts val="3359"/>
                </a:lnSpc>
              </a:pPr>
              <a:r>
                <a:rPr lang="en-US" sz="2399" dirty="0">
                  <a:solidFill>
                    <a:srgbClr val="000000"/>
                  </a:solidFill>
                  <a:latin typeface="Alegreya Sans"/>
                  <a:ea typeface="Alegreya Sans"/>
                  <a:cs typeface="Alegreya Sans"/>
                  <a:sym typeface="Alegreya Sans"/>
                </a:rPr>
                <a:t>20-25 nights yield best value for nightly rates. But not everyone has 20+ days to take as annual leave for one holiday! </a:t>
              </a:r>
            </a:p>
            <a:p>
              <a:pPr algn="ctr">
                <a:lnSpc>
                  <a:spcPts val="3359"/>
                </a:lnSpc>
              </a:pPr>
              <a:r>
                <a:rPr lang="en-US" sz="2399" dirty="0">
                  <a:solidFill>
                    <a:srgbClr val="000000"/>
                  </a:solidFill>
                  <a:latin typeface="Alegreya Sans"/>
                  <a:ea typeface="Alegreya Sans"/>
                  <a:cs typeface="Alegreya Sans"/>
                  <a:sym typeface="Alegreya Sans"/>
                </a:rPr>
                <a:t>7 nights is also a good choice; lowest median for stays  &lt;10 nights.</a:t>
              </a:r>
            </a:p>
            <a:p>
              <a:pPr algn="ctr">
                <a:lnSpc>
                  <a:spcPts val="3359"/>
                </a:lnSpc>
              </a:pPr>
              <a:r>
                <a:rPr lang="en-US" sz="2399" dirty="0">
                  <a:solidFill>
                    <a:srgbClr val="000000"/>
                  </a:solidFill>
                  <a:latin typeface="Alegreya Sans"/>
                  <a:ea typeface="Alegreya Sans"/>
                  <a:cs typeface="Alegreya Sans"/>
                  <a:sym typeface="Alegreya Sans"/>
                </a:rPr>
                <a:t>Average stay is 3-4 nights.</a:t>
              </a:r>
            </a:p>
          </p:txBody>
        </p:sp>
      </p:grpSp>
      <p:grpSp>
        <p:nvGrpSpPr>
          <p:cNvPr id="20" name="Group 20"/>
          <p:cNvGrpSpPr/>
          <p:nvPr/>
        </p:nvGrpSpPr>
        <p:grpSpPr>
          <a:xfrm>
            <a:off x="3383937" y="6628875"/>
            <a:ext cx="12704020" cy="1243191"/>
            <a:chOff x="0" y="0"/>
            <a:chExt cx="4138019" cy="404939"/>
          </a:xfrm>
        </p:grpSpPr>
        <p:sp>
          <p:nvSpPr>
            <p:cNvPr id="21" name="Freeform 21"/>
            <p:cNvSpPr/>
            <p:nvPr/>
          </p:nvSpPr>
          <p:spPr>
            <a:xfrm>
              <a:off x="0" y="0"/>
              <a:ext cx="4138019" cy="404939"/>
            </a:xfrm>
            <a:custGeom>
              <a:avLst/>
              <a:gdLst/>
              <a:ahLst/>
              <a:cxnLst/>
              <a:rect l="l" t="t" r="r" b="b"/>
              <a:pathLst>
                <a:path w="4138019" h="404939">
                  <a:moveTo>
                    <a:pt x="18282" y="0"/>
                  </a:moveTo>
                  <a:lnTo>
                    <a:pt x="4119737" y="0"/>
                  </a:lnTo>
                  <a:cubicBezTo>
                    <a:pt x="4124586" y="0"/>
                    <a:pt x="4129236" y="1926"/>
                    <a:pt x="4132664" y="5355"/>
                  </a:cubicBezTo>
                  <a:cubicBezTo>
                    <a:pt x="4136093" y="8783"/>
                    <a:pt x="4138019" y="13433"/>
                    <a:pt x="4138019" y="18282"/>
                  </a:cubicBezTo>
                  <a:lnTo>
                    <a:pt x="4138019" y="386656"/>
                  </a:lnTo>
                  <a:cubicBezTo>
                    <a:pt x="4138019" y="396753"/>
                    <a:pt x="4129834" y="404939"/>
                    <a:pt x="4119737" y="404939"/>
                  </a:cubicBezTo>
                  <a:lnTo>
                    <a:pt x="18282" y="404939"/>
                  </a:lnTo>
                  <a:cubicBezTo>
                    <a:pt x="13433" y="404939"/>
                    <a:pt x="8783" y="403012"/>
                    <a:pt x="5355" y="399584"/>
                  </a:cubicBezTo>
                  <a:cubicBezTo>
                    <a:pt x="1926" y="396155"/>
                    <a:pt x="0" y="391505"/>
                    <a:pt x="0" y="386656"/>
                  </a:cubicBezTo>
                  <a:lnTo>
                    <a:pt x="0" y="18282"/>
                  </a:lnTo>
                  <a:cubicBezTo>
                    <a:pt x="0" y="8185"/>
                    <a:pt x="8185" y="0"/>
                    <a:pt x="18282" y="0"/>
                  </a:cubicBezTo>
                  <a:close/>
                </a:path>
              </a:pathLst>
            </a:custGeom>
            <a:solidFill>
              <a:srgbClr val="F4EDFB"/>
            </a:solidFill>
          </p:spPr>
          <p:txBody>
            <a:bodyPr/>
            <a:lstStyle/>
            <a:p>
              <a:endParaRPr lang="en-GB"/>
            </a:p>
          </p:txBody>
        </p:sp>
        <p:sp>
          <p:nvSpPr>
            <p:cNvPr id="22" name="TextBox 22"/>
            <p:cNvSpPr txBox="1"/>
            <p:nvPr/>
          </p:nvSpPr>
          <p:spPr>
            <a:xfrm>
              <a:off x="0" y="-95250"/>
              <a:ext cx="4138019" cy="500189"/>
            </a:xfrm>
            <a:prstGeom prst="rect">
              <a:avLst/>
            </a:prstGeom>
          </p:spPr>
          <p:txBody>
            <a:bodyPr lIns="50800" tIns="50800" rIns="50800" bIns="50800" rtlCol="0" anchor="ctr"/>
            <a:lstStyle/>
            <a:p>
              <a:pPr algn="ctr">
                <a:lnSpc>
                  <a:spcPts val="3359"/>
                </a:lnSpc>
              </a:pPr>
              <a:r>
                <a:rPr lang="en-US" sz="2399" dirty="0">
                  <a:solidFill>
                    <a:srgbClr val="000000"/>
                  </a:solidFill>
                  <a:latin typeface="Alegreya Sans"/>
                  <a:ea typeface="Alegreya Sans"/>
                  <a:cs typeface="Alegreya Sans"/>
                  <a:sym typeface="Alegreya Sans"/>
                </a:rPr>
                <a:t>Resort Hotel receives the highest percentage of special requests per booking. </a:t>
              </a:r>
            </a:p>
          </p:txBody>
        </p:sp>
      </p:grpSp>
      <p:grpSp>
        <p:nvGrpSpPr>
          <p:cNvPr id="23" name="Group 23"/>
          <p:cNvGrpSpPr/>
          <p:nvPr/>
        </p:nvGrpSpPr>
        <p:grpSpPr>
          <a:xfrm>
            <a:off x="2401981" y="2534786"/>
            <a:ext cx="981956" cy="98195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01</a:t>
              </a:r>
            </a:p>
          </p:txBody>
        </p:sp>
      </p:grpSp>
      <p:grpSp>
        <p:nvGrpSpPr>
          <p:cNvPr id="26" name="Group 26"/>
          <p:cNvGrpSpPr/>
          <p:nvPr/>
        </p:nvGrpSpPr>
        <p:grpSpPr>
          <a:xfrm>
            <a:off x="2401981" y="4652522"/>
            <a:ext cx="981956" cy="98195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28" name="TextBox 28"/>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02</a:t>
              </a:r>
            </a:p>
          </p:txBody>
        </p:sp>
      </p:grpSp>
      <p:grpSp>
        <p:nvGrpSpPr>
          <p:cNvPr id="29" name="Group 29"/>
          <p:cNvGrpSpPr/>
          <p:nvPr/>
        </p:nvGrpSpPr>
        <p:grpSpPr>
          <a:xfrm>
            <a:off x="2401981" y="6759493"/>
            <a:ext cx="981956" cy="981956"/>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31" name="TextBox 31"/>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03</a:t>
              </a:r>
            </a:p>
          </p:txBody>
        </p:sp>
      </p:grpSp>
      <p:grpSp>
        <p:nvGrpSpPr>
          <p:cNvPr id="32" name="Group 32"/>
          <p:cNvGrpSpPr/>
          <p:nvPr/>
        </p:nvGrpSpPr>
        <p:grpSpPr>
          <a:xfrm>
            <a:off x="3383937" y="7946169"/>
            <a:ext cx="12704020" cy="1523476"/>
            <a:chOff x="0" y="0"/>
            <a:chExt cx="4138019" cy="496235"/>
          </a:xfrm>
        </p:grpSpPr>
        <p:sp>
          <p:nvSpPr>
            <p:cNvPr id="33" name="Freeform 33"/>
            <p:cNvSpPr/>
            <p:nvPr/>
          </p:nvSpPr>
          <p:spPr>
            <a:xfrm>
              <a:off x="0" y="0"/>
              <a:ext cx="4138019" cy="496235"/>
            </a:xfrm>
            <a:custGeom>
              <a:avLst/>
              <a:gdLst/>
              <a:ahLst/>
              <a:cxnLst/>
              <a:rect l="l" t="t" r="r" b="b"/>
              <a:pathLst>
                <a:path w="4138019" h="496235">
                  <a:moveTo>
                    <a:pt x="18282" y="0"/>
                  </a:moveTo>
                  <a:lnTo>
                    <a:pt x="4119737" y="0"/>
                  </a:lnTo>
                  <a:cubicBezTo>
                    <a:pt x="4124586" y="0"/>
                    <a:pt x="4129236" y="1926"/>
                    <a:pt x="4132664" y="5355"/>
                  </a:cubicBezTo>
                  <a:cubicBezTo>
                    <a:pt x="4136093" y="8783"/>
                    <a:pt x="4138019" y="13433"/>
                    <a:pt x="4138019" y="18282"/>
                  </a:cubicBezTo>
                  <a:lnTo>
                    <a:pt x="4138019" y="477952"/>
                  </a:lnTo>
                  <a:cubicBezTo>
                    <a:pt x="4138019" y="488049"/>
                    <a:pt x="4129834" y="496235"/>
                    <a:pt x="4119737" y="496235"/>
                  </a:cubicBezTo>
                  <a:lnTo>
                    <a:pt x="18282" y="496235"/>
                  </a:lnTo>
                  <a:cubicBezTo>
                    <a:pt x="13433" y="496235"/>
                    <a:pt x="8783" y="494308"/>
                    <a:pt x="5355" y="490880"/>
                  </a:cubicBezTo>
                  <a:cubicBezTo>
                    <a:pt x="1926" y="487451"/>
                    <a:pt x="0" y="482801"/>
                    <a:pt x="0" y="477952"/>
                  </a:cubicBezTo>
                  <a:lnTo>
                    <a:pt x="0" y="18282"/>
                  </a:lnTo>
                  <a:cubicBezTo>
                    <a:pt x="0" y="8185"/>
                    <a:pt x="8185" y="0"/>
                    <a:pt x="18282" y="0"/>
                  </a:cubicBezTo>
                  <a:close/>
                </a:path>
              </a:pathLst>
            </a:custGeom>
            <a:solidFill>
              <a:srgbClr val="F4EDFB"/>
            </a:solidFill>
          </p:spPr>
          <p:txBody>
            <a:bodyPr/>
            <a:lstStyle/>
            <a:p>
              <a:endParaRPr lang="en-GB"/>
            </a:p>
          </p:txBody>
        </p:sp>
        <p:sp>
          <p:nvSpPr>
            <p:cNvPr id="34" name="TextBox 34"/>
            <p:cNvSpPr txBox="1"/>
            <p:nvPr/>
          </p:nvSpPr>
          <p:spPr>
            <a:xfrm>
              <a:off x="0" y="-95250"/>
              <a:ext cx="4138019" cy="591485"/>
            </a:xfrm>
            <a:prstGeom prst="rect">
              <a:avLst/>
            </a:prstGeom>
          </p:spPr>
          <p:txBody>
            <a:bodyPr lIns="50800" tIns="50800" rIns="50800" bIns="50800" rtlCol="0" anchor="ctr"/>
            <a:lstStyle/>
            <a:p>
              <a:pPr algn="ctr">
                <a:lnSpc>
                  <a:spcPts val="3359"/>
                </a:lnSpc>
              </a:pPr>
              <a:r>
                <a:rPr lang="en-US" sz="2399">
                  <a:solidFill>
                    <a:srgbClr val="000000"/>
                  </a:solidFill>
                  <a:latin typeface="Alegreya Sans"/>
                  <a:ea typeface="Alegreya Sans"/>
                  <a:cs typeface="Alegreya Sans"/>
                  <a:sym typeface="Alegreya Sans"/>
                </a:rPr>
                <a:t>86% of bookings are made via Agents. Agent 9 handles the most bookings, and Agent 240 has the most repeat customers. </a:t>
              </a:r>
            </a:p>
          </p:txBody>
        </p:sp>
      </p:grpSp>
      <p:grpSp>
        <p:nvGrpSpPr>
          <p:cNvPr id="35" name="Group 35"/>
          <p:cNvGrpSpPr/>
          <p:nvPr/>
        </p:nvGrpSpPr>
        <p:grpSpPr>
          <a:xfrm>
            <a:off x="2401981" y="8111064"/>
            <a:ext cx="981956" cy="981956"/>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04</a:t>
              </a:r>
            </a:p>
          </p:txBody>
        </p:sp>
      </p:grpSp>
      <p:sp>
        <p:nvSpPr>
          <p:cNvPr id="38" name="TextBox 38"/>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CONCLUSIONS</a:t>
            </a:r>
          </a:p>
        </p:txBody>
      </p:sp>
      <p:sp>
        <p:nvSpPr>
          <p:cNvPr id="39" name="TextBox 39"/>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403208" y="1346348"/>
            <a:ext cx="5481584" cy="666133"/>
            <a:chOff x="0" y="0"/>
            <a:chExt cx="1785490" cy="216976"/>
          </a:xfrm>
        </p:grpSpPr>
        <p:sp>
          <p:nvSpPr>
            <p:cNvPr id="10" name="Freeform 10"/>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TextBox 14"/>
          <p:cNvSpPr txBox="1"/>
          <p:nvPr/>
        </p:nvSpPr>
        <p:spPr>
          <a:xfrm>
            <a:off x="2165007" y="3247951"/>
            <a:ext cx="13962147" cy="3414395"/>
          </a:xfrm>
          <a:prstGeom prst="rect">
            <a:avLst/>
          </a:prstGeom>
        </p:spPr>
        <p:txBody>
          <a:bodyPr lIns="0" tIns="0" rIns="0" bIns="0" rtlCol="0" anchor="t">
            <a:spAutoFit/>
          </a:bodyPr>
          <a:lstStyle/>
          <a:p>
            <a:pPr marL="690879" lvl="1" indent="-345439" algn="just">
              <a:lnSpc>
                <a:spcPts val="4479"/>
              </a:lnSpc>
              <a:buAutoNum type="arabicPeriod"/>
            </a:pPr>
            <a:r>
              <a:rPr lang="en-US" sz="3199">
                <a:solidFill>
                  <a:srgbClr val="000000"/>
                </a:solidFill>
                <a:latin typeface="Alegreya Sans"/>
                <a:ea typeface="Alegreya Sans"/>
                <a:cs typeface="Alegreya Sans"/>
                <a:sym typeface="Alegreya Sans"/>
              </a:rPr>
              <a:t>The brief and business questions</a:t>
            </a:r>
          </a:p>
          <a:p>
            <a:pPr marL="690879" lvl="1" indent="-345439" algn="just">
              <a:lnSpc>
                <a:spcPts val="4479"/>
              </a:lnSpc>
              <a:buAutoNum type="arabicPeriod"/>
            </a:pPr>
            <a:r>
              <a:rPr lang="en-US" sz="3199">
                <a:solidFill>
                  <a:srgbClr val="000000"/>
                </a:solidFill>
                <a:latin typeface="Alegreya Sans"/>
                <a:ea typeface="Alegreya Sans"/>
                <a:cs typeface="Alegreya Sans"/>
                <a:sym typeface="Alegreya Sans"/>
              </a:rPr>
              <a:t>Executive summary</a:t>
            </a:r>
          </a:p>
          <a:p>
            <a:pPr marL="690879" lvl="1" indent="-345439" algn="just">
              <a:lnSpc>
                <a:spcPts val="4479"/>
              </a:lnSpc>
              <a:buAutoNum type="arabicPeriod"/>
            </a:pPr>
            <a:r>
              <a:rPr lang="en-US" sz="3199">
                <a:solidFill>
                  <a:srgbClr val="000000"/>
                </a:solidFill>
                <a:latin typeface="Alegreya Sans"/>
                <a:ea typeface="Alegreya Sans"/>
                <a:cs typeface="Alegreya Sans"/>
                <a:sym typeface="Alegreya Sans"/>
              </a:rPr>
              <a:t>The data: data cleaning, tools used</a:t>
            </a:r>
          </a:p>
          <a:p>
            <a:pPr marL="690879" lvl="1" indent="-345439" algn="just">
              <a:lnSpc>
                <a:spcPts val="4479"/>
              </a:lnSpc>
              <a:buAutoNum type="arabicPeriod"/>
            </a:pPr>
            <a:r>
              <a:rPr lang="en-US" sz="3199">
                <a:solidFill>
                  <a:srgbClr val="000000"/>
                </a:solidFill>
                <a:latin typeface="Alegreya Sans"/>
                <a:ea typeface="Alegreya Sans"/>
                <a:cs typeface="Alegreya Sans"/>
                <a:sym typeface="Alegreya Sans"/>
              </a:rPr>
              <a:t>Data analysis and interpretation of results</a:t>
            </a:r>
          </a:p>
          <a:p>
            <a:pPr marL="690879" lvl="1" indent="-345439" algn="just">
              <a:lnSpc>
                <a:spcPts val="4479"/>
              </a:lnSpc>
              <a:buAutoNum type="arabicPeriod"/>
            </a:pPr>
            <a:r>
              <a:rPr lang="en-US" sz="3199">
                <a:solidFill>
                  <a:srgbClr val="000000"/>
                </a:solidFill>
                <a:latin typeface="Alegreya Sans"/>
                <a:ea typeface="Alegreya Sans"/>
                <a:cs typeface="Alegreya Sans"/>
                <a:sym typeface="Alegreya Sans"/>
              </a:rPr>
              <a:t>Conclusions and recommendations </a:t>
            </a:r>
          </a:p>
          <a:p>
            <a:pPr marL="690879" lvl="1" indent="-345439" algn="just">
              <a:lnSpc>
                <a:spcPts val="4479"/>
              </a:lnSpc>
              <a:spcBef>
                <a:spcPct val="0"/>
              </a:spcBef>
              <a:buAutoNum type="arabicPeriod"/>
            </a:pPr>
            <a:r>
              <a:rPr lang="en-US" sz="3199">
                <a:solidFill>
                  <a:srgbClr val="000000"/>
                </a:solidFill>
                <a:latin typeface="Alegreya Sans"/>
                <a:ea typeface="Alegreya Sans"/>
                <a:cs typeface="Alegreya Sans"/>
                <a:sym typeface="Alegreya Sans"/>
              </a:rPr>
              <a:t>Predictive modelling: Random Forest to predict likelihood of cancellation</a:t>
            </a:r>
          </a:p>
        </p:txBody>
      </p:sp>
      <p:sp>
        <p:nvSpPr>
          <p:cNvPr id="15" name="Freeform 15"/>
          <p:cNvSpPr/>
          <p:nvPr/>
        </p:nvSpPr>
        <p:spPr>
          <a:xfrm rot="456121">
            <a:off x="13227779" y="2082032"/>
            <a:ext cx="1853827" cy="2687750"/>
          </a:xfrm>
          <a:custGeom>
            <a:avLst/>
            <a:gdLst/>
            <a:ahLst/>
            <a:cxnLst/>
            <a:rect l="l" t="t" r="r" b="b"/>
            <a:pathLst>
              <a:path w="1853827" h="2687750">
                <a:moveTo>
                  <a:pt x="0" y="0"/>
                </a:moveTo>
                <a:lnTo>
                  <a:pt x="1853827" y="0"/>
                </a:lnTo>
                <a:lnTo>
                  <a:pt x="1853827" y="2687749"/>
                </a:lnTo>
                <a:lnTo>
                  <a:pt x="0" y="26877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6" name="TextBox 16"/>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CONTENTS</a:t>
            </a:r>
          </a:p>
        </p:txBody>
      </p:sp>
      <p:sp>
        <p:nvSpPr>
          <p:cNvPr id="17" name="TextBox 17"/>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074117" y="1346348"/>
            <a:ext cx="6139765" cy="666133"/>
            <a:chOff x="0" y="0"/>
            <a:chExt cx="1999876" cy="216976"/>
          </a:xfrm>
        </p:grpSpPr>
        <p:sp>
          <p:nvSpPr>
            <p:cNvPr id="10" name="Freeform 10"/>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4" name="Group 14"/>
          <p:cNvGrpSpPr/>
          <p:nvPr/>
        </p:nvGrpSpPr>
        <p:grpSpPr>
          <a:xfrm>
            <a:off x="3699963" y="2364519"/>
            <a:ext cx="11695077" cy="1504426"/>
            <a:chOff x="0" y="0"/>
            <a:chExt cx="3809381" cy="490029"/>
          </a:xfrm>
        </p:grpSpPr>
        <p:sp>
          <p:nvSpPr>
            <p:cNvPr id="15" name="Freeform 15"/>
            <p:cNvSpPr/>
            <p:nvPr/>
          </p:nvSpPr>
          <p:spPr>
            <a:xfrm>
              <a:off x="0" y="0"/>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n-GB"/>
            </a:p>
          </p:txBody>
        </p:sp>
        <p:sp>
          <p:nvSpPr>
            <p:cNvPr id="16" name="TextBox 16"/>
            <p:cNvSpPr txBox="1"/>
            <p:nvPr/>
          </p:nvSpPr>
          <p:spPr>
            <a:xfrm>
              <a:off x="0" y="-95250"/>
              <a:ext cx="3809381" cy="585279"/>
            </a:xfrm>
            <a:prstGeom prst="rect">
              <a:avLst/>
            </a:prstGeom>
          </p:spPr>
          <p:txBody>
            <a:bodyPr lIns="50800" tIns="50800" rIns="50800" bIns="50800" rtlCol="0" anchor="ctr"/>
            <a:lstStyle/>
            <a:p>
              <a:pPr algn="ctr">
                <a:lnSpc>
                  <a:spcPts val="3359"/>
                </a:lnSpc>
              </a:pPr>
              <a:r>
                <a:rPr lang="en-US" sz="2399" b="1">
                  <a:solidFill>
                    <a:srgbClr val="000000"/>
                  </a:solidFill>
                  <a:latin typeface="Alegreya Sans Bold"/>
                  <a:ea typeface="Alegreya Sans Bold"/>
                  <a:cs typeface="Alegreya Sans Bold"/>
                  <a:sym typeface="Alegreya Sans Bold"/>
                </a:rPr>
                <a:t> Promote Off-Peak Winter Bookings</a:t>
              </a:r>
              <a:r>
                <a:rPr lang="en-US" sz="2399">
                  <a:solidFill>
                    <a:srgbClr val="000000"/>
                  </a:solidFill>
                  <a:latin typeface="Alegreya Sans"/>
                  <a:ea typeface="Alegreya Sans"/>
                  <a:cs typeface="Alegreya Sans"/>
                  <a:sym typeface="Alegreya Sans"/>
                </a:rPr>
                <a:t>: Offer targeted packages and deals for winter months to boost bookings. </a:t>
              </a:r>
            </a:p>
          </p:txBody>
        </p:sp>
      </p:grpSp>
      <p:grpSp>
        <p:nvGrpSpPr>
          <p:cNvPr id="17" name="Group 17"/>
          <p:cNvGrpSpPr/>
          <p:nvPr/>
        </p:nvGrpSpPr>
        <p:grpSpPr>
          <a:xfrm>
            <a:off x="3699963" y="4185736"/>
            <a:ext cx="11695077" cy="1145181"/>
            <a:chOff x="0" y="75563"/>
            <a:chExt cx="3809381" cy="490029"/>
          </a:xfrm>
        </p:grpSpPr>
        <p:sp>
          <p:nvSpPr>
            <p:cNvPr id="18" name="Freeform 18"/>
            <p:cNvSpPr/>
            <p:nvPr/>
          </p:nvSpPr>
          <p:spPr>
            <a:xfrm>
              <a:off x="0" y="75563"/>
              <a:ext cx="3809381" cy="490029"/>
            </a:xfrm>
            <a:custGeom>
              <a:avLst/>
              <a:gdLst/>
              <a:ahLst/>
              <a:cxnLst/>
              <a:rect l="l" t="t" r="r" b="b"/>
              <a:pathLst>
                <a:path w="3809381" h="490029">
                  <a:moveTo>
                    <a:pt x="19859" y="0"/>
                  </a:moveTo>
                  <a:lnTo>
                    <a:pt x="3789522" y="0"/>
                  </a:lnTo>
                  <a:cubicBezTo>
                    <a:pt x="3794789" y="0"/>
                    <a:pt x="3799840" y="2092"/>
                    <a:pt x="3803564" y="5817"/>
                  </a:cubicBezTo>
                  <a:cubicBezTo>
                    <a:pt x="3807289" y="9541"/>
                    <a:pt x="3809381" y="14592"/>
                    <a:pt x="3809381" y="19859"/>
                  </a:cubicBezTo>
                  <a:lnTo>
                    <a:pt x="3809381" y="470170"/>
                  </a:lnTo>
                  <a:cubicBezTo>
                    <a:pt x="3809381" y="475437"/>
                    <a:pt x="3807289" y="480488"/>
                    <a:pt x="3803564" y="484213"/>
                  </a:cubicBezTo>
                  <a:cubicBezTo>
                    <a:pt x="3799840" y="487937"/>
                    <a:pt x="3794789" y="490029"/>
                    <a:pt x="3789522" y="490029"/>
                  </a:cubicBezTo>
                  <a:lnTo>
                    <a:pt x="19859" y="490029"/>
                  </a:lnTo>
                  <a:cubicBezTo>
                    <a:pt x="14592" y="490029"/>
                    <a:pt x="9541" y="487937"/>
                    <a:pt x="5817" y="484213"/>
                  </a:cubicBezTo>
                  <a:cubicBezTo>
                    <a:pt x="2092" y="480488"/>
                    <a:pt x="0" y="475437"/>
                    <a:pt x="0" y="470170"/>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n-GB" dirty="0"/>
            </a:p>
          </p:txBody>
        </p:sp>
        <p:sp>
          <p:nvSpPr>
            <p:cNvPr id="19" name="TextBox 19"/>
            <p:cNvSpPr txBox="1"/>
            <p:nvPr/>
          </p:nvSpPr>
          <p:spPr>
            <a:xfrm>
              <a:off x="0" y="94330"/>
              <a:ext cx="3809381" cy="452069"/>
            </a:xfrm>
            <a:prstGeom prst="rect">
              <a:avLst/>
            </a:prstGeom>
          </p:spPr>
          <p:txBody>
            <a:bodyPr lIns="50800" tIns="50800" rIns="50800" bIns="50800" rtlCol="0" anchor="ctr"/>
            <a:lstStyle/>
            <a:p>
              <a:pPr algn="ctr">
                <a:lnSpc>
                  <a:spcPts val="3359"/>
                </a:lnSpc>
              </a:pPr>
              <a:r>
                <a:rPr lang="en-US" sz="2399" b="1" dirty="0">
                  <a:solidFill>
                    <a:srgbClr val="000000"/>
                  </a:solidFill>
                  <a:latin typeface="Alegreya Sans Bold"/>
                  <a:ea typeface="Alegreya Sans Bold"/>
                  <a:cs typeface="Alegreya Sans Bold"/>
                  <a:sym typeface="Alegreya Sans Bold"/>
                </a:rPr>
                <a:t>Stay duration deals: </a:t>
              </a:r>
              <a:r>
                <a:rPr lang="en-US" sz="2399" dirty="0">
                  <a:solidFill>
                    <a:srgbClr val="000000"/>
                  </a:solidFill>
                  <a:latin typeface="Alegreya Sans"/>
                  <a:ea typeface="Alegreya Sans"/>
                  <a:cs typeface="Alegreya Sans"/>
                  <a:sym typeface="Alegreya Sans"/>
                </a:rPr>
                <a:t>Offer special packages and deals for: 3-4, 7 and perhaps 20-25 days stay</a:t>
              </a:r>
            </a:p>
          </p:txBody>
        </p:sp>
      </p:grpSp>
      <p:grpSp>
        <p:nvGrpSpPr>
          <p:cNvPr id="23" name="Group 23"/>
          <p:cNvGrpSpPr/>
          <p:nvPr/>
        </p:nvGrpSpPr>
        <p:grpSpPr>
          <a:xfrm>
            <a:off x="2892959" y="2566899"/>
            <a:ext cx="981956" cy="98195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25" name="TextBox 25"/>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01</a:t>
              </a:r>
            </a:p>
          </p:txBody>
        </p:sp>
      </p:grpSp>
      <p:grpSp>
        <p:nvGrpSpPr>
          <p:cNvPr id="26" name="Group 26"/>
          <p:cNvGrpSpPr/>
          <p:nvPr/>
        </p:nvGrpSpPr>
        <p:grpSpPr>
          <a:xfrm>
            <a:off x="2892959" y="4242775"/>
            <a:ext cx="981956" cy="98195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28" name="TextBox 28"/>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02</a:t>
              </a:r>
            </a:p>
          </p:txBody>
        </p:sp>
      </p:grpSp>
      <p:grpSp>
        <p:nvGrpSpPr>
          <p:cNvPr id="29" name="Group 29"/>
          <p:cNvGrpSpPr/>
          <p:nvPr/>
        </p:nvGrpSpPr>
        <p:grpSpPr>
          <a:xfrm>
            <a:off x="2892959" y="5792952"/>
            <a:ext cx="981956" cy="981956"/>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31" name="TextBox 31"/>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03</a:t>
              </a:r>
            </a:p>
          </p:txBody>
        </p:sp>
      </p:grpSp>
      <p:grpSp>
        <p:nvGrpSpPr>
          <p:cNvPr id="32" name="Group 32"/>
          <p:cNvGrpSpPr/>
          <p:nvPr/>
        </p:nvGrpSpPr>
        <p:grpSpPr>
          <a:xfrm>
            <a:off x="3706823" y="5821098"/>
            <a:ext cx="11284715" cy="1406042"/>
            <a:chOff x="0" y="0"/>
            <a:chExt cx="3675716" cy="457983"/>
          </a:xfrm>
        </p:grpSpPr>
        <p:sp>
          <p:nvSpPr>
            <p:cNvPr id="33" name="Freeform 33"/>
            <p:cNvSpPr/>
            <p:nvPr/>
          </p:nvSpPr>
          <p:spPr>
            <a:xfrm>
              <a:off x="0" y="0"/>
              <a:ext cx="3675716" cy="457983"/>
            </a:xfrm>
            <a:custGeom>
              <a:avLst/>
              <a:gdLst/>
              <a:ahLst/>
              <a:cxnLst/>
              <a:rect l="l" t="t" r="r" b="b"/>
              <a:pathLst>
                <a:path w="3675716" h="457983">
                  <a:moveTo>
                    <a:pt x="20582" y="0"/>
                  </a:moveTo>
                  <a:lnTo>
                    <a:pt x="3655134" y="0"/>
                  </a:lnTo>
                  <a:cubicBezTo>
                    <a:pt x="3660593" y="0"/>
                    <a:pt x="3665828" y="2168"/>
                    <a:pt x="3669688" y="6028"/>
                  </a:cubicBezTo>
                  <a:cubicBezTo>
                    <a:pt x="3673547" y="9888"/>
                    <a:pt x="3675716" y="15123"/>
                    <a:pt x="3675716" y="20582"/>
                  </a:cubicBezTo>
                  <a:lnTo>
                    <a:pt x="3675716" y="437402"/>
                  </a:lnTo>
                  <a:cubicBezTo>
                    <a:pt x="3675716" y="448769"/>
                    <a:pt x="3666501" y="457983"/>
                    <a:pt x="3655134" y="457983"/>
                  </a:cubicBezTo>
                  <a:lnTo>
                    <a:pt x="20582" y="457983"/>
                  </a:lnTo>
                  <a:cubicBezTo>
                    <a:pt x="15123" y="457983"/>
                    <a:pt x="9888" y="455815"/>
                    <a:pt x="6028" y="451955"/>
                  </a:cubicBezTo>
                  <a:cubicBezTo>
                    <a:pt x="2168" y="448095"/>
                    <a:pt x="0" y="442860"/>
                    <a:pt x="0" y="437402"/>
                  </a:cubicBezTo>
                  <a:lnTo>
                    <a:pt x="0" y="20582"/>
                  </a:lnTo>
                  <a:cubicBezTo>
                    <a:pt x="0" y="15123"/>
                    <a:pt x="2168" y="9888"/>
                    <a:pt x="6028" y="6028"/>
                  </a:cubicBezTo>
                  <a:cubicBezTo>
                    <a:pt x="9888" y="2168"/>
                    <a:pt x="15123" y="0"/>
                    <a:pt x="20582" y="0"/>
                  </a:cubicBezTo>
                  <a:close/>
                </a:path>
              </a:pathLst>
            </a:custGeom>
            <a:solidFill>
              <a:srgbClr val="F4EDFB"/>
            </a:solidFill>
          </p:spPr>
          <p:txBody>
            <a:bodyPr/>
            <a:lstStyle/>
            <a:p>
              <a:endParaRPr lang="en-GB"/>
            </a:p>
          </p:txBody>
        </p:sp>
        <p:sp>
          <p:nvSpPr>
            <p:cNvPr id="34" name="TextBox 34"/>
            <p:cNvSpPr txBox="1"/>
            <p:nvPr/>
          </p:nvSpPr>
          <p:spPr>
            <a:xfrm>
              <a:off x="0" y="-95250"/>
              <a:ext cx="3675716" cy="553233"/>
            </a:xfrm>
            <a:prstGeom prst="rect">
              <a:avLst/>
            </a:prstGeom>
          </p:spPr>
          <p:txBody>
            <a:bodyPr lIns="50800" tIns="50800" rIns="50800" bIns="50800" rtlCol="0" anchor="ctr"/>
            <a:lstStyle/>
            <a:p>
              <a:pPr algn="ctr">
                <a:lnSpc>
                  <a:spcPts val="3359"/>
                </a:lnSpc>
              </a:pPr>
              <a:r>
                <a:rPr lang="en-US" sz="2399" b="1" dirty="0">
                  <a:solidFill>
                    <a:srgbClr val="000000"/>
                  </a:solidFill>
                  <a:latin typeface="Alegreya Sans Bold"/>
                  <a:ea typeface="Alegreya Sans Bold"/>
                  <a:cs typeface="Alegreya Sans Bold"/>
                  <a:sym typeface="Alegreya Sans Bold"/>
                </a:rPr>
                <a:t>Tailored Marketing</a:t>
              </a:r>
              <a:r>
                <a:rPr lang="en-US" sz="2399" dirty="0">
                  <a:solidFill>
                    <a:srgbClr val="000000"/>
                  </a:solidFill>
                  <a:latin typeface="Alegreya Sans"/>
                  <a:ea typeface="Alegreya Sans"/>
                  <a:cs typeface="Alegreya Sans"/>
                  <a:sym typeface="Alegreya Sans"/>
                </a:rPr>
                <a:t>: Focus City Hotel campaigns and deals on solo/business travelers, and families for the Resort Hotel. Consider partnerships with businesses who have employees travelling for work.</a:t>
              </a:r>
            </a:p>
          </p:txBody>
        </p:sp>
      </p:grpSp>
      <p:grpSp>
        <p:nvGrpSpPr>
          <p:cNvPr id="35" name="Group 35"/>
          <p:cNvGrpSpPr/>
          <p:nvPr/>
        </p:nvGrpSpPr>
        <p:grpSpPr>
          <a:xfrm>
            <a:off x="2892959" y="7694515"/>
            <a:ext cx="981956" cy="981956"/>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8D1FF"/>
            </a:solidFill>
          </p:spPr>
          <p:txBody>
            <a:bodyPr/>
            <a:lstStyle/>
            <a:p>
              <a:endParaRPr lang="en-GB"/>
            </a:p>
          </p:txBody>
        </p:sp>
        <p:sp>
          <p:nvSpPr>
            <p:cNvPr id="37" name="TextBox 37"/>
            <p:cNvSpPr txBox="1"/>
            <p:nvPr/>
          </p:nvSpPr>
          <p:spPr>
            <a:xfrm>
              <a:off x="76200" y="9525"/>
              <a:ext cx="660400" cy="727075"/>
            </a:xfrm>
            <a:prstGeom prst="rect">
              <a:avLst/>
            </a:prstGeom>
          </p:spPr>
          <p:txBody>
            <a:bodyPr lIns="50800" tIns="50800" rIns="50800" bIns="50800" rtlCol="0" anchor="ctr"/>
            <a:lstStyle/>
            <a:p>
              <a:pPr algn="ctr">
                <a:lnSpc>
                  <a:spcPts val="4199"/>
                </a:lnSpc>
              </a:pPr>
              <a:r>
                <a:rPr lang="en-US" sz="2999">
                  <a:solidFill>
                    <a:srgbClr val="000000"/>
                  </a:solidFill>
                  <a:latin typeface="Norwester"/>
                  <a:ea typeface="Norwester"/>
                  <a:cs typeface="Norwester"/>
                  <a:sym typeface="Norwester"/>
                </a:rPr>
                <a:t>04</a:t>
              </a:r>
            </a:p>
          </p:txBody>
        </p:sp>
      </p:grpSp>
      <p:grpSp>
        <p:nvGrpSpPr>
          <p:cNvPr id="38" name="Group 38"/>
          <p:cNvGrpSpPr/>
          <p:nvPr/>
        </p:nvGrpSpPr>
        <p:grpSpPr>
          <a:xfrm>
            <a:off x="3743049" y="7442400"/>
            <a:ext cx="11826943" cy="1815900"/>
            <a:chOff x="-42952" y="-95250"/>
            <a:chExt cx="3852333" cy="591485"/>
          </a:xfrm>
        </p:grpSpPr>
        <p:sp>
          <p:nvSpPr>
            <p:cNvPr id="39" name="Freeform 39"/>
            <p:cNvSpPr/>
            <p:nvPr/>
          </p:nvSpPr>
          <p:spPr>
            <a:xfrm>
              <a:off x="-42952" y="-57489"/>
              <a:ext cx="3809381" cy="496235"/>
            </a:xfrm>
            <a:custGeom>
              <a:avLst/>
              <a:gdLst/>
              <a:ahLst/>
              <a:cxnLst/>
              <a:rect l="l" t="t" r="r" b="b"/>
              <a:pathLst>
                <a:path w="3809381" h="496235">
                  <a:moveTo>
                    <a:pt x="19859" y="0"/>
                  </a:moveTo>
                  <a:lnTo>
                    <a:pt x="3789522" y="0"/>
                  </a:lnTo>
                  <a:cubicBezTo>
                    <a:pt x="3794789" y="0"/>
                    <a:pt x="3799840" y="2092"/>
                    <a:pt x="3803564" y="5817"/>
                  </a:cubicBezTo>
                  <a:cubicBezTo>
                    <a:pt x="3807289" y="9541"/>
                    <a:pt x="3809381" y="14592"/>
                    <a:pt x="3809381" y="19859"/>
                  </a:cubicBezTo>
                  <a:lnTo>
                    <a:pt x="3809381" y="476375"/>
                  </a:lnTo>
                  <a:cubicBezTo>
                    <a:pt x="3809381" y="481642"/>
                    <a:pt x="3807289" y="486694"/>
                    <a:pt x="3803564" y="490418"/>
                  </a:cubicBezTo>
                  <a:cubicBezTo>
                    <a:pt x="3799840" y="494142"/>
                    <a:pt x="3794789" y="496235"/>
                    <a:pt x="3789522" y="496235"/>
                  </a:cubicBezTo>
                  <a:lnTo>
                    <a:pt x="19859" y="496235"/>
                  </a:lnTo>
                  <a:cubicBezTo>
                    <a:pt x="14592" y="496235"/>
                    <a:pt x="9541" y="494142"/>
                    <a:pt x="5817" y="490418"/>
                  </a:cubicBezTo>
                  <a:cubicBezTo>
                    <a:pt x="2092" y="486694"/>
                    <a:pt x="0" y="481642"/>
                    <a:pt x="0" y="476375"/>
                  </a:cubicBezTo>
                  <a:lnTo>
                    <a:pt x="0" y="19859"/>
                  </a:lnTo>
                  <a:cubicBezTo>
                    <a:pt x="0" y="14592"/>
                    <a:pt x="2092" y="9541"/>
                    <a:pt x="5817" y="5817"/>
                  </a:cubicBezTo>
                  <a:cubicBezTo>
                    <a:pt x="9541" y="2092"/>
                    <a:pt x="14592" y="0"/>
                    <a:pt x="19859" y="0"/>
                  </a:cubicBezTo>
                  <a:close/>
                </a:path>
              </a:pathLst>
            </a:custGeom>
            <a:solidFill>
              <a:srgbClr val="F4EDFB"/>
            </a:solidFill>
          </p:spPr>
          <p:txBody>
            <a:bodyPr/>
            <a:lstStyle/>
            <a:p>
              <a:endParaRPr lang="en-GB"/>
            </a:p>
          </p:txBody>
        </p:sp>
        <p:sp>
          <p:nvSpPr>
            <p:cNvPr id="40" name="TextBox 40"/>
            <p:cNvSpPr txBox="1"/>
            <p:nvPr/>
          </p:nvSpPr>
          <p:spPr>
            <a:xfrm>
              <a:off x="0" y="-95250"/>
              <a:ext cx="3809381" cy="591485"/>
            </a:xfrm>
            <a:prstGeom prst="rect">
              <a:avLst/>
            </a:prstGeom>
          </p:spPr>
          <p:txBody>
            <a:bodyPr lIns="50800" tIns="50800" rIns="50800" bIns="50800" rtlCol="0" anchor="ctr"/>
            <a:lstStyle/>
            <a:p>
              <a:pPr algn="ctr">
                <a:lnSpc>
                  <a:spcPts val="3359"/>
                </a:lnSpc>
              </a:pPr>
              <a:r>
                <a:rPr lang="en-US" sz="2399" b="1" dirty="0">
                  <a:solidFill>
                    <a:srgbClr val="000000"/>
                  </a:solidFill>
                  <a:latin typeface="Alegreya Sans Bold"/>
                  <a:ea typeface="Alegreya Sans Bold"/>
                  <a:cs typeface="Alegreya Sans Bold"/>
                  <a:sym typeface="Alegreya Sans Bold"/>
                </a:rPr>
                <a:t> Strengthen Agent Relationships</a:t>
              </a:r>
              <a:r>
                <a:rPr lang="en-US" sz="2399" dirty="0">
                  <a:solidFill>
                    <a:srgbClr val="000000"/>
                  </a:solidFill>
                  <a:latin typeface="Alegreya Sans"/>
                  <a:ea typeface="Alegreya Sans"/>
                  <a:cs typeface="Alegreya Sans"/>
                  <a:sym typeface="Alegreya Sans"/>
                </a:rPr>
                <a:t>: As agents make up the majority of bookings, recognize and reward top-performing agents and investigate poorer performing agents to see what can be done</a:t>
              </a:r>
            </a:p>
          </p:txBody>
        </p:sp>
      </p:grpSp>
      <p:sp>
        <p:nvSpPr>
          <p:cNvPr id="41" name="TextBox 41"/>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RECOMMENDATIONS</a:t>
            </a:r>
          </a:p>
        </p:txBody>
      </p:sp>
      <p:sp>
        <p:nvSpPr>
          <p:cNvPr id="42" name="TextBox 42"/>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5472030" y="1406047"/>
            <a:ext cx="6984026" cy="666133"/>
            <a:chOff x="0" y="0"/>
            <a:chExt cx="2274873" cy="216976"/>
          </a:xfrm>
        </p:grpSpPr>
        <p:sp>
          <p:nvSpPr>
            <p:cNvPr id="10" name="Freeform 10"/>
            <p:cNvSpPr/>
            <p:nvPr/>
          </p:nvSpPr>
          <p:spPr>
            <a:xfrm>
              <a:off x="0" y="0"/>
              <a:ext cx="2274873" cy="216976"/>
            </a:xfrm>
            <a:custGeom>
              <a:avLst/>
              <a:gdLst/>
              <a:ahLst/>
              <a:cxnLst/>
              <a:rect l="l" t="t" r="r" b="b"/>
              <a:pathLst>
                <a:path w="2274873" h="216976">
                  <a:moveTo>
                    <a:pt x="0" y="0"/>
                  </a:moveTo>
                  <a:lnTo>
                    <a:pt x="2274873" y="0"/>
                  </a:lnTo>
                  <a:lnTo>
                    <a:pt x="2274873"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2274873"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1248094" y="7204476"/>
            <a:ext cx="4436513" cy="2493726"/>
          </a:xfrm>
          <a:custGeom>
            <a:avLst/>
            <a:gdLst/>
            <a:ahLst/>
            <a:cxnLst/>
            <a:rect l="l" t="t" r="r" b="b"/>
            <a:pathLst>
              <a:path w="4436513" h="2493726">
                <a:moveTo>
                  <a:pt x="0" y="0"/>
                </a:moveTo>
                <a:lnTo>
                  <a:pt x="4436513" y="0"/>
                </a:lnTo>
                <a:lnTo>
                  <a:pt x="4436513" y="2493726"/>
                </a:lnTo>
                <a:lnTo>
                  <a:pt x="0" y="2493726"/>
                </a:lnTo>
                <a:lnTo>
                  <a:pt x="0" y="0"/>
                </a:lnTo>
                <a:close/>
              </a:path>
            </a:pathLst>
          </a:custGeom>
          <a:blipFill>
            <a:blip r:embed="rId5"/>
            <a:stretch>
              <a:fillRect/>
            </a:stretch>
          </a:blipFill>
        </p:spPr>
        <p:txBody>
          <a:bodyPr/>
          <a:lstStyle/>
          <a:p>
            <a:endParaRPr lang="en-GB"/>
          </a:p>
        </p:txBody>
      </p:sp>
      <p:sp>
        <p:nvSpPr>
          <p:cNvPr id="15" name="Freeform 15"/>
          <p:cNvSpPr/>
          <p:nvPr/>
        </p:nvSpPr>
        <p:spPr>
          <a:xfrm>
            <a:off x="14585320" y="6818903"/>
            <a:ext cx="2489180" cy="2439397"/>
          </a:xfrm>
          <a:custGeom>
            <a:avLst/>
            <a:gdLst/>
            <a:ahLst/>
            <a:cxnLst/>
            <a:rect l="l" t="t" r="r" b="b"/>
            <a:pathLst>
              <a:path w="2489180" h="2439397">
                <a:moveTo>
                  <a:pt x="0" y="0"/>
                </a:moveTo>
                <a:lnTo>
                  <a:pt x="2489181" y="0"/>
                </a:lnTo>
                <a:lnTo>
                  <a:pt x="2489181" y="2439397"/>
                </a:lnTo>
                <a:lnTo>
                  <a:pt x="0" y="24393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6" name="TextBox 16"/>
          <p:cNvSpPr txBox="1"/>
          <p:nvPr/>
        </p:nvSpPr>
        <p:spPr>
          <a:xfrm>
            <a:off x="5472030" y="1399072"/>
            <a:ext cx="6984026"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PREDICTIVE MODEL: RANDOM FOREST</a:t>
            </a:r>
          </a:p>
        </p:txBody>
      </p:sp>
      <p:sp>
        <p:nvSpPr>
          <p:cNvPr id="17" name="TextBox 17"/>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8" name="TextBox 18"/>
          <p:cNvSpPr txBox="1"/>
          <p:nvPr/>
        </p:nvSpPr>
        <p:spPr>
          <a:xfrm>
            <a:off x="4183838" y="2281274"/>
            <a:ext cx="9560410" cy="573234"/>
          </a:xfrm>
          <a:prstGeom prst="rect">
            <a:avLst/>
          </a:prstGeom>
        </p:spPr>
        <p:txBody>
          <a:bodyPr wrap="square" lIns="0" tIns="0" rIns="0" bIns="0" rtlCol="0" anchor="t">
            <a:spAutoFit/>
          </a:bodyPr>
          <a:lstStyle/>
          <a:p>
            <a:pPr algn="ctr">
              <a:lnSpc>
                <a:spcPts val="5039"/>
              </a:lnSpc>
              <a:spcBef>
                <a:spcPct val="0"/>
              </a:spcBef>
            </a:pPr>
            <a:r>
              <a:rPr lang="en-US" sz="3599" b="1" dirty="0">
                <a:solidFill>
                  <a:srgbClr val="000000"/>
                </a:solidFill>
                <a:latin typeface="Alegreya Sans Bold"/>
                <a:ea typeface="Alegreya Sans Bold"/>
                <a:cs typeface="Alegreya Sans Bold"/>
                <a:sym typeface="Alegreya Sans Bold"/>
              </a:rPr>
              <a:t>Analysis showed </a:t>
            </a:r>
            <a:r>
              <a:rPr lang="en-US" sz="3599" b="1" dirty="0">
                <a:solidFill>
                  <a:srgbClr val="EF897E"/>
                </a:solidFill>
                <a:latin typeface="Alegreya Sans Bold"/>
                <a:ea typeface="Alegreya Sans Bold"/>
                <a:cs typeface="Alegreya Sans Bold"/>
                <a:sym typeface="Alegreya Sans Bold"/>
              </a:rPr>
              <a:t>37%</a:t>
            </a:r>
            <a:r>
              <a:rPr lang="en-US" sz="3599" b="1" dirty="0">
                <a:solidFill>
                  <a:srgbClr val="000000"/>
                </a:solidFill>
                <a:latin typeface="Alegreya Sans Bold"/>
                <a:ea typeface="Alegreya Sans Bold"/>
                <a:cs typeface="Alegreya Sans Bold"/>
                <a:sym typeface="Alegreya Sans Bold"/>
              </a:rPr>
              <a:t> of bookings are cancelled.</a:t>
            </a:r>
          </a:p>
        </p:txBody>
      </p:sp>
      <p:sp>
        <p:nvSpPr>
          <p:cNvPr id="19" name="TextBox 19"/>
          <p:cNvSpPr txBox="1"/>
          <p:nvPr/>
        </p:nvSpPr>
        <p:spPr>
          <a:xfrm>
            <a:off x="2112572" y="3926829"/>
            <a:ext cx="13384283" cy="2781936"/>
          </a:xfrm>
          <a:prstGeom prst="rect">
            <a:avLst/>
          </a:prstGeom>
        </p:spPr>
        <p:txBody>
          <a:bodyPr lIns="0" tIns="0" rIns="0" bIns="0" rtlCol="0" anchor="t">
            <a:spAutoFit/>
          </a:bodyPr>
          <a:lstStyle/>
          <a:p>
            <a:pPr algn="ctr">
              <a:lnSpc>
                <a:spcPts val="3639"/>
              </a:lnSpc>
              <a:spcBef>
                <a:spcPct val="0"/>
              </a:spcBef>
            </a:pPr>
            <a:r>
              <a:rPr lang="en-US" sz="2599" dirty="0">
                <a:solidFill>
                  <a:srgbClr val="000000"/>
                </a:solidFill>
                <a:latin typeface="Alegreya Sans"/>
                <a:ea typeface="Alegreya Sans"/>
                <a:cs typeface="Alegreya Sans"/>
                <a:sym typeface="Alegreya Sans"/>
              </a:rPr>
              <a:t>A </a:t>
            </a:r>
            <a:r>
              <a:rPr lang="en-US" sz="2599" b="1" dirty="0">
                <a:solidFill>
                  <a:srgbClr val="000000"/>
                </a:solidFill>
                <a:latin typeface="Alegreya Sans"/>
                <a:ea typeface="Alegreya Sans"/>
                <a:cs typeface="Alegreya Sans"/>
                <a:sym typeface="Alegreya Sans"/>
              </a:rPr>
              <a:t>random forest </a:t>
            </a:r>
            <a:r>
              <a:rPr lang="en-US" sz="2599" dirty="0">
                <a:solidFill>
                  <a:srgbClr val="000000"/>
                </a:solidFill>
                <a:latin typeface="Alegreya Sans"/>
                <a:ea typeface="Alegreya Sans"/>
                <a:cs typeface="Alegreya Sans"/>
                <a:sym typeface="Alegreya Sans"/>
              </a:rPr>
              <a:t>is a machine learning method that builds and combines many individual decision trees to make a final prediction.</a:t>
            </a:r>
          </a:p>
          <a:p>
            <a:pPr algn="ctr">
              <a:lnSpc>
                <a:spcPts val="3639"/>
              </a:lnSpc>
              <a:spcBef>
                <a:spcPct val="0"/>
              </a:spcBef>
            </a:pPr>
            <a:endParaRPr lang="en-US" sz="2599" dirty="0">
              <a:solidFill>
                <a:srgbClr val="000000"/>
              </a:solidFill>
              <a:latin typeface="Alegreya Sans"/>
              <a:ea typeface="Alegreya Sans"/>
              <a:cs typeface="Alegreya Sans"/>
              <a:sym typeface="Alegreya Sans"/>
            </a:endParaRPr>
          </a:p>
          <a:p>
            <a:pPr algn="ctr">
              <a:lnSpc>
                <a:spcPts val="3639"/>
              </a:lnSpc>
              <a:spcBef>
                <a:spcPct val="0"/>
              </a:spcBef>
            </a:pPr>
            <a:r>
              <a:rPr lang="en-US" sz="2599" dirty="0">
                <a:solidFill>
                  <a:srgbClr val="000000"/>
                </a:solidFill>
                <a:latin typeface="Alegreya Sans"/>
                <a:ea typeface="Alegreya Sans"/>
                <a:cs typeface="Alegreya Sans"/>
                <a:sym typeface="Alegreya Sans"/>
              </a:rPr>
              <a:t>Each decision tree is like a flowchart that asks a series of questions about the data</a:t>
            </a:r>
          </a:p>
          <a:p>
            <a:pPr algn="ctr">
              <a:lnSpc>
                <a:spcPts val="3639"/>
              </a:lnSpc>
              <a:spcBef>
                <a:spcPct val="0"/>
              </a:spcBef>
            </a:pPr>
            <a:endParaRPr lang="en-US" sz="2599" dirty="0">
              <a:solidFill>
                <a:srgbClr val="000000"/>
              </a:solidFill>
              <a:latin typeface="Alegreya Sans"/>
              <a:ea typeface="Alegreya Sans"/>
              <a:cs typeface="Alegreya Sans"/>
              <a:sym typeface="Alegreya Sans"/>
            </a:endParaRPr>
          </a:p>
          <a:p>
            <a:pPr algn="ctr">
              <a:lnSpc>
                <a:spcPts val="3639"/>
              </a:lnSpc>
              <a:spcBef>
                <a:spcPct val="0"/>
              </a:spcBef>
            </a:pPr>
            <a:r>
              <a:rPr lang="en-US" sz="2599" dirty="0">
                <a:solidFill>
                  <a:srgbClr val="000000"/>
                </a:solidFill>
                <a:latin typeface="Alegreya Sans"/>
                <a:ea typeface="Alegreya Sans"/>
                <a:cs typeface="Alegreya Sans"/>
                <a:sym typeface="Alegreya Sans"/>
              </a:rPr>
              <a:t>Every tree looks at slightly different random parts of the data, so each tree is unique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5472030" y="1406047"/>
            <a:ext cx="6984026" cy="666133"/>
            <a:chOff x="0" y="0"/>
            <a:chExt cx="2274873" cy="216976"/>
          </a:xfrm>
        </p:grpSpPr>
        <p:sp>
          <p:nvSpPr>
            <p:cNvPr id="10" name="Freeform 10"/>
            <p:cNvSpPr/>
            <p:nvPr/>
          </p:nvSpPr>
          <p:spPr>
            <a:xfrm>
              <a:off x="0" y="0"/>
              <a:ext cx="2274873" cy="216976"/>
            </a:xfrm>
            <a:custGeom>
              <a:avLst/>
              <a:gdLst/>
              <a:ahLst/>
              <a:cxnLst/>
              <a:rect l="l" t="t" r="r" b="b"/>
              <a:pathLst>
                <a:path w="2274873" h="216976">
                  <a:moveTo>
                    <a:pt x="0" y="0"/>
                  </a:moveTo>
                  <a:lnTo>
                    <a:pt x="2274873" y="0"/>
                  </a:lnTo>
                  <a:lnTo>
                    <a:pt x="2274873"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2274873"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13321515" y="7064655"/>
            <a:ext cx="3727757" cy="2297654"/>
          </a:xfrm>
          <a:custGeom>
            <a:avLst/>
            <a:gdLst/>
            <a:ahLst/>
            <a:cxnLst/>
            <a:rect l="l" t="t" r="r" b="b"/>
            <a:pathLst>
              <a:path w="3727757" h="2297654">
                <a:moveTo>
                  <a:pt x="0" y="0"/>
                </a:moveTo>
                <a:lnTo>
                  <a:pt x="3727757" y="0"/>
                </a:lnTo>
                <a:lnTo>
                  <a:pt x="3727757" y="2297654"/>
                </a:lnTo>
                <a:lnTo>
                  <a:pt x="0" y="22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5" name="TextBox 15"/>
          <p:cNvSpPr txBox="1"/>
          <p:nvPr/>
        </p:nvSpPr>
        <p:spPr>
          <a:xfrm>
            <a:off x="5472030" y="1399072"/>
            <a:ext cx="6984026"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PREDICTIVE MODEL: RANDOM FOREST</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2467204" y="3626924"/>
            <a:ext cx="13353591" cy="3414392"/>
          </a:xfrm>
          <a:prstGeom prst="rect">
            <a:avLst/>
          </a:prstGeom>
        </p:spPr>
        <p:txBody>
          <a:bodyPr lIns="0" tIns="0" rIns="0" bIns="0" rtlCol="0" anchor="t">
            <a:spAutoFit/>
          </a:bodyPr>
          <a:lstStyle/>
          <a:p>
            <a:pPr marL="690905" lvl="1" indent="-345452" algn="just">
              <a:lnSpc>
                <a:spcPts val="4480"/>
              </a:lnSpc>
              <a:buFont typeface="Arial"/>
              <a:buChar char="•"/>
            </a:pPr>
            <a:r>
              <a:rPr lang="en-US" sz="3200" dirty="0">
                <a:solidFill>
                  <a:srgbClr val="000000"/>
                </a:solidFill>
                <a:latin typeface="Alegreya Sans"/>
                <a:ea typeface="Alegreya Sans"/>
                <a:cs typeface="Alegreya Sans"/>
                <a:sym typeface="Alegreya Sans"/>
              </a:rPr>
              <a:t>Captures complex relationships in the data</a:t>
            </a:r>
          </a:p>
          <a:p>
            <a:pPr algn="just">
              <a:lnSpc>
                <a:spcPts val="4480"/>
              </a:lnSpc>
            </a:pPr>
            <a:endParaRPr lang="en-US" sz="3200" dirty="0">
              <a:solidFill>
                <a:srgbClr val="000000"/>
              </a:solidFill>
              <a:latin typeface="Alegreya Sans"/>
              <a:ea typeface="Alegreya Sans"/>
              <a:cs typeface="Alegreya Sans"/>
              <a:sym typeface="Alegreya Sans"/>
            </a:endParaRPr>
          </a:p>
          <a:p>
            <a:pPr marL="690905" lvl="1" indent="-345452" algn="just">
              <a:lnSpc>
                <a:spcPts val="4480"/>
              </a:lnSpc>
              <a:buFont typeface="Arial"/>
              <a:buChar char="•"/>
            </a:pPr>
            <a:r>
              <a:rPr lang="en-US" sz="3200" dirty="0">
                <a:solidFill>
                  <a:srgbClr val="000000"/>
                </a:solidFill>
                <a:latin typeface="Alegreya Sans"/>
                <a:ea typeface="Alegreya Sans"/>
                <a:cs typeface="Alegreya Sans"/>
                <a:sym typeface="Alegreya Sans"/>
              </a:rPr>
              <a:t>Random forests can process datasets with numerous numerical and categorical features without requiring extensive feature selection</a:t>
            </a:r>
          </a:p>
          <a:p>
            <a:pPr algn="just">
              <a:lnSpc>
                <a:spcPts val="4480"/>
              </a:lnSpc>
            </a:pPr>
            <a:endParaRPr lang="en-US" sz="3200" dirty="0">
              <a:solidFill>
                <a:srgbClr val="000000"/>
              </a:solidFill>
              <a:latin typeface="Alegreya Sans"/>
              <a:ea typeface="Alegreya Sans"/>
              <a:cs typeface="Alegreya Sans"/>
              <a:sym typeface="Alegreya Sans"/>
            </a:endParaRPr>
          </a:p>
          <a:p>
            <a:pPr marL="690905" lvl="1" indent="-345452" algn="just">
              <a:lnSpc>
                <a:spcPts val="4480"/>
              </a:lnSpc>
              <a:buFont typeface="Arial"/>
              <a:buChar char="•"/>
            </a:pPr>
            <a:r>
              <a:rPr lang="en-US" sz="3200" dirty="0">
                <a:solidFill>
                  <a:srgbClr val="000000"/>
                </a:solidFill>
                <a:latin typeface="Alegreya Sans"/>
                <a:ea typeface="Alegreya Sans"/>
                <a:cs typeface="Alegreya Sans"/>
                <a:sym typeface="Alegreya Sans"/>
              </a:rPr>
              <a:t>Resilient to noise and outliers: ideal for real-world data</a:t>
            </a:r>
          </a:p>
        </p:txBody>
      </p:sp>
      <p:sp>
        <p:nvSpPr>
          <p:cNvPr id="18" name="TextBox 18"/>
          <p:cNvSpPr txBox="1"/>
          <p:nvPr/>
        </p:nvSpPr>
        <p:spPr>
          <a:xfrm>
            <a:off x="2735046" y="2901939"/>
            <a:ext cx="3544897" cy="604521"/>
          </a:xfrm>
          <a:prstGeom prst="rect">
            <a:avLst/>
          </a:prstGeom>
        </p:spPr>
        <p:txBody>
          <a:bodyPr lIns="0" tIns="0" rIns="0" bIns="0" rtlCol="0" anchor="t">
            <a:spAutoFit/>
          </a:bodyPr>
          <a:lstStyle/>
          <a:p>
            <a:pPr algn="ctr">
              <a:lnSpc>
                <a:spcPts val="4479"/>
              </a:lnSpc>
              <a:spcBef>
                <a:spcPct val="0"/>
              </a:spcBef>
            </a:pPr>
            <a:r>
              <a:rPr lang="en-US" sz="3199" b="1">
                <a:solidFill>
                  <a:srgbClr val="000000"/>
                </a:solidFill>
                <a:latin typeface="Alegreya Sans Bold"/>
                <a:ea typeface="Alegreya Sans Bold"/>
                <a:cs typeface="Alegreya Sans Bold"/>
                <a:sym typeface="Alegreya Sans Bold"/>
              </a:rPr>
              <a:t>Why random forest?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5472030" y="1406047"/>
            <a:ext cx="6984026" cy="666133"/>
            <a:chOff x="0" y="0"/>
            <a:chExt cx="2274873" cy="216976"/>
          </a:xfrm>
        </p:grpSpPr>
        <p:sp>
          <p:nvSpPr>
            <p:cNvPr id="10" name="Freeform 10"/>
            <p:cNvSpPr/>
            <p:nvPr/>
          </p:nvSpPr>
          <p:spPr>
            <a:xfrm>
              <a:off x="0" y="0"/>
              <a:ext cx="2274873" cy="216976"/>
            </a:xfrm>
            <a:custGeom>
              <a:avLst/>
              <a:gdLst/>
              <a:ahLst/>
              <a:cxnLst/>
              <a:rect l="l" t="t" r="r" b="b"/>
              <a:pathLst>
                <a:path w="2274873" h="216976">
                  <a:moveTo>
                    <a:pt x="0" y="0"/>
                  </a:moveTo>
                  <a:lnTo>
                    <a:pt x="2274873" y="0"/>
                  </a:lnTo>
                  <a:lnTo>
                    <a:pt x="2274873"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2274873"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3147766" y="2388738"/>
            <a:ext cx="7865739" cy="7209045"/>
          </a:xfrm>
          <a:custGeom>
            <a:avLst/>
            <a:gdLst/>
            <a:ahLst/>
            <a:cxnLst/>
            <a:rect l="l" t="t" r="r" b="b"/>
            <a:pathLst>
              <a:path w="7865739" h="7209045">
                <a:moveTo>
                  <a:pt x="0" y="0"/>
                </a:moveTo>
                <a:lnTo>
                  <a:pt x="7865739" y="0"/>
                </a:lnTo>
                <a:lnTo>
                  <a:pt x="7865739" y="7209044"/>
                </a:lnTo>
                <a:lnTo>
                  <a:pt x="0" y="7209044"/>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5472030" y="1399072"/>
            <a:ext cx="6984026"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PREDICTIVE MODEL: RANDOM FOREST</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a:extLst>
              <a:ext uri="{FF2B5EF4-FFF2-40B4-BE49-F238E27FC236}">
                <a16:creationId xmlns:a16="http://schemas.microsoft.com/office/drawing/2014/main" id="{3DF1ABA8-01DE-F9DB-577E-0208EB470512}"/>
              </a:ext>
            </a:extLst>
          </p:cNvPr>
          <p:cNvSpPr txBox="1"/>
          <p:nvPr/>
        </p:nvSpPr>
        <p:spPr>
          <a:xfrm>
            <a:off x="11430000" y="3626924"/>
            <a:ext cx="4876800" cy="3400290"/>
          </a:xfrm>
          <a:prstGeom prst="rect">
            <a:avLst/>
          </a:prstGeom>
        </p:spPr>
        <p:txBody>
          <a:bodyPr wrap="square" lIns="0" tIns="0" rIns="0" bIns="0" rtlCol="0" anchor="t">
            <a:spAutoFit/>
          </a:bodyPr>
          <a:lstStyle/>
          <a:p>
            <a:pPr marL="345453" lvl="1">
              <a:lnSpc>
                <a:spcPts val="4480"/>
              </a:lnSpc>
            </a:pPr>
            <a:r>
              <a:rPr lang="en-US" sz="3200" dirty="0">
                <a:solidFill>
                  <a:srgbClr val="000000"/>
                </a:solidFill>
                <a:latin typeface="Alegreya Sans"/>
                <a:ea typeface="Alegreya Sans"/>
                <a:cs typeface="Alegreya Sans"/>
                <a:sym typeface="Alegreya Sans"/>
              </a:rPr>
              <a:t>Highest factors influencing cancellations:</a:t>
            </a:r>
          </a:p>
          <a:p>
            <a:pPr marL="690905" lvl="1" indent="-345452">
              <a:lnSpc>
                <a:spcPts val="4480"/>
              </a:lnSpc>
              <a:buFont typeface="Arial"/>
              <a:buChar char="•"/>
            </a:pPr>
            <a:endParaRPr lang="en-US" sz="3200" dirty="0">
              <a:solidFill>
                <a:srgbClr val="000000"/>
              </a:solidFill>
              <a:latin typeface="Alegreya Sans"/>
              <a:ea typeface="Alegreya Sans"/>
              <a:cs typeface="Alegreya Sans"/>
              <a:sym typeface="Alegreya Sans"/>
            </a:endParaRPr>
          </a:p>
          <a:p>
            <a:pPr marL="690905" lvl="1" indent="-345452">
              <a:lnSpc>
                <a:spcPts val="4480"/>
              </a:lnSpc>
              <a:buFont typeface="Arial"/>
              <a:buChar char="•"/>
            </a:pPr>
            <a:r>
              <a:rPr lang="en-US" sz="3200" dirty="0">
                <a:solidFill>
                  <a:srgbClr val="000000"/>
                </a:solidFill>
                <a:latin typeface="Alegreya Sans"/>
                <a:ea typeface="Alegreya Sans"/>
                <a:cs typeface="Alegreya Sans"/>
                <a:sym typeface="Alegreya Sans"/>
              </a:rPr>
              <a:t>Deposit type (0.48)</a:t>
            </a:r>
          </a:p>
          <a:p>
            <a:pPr marL="690905" lvl="1" indent="-345452">
              <a:lnSpc>
                <a:spcPts val="4480"/>
              </a:lnSpc>
              <a:buFont typeface="Arial"/>
              <a:buChar char="•"/>
            </a:pPr>
            <a:r>
              <a:rPr lang="en-US" sz="3200" dirty="0">
                <a:solidFill>
                  <a:srgbClr val="000000"/>
                </a:solidFill>
                <a:latin typeface="Alegreya Sans"/>
                <a:ea typeface="Alegreya Sans"/>
                <a:cs typeface="Alegreya Sans"/>
                <a:sym typeface="Alegreya Sans"/>
              </a:rPr>
              <a:t>Agent (0.38)</a:t>
            </a:r>
          </a:p>
          <a:p>
            <a:pPr marL="690905" lvl="1" indent="-345452">
              <a:lnSpc>
                <a:spcPts val="4480"/>
              </a:lnSpc>
              <a:buFont typeface="Arial"/>
              <a:buChar char="•"/>
            </a:pPr>
            <a:r>
              <a:rPr lang="en-US" sz="3200" dirty="0">
                <a:solidFill>
                  <a:srgbClr val="000000"/>
                </a:solidFill>
                <a:latin typeface="Alegreya Sans"/>
                <a:ea typeface="Alegreya Sans"/>
                <a:cs typeface="Alegreya Sans"/>
                <a:sym typeface="Alegreya Sans"/>
              </a:rPr>
              <a:t>Country (0.35)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468602"/>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8" name="Group 8"/>
          <p:cNvGrpSpPr/>
          <p:nvPr/>
        </p:nvGrpSpPr>
        <p:grpSpPr>
          <a:xfrm>
            <a:off x="5472030" y="1406047"/>
            <a:ext cx="6984026" cy="666133"/>
            <a:chOff x="0" y="0"/>
            <a:chExt cx="2274873" cy="216976"/>
          </a:xfrm>
        </p:grpSpPr>
        <p:sp>
          <p:nvSpPr>
            <p:cNvPr id="9" name="Freeform 9"/>
            <p:cNvSpPr/>
            <p:nvPr/>
          </p:nvSpPr>
          <p:spPr>
            <a:xfrm>
              <a:off x="0" y="0"/>
              <a:ext cx="2274873" cy="216976"/>
            </a:xfrm>
            <a:custGeom>
              <a:avLst/>
              <a:gdLst/>
              <a:ahLst/>
              <a:cxnLst/>
              <a:rect l="l" t="t" r="r" b="b"/>
              <a:pathLst>
                <a:path w="2274873" h="216976">
                  <a:moveTo>
                    <a:pt x="0" y="0"/>
                  </a:moveTo>
                  <a:lnTo>
                    <a:pt x="2274873" y="0"/>
                  </a:lnTo>
                  <a:lnTo>
                    <a:pt x="2274873" y="216976"/>
                  </a:lnTo>
                  <a:lnTo>
                    <a:pt x="0" y="216976"/>
                  </a:lnTo>
                  <a:close/>
                </a:path>
              </a:pathLst>
            </a:custGeom>
            <a:solidFill>
              <a:srgbClr val="E8D1FF"/>
            </a:solidFill>
          </p:spPr>
          <p:txBody>
            <a:bodyPr/>
            <a:lstStyle/>
            <a:p>
              <a:endParaRPr lang="en-GB"/>
            </a:p>
          </p:txBody>
        </p:sp>
        <p:sp>
          <p:nvSpPr>
            <p:cNvPr id="10" name="TextBox 10"/>
            <p:cNvSpPr txBox="1"/>
            <p:nvPr/>
          </p:nvSpPr>
          <p:spPr>
            <a:xfrm>
              <a:off x="0" y="-76200"/>
              <a:ext cx="2274873" cy="293176"/>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2" name="Freeform 12"/>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3" name="Group 13"/>
          <p:cNvGrpSpPr/>
          <p:nvPr/>
        </p:nvGrpSpPr>
        <p:grpSpPr>
          <a:xfrm>
            <a:off x="2230436" y="3292464"/>
            <a:ext cx="14305713" cy="734897"/>
            <a:chOff x="0" y="0"/>
            <a:chExt cx="4659731" cy="239374"/>
          </a:xfrm>
        </p:grpSpPr>
        <p:sp>
          <p:nvSpPr>
            <p:cNvPr id="14" name="Freeform 14"/>
            <p:cNvSpPr/>
            <p:nvPr/>
          </p:nvSpPr>
          <p:spPr>
            <a:xfrm>
              <a:off x="0" y="0"/>
              <a:ext cx="4659731" cy="239374"/>
            </a:xfrm>
            <a:custGeom>
              <a:avLst/>
              <a:gdLst/>
              <a:ahLst/>
              <a:cxnLst/>
              <a:rect l="l" t="t" r="r" b="b"/>
              <a:pathLst>
                <a:path w="4659731" h="239374">
                  <a:moveTo>
                    <a:pt x="16235" y="0"/>
                  </a:moveTo>
                  <a:lnTo>
                    <a:pt x="4643495" y="0"/>
                  </a:lnTo>
                  <a:cubicBezTo>
                    <a:pt x="4647801" y="0"/>
                    <a:pt x="4651931" y="1711"/>
                    <a:pt x="4654976" y="4755"/>
                  </a:cubicBezTo>
                  <a:cubicBezTo>
                    <a:pt x="4658020" y="7800"/>
                    <a:pt x="4659731" y="11929"/>
                    <a:pt x="4659731" y="16235"/>
                  </a:cubicBezTo>
                  <a:lnTo>
                    <a:pt x="4659731" y="223139"/>
                  </a:lnTo>
                  <a:cubicBezTo>
                    <a:pt x="4659731" y="232106"/>
                    <a:pt x="4652462" y="239374"/>
                    <a:pt x="4643495" y="239374"/>
                  </a:cubicBezTo>
                  <a:lnTo>
                    <a:pt x="16235" y="239374"/>
                  </a:lnTo>
                  <a:cubicBezTo>
                    <a:pt x="7269" y="239374"/>
                    <a:pt x="0" y="232106"/>
                    <a:pt x="0" y="223139"/>
                  </a:cubicBezTo>
                  <a:lnTo>
                    <a:pt x="0" y="16235"/>
                  </a:lnTo>
                  <a:cubicBezTo>
                    <a:pt x="0" y="11929"/>
                    <a:pt x="1711" y="7800"/>
                    <a:pt x="4755" y="4755"/>
                  </a:cubicBezTo>
                  <a:cubicBezTo>
                    <a:pt x="7800" y="1711"/>
                    <a:pt x="11929" y="0"/>
                    <a:pt x="16235" y="0"/>
                  </a:cubicBezTo>
                  <a:close/>
                </a:path>
              </a:pathLst>
            </a:custGeom>
            <a:solidFill>
              <a:srgbClr val="F4EDFB"/>
            </a:solidFill>
          </p:spPr>
          <p:txBody>
            <a:bodyPr/>
            <a:lstStyle/>
            <a:p>
              <a:endParaRPr lang="en-GB"/>
            </a:p>
          </p:txBody>
        </p:sp>
        <p:sp>
          <p:nvSpPr>
            <p:cNvPr id="15" name="TextBox 15"/>
            <p:cNvSpPr txBox="1"/>
            <p:nvPr/>
          </p:nvSpPr>
          <p:spPr>
            <a:xfrm>
              <a:off x="0" y="-123825"/>
              <a:ext cx="4659731" cy="363199"/>
            </a:xfrm>
            <a:prstGeom prst="rect">
              <a:avLst/>
            </a:prstGeom>
          </p:spPr>
          <p:txBody>
            <a:bodyPr lIns="50800" tIns="50800" rIns="50800" bIns="50800" rtlCol="0" anchor="ctr"/>
            <a:lstStyle/>
            <a:p>
              <a:pPr algn="ctr">
                <a:lnSpc>
                  <a:spcPts val="4479"/>
                </a:lnSpc>
              </a:pPr>
              <a:r>
                <a:rPr lang="en-US" sz="3199" b="1">
                  <a:solidFill>
                    <a:srgbClr val="000000"/>
                  </a:solidFill>
                  <a:latin typeface="Alegreya Sans Bold"/>
                  <a:ea typeface="Alegreya Sans Bold"/>
                  <a:cs typeface="Alegreya Sans Bold"/>
                  <a:sym typeface="Alegreya Sans Bold"/>
                </a:rPr>
                <a:t> Further development , testing and evaluation of this model is needed.</a:t>
              </a:r>
            </a:p>
          </p:txBody>
        </p:sp>
      </p:grpSp>
      <p:grpSp>
        <p:nvGrpSpPr>
          <p:cNvPr id="16" name="Group 16"/>
          <p:cNvGrpSpPr/>
          <p:nvPr/>
        </p:nvGrpSpPr>
        <p:grpSpPr>
          <a:xfrm>
            <a:off x="2230436" y="4201423"/>
            <a:ext cx="14305713" cy="734898"/>
            <a:chOff x="0" y="0"/>
            <a:chExt cx="4659731" cy="239375"/>
          </a:xfrm>
        </p:grpSpPr>
        <p:sp>
          <p:nvSpPr>
            <p:cNvPr id="17" name="Freeform 17"/>
            <p:cNvSpPr/>
            <p:nvPr/>
          </p:nvSpPr>
          <p:spPr>
            <a:xfrm>
              <a:off x="0" y="0"/>
              <a:ext cx="4659731" cy="239375"/>
            </a:xfrm>
            <a:custGeom>
              <a:avLst/>
              <a:gdLst/>
              <a:ahLst/>
              <a:cxnLst/>
              <a:rect l="l" t="t" r="r" b="b"/>
              <a:pathLst>
                <a:path w="4659731" h="239375">
                  <a:moveTo>
                    <a:pt x="16235" y="0"/>
                  </a:moveTo>
                  <a:lnTo>
                    <a:pt x="4643495" y="0"/>
                  </a:lnTo>
                  <a:cubicBezTo>
                    <a:pt x="4647801" y="0"/>
                    <a:pt x="4651931" y="1711"/>
                    <a:pt x="4654976" y="4755"/>
                  </a:cubicBezTo>
                  <a:cubicBezTo>
                    <a:pt x="4658020" y="7800"/>
                    <a:pt x="4659731" y="11929"/>
                    <a:pt x="4659731" y="16235"/>
                  </a:cubicBezTo>
                  <a:lnTo>
                    <a:pt x="4659731" y="223140"/>
                  </a:lnTo>
                  <a:cubicBezTo>
                    <a:pt x="4659731" y="232106"/>
                    <a:pt x="4652462" y="239375"/>
                    <a:pt x="4643495" y="239375"/>
                  </a:cubicBezTo>
                  <a:lnTo>
                    <a:pt x="16235" y="239375"/>
                  </a:lnTo>
                  <a:cubicBezTo>
                    <a:pt x="11929" y="239375"/>
                    <a:pt x="7800" y="237664"/>
                    <a:pt x="4755" y="234620"/>
                  </a:cubicBezTo>
                  <a:cubicBezTo>
                    <a:pt x="1711" y="231575"/>
                    <a:pt x="0" y="227445"/>
                    <a:pt x="0" y="223140"/>
                  </a:cubicBezTo>
                  <a:lnTo>
                    <a:pt x="0" y="16235"/>
                  </a:lnTo>
                  <a:cubicBezTo>
                    <a:pt x="0" y="11929"/>
                    <a:pt x="1711" y="7800"/>
                    <a:pt x="4755" y="4755"/>
                  </a:cubicBezTo>
                  <a:cubicBezTo>
                    <a:pt x="7800" y="1711"/>
                    <a:pt x="11929" y="0"/>
                    <a:pt x="16235" y="0"/>
                  </a:cubicBezTo>
                  <a:close/>
                </a:path>
              </a:pathLst>
            </a:custGeom>
            <a:solidFill>
              <a:srgbClr val="F4EDFB"/>
            </a:solidFill>
          </p:spPr>
          <p:txBody>
            <a:bodyPr/>
            <a:lstStyle/>
            <a:p>
              <a:endParaRPr lang="en-GB"/>
            </a:p>
          </p:txBody>
        </p:sp>
        <p:sp>
          <p:nvSpPr>
            <p:cNvPr id="18" name="TextBox 18"/>
            <p:cNvSpPr txBox="1"/>
            <p:nvPr/>
          </p:nvSpPr>
          <p:spPr>
            <a:xfrm>
              <a:off x="0" y="-123825"/>
              <a:ext cx="4659731" cy="363200"/>
            </a:xfrm>
            <a:prstGeom prst="rect">
              <a:avLst/>
            </a:prstGeom>
          </p:spPr>
          <p:txBody>
            <a:bodyPr lIns="50800" tIns="50800" rIns="50800" bIns="50800" rtlCol="0" anchor="ctr"/>
            <a:lstStyle/>
            <a:p>
              <a:pPr algn="ctr">
                <a:lnSpc>
                  <a:spcPts val="4480"/>
                </a:lnSpc>
              </a:pPr>
              <a:r>
                <a:rPr lang="en-US" sz="3200">
                  <a:solidFill>
                    <a:srgbClr val="000000"/>
                  </a:solidFill>
                  <a:latin typeface="Alegreya Sans"/>
                  <a:ea typeface="Alegreya Sans"/>
                  <a:cs typeface="Alegreya Sans"/>
                  <a:sym typeface="Alegreya Sans"/>
                </a:rPr>
                <a:t>Computing time was large!</a:t>
              </a:r>
            </a:p>
          </p:txBody>
        </p:sp>
      </p:grpSp>
      <p:grpSp>
        <p:nvGrpSpPr>
          <p:cNvPr id="19" name="Group 19"/>
          <p:cNvGrpSpPr/>
          <p:nvPr/>
        </p:nvGrpSpPr>
        <p:grpSpPr>
          <a:xfrm>
            <a:off x="2230436" y="5034004"/>
            <a:ext cx="14305713" cy="734898"/>
            <a:chOff x="0" y="0"/>
            <a:chExt cx="4659731" cy="239375"/>
          </a:xfrm>
        </p:grpSpPr>
        <p:sp>
          <p:nvSpPr>
            <p:cNvPr id="20" name="Freeform 20"/>
            <p:cNvSpPr/>
            <p:nvPr/>
          </p:nvSpPr>
          <p:spPr>
            <a:xfrm>
              <a:off x="0" y="0"/>
              <a:ext cx="4659731" cy="239375"/>
            </a:xfrm>
            <a:custGeom>
              <a:avLst/>
              <a:gdLst/>
              <a:ahLst/>
              <a:cxnLst/>
              <a:rect l="l" t="t" r="r" b="b"/>
              <a:pathLst>
                <a:path w="4659731" h="239375">
                  <a:moveTo>
                    <a:pt x="16235" y="0"/>
                  </a:moveTo>
                  <a:lnTo>
                    <a:pt x="4643495" y="0"/>
                  </a:lnTo>
                  <a:cubicBezTo>
                    <a:pt x="4647801" y="0"/>
                    <a:pt x="4651931" y="1711"/>
                    <a:pt x="4654976" y="4755"/>
                  </a:cubicBezTo>
                  <a:cubicBezTo>
                    <a:pt x="4658020" y="7800"/>
                    <a:pt x="4659731" y="11929"/>
                    <a:pt x="4659731" y="16235"/>
                  </a:cubicBezTo>
                  <a:lnTo>
                    <a:pt x="4659731" y="223140"/>
                  </a:lnTo>
                  <a:cubicBezTo>
                    <a:pt x="4659731" y="232106"/>
                    <a:pt x="4652462" y="239375"/>
                    <a:pt x="4643495" y="239375"/>
                  </a:cubicBezTo>
                  <a:lnTo>
                    <a:pt x="16235" y="239375"/>
                  </a:lnTo>
                  <a:cubicBezTo>
                    <a:pt x="11929" y="239375"/>
                    <a:pt x="7800" y="237664"/>
                    <a:pt x="4755" y="234620"/>
                  </a:cubicBezTo>
                  <a:cubicBezTo>
                    <a:pt x="1711" y="231575"/>
                    <a:pt x="0" y="227445"/>
                    <a:pt x="0" y="223140"/>
                  </a:cubicBezTo>
                  <a:lnTo>
                    <a:pt x="0" y="16235"/>
                  </a:lnTo>
                  <a:cubicBezTo>
                    <a:pt x="0" y="11929"/>
                    <a:pt x="1711" y="7800"/>
                    <a:pt x="4755" y="4755"/>
                  </a:cubicBezTo>
                  <a:cubicBezTo>
                    <a:pt x="7800" y="1711"/>
                    <a:pt x="11929" y="0"/>
                    <a:pt x="16235" y="0"/>
                  </a:cubicBezTo>
                  <a:close/>
                </a:path>
              </a:pathLst>
            </a:custGeom>
            <a:solidFill>
              <a:srgbClr val="F4EDFB"/>
            </a:solidFill>
          </p:spPr>
          <p:txBody>
            <a:bodyPr/>
            <a:lstStyle/>
            <a:p>
              <a:endParaRPr lang="en-GB"/>
            </a:p>
          </p:txBody>
        </p:sp>
        <p:sp>
          <p:nvSpPr>
            <p:cNvPr id="21" name="TextBox 21"/>
            <p:cNvSpPr txBox="1"/>
            <p:nvPr/>
          </p:nvSpPr>
          <p:spPr>
            <a:xfrm>
              <a:off x="0" y="-123825"/>
              <a:ext cx="4659731" cy="363200"/>
            </a:xfrm>
            <a:prstGeom prst="rect">
              <a:avLst/>
            </a:prstGeom>
          </p:spPr>
          <p:txBody>
            <a:bodyPr lIns="50800" tIns="50800" rIns="50800" bIns="50800" rtlCol="0" anchor="ctr"/>
            <a:lstStyle/>
            <a:p>
              <a:pPr algn="ctr">
                <a:lnSpc>
                  <a:spcPts val="4480"/>
                </a:lnSpc>
              </a:pPr>
              <a:r>
                <a:rPr lang="en-US" sz="3200">
                  <a:solidFill>
                    <a:srgbClr val="000000"/>
                  </a:solidFill>
                  <a:latin typeface="Alegreya Sans"/>
                  <a:ea typeface="Alegreya Sans"/>
                  <a:cs typeface="Alegreya Sans"/>
                  <a:sym typeface="Alegreya Sans"/>
                </a:rPr>
                <a:t>Works suspiciously well.</a:t>
              </a:r>
            </a:p>
          </p:txBody>
        </p:sp>
      </p:grpSp>
      <p:grpSp>
        <p:nvGrpSpPr>
          <p:cNvPr id="22" name="Group 22"/>
          <p:cNvGrpSpPr/>
          <p:nvPr/>
        </p:nvGrpSpPr>
        <p:grpSpPr>
          <a:xfrm>
            <a:off x="2230436" y="5866585"/>
            <a:ext cx="14305713" cy="712826"/>
            <a:chOff x="0" y="0"/>
            <a:chExt cx="4659731" cy="232185"/>
          </a:xfrm>
        </p:grpSpPr>
        <p:sp>
          <p:nvSpPr>
            <p:cNvPr id="23" name="Freeform 23"/>
            <p:cNvSpPr/>
            <p:nvPr/>
          </p:nvSpPr>
          <p:spPr>
            <a:xfrm>
              <a:off x="0" y="0"/>
              <a:ext cx="4659731" cy="232185"/>
            </a:xfrm>
            <a:custGeom>
              <a:avLst/>
              <a:gdLst/>
              <a:ahLst/>
              <a:cxnLst/>
              <a:rect l="l" t="t" r="r" b="b"/>
              <a:pathLst>
                <a:path w="4659731" h="232185">
                  <a:moveTo>
                    <a:pt x="16235" y="0"/>
                  </a:moveTo>
                  <a:lnTo>
                    <a:pt x="4643495" y="0"/>
                  </a:lnTo>
                  <a:cubicBezTo>
                    <a:pt x="4647801" y="0"/>
                    <a:pt x="4651931" y="1711"/>
                    <a:pt x="4654976" y="4755"/>
                  </a:cubicBezTo>
                  <a:cubicBezTo>
                    <a:pt x="4658020" y="7800"/>
                    <a:pt x="4659731" y="11929"/>
                    <a:pt x="4659731" y="16235"/>
                  </a:cubicBezTo>
                  <a:lnTo>
                    <a:pt x="4659731" y="215950"/>
                  </a:lnTo>
                  <a:cubicBezTo>
                    <a:pt x="4659731" y="224917"/>
                    <a:pt x="4652462" y="232185"/>
                    <a:pt x="4643495" y="232185"/>
                  </a:cubicBezTo>
                  <a:lnTo>
                    <a:pt x="16235" y="232185"/>
                  </a:lnTo>
                  <a:cubicBezTo>
                    <a:pt x="11929" y="232185"/>
                    <a:pt x="7800" y="230475"/>
                    <a:pt x="4755" y="227430"/>
                  </a:cubicBezTo>
                  <a:cubicBezTo>
                    <a:pt x="1711" y="224385"/>
                    <a:pt x="0" y="220256"/>
                    <a:pt x="0" y="215950"/>
                  </a:cubicBezTo>
                  <a:lnTo>
                    <a:pt x="0" y="16235"/>
                  </a:lnTo>
                  <a:cubicBezTo>
                    <a:pt x="0" y="11929"/>
                    <a:pt x="1711" y="7800"/>
                    <a:pt x="4755" y="4755"/>
                  </a:cubicBezTo>
                  <a:cubicBezTo>
                    <a:pt x="7800" y="1711"/>
                    <a:pt x="11929" y="0"/>
                    <a:pt x="16235" y="0"/>
                  </a:cubicBezTo>
                  <a:close/>
                </a:path>
              </a:pathLst>
            </a:custGeom>
            <a:solidFill>
              <a:srgbClr val="F4EDFB"/>
            </a:solidFill>
          </p:spPr>
          <p:txBody>
            <a:bodyPr/>
            <a:lstStyle/>
            <a:p>
              <a:endParaRPr lang="en-GB"/>
            </a:p>
          </p:txBody>
        </p:sp>
        <p:sp>
          <p:nvSpPr>
            <p:cNvPr id="24" name="TextBox 24"/>
            <p:cNvSpPr txBox="1"/>
            <p:nvPr/>
          </p:nvSpPr>
          <p:spPr>
            <a:xfrm>
              <a:off x="0" y="-123825"/>
              <a:ext cx="4659731" cy="356010"/>
            </a:xfrm>
            <a:prstGeom prst="rect">
              <a:avLst/>
            </a:prstGeom>
          </p:spPr>
          <p:txBody>
            <a:bodyPr lIns="50800" tIns="50800" rIns="50800" bIns="50800" rtlCol="0" anchor="ctr"/>
            <a:lstStyle/>
            <a:p>
              <a:pPr algn="ctr">
                <a:lnSpc>
                  <a:spcPts val="4340"/>
                </a:lnSpc>
              </a:pPr>
              <a:r>
                <a:rPr lang="en-US" sz="3100" b="1">
                  <a:solidFill>
                    <a:srgbClr val="7EA356"/>
                  </a:solidFill>
                  <a:latin typeface="Alegreya Sans Bold"/>
                  <a:ea typeface="Alegreya Sans Bold"/>
                  <a:cs typeface="Alegreya Sans Bold"/>
                  <a:sym typeface="Alegreya Sans Bold"/>
                </a:rPr>
                <a:t>However, the concept exists, provides insight into how a fully devloped model would work.</a:t>
              </a:r>
            </a:p>
          </p:txBody>
        </p:sp>
      </p:grpSp>
      <p:sp>
        <p:nvSpPr>
          <p:cNvPr id="25" name="Freeform 25"/>
          <p:cNvSpPr/>
          <p:nvPr/>
        </p:nvSpPr>
        <p:spPr>
          <a:xfrm>
            <a:off x="1756013" y="6885123"/>
            <a:ext cx="4079471" cy="2596027"/>
          </a:xfrm>
          <a:custGeom>
            <a:avLst/>
            <a:gdLst/>
            <a:ahLst/>
            <a:cxnLst/>
            <a:rect l="l" t="t" r="r" b="b"/>
            <a:pathLst>
              <a:path w="4079471" h="2596027">
                <a:moveTo>
                  <a:pt x="0" y="0"/>
                </a:moveTo>
                <a:lnTo>
                  <a:pt x="4079472" y="0"/>
                </a:lnTo>
                <a:lnTo>
                  <a:pt x="4079472" y="2596027"/>
                </a:lnTo>
                <a:lnTo>
                  <a:pt x="0" y="25960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26" name="Freeform 26"/>
          <p:cNvSpPr/>
          <p:nvPr/>
        </p:nvSpPr>
        <p:spPr>
          <a:xfrm>
            <a:off x="12902435" y="6807097"/>
            <a:ext cx="4178208" cy="2674053"/>
          </a:xfrm>
          <a:custGeom>
            <a:avLst/>
            <a:gdLst/>
            <a:ahLst/>
            <a:cxnLst/>
            <a:rect l="l" t="t" r="r" b="b"/>
            <a:pathLst>
              <a:path w="4178208" h="2674053">
                <a:moveTo>
                  <a:pt x="0" y="0"/>
                </a:moveTo>
                <a:lnTo>
                  <a:pt x="4178208" y="0"/>
                </a:lnTo>
                <a:lnTo>
                  <a:pt x="4178208" y="2674053"/>
                </a:lnTo>
                <a:lnTo>
                  <a:pt x="0" y="26740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27" name="TextBox 27"/>
          <p:cNvSpPr txBox="1"/>
          <p:nvPr/>
        </p:nvSpPr>
        <p:spPr>
          <a:xfrm>
            <a:off x="5472030" y="1399072"/>
            <a:ext cx="6984026"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PREDICTIVE MODEL: RANDOM FOREST</a:t>
            </a:r>
          </a:p>
        </p:txBody>
      </p:sp>
      <p:sp>
        <p:nvSpPr>
          <p:cNvPr id="28" name="TextBox 28"/>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29" name="TextBox 29"/>
          <p:cNvSpPr txBox="1"/>
          <p:nvPr/>
        </p:nvSpPr>
        <p:spPr>
          <a:xfrm>
            <a:off x="1756013" y="2529828"/>
            <a:ext cx="4584272" cy="495936"/>
          </a:xfrm>
          <a:prstGeom prst="rect">
            <a:avLst/>
          </a:prstGeom>
        </p:spPr>
        <p:txBody>
          <a:bodyPr lIns="0" tIns="0" rIns="0" bIns="0" rtlCol="0" anchor="t">
            <a:spAutoFit/>
          </a:bodyPr>
          <a:lstStyle/>
          <a:p>
            <a:pPr algn="ctr">
              <a:lnSpc>
                <a:spcPts val="3639"/>
              </a:lnSpc>
              <a:spcBef>
                <a:spcPct val="0"/>
              </a:spcBef>
            </a:pPr>
            <a:r>
              <a:rPr lang="en-US" sz="2599" b="1">
                <a:solidFill>
                  <a:srgbClr val="171717"/>
                </a:solidFill>
                <a:latin typeface="Alegreya Sans Bold"/>
                <a:ea typeface="Alegreya Sans Bold"/>
                <a:cs typeface="Alegreya Sans Bold"/>
                <a:sym typeface="Alegreya Sans Bold"/>
              </a:rPr>
              <a:t>Disclaimer!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43118"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756013" y="1534701"/>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14083144" y="8450319"/>
            <a:ext cx="2448843" cy="405172"/>
          </a:xfrm>
          <a:custGeom>
            <a:avLst/>
            <a:gdLst/>
            <a:ahLst/>
            <a:cxnLst/>
            <a:rect l="l" t="t" r="r" b="b"/>
            <a:pathLst>
              <a:path w="2448843" h="405172">
                <a:moveTo>
                  <a:pt x="0" y="0"/>
                </a:moveTo>
                <a:lnTo>
                  <a:pt x="2448843" y="0"/>
                </a:lnTo>
                <a:lnTo>
                  <a:pt x="2448843" y="405172"/>
                </a:lnTo>
                <a:lnTo>
                  <a:pt x="0" y="4051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9" name="Freeform 9"/>
          <p:cNvSpPr/>
          <p:nvPr/>
        </p:nvSpPr>
        <p:spPr>
          <a:xfrm rot="-5400000">
            <a:off x="-2364519" y="57339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0" name="Freeform 10"/>
          <p:cNvSpPr/>
          <p:nvPr/>
        </p:nvSpPr>
        <p:spPr>
          <a:xfrm rot="-5400000">
            <a:off x="15923481" y="-24956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1" name="Freeform 11"/>
          <p:cNvSpPr/>
          <p:nvPr/>
        </p:nvSpPr>
        <p:spPr>
          <a:xfrm rot="-5400000">
            <a:off x="-3729024" y="1619150"/>
            <a:ext cx="4729037" cy="7048700"/>
          </a:xfrm>
          <a:custGeom>
            <a:avLst/>
            <a:gdLst/>
            <a:ahLst/>
            <a:cxnLst/>
            <a:rect l="l" t="t" r="r" b="b"/>
            <a:pathLst>
              <a:path w="4729037" h="7048700">
                <a:moveTo>
                  <a:pt x="0" y="0"/>
                </a:moveTo>
                <a:lnTo>
                  <a:pt x="4729038" y="0"/>
                </a:lnTo>
                <a:lnTo>
                  <a:pt x="4729038"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Freeform 12"/>
          <p:cNvSpPr/>
          <p:nvPr/>
        </p:nvSpPr>
        <p:spPr>
          <a:xfrm rot="-5400000">
            <a:off x="17286547" y="16191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3" name="TextBox 13"/>
          <p:cNvSpPr txBox="1"/>
          <p:nvPr/>
        </p:nvSpPr>
        <p:spPr>
          <a:xfrm>
            <a:off x="4902280" y="3007581"/>
            <a:ext cx="8483440" cy="4648461"/>
          </a:xfrm>
          <a:prstGeom prst="rect">
            <a:avLst/>
          </a:prstGeom>
        </p:spPr>
        <p:txBody>
          <a:bodyPr lIns="0" tIns="0" rIns="0" bIns="0" rtlCol="0" anchor="t">
            <a:spAutoFit/>
          </a:bodyPr>
          <a:lstStyle/>
          <a:p>
            <a:pPr algn="ctr">
              <a:lnSpc>
                <a:spcPts val="12010"/>
              </a:lnSpc>
            </a:pPr>
            <a:r>
              <a:rPr lang="en-US" sz="12010">
                <a:solidFill>
                  <a:srgbClr val="000000"/>
                </a:solidFill>
                <a:latin typeface="Norwester"/>
                <a:ea typeface="Norwester"/>
                <a:cs typeface="Norwester"/>
                <a:sym typeface="Norwester"/>
              </a:rPr>
              <a:t>THANK YOU!</a:t>
            </a:r>
          </a:p>
          <a:p>
            <a:pPr algn="ctr">
              <a:lnSpc>
                <a:spcPts val="12010"/>
              </a:lnSpc>
            </a:pPr>
            <a:endParaRPr lang="en-US" sz="12010">
              <a:solidFill>
                <a:srgbClr val="000000"/>
              </a:solidFill>
              <a:latin typeface="Norwester"/>
              <a:ea typeface="Norwester"/>
              <a:cs typeface="Norwester"/>
              <a:sym typeface="Norwester"/>
            </a:endParaRPr>
          </a:p>
          <a:p>
            <a:pPr algn="ctr">
              <a:lnSpc>
                <a:spcPts val="12010"/>
              </a:lnSpc>
            </a:pPr>
            <a:r>
              <a:rPr lang="en-US" sz="12010">
                <a:solidFill>
                  <a:srgbClr val="000000"/>
                </a:solidFill>
                <a:latin typeface="Norwester"/>
                <a:ea typeface="Norwester"/>
                <a:cs typeface="Norwester"/>
                <a:sym typeface="Norwester"/>
              </a:rPr>
              <a:t>QUESTIONS?</a:t>
            </a:r>
          </a:p>
        </p:txBody>
      </p:sp>
      <p:sp>
        <p:nvSpPr>
          <p:cNvPr id="14" name="Freeform 14"/>
          <p:cNvSpPr/>
          <p:nvPr/>
        </p:nvSpPr>
        <p:spPr>
          <a:xfrm>
            <a:off x="8343988" y="4515656"/>
            <a:ext cx="1598585" cy="1403713"/>
          </a:xfrm>
          <a:custGeom>
            <a:avLst/>
            <a:gdLst/>
            <a:ahLst/>
            <a:cxnLst/>
            <a:rect l="l" t="t" r="r" b="b"/>
            <a:pathLst>
              <a:path w="1598585" h="1403713">
                <a:moveTo>
                  <a:pt x="0" y="0"/>
                </a:moveTo>
                <a:lnTo>
                  <a:pt x="1598585" y="0"/>
                </a:lnTo>
                <a:lnTo>
                  <a:pt x="1598585" y="1403712"/>
                </a:lnTo>
                <a:lnTo>
                  <a:pt x="0" y="14037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403208" y="1346348"/>
            <a:ext cx="5481584" cy="666133"/>
            <a:chOff x="0" y="0"/>
            <a:chExt cx="1785490" cy="216976"/>
          </a:xfrm>
        </p:grpSpPr>
        <p:sp>
          <p:nvSpPr>
            <p:cNvPr id="10" name="Freeform 10"/>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TextBox 14"/>
          <p:cNvSpPr txBox="1"/>
          <p:nvPr/>
        </p:nvSpPr>
        <p:spPr>
          <a:xfrm>
            <a:off x="2165007" y="3435339"/>
            <a:ext cx="13962147" cy="3976370"/>
          </a:xfrm>
          <a:prstGeom prst="rect">
            <a:avLst/>
          </a:prstGeom>
        </p:spPr>
        <p:txBody>
          <a:bodyPr lIns="0" tIns="0" rIns="0" bIns="0" rtlCol="0" anchor="t">
            <a:spAutoFit/>
          </a:bodyPr>
          <a:lstStyle/>
          <a:p>
            <a:pPr algn="just">
              <a:lnSpc>
                <a:spcPts val="4479"/>
              </a:lnSpc>
            </a:pPr>
            <a:r>
              <a:rPr lang="en-US" sz="3199" b="1" dirty="0">
                <a:solidFill>
                  <a:srgbClr val="000000"/>
                </a:solidFill>
                <a:latin typeface="Alegreya Sans Bold"/>
                <a:ea typeface="Alegreya Sans Bold"/>
                <a:cs typeface="Alegreya Sans Bold"/>
                <a:sym typeface="Alegreya Sans Bold"/>
              </a:rPr>
              <a:t>Further business questions:</a:t>
            </a:r>
          </a:p>
          <a:p>
            <a:pPr marL="690879" lvl="1" indent="-345439" algn="just">
              <a:lnSpc>
                <a:spcPts val="4479"/>
              </a:lnSpc>
              <a:buAutoNum type="arabicPeriod"/>
            </a:pPr>
            <a:r>
              <a:rPr lang="en-US" sz="3199" dirty="0">
                <a:solidFill>
                  <a:srgbClr val="000000"/>
                </a:solidFill>
                <a:latin typeface="Alegreya Sans"/>
                <a:ea typeface="Alegreya Sans"/>
                <a:cs typeface="Alegreya Sans"/>
                <a:sym typeface="Alegreya Sans"/>
              </a:rPr>
              <a:t>Best time of year to book rooms?</a:t>
            </a:r>
          </a:p>
          <a:p>
            <a:pPr marL="690879" lvl="1" indent="-345439" algn="just">
              <a:lnSpc>
                <a:spcPts val="4479"/>
              </a:lnSpc>
              <a:buAutoNum type="arabicPeriod"/>
            </a:pPr>
            <a:r>
              <a:rPr lang="en-US" sz="3199" dirty="0">
                <a:solidFill>
                  <a:srgbClr val="000000"/>
                </a:solidFill>
                <a:latin typeface="Alegreya Sans"/>
                <a:ea typeface="Alegreya Sans"/>
                <a:cs typeface="Alegreya Sans"/>
                <a:sym typeface="Alegreya Sans"/>
              </a:rPr>
              <a:t>Optimal length of stay to get best rates?</a:t>
            </a:r>
          </a:p>
          <a:p>
            <a:pPr marL="690879" lvl="1" indent="-345439" algn="just">
              <a:lnSpc>
                <a:spcPts val="4479"/>
              </a:lnSpc>
              <a:buAutoNum type="arabicPeriod"/>
            </a:pPr>
            <a:r>
              <a:rPr lang="en-US" sz="3199" dirty="0">
                <a:solidFill>
                  <a:srgbClr val="000000"/>
                </a:solidFill>
                <a:latin typeface="Alegreya Sans"/>
                <a:ea typeface="Alegreya Sans"/>
                <a:cs typeface="Alegreya Sans"/>
                <a:sym typeface="Alegreya Sans"/>
              </a:rPr>
              <a:t>Which hotel receives a high number of special requests?</a:t>
            </a:r>
          </a:p>
          <a:p>
            <a:pPr marL="690879" lvl="1" indent="-345439" algn="just">
              <a:lnSpc>
                <a:spcPts val="4479"/>
              </a:lnSpc>
              <a:buAutoNum type="arabicPeriod"/>
            </a:pPr>
            <a:r>
              <a:rPr lang="en-US" sz="3199" dirty="0">
                <a:solidFill>
                  <a:srgbClr val="000000"/>
                </a:solidFill>
                <a:latin typeface="Alegreya Sans"/>
                <a:ea typeface="Alegreya Sans"/>
                <a:cs typeface="Alegreya Sans"/>
                <a:sym typeface="Alegreya Sans"/>
              </a:rPr>
              <a:t>Who is the top agent?</a:t>
            </a:r>
          </a:p>
          <a:p>
            <a:pPr marL="690879" lvl="1" indent="-345439" algn="just">
              <a:lnSpc>
                <a:spcPts val="4479"/>
              </a:lnSpc>
              <a:buAutoNum type="arabicPeriod"/>
            </a:pPr>
            <a:r>
              <a:rPr lang="en-US" sz="3199" dirty="0">
                <a:solidFill>
                  <a:srgbClr val="000000"/>
                </a:solidFill>
                <a:latin typeface="Alegreya Sans"/>
                <a:ea typeface="Alegreya Sans"/>
                <a:cs typeface="Alegreya Sans"/>
                <a:sym typeface="Alegreya Sans"/>
              </a:rPr>
              <a:t>Summary statistics</a:t>
            </a:r>
          </a:p>
          <a:p>
            <a:pPr marL="690879" lvl="1" indent="-345439" algn="just">
              <a:lnSpc>
                <a:spcPts val="4479"/>
              </a:lnSpc>
              <a:spcBef>
                <a:spcPct val="0"/>
              </a:spcBef>
              <a:buAutoNum type="arabicPeriod"/>
            </a:pPr>
            <a:r>
              <a:rPr lang="en-US" sz="3199" dirty="0">
                <a:solidFill>
                  <a:srgbClr val="000000"/>
                </a:solidFill>
                <a:latin typeface="Alegreya Sans"/>
                <a:ea typeface="Alegreya Sans"/>
                <a:cs typeface="Alegreya Sans"/>
                <a:sym typeface="Alegreya Sans"/>
              </a:rPr>
              <a:t>Business recommendations</a:t>
            </a:r>
          </a:p>
        </p:txBody>
      </p:sp>
      <p:sp>
        <p:nvSpPr>
          <p:cNvPr id="15" name="Freeform 15"/>
          <p:cNvSpPr/>
          <p:nvPr/>
        </p:nvSpPr>
        <p:spPr>
          <a:xfrm rot="1115786">
            <a:off x="13155126" y="4102329"/>
            <a:ext cx="2123627" cy="2562446"/>
          </a:xfrm>
          <a:custGeom>
            <a:avLst/>
            <a:gdLst/>
            <a:ahLst/>
            <a:cxnLst/>
            <a:rect l="l" t="t" r="r" b="b"/>
            <a:pathLst>
              <a:path w="2123627" h="2562446">
                <a:moveTo>
                  <a:pt x="0" y="0"/>
                </a:moveTo>
                <a:lnTo>
                  <a:pt x="2123627" y="0"/>
                </a:lnTo>
                <a:lnTo>
                  <a:pt x="2123627" y="2562446"/>
                </a:lnTo>
                <a:lnTo>
                  <a:pt x="0" y="25624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6" name="TextBox 16"/>
          <p:cNvSpPr txBox="1"/>
          <p:nvPr/>
        </p:nvSpPr>
        <p:spPr>
          <a:xfrm>
            <a:off x="2162926" y="2421244"/>
            <a:ext cx="13962147" cy="604520"/>
          </a:xfrm>
          <a:prstGeom prst="rect">
            <a:avLst/>
          </a:prstGeom>
        </p:spPr>
        <p:txBody>
          <a:bodyPr lIns="0" tIns="0" rIns="0" bIns="0" rtlCol="0" anchor="t">
            <a:spAutoFit/>
          </a:bodyPr>
          <a:lstStyle/>
          <a:p>
            <a:pPr algn="just">
              <a:lnSpc>
                <a:spcPts val="4479"/>
              </a:lnSpc>
              <a:spcBef>
                <a:spcPct val="0"/>
              </a:spcBef>
            </a:pPr>
            <a:r>
              <a:rPr lang="en-US" sz="3199" b="1" u="sng">
                <a:solidFill>
                  <a:srgbClr val="000000"/>
                </a:solidFill>
                <a:latin typeface="Alegreya Sans Bold"/>
                <a:ea typeface="Alegreya Sans Bold"/>
                <a:cs typeface="Alegreya Sans Bold"/>
                <a:sym typeface="Alegreya Sans Bold"/>
              </a:rPr>
              <a:t>PRIMARY AIM</a:t>
            </a:r>
            <a:r>
              <a:rPr lang="en-US" sz="3199" u="sng">
                <a:solidFill>
                  <a:srgbClr val="000000"/>
                </a:solidFill>
                <a:latin typeface="Alegreya Sans"/>
                <a:ea typeface="Alegreya Sans"/>
                <a:cs typeface="Alegreya Sans"/>
                <a:sym typeface="Alegreya Sans"/>
              </a:rPr>
              <a:t>: </a:t>
            </a:r>
            <a:r>
              <a:rPr lang="en-US" sz="3199" b="1" u="sng">
                <a:solidFill>
                  <a:srgbClr val="000000"/>
                </a:solidFill>
                <a:latin typeface="Alegreya Sans Bold"/>
                <a:ea typeface="Alegreya Sans Bold"/>
                <a:cs typeface="Alegreya Sans Bold"/>
                <a:sym typeface="Alegreya Sans Bold"/>
              </a:rPr>
              <a:t>Produce a predictive model to forecast the likelihood of cancellations. </a:t>
            </a:r>
          </a:p>
        </p:txBody>
      </p:sp>
      <p:sp>
        <p:nvSpPr>
          <p:cNvPr id="17" name="TextBox 17"/>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INTRODUCTION: THE BRIEF</a:t>
            </a:r>
          </a:p>
        </p:txBody>
      </p:sp>
      <p:sp>
        <p:nvSpPr>
          <p:cNvPr id="18" name="TextBox 18"/>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6403208" y="1072981"/>
            <a:ext cx="5481584" cy="666133"/>
            <a:chOff x="0" y="0"/>
            <a:chExt cx="1785490" cy="216976"/>
          </a:xfrm>
        </p:grpSpPr>
        <p:sp>
          <p:nvSpPr>
            <p:cNvPr id="8" name="Freeform 8"/>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9" name="TextBox 9"/>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graphicFrame>
        <p:nvGraphicFramePr>
          <p:cNvPr id="10" name="Table 10"/>
          <p:cNvGraphicFramePr>
            <a:graphicFrameLocks noGrp="1"/>
          </p:cNvGraphicFramePr>
          <p:nvPr>
            <p:extLst>
              <p:ext uri="{D42A27DB-BD31-4B8C-83A1-F6EECF244321}">
                <p14:modId xmlns:p14="http://schemas.microsoft.com/office/powerpoint/2010/main" val="1087315488"/>
              </p:ext>
            </p:extLst>
          </p:nvPr>
        </p:nvGraphicFramePr>
        <p:xfrm>
          <a:off x="1502130" y="1826772"/>
          <a:ext cx="15283740" cy="7361454"/>
        </p:xfrm>
        <a:graphic>
          <a:graphicData uri="http://schemas.openxmlformats.org/drawingml/2006/table">
            <a:tbl>
              <a:tblPr/>
              <a:tblGrid>
                <a:gridCol w="2552236">
                  <a:extLst>
                    <a:ext uri="{9D8B030D-6E8A-4147-A177-3AD203B41FA5}">
                      <a16:colId xmlns:a16="http://schemas.microsoft.com/office/drawing/2014/main" val="20000"/>
                    </a:ext>
                  </a:extLst>
                </a:gridCol>
                <a:gridCol w="12731504">
                  <a:extLst>
                    <a:ext uri="{9D8B030D-6E8A-4147-A177-3AD203B41FA5}">
                      <a16:colId xmlns:a16="http://schemas.microsoft.com/office/drawing/2014/main" val="20001"/>
                    </a:ext>
                  </a:extLst>
                </a:gridCol>
              </a:tblGrid>
              <a:tr h="1838325">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Seasonal Booking Trends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egreya Sans"/>
                          <a:ea typeface="Alegreya Sans"/>
                          <a:cs typeface="Alegreya Sans"/>
                          <a:sym typeface="Alegreya Sans"/>
                        </a:rPr>
                        <a:t>Busiest month: </a:t>
                      </a:r>
                      <a:r>
                        <a:rPr lang="en-US" sz="1899" b="1">
                          <a:solidFill>
                            <a:srgbClr val="000000"/>
                          </a:solidFill>
                          <a:latin typeface="Alegreya Sans Bold"/>
                          <a:ea typeface="Alegreya Sans Bold"/>
                          <a:cs typeface="Alegreya Sans Bold"/>
                          <a:sym typeface="Alegreya Sans Bold"/>
                        </a:rPr>
                        <a:t>August</a:t>
                      </a:r>
                      <a:endParaRPr lang="en-US" sz="1100"/>
                    </a:p>
                    <a:p>
                      <a:pPr algn="ctr">
                        <a:lnSpc>
                          <a:spcPts val="2659"/>
                        </a:lnSpc>
                      </a:pPr>
                      <a:r>
                        <a:rPr lang="en-US" sz="1899">
                          <a:solidFill>
                            <a:srgbClr val="000000"/>
                          </a:solidFill>
                          <a:latin typeface="Alegreya Sans"/>
                          <a:ea typeface="Alegreya Sans"/>
                          <a:cs typeface="Alegreya Sans"/>
                          <a:sym typeface="Alegreya Sans"/>
                        </a:rPr>
                        <a:t>Quietest month: </a:t>
                      </a:r>
                      <a:r>
                        <a:rPr lang="en-US" sz="1899" b="1">
                          <a:solidFill>
                            <a:srgbClr val="000000"/>
                          </a:solidFill>
                          <a:latin typeface="Alegreya Sans Bold"/>
                          <a:ea typeface="Alegreya Sans Bold"/>
                          <a:cs typeface="Alegreya Sans Bold"/>
                          <a:sym typeface="Alegreya Sans Bold"/>
                        </a:rPr>
                        <a:t>January</a:t>
                      </a:r>
                      <a:r>
                        <a:rPr lang="en-US" sz="1899">
                          <a:solidFill>
                            <a:srgbClr val="000000"/>
                          </a:solidFill>
                          <a:latin typeface="Alegreya Sans"/>
                          <a:ea typeface="Alegreya Sans"/>
                          <a:cs typeface="Alegreya Sans"/>
                          <a:sym typeface="Alegreya Sans"/>
                        </a:rPr>
                        <a:t>, closely followed by</a:t>
                      </a:r>
                      <a:r>
                        <a:rPr lang="en-US" sz="1899" b="1">
                          <a:solidFill>
                            <a:srgbClr val="000000"/>
                          </a:solidFill>
                          <a:latin typeface="Alegreya Sans Bold"/>
                          <a:ea typeface="Alegreya Sans Bold"/>
                          <a:cs typeface="Alegreya Sans Bold"/>
                          <a:sym typeface="Alegreya Sans Bold"/>
                        </a:rPr>
                        <a:t> February</a:t>
                      </a:r>
                      <a:r>
                        <a:rPr lang="en-US" sz="1899">
                          <a:solidFill>
                            <a:srgbClr val="000000"/>
                          </a:solidFill>
                          <a:latin typeface="Alegreya Sans"/>
                          <a:ea typeface="Alegreya Sans"/>
                          <a:cs typeface="Alegreya Sans"/>
                          <a:sym typeface="Alegreya Sans"/>
                        </a:rPr>
                        <a:t> and </a:t>
                      </a:r>
                      <a:r>
                        <a:rPr lang="en-US" sz="1899" b="1">
                          <a:solidFill>
                            <a:srgbClr val="000000"/>
                          </a:solidFill>
                          <a:latin typeface="Alegreya Sans Bold"/>
                          <a:ea typeface="Alegreya Sans Bold"/>
                          <a:cs typeface="Alegreya Sans Bold"/>
                          <a:sym typeface="Alegreya Sans Bold"/>
                        </a:rPr>
                        <a:t>November</a:t>
                      </a:r>
                      <a:r>
                        <a:rPr lang="en-US" sz="1899">
                          <a:solidFill>
                            <a:srgbClr val="000000"/>
                          </a:solidFill>
                          <a:latin typeface="Alegreya Sans"/>
                          <a:ea typeface="Alegreya Sans"/>
                          <a:cs typeface="Alegreya Sans"/>
                          <a:sym typeface="Alegreya Sans"/>
                        </a:rPr>
                        <a:t> </a:t>
                      </a:r>
                    </a:p>
                    <a:p>
                      <a:pPr algn="ctr">
                        <a:lnSpc>
                          <a:spcPts val="2659"/>
                        </a:lnSpc>
                      </a:pPr>
                      <a:r>
                        <a:rPr lang="en-US" sz="1899">
                          <a:solidFill>
                            <a:srgbClr val="000000"/>
                          </a:solidFill>
                          <a:latin typeface="Alegreya Sans"/>
                          <a:ea typeface="Alegreya Sans"/>
                          <a:cs typeface="Alegreya Sans"/>
                          <a:sym typeface="Alegreya Sans"/>
                        </a:rPr>
                        <a:t>Winter is best time for easy bookings and better rates. </a:t>
                      </a:r>
                    </a:p>
                    <a:p>
                      <a:pPr algn="ctr">
                        <a:lnSpc>
                          <a:spcPts val="2659"/>
                        </a:lnSpc>
                      </a:pPr>
                      <a:r>
                        <a:rPr lang="en-US" sz="1899">
                          <a:solidFill>
                            <a:srgbClr val="000000"/>
                          </a:solidFill>
                          <a:latin typeface="Alegreya Sans"/>
                          <a:ea typeface="Alegreya Sans"/>
                          <a:cs typeface="Alegreya Sans"/>
                          <a:sym typeface="Alegreya Sans"/>
                        </a:rPr>
                        <a:t>For a summer holiday </a:t>
                      </a:r>
                      <a:r>
                        <a:rPr lang="en-US" sz="1899" b="1">
                          <a:solidFill>
                            <a:srgbClr val="000000"/>
                          </a:solidFill>
                          <a:latin typeface="Alegreya Sans Bold"/>
                          <a:ea typeface="Alegreya Sans Bold"/>
                          <a:cs typeface="Alegreya Sans Bold"/>
                          <a:sym typeface="Alegreya Sans Bold"/>
                        </a:rPr>
                        <a:t>June</a:t>
                      </a:r>
                      <a:r>
                        <a:rPr lang="en-US" sz="1899">
                          <a:solidFill>
                            <a:srgbClr val="000000"/>
                          </a:solidFill>
                          <a:latin typeface="Alegreya Sans"/>
                          <a:ea typeface="Alegreya Sans"/>
                          <a:cs typeface="Alegreya Sans"/>
                          <a:sym typeface="Alegreya Sans"/>
                        </a:rPr>
                        <a:t> offers best rates.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29030">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Optimal Stay Duration for Best Rates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Alegreya Sans"/>
                          <a:ea typeface="Alegreya Sans"/>
                          <a:cs typeface="Alegreya Sans"/>
                          <a:sym typeface="Alegreya Sans"/>
                        </a:rPr>
                        <a:t>Shorter stays are more expensive. </a:t>
                      </a:r>
                      <a:endParaRPr lang="en-US" sz="1100" dirty="0"/>
                    </a:p>
                    <a:p>
                      <a:pPr algn="ctr">
                        <a:lnSpc>
                          <a:spcPts val="2659"/>
                        </a:lnSpc>
                      </a:pPr>
                      <a:r>
                        <a:rPr lang="en-US" sz="1899" b="1" dirty="0">
                          <a:solidFill>
                            <a:srgbClr val="000000"/>
                          </a:solidFill>
                          <a:latin typeface="Alegreya Sans Bold"/>
                          <a:ea typeface="Alegreya Sans Bold"/>
                          <a:cs typeface="Alegreya Sans Bold"/>
                          <a:sym typeface="Alegreya Sans Bold"/>
                        </a:rPr>
                        <a:t>20-25</a:t>
                      </a:r>
                      <a:r>
                        <a:rPr lang="en-US" sz="1899" dirty="0">
                          <a:solidFill>
                            <a:srgbClr val="000000"/>
                          </a:solidFill>
                          <a:latin typeface="Alegreya Sans"/>
                          <a:ea typeface="Alegreya Sans"/>
                          <a:cs typeface="Alegreya Sans"/>
                          <a:sym typeface="Alegreya Sans"/>
                        </a:rPr>
                        <a:t> nights yield </a:t>
                      </a:r>
                      <a:r>
                        <a:rPr lang="en-US" sz="1899" b="1" dirty="0">
                          <a:solidFill>
                            <a:srgbClr val="000000"/>
                          </a:solidFill>
                          <a:latin typeface="Alegreya Sans Bold"/>
                          <a:ea typeface="Alegreya Sans Bold"/>
                          <a:cs typeface="Alegreya Sans Bold"/>
                          <a:sym typeface="Alegreya Sans Bold"/>
                        </a:rPr>
                        <a:t>best value</a:t>
                      </a:r>
                      <a:r>
                        <a:rPr lang="en-US" sz="1899" dirty="0">
                          <a:solidFill>
                            <a:srgbClr val="000000"/>
                          </a:solidFill>
                          <a:latin typeface="Alegreya Sans"/>
                          <a:ea typeface="Alegreya Sans"/>
                          <a:cs typeface="Alegreya Sans"/>
                          <a:sym typeface="Alegreya Sans"/>
                        </a:rPr>
                        <a:t> for nightly rates &lt;£100.</a:t>
                      </a:r>
                    </a:p>
                    <a:p>
                      <a:pPr algn="ctr">
                        <a:lnSpc>
                          <a:spcPts val="2659"/>
                        </a:lnSpc>
                      </a:pPr>
                      <a:r>
                        <a:rPr lang="en-US" sz="1899" b="1" dirty="0">
                          <a:solidFill>
                            <a:srgbClr val="000000"/>
                          </a:solidFill>
                          <a:latin typeface="Alegreya Sans Bold"/>
                          <a:ea typeface="Alegreya Sans Bold"/>
                          <a:cs typeface="Alegreya Sans Bold"/>
                          <a:sym typeface="Alegreya Sans Bold"/>
                        </a:rPr>
                        <a:t>7 nights</a:t>
                      </a:r>
                      <a:r>
                        <a:rPr lang="en-US" sz="1899" dirty="0">
                          <a:solidFill>
                            <a:srgbClr val="000000"/>
                          </a:solidFill>
                          <a:latin typeface="Alegreya Sans"/>
                          <a:ea typeface="Alegreya Sans"/>
                          <a:cs typeface="Alegreya Sans"/>
                          <a:sym typeface="Alegreya Sans"/>
                        </a:rPr>
                        <a:t> has the lowest median ADR for stays &lt;10 nights</a:t>
                      </a:r>
                    </a:p>
                    <a:p>
                      <a:pPr algn="ctr">
                        <a:lnSpc>
                          <a:spcPts val="2659"/>
                        </a:lnSpc>
                      </a:pPr>
                      <a:r>
                        <a:rPr lang="en-US" sz="1899" dirty="0">
                          <a:solidFill>
                            <a:srgbClr val="000000"/>
                          </a:solidFill>
                          <a:latin typeface="Alegreya Sans"/>
                          <a:ea typeface="Alegreya Sans"/>
                          <a:cs typeface="Alegreya Sans"/>
                          <a:sym typeface="Alegreya Sans"/>
                        </a:rPr>
                        <a:t>Average stay duration is</a:t>
                      </a:r>
                      <a:r>
                        <a:rPr lang="en-US" sz="1899" b="1" dirty="0">
                          <a:solidFill>
                            <a:srgbClr val="000000"/>
                          </a:solidFill>
                          <a:latin typeface="Alegreya Sans Bold"/>
                          <a:ea typeface="Alegreya Sans Bold"/>
                          <a:cs typeface="Alegreya Sans Bold"/>
                          <a:sym typeface="Alegreya Sans Bold"/>
                        </a:rPr>
                        <a:t> 3-4 nights</a:t>
                      </a:r>
                      <a:endParaRPr lang="en-US" sz="1899" dirty="0">
                        <a:solidFill>
                          <a:srgbClr val="000000"/>
                        </a:solidFill>
                        <a:latin typeface="Alegreya Sans"/>
                        <a:ea typeface="Alegreya Sans"/>
                        <a:cs typeface="Alegreya Sans"/>
                        <a:sym typeface="Alegreya Sans"/>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23542">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Special Requests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Resort Hotel</a:t>
                      </a:r>
                      <a:r>
                        <a:rPr lang="en-US" sz="1899">
                          <a:solidFill>
                            <a:srgbClr val="000000"/>
                          </a:solidFill>
                          <a:latin typeface="Alegreya Sans"/>
                          <a:ea typeface="Alegreya Sans"/>
                          <a:cs typeface="Alegreya Sans"/>
                          <a:sym typeface="Alegreya Sans"/>
                        </a:rPr>
                        <a:t> receives the</a:t>
                      </a:r>
                      <a:r>
                        <a:rPr lang="en-US" sz="1899" b="1">
                          <a:solidFill>
                            <a:srgbClr val="000000"/>
                          </a:solidFill>
                          <a:latin typeface="Alegreya Sans Bold"/>
                          <a:ea typeface="Alegreya Sans Bold"/>
                          <a:cs typeface="Alegreya Sans Bold"/>
                          <a:sym typeface="Alegreya Sans Bold"/>
                        </a:rPr>
                        <a:t> highest percentage of special requests</a:t>
                      </a:r>
                      <a:r>
                        <a:rPr lang="en-US" sz="1899">
                          <a:solidFill>
                            <a:srgbClr val="000000"/>
                          </a:solidFill>
                          <a:latin typeface="Alegreya Sans"/>
                          <a:ea typeface="Alegreya Sans"/>
                          <a:cs typeface="Alegreya Sans"/>
                          <a:sym typeface="Alegreya Sans"/>
                        </a:rPr>
                        <a:t> per booking.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23542">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Agent Performance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dirty="0">
                          <a:solidFill>
                            <a:srgbClr val="000000"/>
                          </a:solidFill>
                          <a:latin typeface="Alegreya Sans Bold"/>
                          <a:ea typeface="Alegreya Sans Bold"/>
                          <a:cs typeface="Alegreya Sans Bold"/>
                          <a:sym typeface="Alegreya Sans Bold"/>
                        </a:rPr>
                        <a:t>86%</a:t>
                      </a:r>
                      <a:r>
                        <a:rPr lang="en-US" sz="1899" dirty="0">
                          <a:solidFill>
                            <a:srgbClr val="000000"/>
                          </a:solidFill>
                          <a:latin typeface="Alegreya Sans"/>
                          <a:ea typeface="Alegreya Sans"/>
                          <a:cs typeface="Alegreya Sans"/>
                          <a:sym typeface="Alegreya Sans"/>
                        </a:rPr>
                        <a:t> of bookings are made via Agents. </a:t>
                      </a:r>
                      <a:r>
                        <a:rPr lang="en-US" sz="1899" b="1" dirty="0">
                          <a:solidFill>
                            <a:srgbClr val="000000"/>
                          </a:solidFill>
                          <a:latin typeface="Alegreya Sans Bold"/>
                          <a:ea typeface="Alegreya Sans Bold"/>
                          <a:cs typeface="Alegreya Sans Bold"/>
                          <a:sym typeface="Alegreya Sans Bold"/>
                        </a:rPr>
                        <a:t>Agent 9</a:t>
                      </a:r>
                      <a:r>
                        <a:rPr lang="en-US" sz="1899" dirty="0">
                          <a:solidFill>
                            <a:srgbClr val="000000"/>
                          </a:solidFill>
                          <a:latin typeface="Alegreya Sans"/>
                          <a:ea typeface="Alegreya Sans"/>
                          <a:cs typeface="Alegreya Sans"/>
                          <a:sym typeface="Alegreya Sans"/>
                        </a:rPr>
                        <a:t> handles the most bookings but have the most cancellations (40%), and </a:t>
                      </a:r>
                      <a:r>
                        <a:rPr lang="en-US" sz="1899" b="1" dirty="0">
                          <a:solidFill>
                            <a:srgbClr val="000000"/>
                          </a:solidFill>
                          <a:latin typeface="Alegreya Sans Bold"/>
                          <a:ea typeface="Alegreya Sans Bold"/>
                          <a:cs typeface="Alegreya Sans Bold"/>
                          <a:sym typeface="Alegreya Sans Bold"/>
                        </a:rPr>
                        <a:t>Agent 240</a:t>
                      </a:r>
                      <a:r>
                        <a:rPr lang="en-US" sz="1899" dirty="0">
                          <a:solidFill>
                            <a:srgbClr val="000000"/>
                          </a:solidFill>
                          <a:latin typeface="Alegreya Sans"/>
                          <a:ea typeface="Alegreya Sans"/>
                          <a:cs typeface="Alegreya Sans"/>
                          <a:sym typeface="Alegreya Sans"/>
                        </a:rPr>
                        <a:t> has the most repeat customers. </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29030">
                <a:tc>
                  <a:txBody>
                    <a:bodyPr/>
                    <a:lstStyle/>
                    <a:p>
                      <a:pPr algn="ctr">
                        <a:lnSpc>
                          <a:spcPts val="2659"/>
                        </a:lnSpc>
                        <a:defRPr/>
                      </a:pPr>
                      <a:r>
                        <a:rPr lang="en-US" sz="1899" b="1">
                          <a:solidFill>
                            <a:srgbClr val="000000"/>
                          </a:solidFill>
                          <a:latin typeface="Alegreya Sans Bold"/>
                          <a:ea typeface="Alegreya Sans Bold"/>
                          <a:cs typeface="Alegreya Sans Bold"/>
                          <a:sym typeface="Alegreya Sans Bold"/>
                        </a:rPr>
                        <a:t>Recommendations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Alegreya Sans"/>
                          <a:ea typeface="Alegreya Sans"/>
                          <a:cs typeface="Alegreya Sans"/>
                          <a:sym typeface="Alegreya Sans"/>
                        </a:rPr>
                        <a:t>Promote off-peak winter packages</a:t>
                      </a:r>
                      <a:endParaRPr lang="en-US" sz="1100" dirty="0"/>
                    </a:p>
                    <a:p>
                      <a:pPr algn="ctr">
                        <a:lnSpc>
                          <a:spcPts val="2659"/>
                        </a:lnSpc>
                      </a:pPr>
                      <a:r>
                        <a:rPr lang="en-US" sz="1899" dirty="0">
                          <a:solidFill>
                            <a:srgbClr val="000000"/>
                          </a:solidFill>
                          <a:latin typeface="Alegreya Sans"/>
                          <a:ea typeface="Alegreya Sans"/>
                          <a:cs typeface="Alegreya Sans"/>
                          <a:sym typeface="Alegreya Sans"/>
                        </a:rPr>
                        <a:t>Consider packages and deals for certain stay durations</a:t>
                      </a:r>
                    </a:p>
                    <a:p>
                      <a:pPr algn="ctr">
                        <a:lnSpc>
                          <a:spcPts val="2659"/>
                        </a:lnSpc>
                      </a:pPr>
                      <a:r>
                        <a:rPr lang="en-US" sz="1899" dirty="0">
                          <a:solidFill>
                            <a:srgbClr val="000000"/>
                          </a:solidFill>
                          <a:latin typeface="Alegreya Sans"/>
                          <a:ea typeface="Alegreya Sans"/>
                          <a:cs typeface="Alegreya Sans"/>
                          <a:sym typeface="Alegreya Sans"/>
                        </a:rPr>
                        <a:t>Tailored marketing for each hotel </a:t>
                      </a:r>
                    </a:p>
                    <a:p>
                      <a:pPr algn="ctr">
                        <a:lnSpc>
                          <a:spcPts val="2659"/>
                        </a:lnSpc>
                      </a:pPr>
                      <a:r>
                        <a:rPr lang="en-US" sz="1899" dirty="0">
                          <a:solidFill>
                            <a:srgbClr val="000000"/>
                          </a:solidFill>
                          <a:latin typeface="Alegreya Sans"/>
                          <a:ea typeface="Alegreya Sans"/>
                          <a:cs typeface="Alegreya Sans"/>
                          <a:sym typeface="Alegreya Sans"/>
                        </a:rPr>
                        <a:t>Strengthen agent relationships and investigate poorer performing agents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extBox 11"/>
          <p:cNvSpPr txBox="1"/>
          <p:nvPr/>
        </p:nvSpPr>
        <p:spPr>
          <a:xfrm>
            <a:off x="6403208" y="1066005"/>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EXECUTIVE SUMMARY</a:t>
            </a:r>
          </a:p>
        </p:txBody>
      </p:sp>
      <p:sp>
        <p:nvSpPr>
          <p:cNvPr id="12" name="TextBox 12"/>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266370" y="3420000"/>
            <a:ext cx="3447001" cy="3447001"/>
            <a:chOff x="0" y="0"/>
            <a:chExt cx="812800" cy="812800"/>
          </a:xfrm>
        </p:grpSpPr>
        <p:sp>
          <p:nvSpPr>
            <p:cNvPr id="8" name="Freeform 8"/>
            <p:cNvSpPr/>
            <p:nvPr/>
          </p:nvSpPr>
          <p:spPr>
            <a:xfrm>
              <a:off x="0" y="0"/>
              <a:ext cx="812800" cy="812800"/>
            </a:xfrm>
            <a:custGeom>
              <a:avLst/>
              <a:gdLst/>
              <a:ahLst/>
              <a:cxnLst/>
              <a:rect l="l" t="t" r="r" b="b"/>
              <a:pathLst>
                <a:path w="812800" h="812800">
                  <a:moveTo>
                    <a:pt x="127000" y="0"/>
                  </a:moveTo>
                  <a:lnTo>
                    <a:pt x="685800" y="0"/>
                  </a:lnTo>
                  <a:cubicBezTo>
                    <a:pt x="755940" y="0"/>
                    <a:pt x="812800" y="56860"/>
                    <a:pt x="812800" y="127000"/>
                  </a:cubicBezTo>
                  <a:lnTo>
                    <a:pt x="812800" y="685800"/>
                  </a:lnTo>
                  <a:cubicBezTo>
                    <a:pt x="812800" y="755940"/>
                    <a:pt x="755940" y="812800"/>
                    <a:pt x="685800" y="812800"/>
                  </a:cubicBezTo>
                  <a:lnTo>
                    <a:pt x="127000" y="812800"/>
                  </a:lnTo>
                  <a:cubicBezTo>
                    <a:pt x="56860" y="812800"/>
                    <a:pt x="0" y="755940"/>
                    <a:pt x="0" y="685800"/>
                  </a:cubicBezTo>
                  <a:lnTo>
                    <a:pt x="0" y="127000"/>
                  </a:lnTo>
                  <a:cubicBezTo>
                    <a:pt x="0" y="56860"/>
                    <a:pt x="56860" y="0"/>
                    <a:pt x="127000" y="0"/>
                  </a:cubicBezTo>
                  <a:close/>
                </a:path>
              </a:pathLst>
            </a:custGeom>
            <a:solidFill>
              <a:srgbClr val="F4EDFB"/>
            </a:solidFill>
          </p:spPr>
          <p:txBody>
            <a:bodyPr/>
            <a:lstStyle/>
            <a:p>
              <a:endParaRPr lang="en-GB"/>
            </a:p>
          </p:txBody>
        </p:sp>
        <p:sp>
          <p:nvSpPr>
            <p:cNvPr id="9" name="TextBox 9"/>
            <p:cNvSpPr txBox="1"/>
            <p:nvPr/>
          </p:nvSpPr>
          <p:spPr>
            <a:xfrm>
              <a:off x="0" y="-76200"/>
              <a:ext cx="812800" cy="88900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1" name="Freeform 11"/>
          <p:cNvSpPr/>
          <p:nvPr/>
        </p:nvSpPr>
        <p:spPr>
          <a:xfrm rot="-5400000">
            <a:off x="-2250585" y="6195701"/>
            <a:ext cx="4423252" cy="6592923"/>
          </a:xfrm>
          <a:custGeom>
            <a:avLst/>
            <a:gdLst/>
            <a:ahLst/>
            <a:cxnLst/>
            <a:rect l="l" t="t" r="r" b="b"/>
            <a:pathLst>
              <a:path w="4423252" h="6592923">
                <a:moveTo>
                  <a:pt x="0" y="0"/>
                </a:moveTo>
                <a:lnTo>
                  <a:pt x="4423251" y="0"/>
                </a:lnTo>
                <a:lnTo>
                  <a:pt x="4423251"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2" name="Group 12"/>
          <p:cNvGrpSpPr/>
          <p:nvPr/>
        </p:nvGrpSpPr>
        <p:grpSpPr>
          <a:xfrm>
            <a:off x="6403208" y="1346348"/>
            <a:ext cx="5481584" cy="666133"/>
            <a:chOff x="0" y="0"/>
            <a:chExt cx="1785490" cy="216976"/>
          </a:xfrm>
        </p:grpSpPr>
        <p:sp>
          <p:nvSpPr>
            <p:cNvPr id="13" name="Freeform 13"/>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4" name="TextBox 14"/>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6" name="Freeform 16"/>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7" name="Freeform 17"/>
          <p:cNvSpPr/>
          <p:nvPr/>
        </p:nvSpPr>
        <p:spPr>
          <a:xfrm>
            <a:off x="8040049" y="3805389"/>
            <a:ext cx="1899641" cy="2347871"/>
          </a:xfrm>
          <a:custGeom>
            <a:avLst/>
            <a:gdLst/>
            <a:ahLst/>
            <a:cxnLst/>
            <a:rect l="l" t="t" r="r" b="b"/>
            <a:pathLst>
              <a:path w="1899641" h="2347871">
                <a:moveTo>
                  <a:pt x="0" y="0"/>
                </a:moveTo>
                <a:lnTo>
                  <a:pt x="1899642" y="0"/>
                </a:lnTo>
                <a:lnTo>
                  <a:pt x="1899642" y="2347872"/>
                </a:lnTo>
                <a:lnTo>
                  <a:pt x="0" y="2347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8" name="Freeform 18"/>
          <p:cNvSpPr/>
          <p:nvPr/>
        </p:nvSpPr>
        <p:spPr>
          <a:xfrm rot="7438267">
            <a:off x="6374152" y="3502137"/>
            <a:ext cx="1030936" cy="1346828"/>
          </a:xfrm>
          <a:custGeom>
            <a:avLst/>
            <a:gdLst/>
            <a:ahLst/>
            <a:cxnLst/>
            <a:rect l="l" t="t" r="r" b="b"/>
            <a:pathLst>
              <a:path w="1030936" h="1346828">
                <a:moveTo>
                  <a:pt x="0" y="0"/>
                </a:moveTo>
                <a:lnTo>
                  <a:pt x="1030936" y="0"/>
                </a:lnTo>
                <a:lnTo>
                  <a:pt x="1030936" y="1346828"/>
                </a:lnTo>
                <a:lnTo>
                  <a:pt x="0" y="13468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19" name="Freeform 19"/>
          <p:cNvSpPr/>
          <p:nvPr/>
        </p:nvSpPr>
        <p:spPr>
          <a:xfrm rot="-3051208">
            <a:off x="10774164" y="4085095"/>
            <a:ext cx="1030936" cy="1346828"/>
          </a:xfrm>
          <a:custGeom>
            <a:avLst/>
            <a:gdLst/>
            <a:ahLst/>
            <a:cxnLst/>
            <a:rect l="l" t="t" r="r" b="b"/>
            <a:pathLst>
              <a:path w="1030936" h="1346828">
                <a:moveTo>
                  <a:pt x="0" y="0"/>
                </a:moveTo>
                <a:lnTo>
                  <a:pt x="1030935" y="0"/>
                </a:lnTo>
                <a:lnTo>
                  <a:pt x="1030935" y="1346828"/>
                </a:lnTo>
                <a:lnTo>
                  <a:pt x="0" y="13468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20" name="Freeform 20"/>
          <p:cNvSpPr/>
          <p:nvPr/>
        </p:nvSpPr>
        <p:spPr>
          <a:xfrm rot="-1606255">
            <a:off x="10605785" y="5630659"/>
            <a:ext cx="1030936" cy="1346828"/>
          </a:xfrm>
          <a:custGeom>
            <a:avLst/>
            <a:gdLst/>
            <a:ahLst/>
            <a:cxnLst/>
            <a:rect l="l" t="t" r="r" b="b"/>
            <a:pathLst>
              <a:path w="1030936" h="1346828">
                <a:moveTo>
                  <a:pt x="0" y="0"/>
                </a:moveTo>
                <a:lnTo>
                  <a:pt x="1030935" y="0"/>
                </a:lnTo>
                <a:lnTo>
                  <a:pt x="1030935" y="1346828"/>
                </a:lnTo>
                <a:lnTo>
                  <a:pt x="0" y="13468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21" name="Freeform 21"/>
          <p:cNvSpPr/>
          <p:nvPr/>
        </p:nvSpPr>
        <p:spPr>
          <a:xfrm rot="5128047">
            <a:off x="6336607" y="5335838"/>
            <a:ext cx="1030936" cy="1346828"/>
          </a:xfrm>
          <a:custGeom>
            <a:avLst/>
            <a:gdLst/>
            <a:ahLst/>
            <a:cxnLst/>
            <a:rect l="l" t="t" r="r" b="b"/>
            <a:pathLst>
              <a:path w="1030936" h="1346828">
                <a:moveTo>
                  <a:pt x="0" y="0"/>
                </a:moveTo>
                <a:lnTo>
                  <a:pt x="1030936" y="0"/>
                </a:lnTo>
                <a:lnTo>
                  <a:pt x="1030936" y="1346828"/>
                </a:lnTo>
                <a:lnTo>
                  <a:pt x="0" y="13468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GB"/>
          </a:p>
        </p:txBody>
      </p:sp>
      <p:sp>
        <p:nvSpPr>
          <p:cNvPr id="22" name="Freeform 22"/>
          <p:cNvSpPr/>
          <p:nvPr/>
        </p:nvSpPr>
        <p:spPr>
          <a:xfrm>
            <a:off x="11830727" y="7565388"/>
            <a:ext cx="1757741" cy="1680194"/>
          </a:xfrm>
          <a:custGeom>
            <a:avLst/>
            <a:gdLst/>
            <a:ahLst/>
            <a:cxnLst/>
            <a:rect l="l" t="t" r="r" b="b"/>
            <a:pathLst>
              <a:path w="1757741" h="1680194">
                <a:moveTo>
                  <a:pt x="0" y="0"/>
                </a:moveTo>
                <a:lnTo>
                  <a:pt x="1757741" y="0"/>
                </a:lnTo>
                <a:lnTo>
                  <a:pt x="1757741" y="1680193"/>
                </a:lnTo>
                <a:lnTo>
                  <a:pt x="0" y="1680193"/>
                </a:lnTo>
                <a:lnTo>
                  <a:pt x="0" y="0"/>
                </a:lnTo>
                <a:close/>
              </a:path>
            </a:pathLst>
          </a:custGeom>
          <a:blipFill>
            <a:blip r:embed="rId9"/>
            <a:stretch>
              <a:fillRect/>
            </a:stretch>
          </a:blipFill>
        </p:spPr>
        <p:txBody>
          <a:bodyPr/>
          <a:lstStyle/>
          <a:p>
            <a:endParaRPr lang="en-GB"/>
          </a:p>
        </p:txBody>
      </p:sp>
      <p:sp>
        <p:nvSpPr>
          <p:cNvPr id="23" name="Freeform 23"/>
          <p:cNvSpPr/>
          <p:nvPr/>
        </p:nvSpPr>
        <p:spPr>
          <a:xfrm>
            <a:off x="13512271" y="7421490"/>
            <a:ext cx="1773422" cy="1824091"/>
          </a:xfrm>
          <a:custGeom>
            <a:avLst/>
            <a:gdLst/>
            <a:ahLst/>
            <a:cxnLst/>
            <a:rect l="l" t="t" r="r" b="b"/>
            <a:pathLst>
              <a:path w="1773422" h="1824091">
                <a:moveTo>
                  <a:pt x="0" y="0"/>
                </a:moveTo>
                <a:lnTo>
                  <a:pt x="1773422" y="0"/>
                </a:lnTo>
                <a:lnTo>
                  <a:pt x="1773422" y="1824091"/>
                </a:lnTo>
                <a:lnTo>
                  <a:pt x="0" y="1824091"/>
                </a:lnTo>
                <a:lnTo>
                  <a:pt x="0" y="0"/>
                </a:lnTo>
                <a:close/>
              </a:path>
            </a:pathLst>
          </a:custGeom>
          <a:blipFill>
            <a:blip r:embed="rId10"/>
            <a:stretch>
              <a:fillRect/>
            </a:stretch>
          </a:blipFill>
        </p:spPr>
        <p:txBody>
          <a:bodyPr/>
          <a:lstStyle/>
          <a:p>
            <a:endParaRPr lang="en-GB"/>
          </a:p>
        </p:txBody>
      </p:sp>
      <p:sp>
        <p:nvSpPr>
          <p:cNvPr id="24" name="Freeform 24"/>
          <p:cNvSpPr/>
          <p:nvPr/>
        </p:nvSpPr>
        <p:spPr>
          <a:xfrm>
            <a:off x="15285693" y="7463686"/>
            <a:ext cx="1651403" cy="1781895"/>
          </a:xfrm>
          <a:custGeom>
            <a:avLst/>
            <a:gdLst/>
            <a:ahLst/>
            <a:cxnLst/>
            <a:rect l="l" t="t" r="r" b="b"/>
            <a:pathLst>
              <a:path w="1651403" h="1781895">
                <a:moveTo>
                  <a:pt x="0" y="0"/>
                </a:moveTo>
                <a:lnTo>
                  <a:pt x="1651403" y="0"/>
                </a:lnTo>
                <a:lnTo>
                  <a:pt x="1651403" y="1781895"/>
                </a:lnTo>
                <a:lnTo>
                  <a:pt x="0" y="1781895"/>
                </a:lnTo>
                <a:lnTo>
                  <a:pt x="0" y="0"/>
                </a:lnTo>
                <a:close/>
              </a:path>
            </a:pathLst>
          </a:custGeom>
          <a:blipFill>
            <a:blip r:embed="rId11"/>
            <a:stretch>
              <a:fillRect/>
            </a:stretch>
          </a:blipFill>
        </p:spPr>
        <p:txBody>
          <a:bodyPr/>
          <a:lstStyle/>
          <a:p>
            <a:endParaRPr lang="en-GB"/>
          </a:p>
        </p:txBody>
      </p:sp>
      <p:sp>
        <p:nvSpPr>
          <p:cNvPr id="25" name="TextBox 25"/>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THE DATA</a:t>
            </a:r>
          </a:p>
        </p:txBody>
      </p:sp>
      <p:sp>
        <p:nvSpPr>
          <p:cNvPr id="26" name="TextBox 2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27" name="TextBox 27"/>
          <p:cNvSpPr txBox="1"/>
          <p:nvPr/>
        </p:nvSpPr>
        <p:spPr>
          <a:xfrm>
            <a:off x="7602742" y="6315663"/>
            <a:ext cx="2716348" cy="320601"/>
          </a:xfrm>
          <a:prstGeom prst="rect">
            <a:avLst/>
          </a:prstGeom>
        </p:spPr>
        <p:txBody>
          <a:bodyPr wrap="square" lIns="0" tIns="0" rIns="0" bIns="0" rtlCol="0" anchor="t">
            <a:spAutoFit/>
          </a:bodyPr>
          <a:lstStyle/>
          <a:p>
            <a:pPr algn="ctr">
              <a:lnSpc>
                <a:spcPts val="2799"/>
              </a:lnSpc>
              <a:spcBef>
                <a:spcPct val="0"/>
              </a:spcBef>
            </a:pPr>
            <a:r>
              <a:rPr lang="en-US" sz="1999" b="1" dirty="0">
                <a:solidFill>
                  <a:srgbClr val="171717"/>
                </a:solidFill>
                <a:latin typeface="Alegreya Sans Bold"/>
                <a:ea typeface="Alegreya Sans Bold"/>
                <a:cs typeface="Alegreya Sans Bold"/>
                <a:sym typeface="Alegreya Sans Bold"/>
              </a:rPr>
              <a:t>Del-HotelBookings.xlsx</a:t>
            </a:r>
          </a:p>
        </p:txBody>
      </p:sp>
      <p:sp>
        <p:nvSpPr>
          <p:cNvPr id="28" name="TextBox 28"/>
          <p:cNvSpPr txBox="1"/>
          <p:nvPr/>
        </p:nvSpPr>
        <p:spPr>
          <a:xfrm>
            <a:off x="3037262" y="3901231"/>
            <a:ext cx="3005852" cy="4533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egreya Sans"/>
                <a:ea typeface="Alegreya Sans"/>
                <a:cs typeface="Alegreya Sans"/>
                <a:sym typeface="Alegreya Sans"/>
              </a:rPr>
              <a:t>Medium sized, structured</a:t>
            </a:r>
          </a:p>
        </p:txBody>
      </p:sp>
      <p:sp>
        <p:nvSpPr>
          <p:cNvPr id="29" name="TextBox 29"/>
          <p:cNvSpPr txBox="1"/>
          <p:nvPr/>
        </p:nvSpPr>
        <p:spPr>
          <a:xfrm>
            <a:off x="12137305" y="4484189"/>
            <a:ext cx="1281470" cy="4533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egreya Sans"/>
                <a:ea typeface="Alegreya Sans"/>
                <a:cs typeface="Alegreya Sans"/>
                <a:sym typeface="Alegreya Sans"/>
              </a:rPr>
              <a:t>c.119k rows</a:t>
            </a:r>
          </a:p>
        </p:txBody>
      </p:sp>
      <p:sp>
        <p:nvSpPr>
          <p:cNvPr id="30" name="TextBox 30"/>
          <p:cNvSpPr txBox="1"/>
          <p:nvPr/>
        </p:nvSpPr>
        <p:spPr>
          <a:xfrm>
            <a:off x="12049693" y="6359636"/>
            <a:ext cx="1319808" cy="4533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egreya Sans"/>
                <a:ea typeface="Alegreya Sans"/>
                <a:cs typeface="Alegreya Sans"/>
                <a:sym typeface="Alegreya Sans"/>
              </a:rPr>
              <a:t>32 columns</a:t>
            </a:r>
          </a:p>
        </p:txBody>
      </p:sp>
      <p:sp>
        <p:nvSpPr>
          <p:cNvPr id="31" name="TextBox 31"/>
          <p:cNvSpPr txBox="1"/>
          <p:nvPr/>
        </p:nvSpPr>
        <p:spPr>
          <a:xfrm>
            <a:off x="2532199" y="6481074"/>
            <a:ext cx="4015978" cy="4533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egreya Sans"/>
                <a:ea typeface="Alegreya Sans"/>
                <a:cs typeface="Alegreya Sans"/>
                <a:sym typeface="Alegreya Sans"/>
              </a:rPr>
              <a:t>data from July 2015 to August 2017</a:t>
            </a:r>
          </a:p>
        </p:txBody>
      </p:sp>
      <p:sp>
        <p:nvSpPr>
          <p:cNvPr id="32" name="TextBox 32"/>
          <p:cNvSpPr txBox="1"/>
          <p:nvPr/>
        </p:nvSpPr>
        <p:spPr>
          <a:xfrm>
            <a:off x="10598360" y="8209330"/>
            <a:ext cx="1141240" cy="480901"/>
          </a:xfrm>
          <a:prstGeom prst="rect">
            <a:avLst/>
          </a:prstGeom>
        </p:spPr>
        <p:txBody>
          <a:bodyPr wrap="square" lIns="0" tIns="0" rIns="0" bIns="0" rtlCol="0" anchor="t">
            <a:spAutoFit/>
          </a:bodyPr>
          <a:lstStyle/>
          <a:p>
            <a:pPr algn="ctr">
              <a:lnSpc>
                <a:spcPts val="4199"/>
              </a:lnSpc>
              <a:spcBef>
                <a:spcPct val="0"/>
              </a:spcBef>
            </a:pPr>
            <a:r>
              <a:rPr lang="en-US" sz="2999" b="1" dirty="0">
                <a:solidFill>
                  <a:srgbClr val="000000"/>
                </a:solidFill>
                <a:latin typeface="Alegreya Sans Bold"/>
                <a:ea typeface="Alegreya Sans Bold"/>
                <a:cs typeface="Alegreya Sans Bold"/>
                <a:sym typeface="Alegreya Sans Bold"/>
              </a:rPr>
              <a:t>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403208" y="1346348"/>
            <a:ext cx="5481584" cy="666133"/>
            <a:chOff x="0" y="0"/>
            <a:chExt cx="1785490" cy="216976"/>
          </a:xfrm>
        </p:grpSpPr>
        <p:sp>
          <p:nvSpPr>
            <p:cNvPr id="10" name="Freeform 10"/>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rot="557176">
            <a:off x="12760120" y="1224665"/>
            <a:ext cx="870755" cy="887122"/>
          </a:xfrm>
          <a:custGeom>
            <a:avLst/>
            <a:gdLst/>
            <a:ahLst/>
            <a:cxnLst/>
            <a:rect l="l" t="t" r="r" b="b"/>
            <a:pathLst>
              <a:path w="870755" h="887122">
                <a:moveTo>
                  <a:pt x="0" y="0"/>
                </a:moveTo>
                <a:lnTo>
                  <a:pt x="870755" y="0"/>
                </a:lnTo>
                <a:lnTo>
                  <a:pt x="870755" y="887122"/>
                </a:lnTo>
                <a:lnTo>
                  <a:pt x="0" y="887122"/>
                </a:lnTo>
                <a:lnTo>
                  <a:pt x="0" y="0"/>
                </a:lnTo>
                <a:close/>
              </a:path>
            </a:pathLst>
          </a:custGeom>
          <a:blipFill>
            <a:blip r:embed="rId5"/>
            <a:stretch>
              <a:fillRect/>
            </a:stretch>
          </a:blipFill>
        </p:spPr>
        <p:txBody>
          <a:bodyPr/>
          <a:lstStyle/>
          <a:p>
            <a:endParaRPr lang="en-GB"/>
          </a:p>
        </p:txBody>
      </p:sp>
      <p:graphicFrame>
        <p:nvGraphicFramePr>
          <p:cNvPr id="15" name="Table 15"/>
          <p:cNvGraphicFramePr>
            <a:graphicFrameLocks noGrp="1"/>
          </p:cNvGraphicFramePr>
          <p:nvPr/>
        </p:nvGraphicFramePr>
        <p:xfrm>
          <a:off x="2383132" y="2364519"/>
          <a:ext cx="13964509" cy="6431861"/>
        </p:xfrm>
        <a:graphic>
          <a:graphicData uri="http://schemas.openxmlformats.org/drawingml/2006/table">
            <a:tbl>
              <a:tblPr/>
              <a:tblGrid>
                <a:gridCol w="3394587">
                  <a:extLst>
                    <a:ext uri="{9D8B030D-6E8A-4147-A177-3AD203B41FA5}">
                      <a16:colId xmlns:a16="http://schemas.microsoft.com/office/drawing/2014/main" val="20000"/>
                    </a:ext>
                  </a:extLst>
                </a:gridCol>
                <a:gridCol w="10569922">
                  <a:extLst>
                    <a:ext uri="{9D8B030D-6E8A-4147-A177-3AD203B41FA5}">
                      <a16:colId xmlns:a16="http://schemas.microsoft.com/office/drawing/2014/main" val="20001"/>
                    </a:ext>
                  </a:extLst>
                </a:gridCol>
              </a:tblGrid>
              <a:tr h="1380233">
                <a:tc>
                  <a:txBody>
                    <a:bodyPr/>
                    <a:lstStyle/>
                    <a:p>
                      <a:pPr algn="ctr">
                        <a:lnSpc>
                          <a:spcPts val="2799"/>
                        </a:lnSpc>
                        <a:defRPr/>
                      </a:pPr>
                      <a:r>
                        <a:rPr lang="en-US" sz="1999">
                          <a:solidFill>
                            <a:srgbClr val="000000"/>
                          </a:solidFill>
                          <a:latin typeface="Alegreya Sans"/>
                          <a:ea typeface="Alegreya Sans"/>
                          <a:cs typeface="Alegreya Sans"/>
                          <a:sym typeface="Alegreya Sans"/>
                        </a:rPr>
                        <a:t>Handle Null Values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8D1FF"/>
                    </a:solidFill>
                  </a:tcPr>
                </a:tc>
                <a:tc>
                  <a:txBody>
                    <a:bodyPr/>
                    <a:lstStyle/>
                    <a:p>
                      <a:pPr algn="ctr">
                        <a:lnSpc>
                          <a:spcPts val="2799"/>
                        </a:lnSpc>
                        <a:defRPr/>
                      </a:pPr>
                      <a:r>
                        <a:rPr lang="en-US" sz="1999">
                          <a:solidFill>
                            <a:srgbClr val="000000"/>
                          </a:solidFill>
                          <a:latin typeface="Alegreya Sans"/>
                          <a:ea typeface="Alegreya Sans"/>
                          <a:cs typeface="Alegreya Sans"/>
                          <a:sym typeface="Alegreya Sans"/>
                        </a:rPr>
                        <a:t>Replaced null values in Agent and Company fields with ”</a:t>
                      </a:r>
                      <a:r>
                        <a:rPr lang="en-US" sz="1999" b="1">
                          <a:solidFill>
                            <a:srgbClr val="000000"/>
                          </a:solidFill>
                          <a:latin typeface="Alegreya Sans Bold"/>
                          <a:ea typeface="Alegreya Sans Bold"/>
                          <a:cs typeface="Alegreya Sans Bold"/>
                          <a:sym typeface="Alegreya Sans Bold"/>
                        </a:rPr>
                        <a:t>No Agent</a:t>
                      </a:r>
                      <a:r>
                        <a:rPr lang="en-US" sz="1999">
                          <a:solidFill>
                            <a:srgbClr val="000000"/>
                          </a:solidFill>
                          <a:latin typeface="Alegreya Sans"/>
                          <a:ea typeface="Alegreya Sans"/>
                          <a:cs typeface="Alegreya Sans"/>
                          <a:sym typeface="Alegreya Sans"/>
                        </a:rPr>
                        <a:t>” and ”</a:t>
                      </a:r>
                      <a:r>
                        <a:rPr lang="en-US" sz="1999" b="1">
                          <a:solidFill>
                            <a:srgbClr val="000000"/>
                          </a:solidFill>
                          <a:latin typeface="Alegreya Sans Bold"/>
                          <a:ea typeface="Alegreya Sans Bold"/>
                          <a:cs typeface="Alegreya Sans Bold"/>
                          <a:sym typeface="Alegreya Sans Bold"/>
                        </a:rPr>
                        <a:t>No Company</a:t>
                      </a:r>
                      <a:r>
                        <a:rPr lang="en-US" sz="1999">
                          <a:solidFill>
                            <a:srgbClr val="000000"/>
                          </a:solidFill>
                          <a:latin typeface="Alegreya Sans"/>
                          <a:ea typeface="Alegreya Sans"/>
                          <a:cs typeface="Alegreya Sans"/>
                          <a:sym typeface="Alegreya Sa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03943">
                <a:tc>
                  <a:txBody>
                    <a:bodyPr/>
                    <a:lstStyle/>
                    <a:p>
                      <a:pPr algn="ctr">
                        <a:lnSpc>
                          <a:spcPts val="2799"/>
                        </a:lnSpc>
                        <a:defRPr/>
                      </a:pPr>
                      <a:r>
                        <a:rPr lang="en-US" sz="1999">
                          <a:solidFill>
                            <a:srgbClr val="000000"/>
                          </a:solidFill>
                          <a:latin typeface="Alegreya Sans"/>
                          <a:ea typeface="Alegreya Sans"/>
                          <a:cs typeface="Alegreya Sans"/>
                          <a:sym typeface="Alegreya Sans"/>
                        </a:rPr>
                        <a:t>Converted Data Types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EDFB"/>
                    </a:solidFill>
                  </a:tcPr>
                </a:tc>
                <a:tc>
                  <a:txBody>
                    <a:bodyPr/>
                    <a:lstStyle/>
                    <a:p>
                      <a:pPr algn="ctr">
                        <a:lnSpc>
                          <a:spcPts val="2799"/>
                        </a:lnSpc>
                        <a:defRPr/>
                      </a:pPr>
                      <a:r>
                        <a:rPr lang="en-US" sz="1999">
                          <a:solidFill>
                            <a:srgbClr val="000000"/>
                          </a:solidFill>
                          <a:latin typeface="Alegreya Sans"/>
                          <a:ea typeface="Alegreya Sans"/>
                          <a:cs typeface="Alegreya Sans"/>
                          <a:sym typeface="Alegreya Sans"/>
                        </a:rPr>
                        <a:t>Converted </a:t>
                      </a:r>
                      <a:r>
                        <a:rPr lang="en-US" sz="1999" b="1">
                          <a:solidFill>
                            <a:srgbClr val="000000"/>
                          </a:solidFill>
                          <a:latin typeface="Alegreya Sans Bold"/>
                          <a:ea typeface="Alegreya Sans Bold"/>
                          <a:cs typeface="Alegreya Sans Bold"/>
                          <a:sym typeface="Alegreya Sans Bold"/>
                        </a:rPr>
                        <a:t>arrival_date_year, month and day</a:t>
                      </a:r>
                      <a:r>
                        <a:rPr lang="en-US" sz="1999">
                          <a:solidFill>
                            <a:srgbClr val="000000"/>
                          </a:solidFill>
                          <a:latin typeface="Alegreya Sans"/>
                          <a:ea typeface="Alegreya Sans"/>
                          <a:cs typeface="Alegreya Sans"/>
                          <a:sym typeface="Alegreya Sans"/>
                        </a:rPr>
                        <a:t> from</a:t>
                      </a:r>
                      <a:r>
                        <a:rPr lang="en-US" sz="1999" b="1">
                          <a:solidFill>
                            <a:srgbClr val="000000"/>
                          </a:solidFill>
                          <a:latin typeface="Alegreya Sans Bold"/>
                          <a:ea typeface="Alegreya Sans Bold"/>
                          <a:cs typeface="Alegreya Sans Bold"/>
                          <a:sym typeface="Alegreya Sans Bold"/>
                        </a:rPr>
                        <a:t> text</a:t>
                      </a:r>
                      <a:r>
                        <a:rPr lang="en-US" sz="1999">
                          <a:solidFill>
                            <a:srgbClr val="000000"/>
                          </a:solidFill>
                          <a:latin typeface="Alegreya Sans"/>
                          <a:ea typeface="Alegreya Sans"/>
                          <a:cs typeface="Alegreya Sans"/>
                          <a:sym typeface="Alegreya Sans"/>
                        </a:rPr>
                        <a:t> to </a:t>
                      </a:r>
                      <a:r>
                        <a:rPr lang="en-US" sz="1999" b="1">
                          <a:solidFill>
                            <a:srgbClr val="000000"/>
                          </a:solidFill>
                          <a:latin typeface="Alegreya Sans Bold"/>
                          <a:ea typeface="Alegreya Sans Bold"/>
                          <a:cs typeface="Alegreya Sans Bold"/>
                          <a:sym typeface="Alegreya Sans Bold"/>
                        </a:rPr>
                        <a:t>values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52245">
                <a:tc>
                  <a:txBody>
                    <a:bodyPr/>
                    <a:lstStyle/>
                    <a:p>
                      <a:pPr algn="ctr">
                        <a:lnSpc>
                          <a:spcPts val="2799"/>
                        </a:lnSpc>
                        <a:defRPr/>
                      </a:pPr>
                      <a:r>
                        <a:rPr lang="en-US" sz="1999">
                          <a:solidFill>
                            <a:srgbClr val="000000"/>
                          </a:solidFill>
                          <a:latin typeface="Alegreya Sans"/>
                          <a:ea typeface="Alegreya Sans"/>
                          <a:cs typeface="Alegreya Sans"/>
                          <a:sym typeface="Alegreya Sans"/>
                        </a:rPr>
                        <a:t>New &amp; Derived Columns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8D1FF"/>
                    </a:solidFill>
                  </a:tcPr>
                </a:tc>
                <a:tc>
                  <a:txBody>
                    <a:bodyPr/>
                    <a:lstStyle/>
                    <a:p>
                      <a:pPr algn="ctr">
                        <a:lnSpc>
                          <a:spcPts val="2799"/>
                        </a:lnSpc>
                        <a:defRPr/>
                      </a:pPr>
                      <a:r>
                        <a:rPr lang="en-US" sz="1999">
                          <a:solidFill>
                            <a:srgbClr val="000000"/>
                          </a:solidFill>
                          <a:latin typeface="Alegreya Sans"/>
                          <a:ea typeface="Alegreya Sans"/>
                          <a:cs typeface="Alegreya Sans"/>
                          <a:sym typeface="Alegreya Sans"/>
                        </a:rPr>
                        <a:t>Created row identifier: </a:t>
                      </a:r>
                      <a:r>
                        <a:rPr lang="en-US" sz="1999" b="1">
                          <a:solidFill>
                            <a:srgbClr val="000000"/>
                          </a:solidFill>
                          <a:latin typeface="Alegreya Sans Bold"/>
                          <a:ea typeface="Alegreya Sans Bold"/>
                          <a:cs typeface="Alegreya Sans Bold"/>
                          <a:sym typeface="Alegreya Sans Bold"/>
                        </a:rPr>
                        <a:t>booking_id</a:t>
                      </a:r>
                      <a:endParaRPr lang="en-US" sz="1100"/>
                    </a:p>
                    <a:p>
                      <a:pPr algn="ctr">
                        <a:lnSpc>
                          <a:spcPts val="2799"/>
                        </a:lnSpc>
                      </a:pPr>
                      <a:r>
                        <a:rPr lang="en-US" sz="1999">
                          <a:solidFill>
                            <a:srgbClr val="000000"/>
                          </a:solidFill>
                          <a:latin typeface="Alegreya Sans"/>
                          <a:ea typeface="Alegreya Sans"/>
                          <a:cs typeface="Alegreya Sans"/>
                          <a:sym typeface="Alegreya Sans"/>
                        </a:rPr>
                        <a:t>Created an</a:t>
                      </a:r>
                      <a:r>
                        <a:rPr lang="en-US" sz="1999" b="1">
                          <a:solidFill>
                            <a:srgbClr val="000000"/>
                          </a:solidFill>
                          <a:latin typeface="Alegreya Sans Bold"/>
                          <a:ea typeface="Alegreya Sans Bold"/>
                          <a:cs typeface="Alegreya Sans Bold"/>
                          <a:sym typeface="Alegreya Sans Bold"/>
                        </a:rPr>
                        <a:t> arrival_date</a:t>
                      </a:r>
                      <a:r>
                        <a:rPr lang="en-US" sz="1999">
                          <a:solidFill>
                            <a:srgbClr val="000000"/>
                          </a:solidFill>
                          <a:latin typeface="Alegreya Sans"/>
                          <a:ea typeface="Alegreya Sans"/>
                          <a:cs typeface="Alegreya Sans"/>
                          <a:sym typeface="Alegreya Sans"/>
                        </a:rPr>
                        <a:t> column from previously converted arrival_date_year, month and day columns.</a:t>
                      </a:r>
                    </a:p>
                    <a:p>
                      <a:pPr algn="ctr">
                        <a:lnSpc>
                          <a:spcPts val="2799"/>
                        </a:lnSpc>
                      </a:pPr>
                      <a:r>
                        <a:rPr lang="en-US" sz="1999">
                          <a:solidFill>
                            <a:srgbClr val="000000"/>
                          </a:solidFill>
                          <a:latin typeface="Alegreya Sans"/>
                          <a:ea typeface="Alegreya Sans"/>
                          <a:cs typeface="Alegreya Sans"/>
                          <a:sym typeface="Alegreya Sans"/>
                        </a:rPr>
                        <a:t>Created a</a:t>
                      </a:r>
                      <a:r>
                        <a:rPr lang="en-US" sz="1999" b="1">
                          <a:solidFill>
                            <a:srgbClr val="000000"/>
                          </a:solidFill>
                          <a:latin typeface="Alegreya Sans Bold"/>
                          <a:ea typeface="Alegreya Sans Bold"/>
                          <a:cs typeface="Alegreya Sans Bold"/>
                          <a:sym typeface="Alegreya Sans Bold"/>
                        </a:rPr>
                        <a:t> total_stay_duration</a:t>
                      </a:r>
                      <a:r>
                        <a:rPr lang="en-US" sz="1999">
                          <a:solidFill>
                            <a:srgbClr val="000000"/>
                          </a:solidFill>
                          <a:latin typeface="Alegreya Sans"/>
                          <a:ea typeface="Alegreya Sans"/>
                          <a:cs typeface="Alegreya Sans"/>
                          <a:sym typeface="Alegreya Sans"/>
                        </a:rPr>
                        <a:t> column by summing weekday &amp; weekend night stays columns.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97720">
                <a:tc>
                  <a:txBody>
                    <a:bodyPr/>
                    <a:lstStyle/>
                    <a:p>
                      <a:pPr algn="ctr">
                        <a:lnSpc>
                          <a:spcPts val="2799"/>
                        </a:lnSpc>
                        <a:defRPr/>
                      </a:pPr>
                      <a:r>
                        <a:rPr lang="en-US" sz="1999">
                          <a:solidFill>
                            <a:srgbClr val="000000"/>
                          </a:solidFill>
                          <a:latin typeface="Alegreya Sans"/>
                          <a:ea typeface="Alegreya Sans"/>
                          <a:cs typeface="Alegreya Sans"/>
                          <a:sym typeface="Alegreya Sans"/>
                        </a:rPr>
                        <a:t>Ensure Spelling Consistency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4EDFB"/>
                    </a:solidFill>
                  </a:tcPr>
                </a:tc>
                <a:tc>
                  <a:txBody>
                    <a:bodyPr/>
                    <a:lstStyle/>
                    <a:p>
                      <a:pPr algn="ctr">
                        <a:lnSpc>
                          <a:spcPts val="2799"/>
                        </a:lnSpc>
                        <a:defRPr/>
                      </a:pPr>
                      <a:r>
                        <a:rPr lang="en-US" sz="1999">
                          <a:solidFill>
                            <a:srgbClr val="000000"/>
                          </a:solidFill>
                          <a:latin typeface="Alegreya Sans"/>
                          <a:ea typeface="Alegreya Sans"/>
                          <a:cs typeface="Alegreya Sans"/>
                          <a:sym typeface="Alegreya Sans"/>
                        </a:rPr>
                        <a:t>Ensured variables in text columns (e.g. </a:t>
                      </a:r>
                      <a:r>
                        <a:rPr lang="en-US" sz="1999" b="1">
                          <a:solidFill>
                            <a:srgbClr val="000000"/>
                          </a:solidFill>
                          <a:latin typeface="Alegreya Sans Bold"/>
                          <a:ea typeface="Alegreya Sans Bold"/>
                          <a:cs typeface="Alegreya Sans Bold"/>
                          <a:sym typeface="Alegreya Sans Bold"/>
                        </a:rPr>
                        <a:t>reservation status column</a:t>
                      </a:r>
                      <a:r>
                        <a:rPr lang="en-US" sz="1999">
                          <a:solidFill>
                            <a:srgbClr val="000000"/>
                          </a:solidFill>
                          <a:latin typeface="Alegreya Sans"/>
                          <a:ea typeface="Alegreya Sans"/>
                          <a:cs typeface="Alegreya Sans"/>
                          <a:sym typeface="Alegreya Sans"/>
                        </a:rPr>
                        <a:t>) were consistent; addressed spelling variations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97720">
                <a:tc>
                  <a:txBody>
                    <a:bodyPr/>
                    <a:lstStyle/>
                    <a:p>
                      <a:pPr algn="ctr">
                        <a:lnSpc>
                          <a:spcPts val="2799"/>
                        </a:lnSpc>
                        <a:defRPr/>
                      </a:pPr>
                      <a:r>
                        <a:rPr lang="en-US" sz="1999">
                          <a:solidFill>
                            <a:srgbClr val="000000"/>
                          </a:solidFill>
                          <a:latin typeface="Alegreya Sans"/>
                          <a:ea typeface="Alegreya Sans"/>
                          <a:cs typeface="Alegreya Sans"/>
                          <a:sym typeface="Alegreya Sans"/>
                        </a:rPr>
                        <a:t>Filtered Out Outliers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8D1FF"/>
                    </a:solidFill>
                  </a:tcPr>
                </a:tc>
                <a:tc>
                  <a:txBody>
                    <a:bodyPr/>
                    <a:lstStyle/>
                    <a:p>
                      <a:pPr algn="ctr">
                        <a:lnSpc>
                          <a:spcPts val="2799"/>
                        </a:lnSpc>
                        <a:defRPr/>
                      </a:pPr>
                      <a:r>
                        <a:rPr lang="en-US" sz="1999">
                          <a:solidFill>
                            <a:srgbClr val="000000"/>
                          </a:solidFill>
                          <a:latin typeface="Alegreya Sans"/>
                          <a:ea typeface="Alegreya Sans"/>
                          <a:cs typeface="Alegreya Sans"/>
                          <a:sym typeface="Alegreya Sans"/>
                        </a:rPr>
                        <a:t>Some ADRs were 0 and these were filtered out during investigation of optimal length of stay for best average daily rate.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Freeform 16"/>
          <p:cNvSpPr/>
          <p:nvPr/>
        </p:nvSpPr>
        <p:spPr>
          <a:xfrm rot="557176" flipH="1">
            <a:off x="5015626" y="1235854"/>
            <a:ext cx="870755" cy="887122"/>
          </a:xfrm>
          <a:custGeom>
            <a:avLst/>
            <a:gdLst/>
            <a:ahLst/>
            <a:cxnLst/>
            <a:rect l="l" t="t" r="r" b="b"/>
            <a:pathLst>
              <a:path w="870755" h="887122">
                <a:moveTo>
                  <a:pt x="870754" y="0"/>
                </a:moveTo>
                <a:lnTo>
                  <a:pt x="0" y="0"/>
                </a:lnTo>
                <a:lnTo>
                  <a:pt x="0" y="887122"/>
                </a:lnTo>
                <a:lnTo>
                  <a:pt x="870754" y="887122"/>
                </a:lnTo>
                <a:lnTo>
                  <a:pt x="870754" y="0"/>
                </a:lnTo>
                <a:close/>
              </a:path>
            </a:pathLst>
          </a:custGeom>
          <a:blipFill>
            <a:blip r:embed="rId5"/>
            <a:stretch>
              <a:fillRect/>
            </a:stretch>
          </a:blipFill>
        </p:spPr>
        <p:txBody>
          <a:bodyPr/>
          <a:lstStyle/>
          <a:p>
            <a:endParaRPr lang="en-GB"/>
          </a:p>
        </p:txBody>
      </p:sp>
      <p:sp>
        <p:nvSpPr>
          <p:cNvPr id="17" name="TextBox 17"/>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DATA CLEANING </a:t>
            </a:r>
          </a:p>
        </p:txBody>
      </p:sp>
      <p:sp>
        <p:nvSpPr>
          <p:cNvPr id="18" name="TextBox 18"/>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160589"/>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403208" y="1346348"/>
            <a:ext cx="5481584" cy="666133"/>
            <a:chOff x="0" y="0"/>
            <a:chExt cx="1785490" cy="216976"/>
          </a:xfrm>
        </p:grpSpPr>
        <p:sp>
          <p:nvSpPr>
            <p:cNvPr id="10" name="Freeform 10"/>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1756013" y="3178164"/>
            <a:ext cx="14481050" cy="1663858"/>
          </a:xfrm>
          <a:custGeom>
            <a:avLst/>
            <a:gdLst/>
            <a:ahLst/>
            <a:cxnLst/>
            <a:rect l="l" t="t" r="r" b="b"/>
            <a:pathLst>
              <a:path w="14481050" h="1663858">
                <a:moveTo>
                  <a:pt x="0" y="0"/>
                </a:moveTo>
                <a:lnTo>
                  <a:pt x="14481051" y="0"/>
                </a:lnTo>
                <a:lnTo>
                  <a:pt x="14481051" y="1663858"/>
                </a:lnTo>
                <a:lnTo>
                  <a:pt x="0" y="1663858"/>
                </a:lnTo>
                <a:lnTo>
                  <a:pt x="0" y="0"/>
                </a:lnTo>
                <a:close/>
              </a:path>
            </a:pathLst>
          </a:custGeom>
          <a:blipFill>
            <a:blip r:embed="rId5"/>
            <a:stretch>
              <a:fillRect/>
            </a:stretch>
          </a:blipFill>
        </p:spPr>
        <p:txBody>
          <a:bodyPr/>
          <a:lstStyle/>
          <a:p>
            <a:endParaRPr lang="en-GB"/>
          </a:p>
        </p:txBody>
      </p:sp>
      <p:sp>
        <p:nvSpPr>
          <p:cNvPr id="15" name="Freeform 15"/>
          <p:cNvSpPr/>
          <p:nvPr/>
        </p:nvSpPr>
        <p:spPr>
          <a:xfrm>
            <a:off x="1756013" y="6282256"/>
            <a:ext cx="10700043" cy="1424791"/>
          </a:xfrm>
          <a:custGeom>
            <a:avLst/>
            <a:gdLst/>
            <a:ahLst/>
            <a:cxnLst/>
            <a:rect l="l" t="t" r="r" b="b"/>
            <a:pathLst>
              <a:path w="10700043" h="1424791">
                <a:moveTo>
                  <a:pt x="0" y="0"/>
                </a:moveTo>
                <a:lnTo>
                  <a:pt x="10700043" y="0"/>
                </a:lnTo>
                <a:lnTo>
                  <a:pt x="10700043" y="1424792"/>
                </a:lnTo>
                <a:lnTo>
                  <a:pt x="0" y="1424792"/>
                </a:lnTo>
                <a:lnTo>
                  <a:pt x="0" y="0"/>
                </a:lnTo>
                <a:close/>
              </a:path>
            </a:pathLst>
          </a:custGeom>
          <a:blipFill>
            <a:blip r:embed="rId6"/>
            <a:stretch>
              <a:fillRect/>
            </a:stretch>
          </a:blipFill>
        </p:spPr>
        <p:txBody>
          <a:bodyPr/>
          <a:lstStyle/>
          <a:p>
            <a:endParaRPr lang="en-GB"/>
          </a:p>
        </p:txBody>
      </p:sp>
      <p:sp>
        <p:nvSpPr>
          <p:cNvPr id="16" name="Freeform 16"/>
          <p:cNvSpPr/>
          <p:nvPr/>
        </p:nvSpPr>
        <p:spPr>
          <a:xfrm>
            <a:off x="12850881" y="6296284"/>
            <a:ext cx="4281315" cy="2821528"/>
          </a:xfrm>
          <a:custGeom>
            <a:avLst/>
            <a:gdLst/>
            <a:ahLst/>
            <a:cxnLst/>
            <a:rect l="l" t="t" r="r" b="b"/>
            <a:pathLst>
              <a:path w="4281315" h="2821528">
                <a:moveTo>
                  <a:pt x="0" y="0"/>
                </a:moveTo>
                <a:lnTo>
                  <a:pt x="4281315" y="0"/>
                </a:lnTo>
                <a:lnTo>
                  <a:pt x="4281315" y="2821528"/>
                </a:lnTo>
                <a:lnTo>
                  <a:pt x="0" y="2821528"/>
                </a:lnTo>
                <a:lnTo>
                  <a:pt x="0" y="0"/>
                </a:lnTo>
                <a:close/>
              </a:path>
            </a:pathLst>
          </a:custGeom>
          <a:blipFill>
            <a:blip r:embed="rId7"/>
            <a:stretch>
              <a:fillRect/>
            </a:stretch>
          </a:blipFill>
        </p:spPr>
        <p:txBody>
          <a:bodyPr/>
          <a:lstStyle/>
          <a:p>
            <a:endParaRPr lang="en-GB"/>
          </a:p>
        </p:txBody>
      </p:sp>
      <p:sp>
        <p:nvSpPr>
          <p:cNvPr id="17" name="TextBox 17"/>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DATA ANALYSIS: EXCEL</a:t>
            </a:r>
          </a:p>
        </p:txBody>
      </p:sp>
      <p:sp>
        <p:nvSpPr>
          <p:cNvPr id="18" name="TextBox 18"/>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9" name="TextBox 19"/>
          <p:cNvSpPr txBox="1"/>
          <p:nvPr/>
        </p:nvSpPr>
        <p:spPr>
          <a:xfrm>
            <a:off x="1567901" y="2064163"/>
            <a:ext cx="2591689" cy="495936"/>
          </a:xfrm>
          <a:prstGeom prst="rect">
            <a:avLst/>
          </a:prstGeom>
        </p:spPr>
        <p:txBody>
          <a:bodyPr lIns="0" tIns="0" rIns="0" bIns="0" rtlCol="0" anchor="t">
            <a:spAutoFit/>
          </a:bodyPr>
          <a:lstStyle/>
          <a:p>
            <a:pPr algn="ctr">
              <a:lnSpc>
                <a:spcPts val="3639"/>
              </a:lnSpc>
              <a:spcBef>
                <a:spcPct val="0"/>
              </a:spcBef>
            </a:pPr>
            <a:r>
              <a:rPr lang="en-US" sz="2599" b="1">
                <a:solidFill>
                  <a:srgbClr val="000000"/>
                </a:solidFill>
                <a:latin typeface="Alegreya Sans Bold"/>
                <a:ea typeface="Alegreya Sans Bold"/>
                <a:cs typeface="Alegreya Sans Bold"/>
                <a:sym typeface="Alegreya Sans Bold"/>
              </a:rPr>
              <a:t>Pivot Tables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248094" y="1160589"/>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8" name="Freeform 8"/>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9" name="Group 9"/>
          <p:cNvGrpSpPr/>
          <p:nvPr/>
        </p:nvGrpSpPr>
        <p:grpSpPr>
          <a:xfrm>
            <a:off x="6403208" y="1346348"/>
            <a:ext cx="5481584" cy="666133"/>
            <a:chOff x="0" y="0"/>
            <a:chExt cx="1785490" cy="216976"/>
          </a:xfrm>
        </p:grpSpPr>
        <p:sp>
          <p:nvSpPr>
            <p:cNvPr id="10" name="Freeform 10"/>
            <p:cNvSpPr/>
            <p:nvPr/>
          </p:nvSpPr>
          <p:spPr>
            <a:xfrm>
              <a:off x="0" y="0"/>
              <a:ext cx="1785490" cy="216976"/>
            </a:xfrm>
            <a:custGeom>
              <a:avLst/>
              <a:gdLst/>
              <a:ahLst/>
              <a:cxnLst/>
              <a:rect l="l" t="t" r="r" b="b"/>
              <a:pathLst>
                <a:path w="1785490" h="216976">
                  <a:moveTo>
                    <a:pt x="0" y="0"/>
                  </a:moveTo>
                  <a:lnTo>
                    <a:pt x="1785490" y="0"/>
                  </a:lnTo>
                  <a:lnTo>
                    <a:pt x="1785490" y="216976"/>
                  </a:lnTo>
                  <a:lnTo>
                    <a:pt x="0" y="216976"/>
                  </a:lnTo>
                  <a:close/>
                </a:path>
              </a:pathLst>
            </a:custGeom>
            <a:solidFill>
              <a:srgbClr val="E8D1FF"/>
            </a:solidFill>
          </p:spPr>
          <p:txBody>
            <a:bodyPr/>
            <a:lstStyle/>
            <a:p>
              <a:endParaRPr lang="en-GB"/>
            </a:p>
          </p:txBody>
        </p:sp>
        <p:sp>
          <p:nvSpPr>
            <p:cNvPr id="11" name="TextBox 11"/>
            <p:cNvSpPr txBox="1"/>
            <p:nvPr/>
          </p:nvSpPr>
          <p:spPr>
            <a:xfrm>
              <a:off x="0" y="-76200"/>
              <a:ext cx="1785490" cy="293176"/>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3" name="Freeform 13"/>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a:off x="1275159" y="2364519"/>
            <a:ext cx="16203535" cy="7025671"/>
          </a:xfrm>
          <a:custGeom>
            <a:avLst/>
            <a:gdLst/>
            <a:ahLst/>
            <a:cxnLst/>
            <a:rect l="l" t="t" r="r" b="b"/>
            <a:pathLst>
              <a:path w="16203535" h="7025671">
                <a:moveTo>
                  <a:pt x="0" y="0"/>
                </a:moveTo>
                <a:lnTo>
                  <a:pt x="16203535" y="0"/>
                </a:lnTo>
                <a:lnTo>
                  <a:pt x="16203535" y="7025670"/>
                </a:lnTo>
                <a:lnTo>
                  <a:pt x="0" y="7025670"/>
                </a:lnTo>
                <a:lnTo>
                  <a:pt x="0" y="0"/>
                </a:lnTo>
                <a:close/>
              </a:path>
            </a:pathLst>
          </a:custGeom>
          <a:blipFill>
            <a:blip r:embed="rId5"/>
            <a:stretch>
              <a:fillRect/>
            </a:stretch>
          </a:blipFill>
        </p:spPr>
        <p:txBody>
          <a:bodyPr/>
          <a:lstStyle/>
          <a:p>
            <a:endParaRPr lang="en-GB"/>
          </a:p>
        </p:txBody>
      </p:sp>
      <p:sp>
        <p:nvSpPr>
          <p:cNvPr id="15" name="TextBox 15"/>
          <p:cNvSpPr txBox="1"/>
          <p:nvPr/>
        </p:nvSpPr>
        <p:spPr>
          <a:xfrm>
            <a:off x="6403208" y="1397244"/>
            <a:ext cx="5481584"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DATA ANALYSIS: DASHBOARD</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EDFB"/>
        </a:solidFill>
        <a:effectLst/>
      </p:bgPr>
    </p:bg>
    <p:spTree>
      <p:nvGrpSpPr>
        <p:cNvPr id="1" name=""/>
        <p:cNvGrpSpPr/>
        <p:nvPr/>
      </p:nvGrpSpPr>
      <p:grpSpPr>
        <a:xfrm>
          <a:off x="0" y="0"/>
          <a:ext cx="0" cy="0"/>
          <a:chOff x="0" y="0"/>
          <a:chExt cx="0" cy="0"/>
        </a:xfrm>
      </p:grpSpPr>
      <p:sp>
        <p:nvSpPr>
          <p:cNvPr id="2" name="Freeform 2"/>
          <p:cNvSpPr/>
          <p:nvPr/>
        </p:nvSpPr>
        <p:spPr>
          <a:xfrm rot="-5400000">
            <a:off x="10693624" y="-3524350"/>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rot="-5400000">
            <a:off x="2915845" y="6786337"/>
            <a:ext cx="4729037" cy="7048700"/>
          </a:xfrm>
          <a:custGeom>
            <a:avLst/>
            <a:gdLst/>
            <a:ahLst/>
            <a:cxnLst/>
            <a:rect l="l" t="t" r="r" b="b"/>
            <a:pathLst>
              <a:path w="4729037" h="7048700">
                <a:moveTo>
                  <a:pt x="0" y="0"/>
                </a:moveTo>
                <a:lnTo>
                  <a:pt x="4729037" y="0"/>
                </a:lnTo>
                <a:lnTo>
                  <a:pt x="4729037" y="7048700"/>
                </a:lnTo>
                <a:lnTo>
                  <a:pt x="0" y="7048700"/>
                </a:lnTo>
                <a:lnTo>
                  <a:pt x="0" y="0"/>
                </a:lnTo>
                <a:close/>
              </a:path>
            </a:pathLst>
          </a:custGeom>
          <a:blipFill>
            <a:blip r:embed="rId3">
              <a:alphaModFix amt="17000"/>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4" name="Group 4"/>
          <p:cNvGrpSpPr/>
          <p:nvPr/>
        </p:nvGrpSpPr>
        <p:grpSpPr>
          <a:xfrm>
            <a:off x="1028700" y="1028700"/>
            <a:ext cx="16230600" cy="8229600"/>
            <a:chOff x="0" y="0"/>
            <a:chExt cx="4274726" cy="2167467"/>
          </a:xfrm>
        </p:grpSpPr>
        <p:sp>
          <p:nvSpPr>
            <p:cNvPr id="5" name="Freeform 5"/>
            <p:cNvSpPr/>
            <p:nvPr/>
          </p:nvSpPr>
          <p:spPr>
            <a:xfrm>
              <a:off x="0" y="0"/>
              <a:ext cx="4274726" cy="2167467"/>
            </a:xfrm>
            <a:custGeom>
              <a:avLst/>
              <a:gdLst/>
              <a:ahLst/>
              <a:cxnLst/>
              <a:rect l="l" t="t" r="r" b="b"/>
              <a:pathLst>
                <a:path w="4274726" h="2167467">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DFBFF"/>
            </a:solidFill>
          </p:spPr>
          <p:txBody>
            <a:bodyPr/>
            <a:lstStyle/>
            <a:p>
              <a:endParaRPr lang="en-GB"/>
            </a:p>
          </p:txBody>
        </p:sp>
        <p:sp>
          <p:nvSpPr>
            <p:cNvPr id="6" name="TextBox 6"/>
            <p:cNvSpPr txBox="1"/>
            <p:nvPr/>
          </p:nvSpPr>
          <p:spPr>
            <a:xfrm>
              <a:off x="0" y="-76200"/>
              <a:ext cx="4274726" cy="2243667"/>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1557775" y="3025764"/>
            <a:ext cx="8243285" cy="5504744"/>
          </a:xfrm>
          <a:custGeom>
            <a:avLst/>
            <a:gdLst/>
            <a:ahLst/>
            <a:cxnLst/>
            <a:rect l="l" t="t" r="r" b="b"/>
            <a:pathLst>
              <a:path w="8243285" h="5504744">
                <a:moveTo>
                  <a:pt x="0" y="0"/>
                </a:moveTo>
                <a:lnTo>
                  <a:pt x="8243285" y="0"/>
                </a:lnTo>
                <a:lnTo>
                  <a:pt x="8243285" y="5504744"/>
                </a:lnTo>
                <a:lnTo>
                  <a:pt x="0" y="5504744"/>
                </a:lnTo>
                <a:lnTo>
                  <a:pt x="0" y="0"/>
                </a:lnTo>
                <a:close/>
              </a:path>
            </a:pathLst>
          </a:custGeom>
          <a:blipFill>
            <a:blip r:embed="rId5"/>
            <a:stretch>
              <a:fillRect/>
            </a:stretch>
          </a:blipFill>
        </p:spPr>
        <p:txBody>
          <a:bodyPr/>
          <a:lstStyle/>
          <a:p>
            <a:endParaRPr lang="en-GB"/>
          </a:p>
        </p:txBody>
      </p:sp>
      <p:sp>
        <p:nvSpPr>
          <p:cNvPr id="8" name="Freeform 8"/>
          <p:cNvSpPr/>
          <p:nvPr/>
        </p:nvSpPr>
        <p:spPr>
          <a:xfrm rot="-5400000">
            <a:off x="16076374" y="-2482323"/>
            <a:ext cx="4423252" cy="6592923"/>
          </a:xfrm>
          <a:custGeom>
            <a:avLst/>
            <a:gdLst/>
            <a:ahLst/>
            <a:cxnLst/>
            <a:rect l="l" t="t" r="r" b="b"/>
            <a:pathLst>
              <a:path w="4423252" h="6592923">
                <a:moveTo>
                  <a:pt x="0" y="0"/>
                </a:moveTo>
                <a:lnTo>
                  <a:pt x="4423252" y="0"/>
                </a:lnTo>
                <a:lnTo>
                  <a:pt x="4423252"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9" name="Freeform 9"/>
          <p:cNvSpPr/>
          <p:nvPr/>
        </p:nvSpPr>
        <p:spPr>
          <a:xfrm rot="-5400000">
            <a:off x="-2483773" y="6710193"/>
            <a:ext cx="4423252" cy="6592923"/>
          </a:xfrm>
          <a:custGeom>
            <a:avLst/>
            <a:gdLst/>
            <a:ahLst/>
            <a:cxnLst/>
            <a:rect l="l" t="t" r="r" b="b"/>
            <a:pathLst>
              <a:path w="4423252" h="6592923">
                <a:moveTo>
                  <a:pt x="0" y="0"/>
                </a:moveTo>
                <a:lnTo>
                  <a:pt x="4423251" y="0"/>
                </a:lnTo>
                <a:lnTo>
                  <a:pt x="4423251" y="6592922"/>
                </a:lnTo>
                <a:lnTo>
                  <a:pt x="0" y="65929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grpSp>
        <p:nvGrpSpPr>
          <p:cNvPr id="10" name="Group 10"/>
          <p:cNvGrpSpPr/>
          <p:nvPr/>
        </p:nvGrpSpPr>
        <p:grpSpPr>
          <a:xfrm>
            <a:off x="6074117" y="1346348"/>
            <a:ext cx="6139765" cy="666133"/>
            <a:chOff x="0" y="0"/>
            <a:chExt cx="1999876" cy="216976"/>
          </a:xfrm>
        </p:grpSpPr>
        <p:sp>
          <p:nvSpPr>
            <p:cNvPr id="11" name="Freeform 11"/>
            <p:cNvSpPr/>
            <p:nvPr/>
          </p:nvSpPr>
          <p:spPr>
            <a:xfrm>
              <a:off x="0" y="0"/>
              <a:ext cx="1999876" cy="216976"/>
            </a:xfrm>
            <a:custGeom>
              <a:avLst/>
              <a:gdLst/>
              <a:ahLst/>
              <a:cxnLst/>
              <a:rect l="l" t="t" r="r" b="b"/>
              <a:pathLst>
                <a:path w="1999876" h="216976">
                  <a:moveTo>
                    <a:pt x="0" y="0"/>
                  </a:moveTo>
                  <a:lnTo>
                    <a:pt x="1999876" y="0"/>
                  </a:lnTo>
                  <a:lnTo>
                    <a:pt x="1999876" y="216976"/>
                  </a:lnTo>
                  <a:lnTo>
                    <a:pt x="0" y="216976"/>
                  </a:lnTo>
                  <a:close/>
                </a:path>
              </a:pathLst>
            </a:custGeom>
            <a:solidFill>
              <a:srgbClr val="E8D1FF"/>
            </a:solidFill>
          </p:spPr>
          <p:txBody>
            <a:bodyPr/>
            <a:lstStyle/>
            <a:p>
              <a:endParaRPr lang="en-GB"/>
            </a:p>
          </p:txBody>
        </p:sp>
        <p:sp>
          <p:nvSpPr>
            <p:cNvPr id="12" name="TextBox 12"/>
            <p:cNvSpPr txBox="1"/>
            <p:nvPr/>
          </p:nvSpPr>
          <p:spPr>
            <a:xfrm>
              <a:off x="0" y="-76200"/>
              <a:ext cx="1999876" cy="293176"/>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rot="-5400000">
            <a:off x="17620984" y="1556567"/>
            <a:ext cx="4423252" cy="6592923"/>
          </a:xfrm>
          <a:custGeom>
            <a:avLst/>
            <a:gdLst/>
            <a:ahLst/>
            <a:cxnLst/>
            <a:rect l="l" t="t" r="r" b="b"/>
            <a:pathLst>
              <a:path w="4423252" h="6592923">
                <a:moveTo>
                  <a:pt x="0" y="0"/>
                </a:moveTo>
                <a:lnTo>
                  <a:pt x="4423252" y="0"/>
                </a:lnTo>
                <a:lnTo>
                  <a:pt x="4423252" y="6592923"/>
                </a:lnTo>
                <a:lnTo>
                  <a:pt x="0" y="65929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4" name="Freeform 14"/>
          <p:cNvSpPr/>
          <p:nvPr/>
        </p:nvSpPr>
        <p:spPr>
          <a:xfrm rot="-5400000" flipH="1">
            <a:off x="-3752074" y="2286941"/>
            <a:ext cx="4423252" cy="6592923"/>
          </a:xfrm>
          <a:custGeom>
            <a:avLst/>
            <a:gdLst/>
            <a:ahLst/>
            <a:cxnLst/>
            <a:rect l="l" t="t" r="r" b="b"/>
            <a:pathLst>
              <a:path w="4423252" h="6592923">
                <a:moveTo>
                  <a:pt x="4423252" y="0"/>
                </a:moveTo>
                <a:lnTo>
                  <a:pt x="0" y="0"/>
                </a:lnTo>
                <a:lnTo>
                  <a:pt x="0" y="6592923"/>
                </a:lnTo>
                <a:lnTo>
                  <a:pt x="4423252" y="6592923"/>
                </a:lnTo>
                <a:lnTo>
                  <a:pt x="4423252"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5" name="TextBox 15"/>
          <p:cNvSpPr txBox="1"/>
          <p:nvPr/>
        </p:nvSpPr>
        <p:spPr>
          <a:xfrm>
            <a:off x="6074117" y="1399072"/>
            <a:ext cx="6139765" cy="613410"/>
          </a:xfrm>
          <a:prstGeom prst="rect">
            <a:avLst/>
          </a:prstGeom>
        </p:spPr>
        <p:txBody>
          <a:bodyPr lIns="0" tIns="0" rIns="0" bIns="0" rtlCol="0" anchor="t">
            <a:spAutoFit/>
          </a:bodyPr>
          <a:lstStyle/>
          <a:p>
            <a:pPr algn="ctr">
              <a:lnSpc>
                <a:spcPts val="5040"/>
              </a:lnSpc>
            </a:pPr>
            <a:r>
              <a:rPr lang="en-US" sz="3600">
                <a:solidFill>
                  <a:srgbClr val="000000"/>
                </a:solidFill>
                <a:latin typeface="Norwester"/>
                <a:ea typeface="Norwester"/>
                <a:cs typeface="Norwester"/>
                <a:sym typeface="Norwester"/>
              </a:rPr>
              <a:t>FINDINGS</a:t>
            </a:r>
          </a:p>
        </p:txBody>
      </p:sp>
      <p:sp>
        <p:nvSpPr>
          <p:cNvPr id="16" name="TextBox 16"/>
          <p:cNvSpPr txBox="1"/>
          <p:nvPr/>
        </p:nvSpPr>
        <p:spPr>
          <a:xfrm>
            <a:off x="1248094" y="275658"/>
            <a:ext cx="11207962" cy="538480"/>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Alegreya Sans"/>
                <a:ea typeface="Alegreya Sans"/>
                <a:cs typeface="Alegreya Sans"/>
                <a:sym typeface="Alegreya Sans"/>
              </a:rPr>
              <a:t>Level 4 Data Analyst Apprenticeship  - APP-Communicating Insights</a:t>
            </a:r>
          </a:p>
        </p:txBody>
      </p:sp>
      <p:sp>
        <p:nvSpPr>
          <p:cNvPr id="17" name="TextBox 17"/>
          <p:cNvSpPr txBox="1"/>
          <p:nvPr/>
        </p:nvSpPr>
        <p:spPr>
          <a:xfrm>
            <a:off x="10759463" y="3442694"/>
            <a:ext cx="5427226" cy="1336263"/>
          </a:xfrm>
          <a:prstGeom prst="rect">
            <a:avLst/>
          </a:prstGeom>
        </p:spPr>
        <p:txBody>
          <a:bodyPr lIns="0" tIns="0" rIns="0" bIns="0" rtlCol="0" anchor="t">
            <a:spAutoFit/>
          </a:bodyPr>
          <a:lstStyle/>
          <a:p>
            <a:pPr algn="l">
              <a:lnSpc>
                <a:spcPts val="3639"/>
              </a:lnSpc>
            </a:pPr>
            <a:r>
              <a:rPr lang="en-US" sz="2599" b="1" dirty="0">
                <a:solidFill>
                  <a:srgbClr val="000000"/>
                </a:solidFill>
                <a:latin typeface="Alegreya Sans Bold"/>
                <a:ea typeface="Alegreya Sans Bold"/>
                <a:cs typeface="Alegreya Sans Bold"/>
                <a:sym typeface="Alegreya Sans Bold"/>
              </a:rPr>
              <a:t>Findings</a:t>
            </a:r>
          </a:p>
          <a:p>
            <a:pPr algn="ctr">
              <a:lnSpc>
                <a:spcPts val="3639"/>
              </a:lnSpc>
              <a:spcBef>
                <a:spcPct val="0"/>
              </a:spcBef>
            </a:pPr>
            <a:r>
              <a:rPr lang="en-US" sz="2599" b="1" dirty="0">
                <a:solidFill>
                  <a:srgbClr val="000000"/>
                </a:solidFill>
                <a:latin typeface="Alegreya Sans Bold"/>
                <a:ea typeface="Alegreya Sans Bold"/>
                <a:cs typeface="Alegreya Sans Bold"/>
                <a:sym typeface="Alegreya Sans Bold"/>
              </a:rPr>
              <a:t>Busiest Month:</a:t>
            </a:r>
            <a:r>
              <a:rPr lang="en-US" sz="2599" dirty="0">
                <a:solidFill>
                  <a:srgbClr val="000000"/>
                </a:solidFill>
                <a:latin typeface="Alegreya Sans"/>
                <a:ea typeface="Alegreya Sans"/>
                <a:cs typeface="Alegreya Sans"/>
                <a:sym typeface="Alegreya Sans"/>
              </a:rPr>
              <a:t> August (c.13.8k bookings) </a:t>
            </a:r>
          </a:p>
          <a:p>
            <a:pPr algn="ctr">
              <a:lnSpc>
                <a:spcPts val="3639"/>
              </a:lnSpc>
              <a:spcBef>
                <a:spcPct val="0"/>
              </a:spcBef>
            </a:pPr>
            <a:r>
              <a:rPr lang="en-US" sz="2599" b="1" dirty="0">
                <a:solidFill>
                  <a:srgbClr val="000000"/>
                </a:solidFill>
                <a:latin typeface="Alegreya Sans Bold"/>
                <a:ea typeface="Alegreya Sans Bold"/>
                <a:cs typeface="Alegreya Sans Bold"/>
                <a:sym typeface="Alegreya Sans Bold"/>
              </a:rPr>
              <a:t>Quietest Month:</a:t>
            </a:r>
            <a:r>
              <a:rPr lang="en-US" sz="2599" dirty="0">
                <a:solidFill>
                  <a:srgbClr val="000000"/>
                </a:solidFill>
                <a:latin typeface="Alegreya Sans"/>
                <a:ea typeface="Alegreya Sans"/>
                <a:cs typeface="Alegreya Sans"/>
                <a:sym typeface="Alegreya Sans"/>
              </a:rPr>
              <a:t> January (c.5.9k bookings)</a:t>
            </a:r>
          </a:p>
        </p:txBody>
      </p:sp>
      <p:sp>
        <p:nvSpPr>
          <p:cNvPr id="18" name="TextBox 18"/>
          <p:cNvSpPr txBox="1"/>
          <p:nvPr/>
        </p:nvSpPr>
        <p:spPr>
          <a:xfrm>
            <a:off x="1952475" y="2240694"/>
            <a:ext cx="3041256" cy="604520"/>
          </a:xfrm>
          <a:prstGeom prst="rect">
            <a:avLst/>
          </a:prstGeom>
        </p:spPr>
        <p:txBody>
          <a:bodyPr lIns="0" tIns="0" rIns="0" bIns="0" rtlCol="0" anchor="t">
            <a:spAutoFit/>
          </a:bodyPr>
          <a:lstStyle/>
          <a:p>
            <a:pPr algn="ctr">
              <a:lnSpc>
                <a:spcPts val="4480"/>
              </a:lnSpc>
              <a:spcBef>
                <a:spcPct val="0"/>
              </a:spcBef>
            </a:pPr>
            <a:r>
              <a:rPr lang="en-US" sz="3200" b="1">
                <a:solidFill>
                  <a:srgbClr val="000000"/>
                </a:solidFill>
                <a:latin typeface="Alegreya Sans Bold"/>
                <a:ea typeface="Alegreya Sans Bold"/>
                <a:cs typeface="Alegreya Sans Bold"/>
                <a:sym typeface="Alegreya Sans Bold"/>
              </a:rPr>
              <a:t>Booking Trends</a:t>
            </a:r>
          </a:p>
        </p:txBody>
      </p:sp>
      <p:sp>
        <p:nvSpPr>
          <p:cNvPr id="19" name="TextBox 19"/>
          <p:cNvSpPr txBox="1"/>
          <p:nvPr/>
        </p:nvSpPr>
        <p:spPr>
          <a:xfrm>
            <a:off x="10759462" y="5478627"/>
            <a:ext cx="5090137" cy="1336263"/>
          </a:xfrm>
          <a:prstGeom prst="rect">
            <a:avLst/>
          </a:prstGeom>
        </p:spPr>
        <p:txBody>
          <a:bodyPr wrap="square" lIns="0" tIns="0" rIns="0" bIns="0" rtlCol="0" anchor="t">
            <a:spAutoFit/>
          </a:bodyPr>
          <a:lstStyle/>
          <a:p>
            <a:pPr algn="l">
              <a:lnSpc>
                <a:spcPts val="3639"/>
              </a:lnSpc>
            </a:pPr>
            <a:r>
              <a:rPr lang="en-US" sz="2599" b="1" dirty="0">
                <a:solidFill>
                  <a:srgbClr val="000000"/>
                </a:solidFill>
                <a:latin typeface="Alegreya Sans Bold"/>
                <a:ea typeface="Alegreya Sans Bold"/>
                <a:cs typeface="Alegreya Sans Bold"/>
                <a:sym typeface="Alegreya Sans Bold"/>
              </a:rPr>
              <a:t>Interpretation</a:t>
            </a:r>
          </a:p>
          <a:p>
            <a:pPr algn="l">
              <a:lnSpc>
                <a:spcPts val="3639"/>
              </a:lnSpc>
            </a:pPr>
            <a:r>
              <a:rPr lang="en-US" sz="2599" dirty="0">
                <a:solidFill>
                  <a:srgbClr val="000000"/>
                </a:solidFill>
                <a:latin typeface="Alegreya Sans"/>
                <a:ea typeface="Alegreya Sans"/>
                <a:cs typeface="Alegreya Sans"/>
                <a:sym typeface="Alegreya Sans"/>
              </a:rPr>
              <a:t>Summer school holidays</a:t>
            </a:r>
          </a:p>
          <a:p>
            <a:pPr algn="l">
              <a:lnSpc>
                <a:spcPts val="3639"/>
              </a:lnSpc>
              <a:spcBef>
                <a:spcPct val="0"/>
              </a:spcBef>
            </a:pPr>
            <a:r>
              <a:rPr lang="en-US" sz="2599" dirty="0">
                <a:solidFill>
                  <a:srgbClr val="000000"/>
                </a:solidFill>
                <a:latin typeface="Alegreya Sans"/>
                <a:ea typeface="Alegreya Sans"/>
                <a:cs typeface="Alegreya Sans"/>
                <a:sym typeface="Alegreya Sans"/>
              </a:rPr>
              <a:t>Decreased spending post-Christmas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2970</Words>
  <Application>Microsoft Office PowerPoint</Application>
  <PresentationFormat>Custom</PresentationFormat>
  <Paragraphs>361</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Norwester</vt:lpstr>
      <vt:lpstr>Alegreya Sans</vt:lpstr>
      <vt:lpstr>Calibri</vt:lpstr>
      <vt:lpstr>Alegreya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Ellie Crossley-Fells</dc:title>
  <dc:creator>Eleanor Crossley-Fells</dc:creator>
  <cp:lastModifiedBy>Eleanor Crossley-Fells</cp:lastModifiedBy>
  <cp:revision>4</cp:revision>
  <dcterms:created xsi:type="dcterms:W3CDTF">2006-08-16T00:00:00Z</dcterms:created>
  <dcterms:modified xsi:type="dcterms:W3CDTF">2025-07-17T09:40:32Z</dcterms:modified>
  <dc:identifier>DAGtQ9FxeBs</dc:identifier>
</cp:coreProperties>
</file>