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0"/>
  </p:notesMasterIdLst>
  <p:sldIdLst>
    <p:sldId id="256" r:id="rId2"/>
    <p:sldId id="257" r:id="rId3"/>
    <p:sldId id="259" r:id="rId4"/>
    <p:sldId id="263" r:id="rId5"/>
    <p:sldId id="260" r:id="rId6"/>
    <p:sldId id="261" r:id="rId7"/>
    <p:sldId id="262" r:id="rId8"/>
    <p:sldId id="264"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392" autoAdjust="0"/>
  </p:normalViewPr>
  <p:slideViewPr>
    <p:cSldViewPr>
      <p:cViewPr varScale="1">
        <p:scale>
          <a:sx n="108" d="100"/>
          <a:sy n="108" d="100"/>
        </p:scale>
        <p:origin x="2528"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607D292-D38D-45CA-B87B-6E5AA5B9EF43}" type="slidenum">
              <a:rPr lang="en-US"/>
              <a:pPr>
                <a:defRPr/>
              </a:pPr>
              <a:t>‹#›</a:t>
            </a:fld>
            <a:endParaRPr lang="en-US"/>
          </a:p>
        </p:txBody>
      </p:sp>
    </p:spTree>
    <p:extLst>
      <p:ext uri="{BB962C8B-B14F-4D97-AF65-F5344CB8AC3E}">
        <p14:creationId xmlns:p14="http://schemas.microsoft.com/office/powerpoint/2010/main" val="19312186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cs.berkeley.edu/~russell/gettysburg/"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www.youtube.com/watch?v=KbSPPFYxx3o" TargetMode="External"/><Relationship Id="rId4" Type="http://schemas.openxmlformats.org/officeDocument/2006/relationships/hyperlink" Target="http://www.youtube.com/watch?v=HLpjrHzgSRM&amp;NR=1"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1D74E6A3-D8D9-479F-8147-BAC93AD650F7}" type="slidenum">
              <a:rPr lang="en-US" smtClean="0"/>
              <a:pPr/>
              <a:t>1</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r>
              <a:rPr lang="en-US" smtClean="0"/>
              <a:t>Also “Beautiful</a:t>
            </a:r>
            <a:r>
              <a:rPr lang="en-US" baseline="0" smtClean="0"/>
              <a:t> </a:t>
            </a:r>
            <a:r>
              <a:rPr lang="en-US" baseline="0" dirty="0" smtClean="0"/>
              <a:t>powerpoints.pdf” (in Q3/Readings)</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fld id="{D498A9A5-02C7-4313-B56C-54C6A9EF533F}" type="slidenum">
              <a:rPr lang="en-US" smtClean="0"/>
              <a:pPr/>
              <a:t>2</a:t>
            </a:fld>
            <a:endParaRPr lang="en-US" smtClean="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eaLnBrk="1" hangingPunct="1"/>
            <a:r>
              <a:rPr lang="en-US" dirty="0" smtClean="0"/>
              <a:t>Common mistakes: going straight to definitions without giving us context.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E7088527-C0BC-4A6C-BB85-3625E22E6751}" type="slidenum">
              <a:rPr lang="en-US" smtClean="0"/>
              <a:pPr/>
              <a:t>3</a:t>
            </a:fld>
            <a:endParaRPr lang="en-US"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ECFC434F-899B-4845-A716-9160F9D12F59}" type="slidenum">
              <a:rPr lang="en-US" smtClean="0"/>
              <a:pPr/>
              <a:t>4</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r>
              <a:rPr lang="en-US" dirty="0" smtClean="0"/>
              <a:t>These</a:t>
            </a:r>
            <a:r>
              <a:rPr lang="en-US" baseline="0" dirty="0" smtClean="0"/>
              <a:t> are grading criteria</a:t>
            </a:r>
            <a:endParaRPr lang="en-US" dirty="0" smtClean="0"/>
          </a:p>
          <a:p>
            <a:pPr eaLnBrk="1" hangingPunct="1"/>
            <a:r>
              <a:rPr lang="en-US" dirty="0" smtClean="0"/>
              <a:t>Mistake: “The paper is called, by X, Y, Z.  I will first describe the title of the paper, then the authors of the paper, then describe what I will describe, then I will describe part 1 of the paper, part 2 of the paper, then part 3 of the paper, then discuss the results and then offer a critique.”</a:t>
            </a:r>
          </a:p>
          <a:p>
            <a:pPr eaLnBrk="1" hangingPunct="1"/>
            <a:endParaRPr lang="en-US" dirty="0" smtClean="0"/>
          </a:p>
          <a:p>
            <a:pPr eaLnBrk="1" hangingPunct="1"/>
            <a:r>
              <a:rPr lang="en-US" dirty="0" smtClean="0"/>
              <a:t>Focus should</a:t>
            </a:r>
            <a:r>
              <a:rPr lang="en-US" baseline="0" dirty="0" smtClean="0"/>
              <a:t> be on you:</a:t>
            </a:r>
            <a:endParaRPr lang="en-US" dirty="0" smtClean="0"/>
          </a:p>
          <a:p>
            <a:pPr eaLnBrk="1" hangingPunct="1"/>
            <a:r>
              <a:rPr lang="en-US" dirty="0" smtClean="0"/>
              <a:t>Makes for more interesting presentation</a:t>
            </a:r>
          </a:p>
          <a:p>
            <a:pPr eaLnBrk="1" hangingPunct="1"/>
            <a:r>
              <a:rPr lang="en-US" dirty="0" smtClean="0"/>
              <a:t>Makes you the star of the show – important for career</a:t>
            </a:r>
          </a:p>
          <a:p>
            <a:pPr eaLnBrk="1" hangingPunct="1"/>
            <a:r>
              <a:rPr lang="en-US" dirty="0" smtClean="0"/>
              <a:t>Forces you to know (and practice!) the material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ECFC434F-899B-4845-A716-9160F9D12F59}" type="slidenum">
              <a:rPr lang="en-US" smtClean="0"/>
              <a:pPr/>
              <a:t>5</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p:spPr>
        <p:txBody>
          <a:bodyPr/>
          <a:lstStyle/>
          <a:p>
            <a:pPr eaLnBrk="1" hangingPunct="1"/>
            <a:endParaRPr lang="en-US" dirty="0" smtClean="0"/>
          </a:p>
        </p:txBody>
      </p:sp>
      <p:sp>
        <p:nvSpPr>
          <p:cNvPr id="15364" name="Slide Number Placeholder 3"/>
          <p:cNvSpPr>
            <a:spLocks noGrp="1"/>
          </p:cNvSpPr>
          <p:nvPr>
            <p:ph type="sldNum" sz="quarter" idx="5"/>
          </p:nvPr>
        </p:nvSpPr>
        <p:spPr>
          <a:noFill/>
        </p:spPr>
        <p:txBody>
          <a:bodyPr/>
          <a:lstStyle/>
          <a:p>
            <a:fld id="{6F1FC279-02E8-44BA-80F4-C2A840A79415}"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fld id="{D3A0E571-99AB-4CE6-8556-585A866598E7}" type="slidenum">
              <a:rPr lang="en-US" smtClean="0"/>
              <a:pPr/>
              <a:t>7</a:t>
            </a:fld>
            <a:endParaRPr lang="en-US"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p:spPr>
        <p:txBody>
          <a:bodyPr/>
          <a:lstStyle/>
          <a:p>
            <a:pPr eaLnBrk="1" hangingPunct="1"/>
            <a:endParaRPr lang="en-US" sz="2600" dirty="0" smtClean="0"/>
          </a:p>
          <a:p>
            <a:pPr eaLnBrk="1" hangingPunct="1"/>
            <a:r>
              <a:rPr lang="en-US" sz="2600" dirty="0" smtClean="0"/>
              <a:t>Funny (?)</a:t>
            </a:r>
          </a:p>
          <a:p>
            <a:pPr lvl="1" eaLnBrk="1" hangingPunct="1"/>
            <a:r>
              <a:rPr lang="en-US" sz="2400" dirty="0" smtClean="0"/>
              <a:t>Gettysburg address in </a:t>
            </a:r>
            <a:r>
              <a:rPr lang="en-US" sz="2400" dirty="0" smtClean="0">
                <a:hlinkClick r:id="rId3"/>
              </a:rPr>
              <a:t>PowerPoint</a:t>
            </a:r>
            <a:endParaRPr lang="en-US" sz="2400" dirty="0" smtClean="0"/>
          </a:p>
          <a:p>
            <a:pPr lvl="1" eaLnBrk="1" hangingPunct="1"/>
            <a:r>
              <a:rPr lang="en-US" sz="2400" dirty="0" err="1" smtClean="0"/>
              <a:t>Powerpoint</a:t>
            </a:r>
            <a:r>
              <a:rPr lang="en-US" sz="2400" dirty="0" smtClean="0"/>
              <a:t> standup </a:t>
            </a:r>
            <a:r>
              <a:rPr lang="en-US" sz="2400" dirty="0" smtClean="0">
                <a:hlinkClick r:id="rId4"/>
              </a:rPr>
              <a:t>com</a:t>
            </a:r>
            <a:r>
              <a:rPr lang="en-US" sz="2400" dirty="0" smtClean="0">
                <a:hlinkClick r:id="rId5"/>
              </a:rPr>
              <a:t>e</a:t>
            </a:r>
            <a:r>
              <a:rPr lang="en-US" sz="2400" dirty="0" smtClean="0">
                <a:hlinkClick r:id="rId4"/>
              </a:rPr>
              <a:t>dy</a:t>
            </a:r>
            <a:endParaRPr lang="en-US" sz="2400" dirty="0" smtClean="0"/>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607D292-D38D-45CA-B87B-6E5AA5B9EF43}" type="slidenum">
              <a:rPr lang="en-US" smtClean="0"/>
              <a:pPr>
                <a:defRPr/>
              </a:pPr>
              <a:t>8</a:t>
            </a:fld>
            <a:endParaRPr lang="en-US"/>
          </a:p>
        </p:txBody>
      </p:sp>
    </p:spTree>
    <p:extLst>
      <p:ext uri="{BB962C8B-B14F-4D97-AF65-F5344CB8AC3E}">
        <p14:creationId xmlns:p14="http://schemas.microsoft.com/office/powerpoint/2010/main" val="529832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2E50DF9-FD18-411F-909D-5B8D93213694}" type="slidenum">
              <a:rPr lang="en-US" smtClean="0"/>
              <a:pPr>
                <a:defRPr/>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190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5B773CB-41E3-4D8F-95AE-791C83BF0D58}" type="slidenum">
              <a:rPr lang="en-US" smtClean="0"/>
              <a:pPr>
                <a:defRPr/>
              </a:pPr>
              <a:t>‹#›</a:t>
            </a:fld>
            <a:endParaRPr lang="en-US"/>
          </a:p>
        </p:txBody>
      </p:sp>
    </p:spTree>
    <p:extLst>
      <p:ext uri="{BB962C8B-B14F-4D97-AF65-F5344CB8AC3E}">
        <p14:creationId xmlns:p14="http://schemas.microsoft.com/office/powerpoint/2010/main" val="4122842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F6CF2C9-90B1-4593-8428-FA52F7EFB81F}" type="slidenum">
              <a:rPr lang="en-US" smtClean="0"/>
              <a:pPr>
                <a:defRPr/>
              </a:pPr>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7696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F721744-B2CF-42ED-9A49-5E3E8E96EC1F}" type="slidenum">
              <a:rPr lang="en-US" smtClean="0"/>
              <a:pPr>
                <a:defRPr/>
              </a:pPr>
              <a:t>‹#›</a:t>
            </a:fld>
            <a:endParaRPr lang="en-US"/>
          </a:p>
        </p:txBody>
      </p:sp>
    </p:spTree>
    <p:extLst>
      <p:ext uri="{BB962C8B-B14F-4D97-AF65-F5344CB8AC3E}">
        <p14:creationId xmlns:p14="http://schemas.microsoft.com/office/powerpoint/2010/main" val="262201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218758B-38EF-4CA7-A3EB-1A407195C14B}" type="slidenum">
              <a:rPr lang="en-US" smtClean="0"/>
              <a:pPr>
                <a:defRPr/>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441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E074FF8-15D8-4716-BA49-E559788179A0}" type="slidenum">
              <a:rPr lang="en-US" smtClean="0"/>
              <a:pPr>
                <a:defRPr/>
              </a:pPr>
              <a:t>‹#›</a:t>
            </a:fld>
            <a:endParaRPr lang="en-US"/>
          </a:p>
        </p:txBody>
      </p:sp>
    </p:spTree>
    <p:extLst>
      <p:ext uri="{BB962C8B-B14F-4D97-AF65-F5344CB8AC3E}">
        <p14:creationId xmlns:p14="http://schemas.microsoft.com/office/powerpoint/2010/main" val="899992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A091D12-2AA5-49C1-B27E-2600803038E3}" type="slidenum">
              <a:rPr lang="en-US" smtClean="0"/>
              <a:pPr>
                <a:defRPr/>
              </a:pPr>
              <a:t>‹#›</a:t>
            </a:fld>
            <a:endParaRPr lang="en-US"/>
          </a:p>
        </p:txBody>
      </p:sp>
    </p:spTree>
    <p:extLst>
      <p:ext uri="{BB962C8B-B14F-4D97-AF65-F5344CB8AC3E}">
        <p14:creationId xmlns:p14="http://schemas.microsoft.com/office/powerpoint/2010/main" val="842915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197A9A85-D7D0-47B8-84BD-7260DF031F90}" type="slidenum">
              <a:rPr lang="en-US" smtClean="0"/>
              <a:pPr>
                <a:defRPr/>
              </a:pPr>
              <a:t>‹#›</a:t>
            </a:fld>
            <a:endParaRPr lang="en-US"/>
          </a:p>
        </p:txBody>
      </p:sp>
    </p:spTree>
    <p:extLst>
      <p:ext uri="{BB962C8B-B14F-4D97-AF65-F5344CB8AC3E}">
        <p14:creationId xmlns:p14="http://schemas.microsoft.com/office/powerpoint/2010/main" val="55265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64D4D3F-23EE-4F03-A9E5-8BEEF824DC16}" type="slidenum">
              <a:rPr lang="en-US" smtClean="0"/>
              <a:pPr>
                <a:defRPr/>
              </a:pPr>
              <a:t>‹#›</a:t>
            </a:fld>
            <a:endParaRPr lang="en-US"/>
          </a:p>
        </p:txBody>
      </p:sp>
    </p:spTree>
    <p:extLst>
      <p:ext uri="{BB962C8B-B14F-4D97-AF65-F5344CB8AC3E}">
        <p14:creationId xmlns:p14="http://schemas.microsoft.com/office/powerpoint/2010/main" val="590831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F58F618-ECFD-4957-AF51-60A70EB28154}" type="slidenum">
              <a:rPr lang="en-US" smtClean="0"/>
              <a:pPr>
                <a:defRPr/>
              </a:pPr>
              <a:t>‹#›</a:t>
            </a:fld>
            <a:endParaRPr lang="en-US"/>
          </a:p>
        </p:txBody>
      </p:sp>
    </p:spTree>
    <p:extLst>
      <p:ext uri="{BB962C8B-B14F-4D97-AF65-F5344CB8AC3E}">
        <p14:creationId xmlns:p14="http://schemas.microsoft.com/office/powerpoint/2010/main" val="2099755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D347755-F591-4E07-A255-9AF521FE78A9}" type="slidenum">
              <a:rPr lang="en-US" smtClean="0"/>
              <a:pPr>
                <a:defRPr/>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011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a:defRPr/>
            </a:pPr>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fld id="{0179A6E1-5013-46BE-871C-24BAC39FD73F}" type="slidenum">
              <a:rPr lang="en-US" smtClean="0"/>
              <a:pPr>
                <a:defRPr/>
              </a:pPr>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20845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kbsgk12project.kbs.msu.edu/wp-content/uploads/2011/02/David-Attenborough-style-of-scientific-speaking.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slideshare.net/jessedee/you-suck-at-powerpoint"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mtClean="0"/>
              <a:t>Tips for Presentations</a:t>
            </a:r>
          </a:p>
        </p:txBody>
      </p:sp>
      <p:sp>
        <p:nvSpPr>
          <p:cNvPr id="3075"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smtClean="0"/>
              <a:t>Presentation – </a:t>
            </a:r>
            <a:r>
              <a:rPr lang="en-US" dirty="0" smtClean="0"/>
              <a:t>Structure</a:t>
            </a:r>
            <a:endParaRPr lang="en-US" dirty="0" smtClean="0"/>
          </a:p>
        </p:txBody>
      </p:sp>
      <p:sp>
        <p:nvSpPr>
          <p:cNvPr id="4099" name="Rectangle 3"/>
          <p:cNvSpPr>
            <a:spLocks noGrp="1" noChangeArrowheads="1"/>
          </p:cNvSpPr>
          <p:nvPr>
            <p:ph idx="1"/>
          </p:nvPr>
        </p:nvSpPr>
        <p:spPr>
          <a:xfrm>
            <a:off x="1447800" y="1828800"/>
            <a:ext cx="7010400" cy="4114800"/>
          </a:xfrm>
        </p:spPr>
        <p:txBody>
          <a:bodyPr>
            <a:normAutofit fontScale="92500" lnSpcReduction="10000"/>
          </a:bodyPr>
          <a:lstStyle/>
          <a:p>
            <a:pPr marL="571500" indent="-571500" eaLnBrk="1" hangingPunct="1">
              <a:lnSpc>
                <a:spcPct val="80000"/>
              </a:lnSpc>
              <a:buFont typeface="Wingdings" pitchFamily="2" charset="2"/>
              <a:buAutoNum type="arabicPeriod"/>
            </a:pPr>
            <a:r>
              <a:rPr lang="en-US" sz="2600" dirty="0" smtClean="0"/>
              <a:t>What is the issue and why is it interesting?</a:t>
            </a:r>
          </a:p>
          <a:p>
            <a:pPr marL="684213" lvl="1" indent="-227013" eaLnBrk="1" hangingPunct="1">
              <a:lnSpc>
                <a:spcPct val="80000"/>
              </a:lnSpc>
            </a:pPr>
            <a:r>
              <a:rPr lang="en-US" sz="2400" dirty="0" smtClean="0"/>
              <a:t>“Big</a:t>
            </a:r>
            <a:r>
              <a:rPr lang="en-US" sz="2400" dirty="0" smtClean="0"/>
              <a:t>” </a:t>
            </a:r>
            <a:r>
              <a:rPr lang="en-US" sz="2400" dirty="0" smtClean="0"/>
              <a:t>question</a:t>
            </a:r>
            <a:endParaRPr lang="en-US" sz="2400" dirty="0" smtClean="0"/>
          </a:p>
          <a:p>
            <a:pPr marL="684213" lvl="1" indent="-227013" eaLnBrk="1" hangingPunct="1">
              <a:lnSpc>
                <a:spcPct val="80000"/>
              </a:lnSpc>
            </a:pPr>
            <a:r>
              <a:rPr lang="en-US" sz="2400" dirty="0" smtClean="0"/>
              <a:t>Define terms </a:t>
            </a:r>
            <a:r>
              <a:rPr lang="en-US" sz="1800" dirty="0" smtClean="0"/>
              <a:t>(without being pedantic)</a:t>
            </a:r>
            <a:endParaRPr lang="en-US" sz="2400" dirty="0" smtClean="0"/>
          </a:p>
          <a:p>
            <a:pPr marL="990600" lvl="1" indent="-533400" eaLnBrk="1" hangingPunct="1">
              <a:lnSpc>
                <a:spcPct val="80000"/>
              </a:lnSpc>
            </a:pPr>
            <a:endParaRPr lang="en-US" sz="2400" dirty="0" smtClean="0"/>
          </a:p>
          <a:p>
            <a:pPr marL="571500" indent="-571500" eaLnBrk="1" hangingPunct="1">
              <a:lnSpc>
                <a:spcPct val="80000"/>
              </a:lnSpc>
              <a:buFont typeface="Wingdings" pitchFamily="2" charset="2"/>
              <a:buAutoNum type="arabicPeriod"/>
            </a:pPr>
            <a:r>
              <a:rPr lang="en-US" sz="2600" dirty="0" smtClean="0"/>
              <a:t>Methods papers: </a:t>
            </a:r>
          </a:p>
          <a:p>
            <a:pPr marL="684213" lvl="1" indent="-227013">
              <a:lnSpc>
                <a:spcPct val="80000"/>
              </a:lnSpc>
            </a:pPr>
            <a:r>
              <a:rPr lang="en-US" sz="2400" dirty="0" smtClean="0"/>
              <a:t>What </a:t>
            </a:r>
            <a:r>
              <a:rPr lang="en-US" sz="2400" dirty="0"/>
              <a:t>is inferential issue? </a:t>
            </a:r>
            <a:r>
              <a:rPr lang="en-US" sz="2400" dirty="0" smtClean="0"/>
              <a:t>(Why </a:t>
            </a:r>
            <a:r>
              <a:rPr lang="en-US" sz="2400" dirty="0" smtClean="0"/>
              <a:t>is it hard to answer the question</a:t>
            </a:r>
            <a:r>
              <a:rPr lang="en-US" sz="2400" dirty="0" smtClean="0"/>
              <a:t>?)</a:t>
            </a:r>
            <a:endParaRPr lang="en-US" sz="2400" dirty="0" smtClean="0"/>
          </a:p>
          <a:p>
            <a:pPr marL="990600" lvl="1" indent="-533400" eaLnBrk="1" hangingPunct="1">
              <a:lnSpc>
                <a:spcPct val="80000"/>
              </a:lnSpc>
              <a:buFont typeface="Wingdings" pitchFamily="2" charset="2"/>
              <a:buNone/>
            </a:pPr>
            <a:endParaRPr lang="en-US" sz="2400" dirty="0" smtClean="0"/>
          </a:p>
          <a:p>
            <a:pPr marL="571500" indent="-571500" eaLnBrk="1" hangingPunct="1">
              <a:lnSpc>
                <a:spcPct val="80000"/>
              </a:lnSpc>
              <a:buFont typeface="Wingdings" pitchFamily="2" charset="2"/>
              <a:buAutoNum type="arabicPeriod"/>
            </a:pPr>
            <a:r>
              <a:rPr lang="en-US" sz="2600" dirty="0" smtClean="0"/>
              <a:t>How did this paper meet the challenge?</a:t>
            </a:r>
          </a:p>
          <a:p>
            <a:pPr marL="571500" indent="-571500" eaLnBrk="1" hangingPunct="1">
              <a:lnSpc>
                <a:spcPct val="80000"/>
              </a:lnSpc>
              <a:buFont typeface="Wingdings" pitchFamily="2" charset="2"/>
              <a:buAutoNum type="arabicPeriod"/>
            </a:pPr>
            <a:endParaRPr lang="en-US" sz="2600" dirty="0" smtClean="0"/>
          </a:p>
          <a:p>
            <a:pPr marL="571500" indent="-571500" eaLnBrk="1" hangingPunct="1">
              <a:lnSpc>
                <a:spcPct val="80000"/>
              </a:lnSpc>
              <a:buFont typeface="Wingdings" pitchFamily="2" charset="2"/>
              <a:buAutoNum type="arabicPeriod"/>
            </a:pPr>
            <a:r>
              <a:rPr lang="en-US" sz="2600" dirty="0" smtClean="0"/>
              <a:t>What did they find?</a:t>
            </a:r>
          </a:p>
          <a:p>
            <a:pPr marL="571500" indent="-571500" eaLnBrk="1" hangingPunct="1">
              <a:lnSpc>
                <a:spcPct val="80000"/>
              </a:lnSpc>
              <a:buFont typeface="Wingdings" pitchFamily="2" charset="2"/>
              <a:buNone/>
            </a:pPr>
            <a:endParaRPr lang="en-US" sz="2600" dirty="0" smtClean="0"/>
          </a:p>
          <a:p>
            <a:pPr marL="571500" indent="-571500" eaLnBrk="1" hangingPunct="1">
              <a:lnSpc>
                <a:spcPct val="80000"/>
              </a:lnSpc>
            </a:pPr>
            <a:endParaRPr lang="en-US" sz="2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400" smtClean="0"/>
              <a:t>Tips for presentations – version 1</a:t>
            </a:r>
          </a:p>
        </p:txBody>
      </p:sp>
      <p:sp>
        <p:nvSpPr>
          <p:cNvPr id="6147" name="Rectangle 3"/>
          <p:cNvSpPr>
            <a:spLocks noGrp="1" noChangeArrowheads="1"/>
          </p:cNvSpPr>
          <p:nvPr>
            <p:ph idx="1"/>
          </p:nvPr>
        </p:nvSpPr>
        <p:spPr/>
        <p:txBody>
          <a:bodyPr>
            <a:normAutofit/>
          </a:bodyPr>
          <a:lstStyle/>
          <a:p>
            <a:pPr marL="230188" indent="-230188" eaLnBrk="1" hangingPunct="1">
              <a:buFont typeface="Arial" panose="020B0604020202020204" pitchFamily="34" charset="0"/>
              <a:buChar char="•"/>
            </a:pPr>
            <a:r>
              <a:rPr lang="en-US" sz="2600" dirty="0" smtClean="0"/>
              <a:t>Do not pack too much information into slides. People will try to read them and it will become a distraction.</a:t>
            </a:r>
          </a:p>
          <a:p>
            <a:pPr marL="230188" indent="-230188" eaLnBrk="1" hangingPunct="1">
              <a:buFont typeface="Arial" panose="020B0604020202020204" pitchFamily="34" charset="0"/>
              <a:buChar char="•"/>
            </a:pPr>
            <a:r>
              <a:rPr lang="en-US" sz="2600" dirty="0" smtClean="0"/>
              <a:t>You will not be able to cover all the material in the paper, therefore it is important to not get bogged down in details</a:t>
            </a:r>
          </a:p>
          <a:p>
            <a:pPr marL="230188" indent="-230188" eaLnBrk="1" hangingPunct="1">
              <a:buFont typeface="Arial" panose="020B0604020202020204" pitchFamily="34" charset="0"/>
              <a:buChar char="•"/>
            </a:pPr>
            <a:r>
              <a:rPr lang="en-US" sz="2600" dirty="0" smtClean="0"/>
              <a:t>Presentation is for this audience – most will be unfamiliar with paper and may still be learning some of the key statistical concepts</a:t>
            </a:r>
          </a:p>
          <a:p>
            <a:pPr eaLnBrk="1" hangingPunct="1">
              <a:buFont typeface="Wingdings" pitchFamily="2" charset="2"/>
              <a:buNone/>
            </a:pPr>
            <a:endParaRPr lang="en-US" sz="2600" dirty="0" smtClean="0"/>
          </a:p>
          <a:p>
            <a:pPr eaLnBrk="1" hangingPunct="1"/>
            <a:endParaRPr lang="en-US" sz="2600" dirty="0" smtClean="0"/>
          </a:p>
        </p:txBody>
      </p:sp>
      <p:sp>
        <p:nvSpPr>
          <p:cNvPr id="7172" name="Text Box 4"/>
          <p:cNvSpPr txBox="1">
            <a:spLocks noChangeArrowheads="1"/>
          </p:cNvSpPr>
          <p:nvPr/>
        </p:nvSpPr>
        <p:spPr bwMode="auto">
          <a:xfrm rot="-1248629">
            <a:off x="2017910" y="3182044"/>
            <a:ext cx="4790426" cy="954107"/>
          </a:xfrm>
          <a:prstGeom prst="rect">
            <a:avLst/>
          </a:prstGeom>
          <a:solidFill>
            <a:schemeClr val="accent1">
              <a:lumMod val="40000"/>
              <a:lumOff val="60000"/>
            </a:schemeClr>
          </a:solidFill>
          <a:ln w="9525">
            <a:noFill/>
            <a:miter lim="800000"/>
            <a:headEnd/>
            <a:tailEnd/>
          </a:ln>
        </p:spPr>
        <p:txBody>
          <a:bodyPr wrap="square">
            <a:spAutoFit/>
          </a:bodyPr>
          <a:lstStyle/>
          <a:p>
            <a:r>
              <a:rPr lang="en-US" sz="2800" dirty="0">
                <a:solidFill>
                  <a:srgbClr val="FF0000"/>
                </a:solidFill>
              </a:rPr>
              <a:t>Just to be clear:</a:t>
            </a:r>
          </a:p>
          <a:p>
            <a:r>
              <a:rPr lang="en-US" sz="2800" dirty="0">
                <a:solidFill>
                  <a:srgbClr val="FF0000"/>
                </a:solidFill>
              </a:rPr>
              <a:t>This is a bad slide!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3400" dirty="0" smtClean="0"/>
              <a:t>Tips for presentations – </a:t>
            </a:r>
            <a:r>
              <a:rPr lang="en-US" sz="2000" dirty="0" smtClean="0"/>
              <a:t>improved version</a:t>
            </a:r>
            <a:endParaRPr lang="en-US" sz="3400" dirty="0" smtClean="0"/>
          </a:p>
        </p:txBody>
      </p:sp>
      <p:sp>
        <p:nvSpPr>
          <p:cNvPr id="7171" name="Rectangle 3"/>
          <p:cNvSpPr>
            <a:spLocks noGrp="1" noChangeArrowheads="1"/>
          </p:cNvSpPr>
          <p:nvPr>
            <p:ph idx="1"/>
          </p:nvPr>
        </p:nvSpPr>
        <p:spPr>
          <a:xfrm>
            <a:off x="1143000" y="1905000"/>
            <a:ext cx="7772400" cy="4343400"/>
          </a:xfrm>
        </p:spPr>
        <p:txBody>
          <a:bodyPr/>
          <a:lstStyle/>
          <a:p>
            <a:pPr eaLnBrk="1" hangingPunct="1">
              <a:lnSpc>
                <a:spcPct val="90000"/>
              </a:lnSpc>
            </a:pPr>
            <a:r>
              <a:rPr lang="en-US" sz="2400" dirty="0" smtClean="0"/>
              <a:t>Be interesting</a:t>
            </a:r>
          </a:p>
          <a:p>
            <a:pPr lvl="1" eaLnBrk="1" hangingPunct="1">
              <a:lnSpc>
                <a:spcPct val="90000"/>
              </a:lnSpc>
            </a:pPr>
            <a:r>
              <a:rPr lang="en-US" sz="2400" dirty="0" smtClean="0"/>
              <a:t>Do </a:t>
            </a:r>
            <a:r>
              <a:rPr lang="en-US" sz="2400" dirty="0" smtClean="0"/>
              <a:t>not </a:t>
            </a:r>
            <a:r>
              <a:rPr lang="en-US" sz="2400" dirty="0" smtClean="0"/>
              <a:t>read notes</a:t>
            </a:r>
          </a:p>
          <a:p>
            <a:pPr lvl="1" eaLnBrk="1" hangingPunct="1">
              <a:lnSpc>
                <a:spcPct val="90000"/>
              </a:lnSpc>
            </a:pPr>
            <a:r>
              <a:rPr lang="en-US" sz="2400" dirty="0" smtClean="0"/>
              <a:t>Start </a:t>
            </a:r>
            <a:r>
              <a:rPr lang="en-US" sz="2400" dirty="0" smtClean="0"/>
              <a:t>strong</a:t>
            </a:r>
            <a:endParaRPr lang="en-US" sz="2400" dirty="0" smtClean="0"/>
          </a:p>
          <a:p>
            <a:pPr eaLnBrk="1" hangingPunct="1">
              <a:lnSpc>
                <a:spcPct val="90000"/>
              </a:lnSpc>
            </a:pPr>
            <a:endParaRPr lang="en-US" sz="2400" dirty="0" smtClean="0"/>
          </a:p>
          <a:p>
            <a:pPr eaLnBrk="1" hangingPunct="1">
              <a:lnSpc>
                <a:spcPct val="90000"/>
              </a:lnSpc>
            </a:pPr>
            <a:r>
              <a:rPr lang="en-US" sz="2400" dirty="0" smtClean="0"/>
              <a:t>Know your audience</a:t>
            </a:r>
          </a:p>
          <a:p>
            <a:pPr lvl="1" eaLnBrk="1" hangingPunct="1">
              <a:lnSpc>
                <a:spcPct val="90000"/>
              </a:lnSpc>
            </a:pPr>
            <a:r>
              <a:rPr lang="en-US" sz="2400" dirty="0" smtClean="0"/>
              <a:t>For this </a:t>
            </a:r>
            <a:r>
              <a:rPr lang="en-US" sz="2400" dirty="0" smtClean="0"/>
              <a:t>class/conferences: assume they know stats thru 701 “+”</a:t>
            </a:r>
          </a:p>
          <a:p>
            <a:pPr lvl="1" eaLnBrk="1" hangingPunct="1">
              <a:lnSpc>
                <a:spcPct val="90000"/>
              </a:lnSpc>
            </a:pPr>
            <a:r>
              <a:rPr lang="en-US" sz="2400" dirty="0" smtClean="0"/>
              <a:t>Assume audience has not </a:t>
            </a:r>
            <a:r>
              <a:rPr lang="en-US" sz="2400" dirty="0" smtClean="0"/>
              <a:t>read the paper</a:t>
            </a:r>
          </a:p>
        </p:txBody>
      </p:sp>
    </p:spTree>
    <p:extLst>
      <p:ext uri="{BB962C8B-B14F-4D97-AF65-F5344CB8AC3E}">
        <p14:creationId xmlns:p14="http://schemas.microsoft.com/office/powerpoint/2010/main" val="290311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3400" dirty="0" smtClean="0"/>
              <a:t>Tips for presentations – continued</a:t>
            </a:r>
          </a:p>
        </p:txBody>
      </p:sp>
      <p:sp>
        <p:nvSpPr>
          <p:cNvPr id="7171" name="Rectangle 3"/>
          <p:cNvSpPr>
            <a:spLocks noGrp="1" noChangeArrowheads="1"/>
          </p:cNvSpPr>
          <p:nvPr>
            <p:ph idx="1"/>
          </p:nvPr>
        </p:nvSpPr>
        <p:spPr>
          <a:xfrm>
            <a:off x="1524000" y="1905000"/>
            <a:ext cx="7162800" cy="4343400"/>
          </a:xfrm>
        </p:spPr>
        <p:txBody>
          <a:bodyPr>
            <a:normAutofit/>
          </a:bodyPr>
          <a:lstStyle/>
          <a:p>
            <a:pPr eaLnBrk="1" hangingPunct="1">
              <a:lnSpc>
                <a:spcPct val="90000"/>
              </a:lnSpc>
            </a:pPr>
            <a:r>
              <a:rPr lang="en-US" sz="2400" dirty="0" smtClean="0"/>
              <a:t>Be concise</a:t>
            </a:r>
          </a:p>
          <a:p>
            <a:pPr lvl="1" eaLnBrk="1" hangingPunct="1">
              <a:lnSpc>
                <a:spcPct val="90000"/>
              </a:lnSpc>
            </a:pPr>
            <a:r>
              <a:rPr lang="en-US" sz="2400" dirty="0" smtClean="0"/>
              <a:t>Do not cover every point in paper</a:t>
            </a:r>
          </a:p>
          <a:p>
            <a:pPr lvl="1" eaLnBrk="1" hangingPunct="1">
              <a:lnSpc>
                <a:spcPct val="90000"/>
              </a:lnSpc>
            </a:pPr>
            <a:r>
              <a:rPr lang="en-US" sz="2400" dirty="0" smtClean="0"/>
              <a:t>Do not show huge tables of numbers</a:t>
            </a:r>
          </a:p>
          <a:p>
            <a:pPr lvl="1" eaLnBrk="1" hangingPunct="1">
              <a:lnSpc>
                <a:spcPct val="90000"/>
              </a:lnSpc>
            </a:pPr>
            <a:r>
              <a:rPr lang="en-US" sz="2400" dirty="0" smtClean="0"/>
              <a:t>Everything on </a:t>
            </a:r>
            <a:r>
              <a:rPr lang="en-US" sz="2400" dirty="0" smtClean="0"/>
              <a:t>slide should be </a:t>
            </a:r>
            <a:r>
              <a:rPr lang="en-US" sz="2400" dirty="0" smtClean="0"/>
              <a:t>explained clearly</a:t>
            </a:r>
            <a:r>
              <a:rPr lang="en-US" sz="2400" dirty="0"/>
              <a:t> </a:t>
            </a:r>
            <a:r>
              <a:rPr lang="en-US" sz="2400" dirty="0" smtClean="0"/>
              <a:t>or </a:t>
            </a:r>
            <a:r>
              <a:rPr lang="en-US" sz="2400" dirty="0" smtClean="0"/>
              <a:t>cut</a:t>
            </a:r>
            <a:endParaRPr lang="en-US" sz="2400" dirty="0" smtClean="0"/>
          </a:p>
          <a:p>
            <a:pPr eaLnBrk="1" hangingPunct="1">
              <a:lnSpc>
                <a:spcPct val="90000"/>
              </a:lnSpc>
            </a:pPr>
            <a:endParaRPr lang="en-US" sz="2400" dirty="0" smtClean="0"/>
          </a:p>
          <a:p>
            <a:pPr eaLnBrk="1" hangingPunct="1">
              <a:lnSpc>
                <a:spcPct val="90000"/>
              </a:lnSpc>
            </a:pPr>
            <a:r>
              <a:rPr lang="en-US" sz="2400" dirty="0" smtClean="0"/>
              <a:t>Be ready </a:t>
            </a:r>
          </a:p>
          <a:p>
            <a:pPr lvl="1" eaLnBrk="1" hangingPunct="1">
              <a:lnSpc>
                <a:spcPct val="90000"/>
              </a:lnSpc>
            </a:pPr>
            <a:r>
              <a:rPr lang="en-US" sz="2400" dirty="0" smtClean="0"/>
              <a:t>Practice </a:t>
            </a:r>
            <a:r>
              <a:rPr lang="en-US" sz="2400" b="1" i="1" u="sng" dirty="0" smtClean="0"/>
              <a:t>out-loud </a:t>
            </a:r>
            <a:r>
              <a:rPr lang="en-US" sz="2400" dirty="0" smtClean="0"/>
              <a:t>multiple times</a:t>
            </a:r>
            <a:endParaRPr lang="en-US" sz="2400" dirty="0" smtClean="0"/>
          </a:p>
          <a:p>
            <a:pPr lvl="1" eaLnBrk="1" hangingPunct="1">
              <a:lnSpc>
                <a:spcPct val="90000"/>
              </a:lnSpc>
            </a:pPr>
            <a:r>
              <a:rPr lang="en-US" sz="2400" dirty="0" smtClean="0"/>
              <a:t>10 minutes – not more, not less</a:t>
            </a:r>
          </a:p>
          <a:p>
            <a:pPr eaLnBrk="1" hangingPunct="1">
              <a:lnSpc>
                <a:spcPct val="90000"/>
              </a:lnSpc>
              <a:buFont typeface="Wingdings" pitchFamily="2" charset="2"/>
              <a:buNone/>
            </a:pPr>
            <a:endParaRPr lang="en-US" sz="2400" dirty="0" smtClean="0"/>
          </a:p>
          <a:p>
            <a:pPr eaLnBrk="1" hangingPunct="1">
              <a:lnSpc>
                <a:spcPct val="90000"/>
              </a:lnSpc>
            </a:pP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8096" y="585216"/>
            <a:ext cx="7290054" cy="1014984"/>
          </a:xfrm>
        </p:spPr>
        <p:txBody>
          <a:bodyPr/>
          <a:lstStyle/>
          <a:p>
            <a:pPr eaLnBrk="1" hangingPunct="1"/>
            <a:r>
              <a:rPr lang="en-US" sz="2800" dirty="0" smtClean="0"/>
              <a:t>For this assignment</a:t>
            </a:r>
            <a:br>
              <a:rPr lang="en-US" sz="2800" dirty="0" smtClean="0"/>
            </a:br>
            <a:r>
              <a:rPr lang="en-US" sz="4000" dirty="0" smtClean="0"/>
              <a:t>Critiques</a:t>
            </a:r>
            <a:endParaRPr lang="en-US" dirty="0" smtClean="0"/>
          </a:p>
        </p:txBody>
      </p:sp>
      <p:sp>
        <p:nvSpPr>
          <p:cNvPr id="8195" name="Rectangle 3"/>
          <p:cNvSpPr>
            <a:spLocks noGrp="1" noChangeArrowheads="1"/>
          </p:cNvSpPr>
          <p:nvPr>
            <p:ph idx="1"/>
          </p:nvPr>
        </p:nvSpPr>
        <p:spPr>
          <a:xfrm>
            <a:off x="304800" y="1828800"/>
            <a:ext cx="8382000" cy="5029200"/>
          </a:xfrm>
        </p:spPr>
        <p:txBody>
          <a:bodyPr>
            <a:normAutofit/>
          </a:bodyPr>
          <a:lstStyle/>
          <a:p>
            <a:pPr marL="990600" lvl="1" indent="-533400" eaLnBrk="1" hangingPunct="1">
              <a:lnSpc>
                <a:spcPct val="80000"/>
              </a:lnSpc>
              <a:buFont typeface="Wingdings" pitchFamily="2" charset="2"/>
              <a:buAutoNum type="arabicPeriod"/>
            </a:pPr>
            <a:r>
              <a:rPr lang="en-US" sz="1800" dirty="0" smtClean="0"/>
              <a:t>Effective critiques include explanation </a:t>
            </a:r>
            <a:r>
              <a:rPr lang="en-US" sz="1800" dirty="0" smtClean="0"/>
              <a:t>of how </a:t>
            </a:r>
            <a:r>
              <a:rPr lang="en-US" sz="1800" dirty="0" smtClean="0"/>
              <a:t>results change</a:t>
            </a:r>
            <a:endParaRPr lang="en-US" sz="1800" dirty="0" smtClean="0"/>
          </a:p>
          <a:p>
            <a:pPr marL="990600" lvl="1" indent="-533400" eaLnBrk="1" hangingPunct="1">
              <a:lnSpc>
                <a:spcPct val="80000"/>
              </a:lnSpc>
              <a:buFont typeface="Wingdings" pitchFamily="2" charset="2"/>
              <a:buAutoNum type="arabicPeriod"/>
            </a:pPr>
            <a:r>
              <a:rPr lang="en-US" sz="1800" dirty="0" smtClean="0"/>
              <a:t>Examples</a:t>
            </a:r>
          </a:p>
          <a:p>
            <a:pPr marL="1371600" lvl="2" indent="-457200" eaLnBrk="1" hangingPunct="1">
              <a:lnSpc>
                <a:spcPct val="80000"/>
              </a:lnSpc>
              <a:buFont typeface="Wingdings" pitchFamily="2" charset="2"/>
              <a:buChar char="¢"/>
            </a:pPr>
            <a:r>
              <a:rPr lang="en-US" sz="1600" dirty="0" smtClean="0"/>
              <a:t>Bad: “There are too many variables!”</a:t>
            </a:r>
          </a:p>
          <a:p>
            <a:pPr marL="1371600" lvl="2" indent="-457200" eaLnBrk="1" hangingPunct="1">
              <a:lnSpc>
                <a:spcPct val="80000"/>
              </a:lnSpc>
              <a:buFont typeface="Wingdings" pitchFamily="2" charset="2"/>
              <a:buChar char="¢"/>
            </a:pPr>
            <a:r>
              <a:rPr lang="en-US" sz="1600" dirty="0" smtClean="0"/>
              <a:t>Better: “Multicollinearity of variable X1 and X2 could increase the variance of the b1 and could explain its statistical insignificance”</a:t>
            </a:r>
          </a:p>
          <a:p>
            <a:pPr marL="1371600" lvl="2" indent="-457200" eaLnBrk="1" hangingPunct="1">
              <a:lnSpc>
                <a:spcPct val="80000"/>
              </a:lnSpc>
              <a:buFont typeface="Wingdings" pitchFamily="2" charset="2"/>
              <a:buChar char="¢"/>
            </a:pPr>
            <a:endParaRPr lang="en-US" sz="1600" dirty="0" smtClean="0"/>
          </a:p>
          <a:p>
            <a:pPr marL="1371600" lvl="2" indent="-457200" eaLnBrk="1" hangingPunct="1">
              <a:lnSpc>
                <a:spcPct val="80000"/>
              </a:lnSpc>
              <a:buFont typeface="Wingdings" pitchFamily="2" charset="2"/>
              <a:buChar char="¢"/>
            </a:pPr>
            <a:r>
              <a:rPr lang="en-US" sz="1600" dirty="0" smtClean="0"/>
              <a:t>Bad: “They didn’t include a variable for ZXY”</a:t>
            </a:r>
          </a:p>
          <a:p>
            <a:pPr marL="1371600" lvl="2" indent="-457200" eaLnBrk="1" hangingPunct="1">
              <a:lnSpc>
                <a:spcPct val="80000"/>
              </a:lnSpc>
              <a:buFont typeface="Wingdings" pitchFamily="2" charset="2"/>
              <a:buChar char="¢"/>
            </a:pPr>
            <a:r>
              <a:rPr lang="en-US" sz="1600" dirty="0" smtClean="0"/>
              <a:t>Better: “ZXY was omitted and I think that (1) it probably would matter and (2) it is probably correlated with variable X, making me wonder if omitted variable bias has distorted the estimate of the effect of X”</a:t>
            </a:r>
          </a:p>
          <a:p>
            <a:pPr marL="1371600" lvl="2" indent="-457200" eaLnBrk="1" hangingPunct="1">
              <a:lnSpc>
                <a:spcPct val="80000"/>
              </a:lnSpc>
              <a:buFont typeface="Wingdings" pitchFamily="2" charset="2"/>
              <a:buChar char="¢"/>
            </a:pPr>
            <a:endParaRPr lang="en-US" sz="1600" dirty="0" smtClean="0"/>
          </a:p>
          <a:p>
            <a:pPr marL="1371600" lvl="2" indent="-457200" eaLnBrk="1" hangingPunct="1">
              <a:lnSpc>
                <a:spcPct val="80000"/>
              </a:lnSpc>
              <a:buFont typeface="Wingdings" pitchFamily="2" charset="2"/>
              <a:buChar char="¢"/>
            </a:pPr>
            <a:r>
              <a:rPr lang="en-US" sz="1600" dirty="0" smtClean="0"/>
              <a:t>Bad: The study was only of California.</a:t>
            </a:r>
          </a:p>
          <a:p>
            <a:pPr marL="1371600" lvl="2" indent="-457200" eaLnBrk="1" hangingPunct="1">
              <a:lnSpc>
                <a:spcPct val="80000"/>
              </a:lnSpc>
              <a:buFont typeface="Wingdings" pitchFamily="2" charset="2"/>
              <a:buChar char="¢"/>
            </a:pPr>
            <a:r>
              <a:rPr lang="en-US" sz="1600" dirty="0" smtClean="0"/>
              <a:t>Better, but still bad: The study was only of California, which is a very diverse state.</a:t>
            </a:r>
          </a:p>
          <a:p>
            <a:pPr marL="1371600" lvl="2" indent="-457200" eaLnBrk="1" hangingPunct="1">
              <a:lnSpc>
                <a:spcPct val="80000"/>
              </a:lnSpc>
              <a:buFont typeface="Wingdings" pitchFamily="2" charset="2"/>
              <a:buChar char="¢"/>
            </a:pPr>
            <a:r>
              <a:rPr lang="en-US" sz="1600" dirty="0" smtClean="0"/>
              <a:t>Better: I’m concerned about the generalizability of the findings because I expect the coefficient on X to be different in a diverse state such as California due to …</a:t>
            </a:r>
          </a:p>
          <a:p>
            <a:pPr marL="1371600" lvl="2" indent="-457200" eaLnBrk="1" hangingPunct="1">
              <a:lnSpc>
                <a:spcPct val="80000"/>
              </a:lnSpc>
              <a:buFont typeface="Wingdings" pitchFamily="2" charset="2"/>
              <a:buAutoNum type="arabicPeriod"/>
            </a:pPr>
            <a:endParaRPr lang="en-US" sz="1600" dirty="0" smtClean="0"/>
          </a:p>
          <a:p>
            <a:pPr marL="990600" lvl="1" indent="-533400" eaLnBrk="1" hangingPunct="1">
              <a:lnSpc>
                <a:spcPct val="80000"/>
              </a:lnSpc>
              <a:buFont typeface="Wingdings" pitchFamily="2" charset="2"/>
              <a:buAutoNum type="arabicPeriod"/>
            </a:pPr>
            <a:r>
              <a:rPr lang="en-US" sz="1800" dirty="0" smtClean="0"/>
              <a:t>Better to have 1 (or 2) critique well explained than many poorly explained</a:t>
            </a:r>
          </a:p>
          <a:p>
            <a:pPr marL="571500" indent="-571500" eaLnBrk="1" hangingPunct="1">
              <a:lnSpc>
                <a:spcPct val="80000"/>
              </a:lnSpc>
            </a:pPr>
            <a:endParaRPr lang="en-US" sz="1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19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Guides</a:t>
            </a:r>
            <a:endParaRPr lang="en-US" dirty="0" smtClean="0"/>
          </a:p>
        </p:txBody>
      </p:sp>
      <p:sp>
        <p:nvSpPr>
          <p:cNvPr id="5123" name="Rectangle 3"/>
          <p:cNvSpPr>
            <a:spLocks noGrp="1" noChangeArrowheads="1"/>
          </p:cNvSpPr>
          <p:nvPr>
            <p:ph idx="1"/>
          </p:nvPr>
        </p:nvSpPr>
        <p:spPr/>
        <p:txBody>
          <a:bodyPr/>
          <a:lstStyle/>
          <a:p>
            <a:pPr lvl="1"/>
            <a:r>
              <a:rPr lang="en-US" sz="2400" dirty="0" smtClean="0">
                <a:hlinkClick r:id="rId3"/>
              </a:rPr>
              <a:t>How </a:t>
            </a:r>
            <a:r>
              <a:rPr lang="en-US" sz="2400" dirty="0">
                <a:hlinkClick r:id="rId3"/>
              </a:rPr>
              <a:t>to give a good talk</a:t>
            </a:r>
            <a:endParaRPr lang="en-US" sz="2400" dirty="0" smtClean="0"/>
          </a:p>
          <a:p>
            <a:pPr lvl="1"/>
            <a:endParaRPr lang="en-US" sz="2400" dirty="0" smtClean="0"/>
          </a:p>
          <a:p>
            <a:pPr lvl="1"/>
            <a:r>
              <a:rPr lang="en-US" sz="2400" dirty="0" smtClean="0"/>
              <a:t>Design </a:t>
            </a:r>
            <a:r>
              <a:rPr lang="en-US" sz="2400" dirty="0" smtClean="0"/>
              <a:t>focus</a:t>
            </a:r>
            <a:r>
              <a:rPr lang="en-US" sz="2400" dirty="0" smtClean="0"/>
              <a:t>: </a:t>
            </a:r>
            <a:r>
              <a:rPr lang="en-US" sz="2200" dirty="0" smtClean="0">
                <a:hlinkClick r:id="rId4"/>
              </a:rPr>
              <a:t>Guide </a:t>
            </a:r>
            <a:r>
              <a:rPr lang="en-US" sz="2200" dirty="0">
                <a:hlinkClick r:id="rId4"/>
              </a:rPr>
              <a:t>to </a:t>
            </a:r>
            <a:r>
              <a:rPr lang="en-US" sz="2200" dirty="0" smtClean="0">
                <a:hlinkClick r:id="rId4"/>
              </a:rPr>
              <a:t>presentations</a:t>
            </a:r>
            <a:endParaRPr lang="en-US" sz="2200" dirty="0"/>
          </a:p>
        </p:txBody>
      </p:sp>
    </p:spTree>
    <p:extLst>
      <p:ext uri="{BB962C8B-B14F-4D97-AF65-F5344CB8AC3E}">
        <p14:creationId xmlns:p14="http://schemas.microsoft.com/office/powerpoint/2010/main" val="2990095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t>
            </a:r>
            <a:endParaRPr lang="en-US" dirty="0"/>
          </a:p>
        </p:txBody>
      </p:sp>
      <p:sp>
        <p:nvSpPr>
          <p:cNvPr id="3" name="Content Placeholder 2"/>
          <p:cNvSpPr>
            <a:spLocks noGrp="1"/>
          </p:cNvSpPr>
          <p:nvPr>
            <p:ph idx="1"/>
          </p:nvPr>
        </p:nvSpPr>
        <p:spPr>
          <a:xfrm>
            <a:off x="685800" y="1905000"/>
            <a:ext cx="8153400" cy="4953000"/>
          </a:xfrm>
        </p:spPr>
        <p:txBody>
          <a:bodyPr/>
          <a:lstStyle/>
          <a:p>
            <a:pPr>
              <a:buFont typeface="Arial" panose="020B0604020202020204" pitchFamily="34" charset="0"/>
              <a:buChar char="•"/>
            </a:pPr>
            <a:r>
              <a:rPr lang="en-US" sz="2800" dirty="0" smtClean="0"/>
              <a:t> Feedback </a:t>
            </a:r>
            <a:r>
              <a:rPr lang="en-US" sz="2800" dirty="0"/>
              <a:t>from </a:t>
            </a:r>
            <a:r>
              <a:rPr lang="en-US" sz="2800" dirty="0" smtClean="0"/>
              <a:t>peers</a:t>
            </a:r>
          </a:p>
          <a:p>
            <a:pPr lvl="1"/>
            <a:r>
              <a:rPr lang="en-US" sz="2400" dirty="0" smtClean="0"/>
              <a:t>comments </a:t>
            </a:r>
            <a:r>
              <a:rPr lang="en-US" sz="2400" dirty="0"/>
              <a:t>with names to me; I get rid of names and give selection of comments to </a:t>
            </a:r>
            <a:r>
              <a:rPr lang="en-US" sz="2400" dirty="0" smtClean="0"/>
              <a:t>presenters</a:t>
            </a:r>
          </a:p>
          <a:p>
            <a:pPr>
              <a:buFont typeface="Arial" panose="020B0604020202020204" pitchFamily="34" charset="0"/>
              <a:buChar char="•"/>
            </a:pPr>
            <a:r>
              <a:rPr lang="en-US" sz="2800" dirty="0" smtClean="0"/>
              <a:t> Talk </a:t>
            </a:r>
            <a:r>
              <a:rPr lang="en-US" sz="2800" dirty="0" smtClean="0"/>
              <a:t>to me ahead of time; these are </a:t>
            </a:r>
            <a:r>
              <a:rPr lang="en-US" sz="2800" smtClean="0"/>
              <a:t>complicated </a:t>
            </a:r>
            <a:r>
              <a:rPr lang="en-US" sz="2800" smtClean="0"/>
              <a:t>papers</a:t>
            </a:r>
            <a:endParaRPr lang="en-US" dirty="0"/>
          </a:p>
          <a:p>
            <a:endParaRPr lang="en-US" dirty="0"/>
          </a:p>
        </p:txBody>
      </p:sp>
    </p:spTree>
    <p:extLst>
      <p:ext uri="{BB962C8B-B14F-4D97-AF65-F5344CB8AC3E}">
        <p14:creationId xmlns:p14="http://schemas.microsoft.com/office/powerpoint/2010/main" val="34288900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288</TotalTime>
  <Words>595</Words>
  <Application>Microsoft Office PowerPoint</Application>
  <PresentationFormat>On-screen Show (4:3)</PresentationFormat>
  <Paragraphs>78</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Tw Cen MT</vt:lpstr>
      <vt:lpstr>Tw Cen MT Condensed</vt:lpstr>
      <vt:lpstr>Wingdings</vt:lpstr>
      <vt:lpstr>Wingdings 3</vt:lpstr>
      <vt:lpstr>Integral</vt:lpstr>
      <vt:lpstr>Tips for Presentations</vt:lpstr>
      <vt:lpstr>Presentation – Structure</vt:lpstr>
      <vt:lpstr>Tips for presentations – version 1</vt:lpstr>
      <vt:lpstr>Tips for presentations – improved version</vt:lpstr>
      <vt:lpstr>Tips for presentations – continued</vt:lpstr>
      <vt:lpstr>For this assignment Critiques</vt:lpstr>
      <vt:lpstr>Guides</vt:lpstr>
      <vt:lpstr>Other </vt:lpstr>
    </vt:vector>
  </TitlesOfParts>
  <Company>Georgetown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UIS</dc:creator>
  <cp:lastModifiedBy>MIchael Bailey</cp:lastModifiedBy>
  <cp:revision>56</cp:revision>
  <dcterms:created xsi:type="dcterms:W3CDTF">2007-08-27T21:34:52Z</dcterms:created>
  <dcterms:modified xsi:type="dcterms:W3CDTF">2021-04-19T16:31:55Z</dcterms:modified>
</cp:coreProperties>
</file>