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77C958-EBBC-039F-3F0C-C9ED34DAF47F}" v="3" dt="2024-04-29T01:06:47.0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2F1A10-EE6B-AA40-A048-4EB46BDEE19F}" type="doc">
      <dgm:prSet loTypeId="urn:microsoft.com/office/officeart/2005/8/layout/process1" loCatId="" qsTypeId="urn:microsoft.com/office/officeart/2005/8/quickstyle/simple1" qsCatId="simple" csTypeId="urn:microsoft.com/office/officeart/2005/8/colors/accent1_2" csCatId="accent1" phldr="1"/>
      <dgm:spPr/>
    </dgm:pt>
    <dgm:pt modelId="{C0ACAD39-18E9-8F42-8CAB-56C45A1AB587}">
      <dgm:prSet phldrT="[Text]" custT="1"/>
      <dgm:spPr/>
      <dgm:t>
        <a:bodyPr/>
        <a:lstStyle/>
        <a:p>
          <a:r>
            <a:rPr lang="en-US" sz="1300"/>
            <a:t>Order to be Fulfilled</a:t>
          </a:r>
        </a:p>
      </dgm:t>
    </dgm:pt>
    <dgm:pt modelId="{CFF17EBA-6198-6B47-A3C2-043D84C91D8F}" type="parTrans" cxnId="{236A0E8D-2D3C-9E4F-BFA3-E81049888096}">
      <dgm:prSet/>
      <dgm:spPr/>
      <dgm:t>
        <a:bodyPr/>
        <a:lstStyle/>
        <a:p>
          <a:endParaRPr lang="en-US" sz="1300"/>
        </a:p>
      </dgm:t>
    </dgm:pt>
    <dgm:pt modelId="{EDE143B3-307F-8041-AD67-F17E0168A26D}" type="sibTrans" cxnId="{236A0E8D-2D3C-9E4F-BFA3-E81049888096}">
      <dgm:prSet custT="1"/>
      <dgm:spPr/>
      <dgm:t>
        <a:bodyPr/>
        <a:lstStyle/>
        <a:p>
          <a:endParaRPr lang="en-US" sz="1300"/>
        </a:p>
      </dgm:t>
    </dgm:pt>
    <dgm:pt modelId="{F723BECC-9437-2848-A1BF-50DCAA6575C4}">
      <dgm:prSet phldrT="[Text]" custT="1"/>
      <dgm:spPr/>
      <dgm:t>
        <a:bodyPr/>
        <a:lstStyle/>
        <a:p>
          <a:r>
            <a:rPr lang="en-US" sz="1300"/>
            <a:t>Host Stand Check-in / Wait for table</a:t>
          </a:r>
        </a:p>
      </dgm:t>
    </dgm:pt>
    <dgm:pt modelId="{7FBB8813-976F-904D-9DDD-29D4927E1461}" type="parTrans" cxnId="{186ECE4A-A62C-F348-AE29-02CF61E7A6E4}">
      <dgm:prSet/>
      <dgm:spPr/>
      <dgm:t>
        <a:bodyPr/>
        <a:lstStyle/>
        <a:p>
          <a:endParaRPr lang="en-US" sz="1300"/>
        </a:p>
      </dgm:t>
    </dgm:pt>
    <dgm:pt modelId="{9F6E16DC-2168-4043-8DD8-697C21469DF6}" type="sibTrans" cxnId="{186ECE4A-A62C-F348-AE29-02CF61E7A6E4}">
      <dgm:prSet custT="1"/>
      <dgm:spPr/>
      <dgm:t>
        <a:bodyPr/>
        <a:lstStyle/>
        <a:p>
          <a:endParaRPr lang="en-US" sz="1300"/>
        </a:p>
      </dgm:t>
    </dgm:pt>
    <dgm:pt modelId="{6EE2CB59-8A8E-A64E-BC1C-0DE0416904DB}">
      <dgm:prSet phldrT="[Text]" custT="1"/>
      <dgm:spPr/>
      <dgm:t>
        <a:bodyPr/>
        <a:lstStyle/>
        <a:p>
          <a:endParaRPr lang="en-US" sz="1300"/>
        </a:p>
      </dgm:t>
    </dgm:pt>
    <dgm:pt modelId="{B4F29E79-882E-1144-AD8B-40F35421293A}" type="parTrans" cxnId="{41731B3A-63E0-0842-AC03-A1FDF80B0C82}">
      <dgm:prSet/>
      <dgm:spPr/>
      <dgm:t>
        <a:bodyPr/>
        <a:lstStyle/>
        <a:p>
          <a:endParaRPr lang="en-US" sz="1300"/>
        </a:p>
      </dgm:t>
    </dgm:pt>
    <dgm:pt modelId="{0CA62511-B7E2-564B-9102-36C8A569AA8B}" type="sibTrans" cxnId="{41731B3A-63E0-0842-AC03-A1FDF80B0C82}">
      <dgm:prSet custT="1"/>
      <dgm:spPr/>
      <dgm:t>
        <a:bodyPr/>
        <a:lstStyle/>
        <a:p>
          <a:endParaRPr lang="en-US" sz="1300"/>
        </a:p>
      </dgm:t>
    </dgm:pt>
    <dgm:pt modelId="{F62A8ADF-299A-CB44-A6C3-4BC60F024D8F}">
      <dgm:prSet custT="1"/>
      <dgm:spPr>
        <a:solidFill>
          <a:srgbClr val="F6A21D">
            <a:hueOff val="0"/>
            <a:satOff val="0"/>
            <a:lumOff val="0"/>
            <a:alphaOff val="0"/>
          </a:srgbClr>
        </a:solidFill>
        <a:ln w="12700" cap="flat" cmpd="sng" algn="ctr">
          <a:solidFill>
            <a:srgbClr val="FFFFFF">
              <a:hueOff val="0"/>
              <a:satOff val="0"/>
              <a:lumOff val="0"/>
              <a:alphaOff val="0"/>
            </a:srgbClr>
          </a:solidFill>
          <a:prstDash val="solid"/>
        </a:ln>
        <a:effectLst/>
      </dgm:spPr>
      <dgm:t>
        <a:bodyPr spcFirstLastPara="0" vert="horz" wrap="square" lIns="34290" tIns="34290" rIns="34290" bIns="34290" numCol="1" spcCol="1270" anchor="ctr" anchorCtr="0"/>
        <a:lstStyle/>
        <a:p>
          <a:pPr marL="0" lvl="0" indent="0" algn="ctr" defTabSz="400050">
            <a:lnSpc>
              <a:spcPct val="90000"/>
            </a:lnSpc>
            <a:spcBef>
              <a:spcPct val="0"/>
            </a:spcBef>
            <a:spcAft>
              <a:spcPct val="35000"/>
            </a:spcAft>
            <a:buNone/>
          </a:pPr>
          <a:r>
            <a:rPr lang="en-US" sz="1300" kern="1200">
              <a:solidFill>
                <a:srgbClr val="FFFFFF"/>
              </a:solidFill>
              <a:latin typeface="Gill Sans MT" panose="020B0502020104020203"/>
              <a:ea typeface="+mn-ea"/>
              <a:cs typeface="+mn-cs"/>
            </a:rPr>
            <a:t>Place Order / be waited on</a:t>
          </a:r>
        </a:p>
      </dgm:t>
    </dgm:pt>
    <dgm:pt modelId="{0F0713B4-9AE5-9445-AD29-59E6EFB37074}" type="parTrans" cxnId="{8A2CCD02-D628-7743-A5D1-B1ED52D0C50C}">
      <dgm:prSet/>
      <dgm:spPr/>
      <dgm:t>
        <a:bodyPr/>
        <a:lstStyle/>
        <a:p>
          <a:endParaRPr lang="en-US" sz="1300"/>
        </a:p>
      </dgm:t>
    </dgm:pt>
    <dgm:pt modelId="{60FAF60B-050A-FD44-926D-4725DCF31336}" type="sibTrans" cxnId="{8A2CCD02-D628-7743-A5D1-B1ED52D0C50C}">
      <dgm:prSet custT="1"/>
      <dgm:spPr/>
      <dgm:t>
        <a:bodyPr/>
        <a:lstStyle/>
        <a:p>
          <a:endParaRPr lang="en-US" sz="1300"/>
        </a:p>
      </dgm:t>
    </dgm:pt>
    <dgm:pt modelId="{D6BA32A0-7646-E840-97B6-1583D59B7424}">
      <dgm:prSet custT="1"/>
      <dgm:spPr/>
      <dgm:t>
        <a:bodyPr/>
        <a:lstStyle/>
        <a:p>
          <a:r>
            <a:rPr lang="en-US" sz="1300"/>
            <a:t>Prepare Order</a:t>
          </a:r>
        </a:p>
      </dgm:t>
    </dgm:pt>
    <dgm:pt modelId="{804DA514-A17C-4C44-BCBB-BF3449DCC986}" type="parTrans" cxnId="{F23F21AF-241B-5045-931E-A45D96824A03}">
      <dgm:prSet/>
      <dgm:spPr/>
      <dgm:t>
        <a:bodyPr/>
        <a:lstStyle/>
        <a:p>
          <a:endParaRPr lang="en-US" sz="1300"/>
        </a:p>
      </dgm:t>
    </dgm:pt>
    <dgm:pt modelId="{C2F7384E-45FF-734F-9239-D50E8A5E6017}" type="sibTrans" cxnId="{F23F21AF-241B-5045-931E-A45D96824A03}">
      <dgm:prSet custT="1"/>
      <dgm:spPr/>
      <dgm:t>
        <a:bodyPr/>
        <a:lstStyle/>
        <a:p>
          <a:endParaRPr lang="en-US" sz="1300"/>
        </a:p>
      </dgm:t>
    </dgm:pt>
    <dgm:pt modelId="{37C96AD9-BB5C-D444-814F-23BFCEA69A09}">
      <dgm:prSet custT="1"/>
      <dgm:spPr/>
      <dgm:t>
        <a:bodyPr/>
        <a:lstStyle/>
        <a:p>
          <a:endParaRPr lang="en-US" sz="1300"/>
        </a:p>
      </dgm:t>
    </dgm:pt>
    <dgm:pt modelId="{E23B1F98-EB95-2B4E-A3B8-8E7AB6AD4371}" type="parTrans" cxnId="{2FA08716-8157-9A48-9251-3AB272ABB47B}">
      <dgm:prSet/>
      <dgm:spPr/>
      <dgm:t>
        <a:bodyPr/>
        <a:lstStyle/>
        <a:p>
          <a:endParaRPr lang="en-US" sz="1300"/>
        </a:p>
      </dgm:t>
    </dgm:pt>
    <dgm:pt modelId="{A5A3E4B5-73C7-5A40-A5F1-483314A34727}" type="sibTrans" cxnId="{2FA08716-8157-9A48-9251-3AB272ABB47B}">
      <dgm:prSet custT="1"/>
      <dgm:spPr/>
      <dgm:t>
        <a:bodyPr/>
        <a:lstStyle/>
        <a:p>
          <a:endParaRPr lang="en-US" sz="1300"/>
        </a:p>
      </dgm:t>
    </dgm:pt>
    <dgm:pt modelId="{7F46858F-D934-9C45-9CF6-F551ABAD28BB}">
      <dgm:prSet custT="1"/>
      <dgm:spPr/>
      <dgm:t>
        <a:bodyPr/>
        <a:lstStyle/>
        <a:p>
          <a:r>
            <a:rPr lang="en-US" sz="1300"/>
            <a:t>Checkout</a:t>
          </a:r>
        </a:p>
      </dgm:t>
    </dgm:pt>
    <dgm:pt modelId="{54CC5E46-557D-BF42-AC45-0BD5C76AC750}" type="parTrans" cxnId="{88534919-3EAF-0445-911C-BFDC021E3348}">
      <dgm:prSet/>
      <dgm:spPr/>
      <dgm:t>
        <a:bodyPr/>
        <a:lstStyle/>
        <a:p>
          <a:endParaRPr lang="en-US" sz="1300"/>
        </a:p>
      </dgm:t>
    </dgm:pt>
    <dgm:pt modelId="{9E97C833-A864-E34A-A4FD-EAFE52E2BE0C}" type="sibTrans" cxnId="{88534919-3EAF-0445-911C-BFDC021E3348}">
      <dgm:prSet/>
      <dgm:spPr/>
      <dgm:t>
        <a:bodyPr/>
        <a:lstStyle/>
        <a:p>
          <a:endParaRPr lang="en-US" sz="1300"/>
        </a:p>
      </dgm:t>
    </dgm:pt>
    <dgm:pt modelId="{272A1678-DAEB-9345-BF96-6D2E2074B1A5}" type="pres">
      <dgm:prSet presAssocID="{762F1A10-EE6B-AA40-A048-4EB46BDEE19F}" presName="Name0" presStyleCnt="0">
        <dgm:presLayoutVars>
          <dgm:dir/>
          <dgm:resizeHandles val="exact"/>
        </dgm:presLayoutVars>
      </dgm:prSet>
      <dgm:spPr/>
    </dgm:pt>
    <dgm:pt modelId="{67E1D837-E363-AD41-944A-2FAEE65984B3}" type="pres">
      <dgm:prSet presAssocID="{C0ACAD39-18E9-8F42-8CAB-56C45A1AB587}" presName="node" presStyleLbl="node1" presStyleIdx="0" presStyleCnt="7">
        <dgm:presLayoutVars>
          <dgm:bulletEnabled val="1"/>
        </dgm:presLayoutVars>
      </dgm:prSet>
      <dgm:spPr>
        <a:prstGeom prst="triangle">
          <a:avLst/>
        </a:prstGeom>
      </dgm:spPr>
    </dgm:pt>
    <dgm:pt modelId="{6955C4CF-332F-9D4B-889C-A3667180D1B3}" type="pres">
      <dgm:prSet presAssocID="{EDE143B3-307F-8041-AD67-F17E0168A26D}" presName="sibTrans" presStyleLbl="sibTrans2D1" presStyleIdx="0" presStyleCnt="6"/>
      <dgm:spPr/>
    </dgm:pt>
    <dgm:pt modelId="{27B95ABF-F358-494D-AFAE-F8CD11883E98}" type="pres">
      <dgm:prSet presAssocID="{EDE143B3-307F-8041-AD67-F17E0168A26D}" presName="connectorText" presStyleLbl="sibTrans2D1" presStyleIdx="0" presStyleCnt="6"/>
      <dgm:spPr/>
    </dgm:pt>
    <dgm:pt modelId="{9275DF1D-3B11-B040-8E8B-013E180AB1AD}" type="pres">
      <dgm:prSet presAssocID="{F723BECC-9437-2848-A1BF-50DCAA6575C4}" presName="node" presStyleLbl="node1" presStyleIdx="1" presStyleCnt="7">
        <dgm:presLayoutVars>
          <dgm:bulletEnabled val="1"/>
        </dgm:presLayoutVars>
      </dgm:prSet>
      <dgm:spPr/>
    </dgm:pt>
    <dgm:pt modelId="{D0639A68-3AC0-B44C-B5F6-F76C93A22C77}" type="pres">
      <dgm:prSet presAssocID="{9F6E16DC-2168-4043-8DD8-697C21469DF6}" presName="sibTrans" presStyleLbl="sibTrans2D1" presStyleIdx="1" presStyleCnt="6"/>
      <dgm:spPr/>
    </dgm:pt>
    <dgm:pt modelId="{FFBFA34C-BC9F-7E4A-B1FB-8FD234B7007B}" type="pres">
      <dgm:prSet presAssocID="{9F6E16DC-2168-4043-8DD8-697C21469DF6}" presName="connectorText" presStyleLbl="sibTrans2D1" presStyleIdx="1" presStyleCnt="6"/>
      <dgm:spPr/>
    </dgm:pt>
    <dgm:pt modelId="{DDA9BB1D-1853-0C4F-8B07-CE121E123D42}" type="pres">
      <dgm:prSet presAssocID="{6EE2CB59-8A8E-A64E-BC1C-0DE0416904DB}" presName="node" presStyleLbl="node1" presStyleIdx="2" presStyleCnt="7">
        <dgm:presLayoutVars>
          <dgm:bulletEnabled val="1"/>
        </dgm:presLayoutVars>
      </dgm:prSet>
      <dgm:spPr>
        <a:prstGeom prst="triangle">
          <a:avLst/>
        </a:prstGeom>
      </dgm:spPr>
    </dgm:pt>
    <dgm:pt modelId="{B81A4632-89E1-3C4F-9327-FF4D72EF07B8}" type="pres">
      <dgm:prSet presAssocID="{0CA62511-B7E2-564B-9102-36C8A569AA8B}" presName="sibTrans" presStyleLbl="sibTrans2D1" presStyleIdx="2" presStyleCnt="6"/>
      <dgm:spPr/>
    </dgm:pt>
    <dgm:pt modelId="{F8C75F49-236C-9B4A-9383-A1C4DD83F182}" type="pres">
      <dgm:prSet presAssocID="{0CA62511-B7E2-564B-9102-36C8A569AA8B}" presName="connectorText" presStyleLbl="sibTrans2D1" presStyleIdx="2" presStyleCnt="6"/>
      <dgm:spPr/>
    </dgm:pt>
    <dgm:pt modelId="{4B76CFD4-AF14-CD43-9E49-97AFC8ECC3C4}" type="pres">
      <dgm:prSet presAssocID="{F62A8ADF-299A-CB44-A6C3-4BC60F024D8F}" presName="node" presStyleLbl="node1" presStyleIdx="3" presStyleCnt="7">
        <dgm:presLayoutVars>
          <dgm:bulletEnabled val="1"/>
        </dgm:presLayoutVars>
      </dgm:prSet>
      <dgm:spPr>
        <a:xfrm>
          <a:off x="4742259" y="1407300"/>
          <a:ext cx="1128117" cy="676870"/>
        </a:xfrm>
        <a:prstGeom prst="roundRect">
          <a:avLst/>
        </a:prstGeom>
      </dgm:spPr>
    </dgm:pt>
    <dgm:pt modelId="{8A95EC48-B597-3149-9858-73B15D61E112}" type="pres">
      <dgm:prSet presAssocID="{60FAF60B-050A-FD44-926D-4725DCF31336}" presName="sibTrans" presStyleLbl="sibTrans2D1" presStyleIdx="3" presStyleCnt="6"/>
      <dgm:spPr/>
    </dgm:pt>
    <dgm:pt modelId="{45DB2B18-08FB-6F47-AC84-7EB18D7E16C1}" type="pres">
      <dgm:prSet presAssocID="{60FAF60B-050A-FD44-926D-4725DCF31336}" presName="connectorText" presStyleLbl="sibTrans2D1" presStyleIdx="3" presStyleCnt="6"/>
      <dgm:spPr/>
    </dgm:pt>
    <dgm:pt modelId="{64BE14F5-1AA3-F749-A73F-05993494F2DE}" type="pres">
      <dgm:prSet presAssocID="{D6BA32A0-7646-E840-97B6-1583D59B7424}" presName="node" presStyleLbl="node1" presStyleIdx="4" presStyleCnt="7">
        <dgm:presLayoutVars>
          <dgm:bulletEnabled val="1"/>
        </dgm:presLayoutVars>
      </dgm:prSet>
      <dgm:spPr/>
    </dgm:pt>
    <dgm:pt modelId="{9853DF3A-D67A-8748-98D7-766EBEBDEFD5}" type="pres">
      <dgm:prSet presAssocID="{C2F7384E-45FF-734F-9239-D50E8A5E6017}" presName="sibTrans" presStyleLbl="sibTrans2D1" presStyleIdx="4" presStyleCnt="6"/>
      <dgm:spPr/>
    </dgm:pt>
    <dgm:pt modelId="{77A9656A-2E9B-DA41-9E71-1458B5EE381D}" type="pres">
      <dgm:prSet presAssocID="{C2F7384E-45FF-734F-9239-D50E8A5E6017}" presName="connectorText" presStyleLbl="sibTrans2D1" presStyleIdx="4" presStyleCnt="6"/>
      <dgm:spPr/>
    </dgm:pt>
    <dgm:pt modelId="{D83F364E-75F0-F943-A315-6C8CE9800E45}" type="pres">
      <dgm:prSet presAssocID="{37C96AD9-BB5C-D444-814F-23BFCEA69A09}" presName="node" presStyleLbl="node1" presStyleIdx="5" presStyleCnt="7">
        <dgm:presLayoutVars>
          <dgm:bulletEnabled val="1"/>
        </dgm:presLayoutVars>
      </dgm:prSet>
      <dgm:spPr>
        <a:prstGeom prst="triangle">
          <a:avLst/>
        </a:prstGeom>
      </dgm:spPr>
    </dgm:pt>
    <dgm:pt modelId="{C8D057D7-E9DD-964C-BD5D-FA8CF6017327}" type="pres">
      <dgm:prSet presAssocID="{A5A3E4B5-73C7-5A40-A5F1-483314A34727}" presName="sibTrans" presStyleLbl="sibTrans2D1" presStyleIdx="5" presStyleCnt="6"/>
      <dgm:spPr/>
    </dgm:pt>
    <dgm:pt modelId="{3C635426-611B-8445-92AC-F3C86AF8E217}" type="pres">
      <dgm:prSet presAssocID="{A5A3E4B5-73C7-5A40-A5F1-483314A34727}" presName="connectorText" presStyleLbl="sibTrans2D1" presStyleIdx="5" presStyleCnt="6"/>
      <dgm:spPr/>
    </dgm:pt>
    <dgm:pt modelId="{80E134CF-082C-D64F-8B3E-700D90C152DD}" type="pres">
      <dgm:prSet presAssocID="{7F46858F-D934-9C45-9CF6-F551ABAD28BB}" presName="node" presStyleLbl="node1" presStyleIdx="6" presStyleCnt="7">
        <dgm:presLayoutVars>
          <dgm:bulletEnabled val="1"/>
        </dgm:presLayoutVars>
      </dgm:prSet>
      <dgm:spPr/>
    </dgm:pt>
  </dgm:ptLst>
  <dgm:cxnLst>
    <dgm:cxn modelId="{8A2CCD02-D628-7743-A5D1-B1ED52D0C50C}" srcId="{762F1A10-EE6B-AA40-A048-4EB46BDEE19F}" destId="{F62A8ADF-299A-CB44-A6C3-4BC60F024D8F}" srcOrd="3" destOrd="0" parTransId="{0F0713B4-9AE5-9445-AD29-59E6EFB37074}" sibTransId="{60FAF60B-050A-FD44-926D-4725DCF31336}"/>
    <dgm:cxn modelId="{C020FE0D-87C1-5247-BDAE-4F8CBE023F45}" type="presOf" srcId="{EDE143B3-307F-8041-AD67-F17E0168A26D}" destId="{6955C4CF-332F-9D4B-889C-A3667180D1B3}" srcOrd="0" destOrd="0" presId="urn:microsoft.com/office/officeart/2005/8/layout/process1"/>
    <dgm:cxn modelId="{58E65C15-7E9E-EF43-92B9-11EEFA7DD575}" type="presOf" srcId="{EDE143B3-307F-8041-AD67-F17E0168A26D}" destId="{27B95ABF-F358-494D-AFAE-F8CD11883E98}" srcOrd="1" destOrd="0" presId="urn:microsoft.com/office/officeart/2005/8/layout/process1"/>
    <dgm:cxn modelId="{2FA08716-8157-9A48-9251-3AB272ABB47B}" srcId="{762F1A10-EE6B-AA40-A048-4EB46BDEE19F}" destId="{37C96AD9-BB5C-D444-814F-23BFCEA69A09}" srcOrd="5" destOrd="0" parTransId="{E23B1F98-EB95-2B4E-A3B8-8E7AB6AD4371}" sibTransId="{A5A3E4B5-73C7-5A40-A5F1-483314A34727}"/>
    <dgm:cxn modelId="{88534919-3EAF-0445-911C-BFDC021E3348}" srcId="{762F1A10-EE6B-AA40-A048-4EB46BDEE19F}" destId="{7F46858F-D934-9C45-9CF6-F551ABAD28BB}" srcOrd="6" destOrd="0" parTransId="{54CC5E46-557D-BF42-AC45-0BD5C76AC750}" sibTransId="{9E97C833-A864-E34A-A4FD-EAFE52E2BE0C}"/>
    <dgm:cxn modelId="{6F4F0622-B928-9E48-A6E6-65D7E302444C}" type="presOf" srcId="{C0ACAD39-18E9-8F42-8CAB-56C45A1AB587}" destId="{67E1D837-E363-AD41-944A-2FAEE65984B3}" srcOrd="0" destOrd="0" presId="urn:microsoft.com/office/officeart/2005/8/layout/process1"/>
    <dgm:cxn modelId="{E4DBDE2A-9E18-EC47-9E88-5787020B9697}" type="presOf" srcId="{6EE2CB59-8A8E-A64E-BC1C-0DE0416904DB}" destId="{DDA9BB1D-1853-0C4F-8B07-CE121E123D42}" srcOrd="0" destOrd="0" presId="urn:microsoft.com/office/officeart/2005/8/layout/process1"/>
    <dgm:cxn modelId="{41731B3A-63E0-0842-AC03-A1FDF80B0C82}" srcId="{762F1A10-EE6B-AA40-A048-4EB46BDEE19F}" destId="{6EE2CB59-8A8E-A64E-BC1C-0DE0416904DB}" srcOrd="2" destOrd="0" parTransId="{B4F29E79-882E-1144-AD8B-40F35421293A}" sibTransId="{0CA62511-B7E2-564B-9102-36C8A569AA8B}"/>
    <dgm:cxn modelId="{4F852D3E-852E-2D46-8DC0-E07D3CA5D809}" type="presOf" srcId="{37C96AD9-BB5C-D444-814F-23BFCEA69A09}" destId="{D83F364E-75F0-F943-A315-6C8CE9800E45}" srcOrd="0" destOrd="0" presId="urn:microsoft.com/office/officeart/2005/8/layout/process1"/>
    <dgm:cxn modelId="{A0E5A33E-F940-8640-BC00-CE767D0C5743}" type="presOf" srcId="{A5A3E4B5-73C7-5A40-A5F1-483314A34727}" destId="{3C635426-611B-8445-92AC-F3C86AF8E217}" srcOrd="1" destOrd="0" presId="urn:microsoft.com/office/officeart/2005/8/layout/process1"/>
    <dgm:cxn modelId="{A71B3F5D-E75F-6F43-8169-45C9A6C5BD34}" type="presOf" srcId="{0CA62511-B7E2-564B-9102-36C8A569AA8B}" destId="{B81A4632-89E1-3C4F-9327-FF4D72EF07B8}" srcOrd="0" destOrd="0" presId="urn:microsoft.com/office/officeart/2005/8/layout/process1"/>
    <dgm:cxn modelId="{186ECE4A-A62C-F348-AE29-02CF61E7A6E4}" srcId="{762F1A10-EE6B-AA40-A048-4EB46BDEE19F}" destId="{F723BECC-9437-2848-A1BF-50DCAA6575C4}" srcOrd="1" destOrd="0" parTransId="{7FBB8813-976F-904D-9DDD-29D4927E1461}" sibTransId="{9F6E16DC-2168-4043-8DD8-697C21469DF6}"/>
    <dgm:cxn modelId="{577A7451-CBDB-804F-B990-EEF3F3E6CFCC}" type="presOf" srcId="{D6BA32A0-7646-E840-97B6-1583D59B7424}" destId="{64BE14F5-1AA3-F749-A73F-05993494F2DE}" srcOrd="0" destOrd="0" presId="urn:microsoft.com/office/officeart/2005/8/layout/process1"/>
    <dgm:cxn modelId="{8D7D0174-0D90-D448-A782-EFDF94DD26DB}" type="presOf" srcId="{F62A8ADF-299A-CB44-A6C3-4BC60F024D8F}" destId="{4B76CFD4-AF14-CD43-9E49-97AFC8ECC3C4}" srcOrd="0" destOrd="0" presId="urn:microsoft.com/office/officeart/2005/8/layout/process1"/>
    <dgm:cxn modelId="{97E45275-D78C-CE49-91AC-C9A83F95F37D}" type="presOf" srcId="{60FAF60B-050A-FD44-926D-4725DCF31336}" destId="{8A95EC48-B597-3149-9858-73B15D61E112}" srcOrd="0" destOrd="0" presId="urn:microsoft.com/office/officeart/2005/8/layout/process1"/>
    <dgm:cxn modelId="{8B914559-870C-F049-92D6-E3DDEA3C9367}" type="presOf" srcId="{60FAF60B-050A-FD44-926D-4725DCF31336}" destId="{45DB2B18-08FB-6F47-AC84-7EB18D7E16C1}" srcOrd="1" destOrd="0" presId="urn:microsoft.com/office/officeart/2005/8/layout/process1"/>
    <dgm:cxn modelId="{9F4CDD7F-F026-0849-8561-B24F34F1AD0C}" type="presOf" srcId="{C2F7384E-45FF-734F-9239-D50E8A5E6017}" destId="{9853DF3A-D67A-8748-98D7-766EBEBDEFD5}" srcOrd="0" destOrd="0" presId="urn:microsoft.com/office/officeart/2005/8/layout/process1"/>
    <dgm:cxn modelId="{236A0E8D-2D3C-9E4F-BFA3-E81049888096}" srcId="{762F1A10-EE6B-AA40-A048-4EB46BDEE19F}" destId="{C0ACAD39-18E9-8F42-8CAB-56C45A1AB587}" srcOrd="0" destOrd="0" parTransId="{CFF17EBA-6198-6B47-A3C2-043D84C91D8F}" sibTransId="{EDE143B3-307F-8041-AD67-F17E0168A26D}"/>
    <dgm:cxn modelId="{E73E5A90-FA3C-6B44-B6CA-3393E68FB5CF}" type="presOf" srcId="{0CA62511-B7E2-564B-9102-36C8A569AA8B}" destId="{F8C75F49-236C-9B4A-9383-A1C4DD83F182}" srcOrd="1" destOrd="0" presId="urn:microsoft.com/office/officeart/2005/8/layout/process1"/>
    <dgm:cxn modelId="{FE2F349A-B87D-BA44-98D6-F450935FA44A}" type="presOf" srcId="{762F1A10-EE6B-AA40-A048-4EB46BDEE19F}" destId="{272A1678-DAEB-9345-BF96-6D2E2074B1A5}" srcOrd="0" destOrd="0" presId="urn:microsoft.com/office/officeart/2005/8/layout/process1"/>
    <dgm:cxn modelId="{CDAE8B9E-68B9-5441-A781-4267956DD590}" type="presOf" srcId="{7F46858F-D934-9C45-9CF6-F551ABAD28BB}" destId="{80E134CF-082C-D64F-8B3E-700D90C152DD}" srcOrd="0" destOrd="0" presId="urn:microsoft.com/office/officeart/2005/8/layout/process1"/>
    <dgm:cxn modelId="{F94CFBA8-5C0D-4241-9817-8B4002D207F5}" type="presOf" srcId="{F723BECC-9437-2848-A1BF-50DCAA6575C4}" destId="{9275DF1D-3B11-B040-8E8B-013E180AB1AD}" srcOrd="0" destOrd="0" presId="urn:microsoft.com/office/officeart/2005/8/layout/process1"/>
    <dgm:cxn modelId="{F23F21AF-241B-5045-931E-A45D96824A03}" srcId="{762F1A10-EE6B-AA40-A048-4EB46BDEE19F}" destId="{D6BA32A0-7646-E840-97B6-1583D59B7424}" srcOrd="4" destOrd="0" parTransId="{804DA514-A17C-4C44-BCBB-BF3449DCC986}" sibTransId="{C2F7384E-45FF-734F-9239-D50E8A5E6017}"/>
    <dgm:cxn modelId="{3C1FB7D0-95AF-A64E-9916-294C2239AD9D}" type="presOf" srcId="{9F6E16DC-2168-4043-8DD8-697C21469DF6}" destId="{FFBFA34C-BC9F-7E4A-B1FB-8FD234B7007B}" srcOrd="1" destOrd="0" presId="urn:microsoft.com/office/officeart/2005/8/layout/process1"/>
    <dgm:cxn modelId="{522761DF-2A16-C247-9D83-E56BE2C913D8}" type="presOf" srcId="{9F6E16DC-2168-4043-8DD8-697C21469DF6}" destId="{D0639A68-3AC0-B44C-B5F6-F76C93A22C77}" srcOrd="0" destOrd="0" presId="urn:microsoft.com/office/officeart/2005/8/layout/process1"/>
    <dgm:cxn modelId="{A4CE79EA-327A-3344-A09F-BC09574D7608}" type="presOf" srcId="{C2F7384E-45FF-734F-9239-D50E8A5E6017}" destId="{77A9656A-2E9B-DA41-9E71-1458B5EE381D}" srcOrd="1" destOrd="0" presId="urn:microsoft.com/office/officeart/2005/8/layout/process1"/>
    <dgm:cxn modelId="{BFC1D0FD-4E0F-8544-89EA-9B0B7F5BEAFF}" type="presOf" srcId="{A5A3E4B5-73C7-5A40-A5F1-483314A34727}" destId="{C8D057D7-E9DD-964C-BD5D-FA8CF6017327}" srcOrd="0" destOrd="0" presId="urn:microsoft.com/office/officeart/2005/8/layout/process1"/>
    <dgm:cxn modelId="{179D3FA7-8D19-D540-8428-935998D0D815}" type="presParOf" srcId="{272A1678-DAEB-9345-BF96-6D2E2074B1A5}" destId="{67E1D837-E363-AD41-944A-2FAEE65984B3}" srcOrd="0" destOrd="0" presId="urn:microsoft.com/office/officeart/2005/8/layout/process1"/>
    <dgm:cxn modelId="{2E321EC1-A2E0-0F4A-9A42-EB476A286900}" type="presParOf" srcId="{272A1678-DAEB-9345-BF96-6D2E2074B1A5}" destId="{6955C4CF-332F-9D4B-889C-A3667180D1B3}" srcOrd="1" destOrd="0" presId="urn:microsoft.com/office/officeart/2005/8/layout/process1"/>
    <dgm:cxn modelId="{59B46DF7-1C16-AA48-8756-39A101EBA038}" type="presParOf" srcId="{6955C4CF-332F-9D4B-889C-A3667180D1B3}" destId="{27B95ABF-F358-494D-AFAE-F8CD11883E98}" srcOrd="0" destOrd="0" presId="urn:microsoft.com/office/officeart/2005/8/layout/process1"/>
    <dgm:cxn modelId="{DA3FC30D-9205-8949-9750-277A966E77E4}" type="presParOf" srcId="{272A1678-DAEB-9345-BF96-6D2E2074B1A5}" destId="{9275DF1D-3B11-B040-8E8B-013E180AB1AD}" srcOrd="2" destOrd="0" presId="urn:microsoft.com/office/officeart/2005/8/layout/process1"/>
    <dgm:cxn modelId="{2602F54B-08E6-9F40-B00A-F64B4C12ED61}" type="presParOf" srcId="{272A1678-DAEB-9345-BF96-6D2E2074B1A5}" destId="{D0639A68-3AC0-B44C-B5F6-F76C93A22C77}" srcOrd="3" destOrd="0" presId="urn:microsoft.com/office/officeart/2005/8/layout/process1"/>
    <dgm:cxn modelId="{8A25A9B2-71E7-CC4C-BD77-8A264397EED7}" type="presParOf" srcId="{D0639A68-3AC0-B44C-B5F6-F76C93A22C77}" destId="{FFBFA34C-BC9F-7E4A-B1FB-8FD234B7007B}" srcOrd="0" destOrd="0" presId="urn:microsoft.com/office/officeart/2005/8/layout/process1"/>
    <dgm:cxn modelId="{4B4D495C-0FD4-164C-A153-C8B7DE7DA2BE}" type="presParOf" srcId="{272A1678-DAEB-9345-BF96-6D2E2074B1A5}" destId="{DDA9BB1D-1853-0C4F-8B07-CE121E123D42}" srcOrd="4" destOrd="0" presId="urn:microsoft.com/office/officeart/2005/8/layout/process1"/>
    <dgm:cxn modelId="{3CD5A268-23D7-CC45-9200-FF83D1ACA326}" type="presParOf" srcId="{272A1678-DAEB-9345-BF96-6D2E2074B1A5}" destId="{B81A4632-89E1-3C4F-9327-FF4D72EF07B8}" srcOrd="5" destOrd="0" presId="urn:microsoft.com/office/officeart/2005/8/layout/process1"/>
    <dgm:cxn modelId="{BCBBF223-E434-D848-8876-1387C75A7650}" type="presParOf" srcId="{B81A4632-89E1-3C4F-9327-FF4D72EF07B8}" destId="{F8C75F49-236C-9B4A-9383-A1C4DD83F182}" srcOrd="0" destOrd="0" presId="urn:microsoft.com/office/officeart/2005/8/layout/process1"/>
    <dgm:cxn modelId="{0D3BE142-AE40-3543-885F-3BA680C2E914}" type="presParOf" srcId="{272A1678-DAEB-9345-BF96-6D2E2074B1A5}" destId="{4B76CFD4-AF14-CD43-9E49-97AFC8ECC3C4}" srcOrd="6" destOrd="0" presId="urn:microsoft.com/office/officeart/2005/8/layout/process1"/>
    <dgm:cxn modelId="{2BADA627-E99A-0E44-944D-4CF0C8A15BD6}" type="presParOf" srcId="{272A1678-DAEB-9345-BF96-6D2E2074B1A5}" destId="{8A95EC48-B597-3149-9858-73B15D61E112}" srcOrd="7" destOrd="0" presId="urn:microsoft.com/office/officeart/2005/8/layout/process1"/>
    <dgm:cxn modelId="{A037FDD5-065B-4949-BE3F-6878D1A24C8B}" type="presParOf" srcId="{8A95EC48-B597-3149-9858-73B15D61E112}" destId="{45DB2B18-08FB-6F47-AC84-7EB18D7E16C1}" srcOrd="0" destOrd="0" presId="urn:microsoft.com/office/officeart/2005/8/layout/process1"/>
    <dgm:cxn modelId="{43303482-87A2-F046-96FD-129AD0E5424A}" type="presParOf" srcId="{272A1678-DAEB-9345-BF96-6D2E2074B1A5}" destId="{64BE14F5-1AA3-F749-A73F-05993494F2DE}" srcOrd="8" destOrd="0" presId="urn:microsoft.com/office/officeart/2005/8/layout/process1"/>
    <dgm:cxn modelId="{0EEE65BE-C265-C944-92E3-24BF3B599DE5}" type="presParOf" srcId="{272A1678-DAEB-9345-BF96-6D2E2074B1A5}" destId="{9853DF3A-D67A-8748-98D7-766EBEBDEFD5}" srcOrd="9" destOrd="0" presId="urn:microsoft.com/office/officeart/2005/8/layout/process1"/>
    <dgm:cxn modelId="{A92FE119-3738-4247-9E92-23E261EE2592}" type="presParOf" srcId="{9853DF3A-D67A-8748-98D7-766EBEBDEFD5}" destId="{77A9656A-2E9B-DA41-9E71-1458B5EE381D}" srcOrd="0" destOrd="0" presId="urn:microsoft.com/office/officeart/2005/8/layout/process1"/>
    <dgm:cxn modelId="{12F97DFA-D178-664E-89D2-3CBE9B05D330}" type="presParOf" srcId="{272A1678-DAEB-9345-BF96-6D2E2074B1A5}" destId="{D83F364E-75F0-F943-A315-6C8CE9800E45}" srcOrd="10" destOrd="0" presId="urn:microsoft.com/office/officeart/2005/8/layout/process1"/>
    <dgm:cxn modelId="{C4024299-E545-A040-B474-754AEB03435E}" type="presParOf" srcId="{272A1678-DAEB-9345-BF96-6D2E2074B1A5}" destId="{C8D057D7-E9DD-964C-BD5D-FA8CF6017327}" srcOrd="11" destOrd="0" presId="urn:microsoft.com/office/officeart/2005/8/layout/process1"/>
    <dgm:cxn modelId="{58E247A6-A81A-594C-A676-98049E440727}" type="presParOf" srcId="{C8D057D7-E9DD-964C-BD5D-FA8CF6017327}" destId="{3C635426-611B-8445-92AC-F3C86AF8E217}" srcOrd="0" destOrd="0" presId="urn:microsoft.com/office/officeart/2005/8/layout/process1"/>
    <dgm:cxn modelId="{5233F0B6-44CF-7F4B-87BF-555E4F19D7C6}" type="presParOf" srcId="{272A1678-DAEB-9345-BF96-6D2E2074B1A5}" destId="{80E134CF-082C-D64F-8B3E-700D90C152DD}" srcOrd="1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F1A10-EE6B-AA40-A048-4EB46BDEE19F}" type="doc">
      <dgm:prSet loTypeId="urn:microsoft.com/office/officeart/2005/8/layout/process1" loCatId="" qsTypeId="urn:microsoft.com/office/officeart/2005/8/quickstyle/simple1" qsCatId="simple" csTypeId="urn:microsoft.com/office/officeart/2005/8/colors/accent2_2" csCatId="accent2" phldr="1"/>
      <dgm:spPr/>
    </dgm:pt>
    <dgm:pt modelId="{C0ACAD39-18E9-8F42-8CAB-56C45A1AB587}">
      <dgm:prSet phldrT="[Text]" custT="1"/>
      <dgm:spPr/>
      <dgm:t>
        <a:bodyPr/>
        <a:lstStyle/>
        <a:p>
          <a:r>
            <a:rPr lang="en-US" sz="1600"/>
            <a:t>Order to be Fulfilled</a:t>
          </a:r>
        </a:p>
      </dgm:t>
    </dgm:pt>
    <dgm:pt modelId="{CFF17EBA-6198-6B47-A3C2-043D84C91D8F}" type="parTrans" cxnId="{236A0E8D-2D3C-9E4F-BFA3-E81049888096}">
      <dgm:prSet/>
      <dgm:spPr/>
      <dgm:t>
        <a:bodyPr/>
        <a:lstStyle/>
        <a:p>
          <a:endParaRPr lang="en-US" sz="1600"/>
        </a:p>
      </dgm:t>
    </dgm:pt>
    <dgm:pt modelId="{EDE143B3-307F-8041-AD67-F17E0168A26D}" type="sibTrans" cxnId="{236A0E8D-2D3C-9E4F-BFA3-E81049888096}">
      <dgm:prSet custT="1"/>
      <dgm:spPr/>
      <dgm:t>
        <a:bodyPr/>
        <a:lstStyle/>
        <a:p>
          <a:endParaRPr lang="en-US" sz="1600"/>
        </a:p>
      </dgm:t>
    </dgm:pt>
    <dgm:pt modelId="{F723BECC-9437-2848-A1BF-50DCAA6575C4}">
      <dgm:prSet phldrT="[Text]" custT="1"/>
      <dgm:spPr/>
      <dgm:t>
        <a:bodyPr/>
        <a:lstStyle/>
        <a:p>
          <a:r>
            <a:rPr lang="en-US" sz="1600"/>
            <a:t>Place order via phone, delivery app, or website - checkout</a:t>
          </a:r>
        </a:p>
      </dgm:t>
    </dgm:pt>
    <dgm:pt modelId="{7FBB8813-976F-904D-9DDD-29D4927E1461}" type="parTrans" cxnId="{186ECE4A-A62C-F348-AE29-02CF61E7A6E4}">
      <dgm:prSet/>
      <dgm:spPr/>
      <dgm:t>
        <a:bodyPr/>
        <a:lstStyle/>
        <a:p>
          <a:endParaRPr lang="en-US" sz="1600"/>
        </a:p>
      </dgm:t>
    </dgm:pt>
    <dgm:pt modelId="{9F6E16DC-2168-4043-8DD8-697C21469DF6}" type="sibTrans" cxnId="{186ECE4A-A62C-F348-AE29-02CF61E7A6E4}">
      <dgm:prSet custT="1"/>
      <dgm:spPr/>
      <dgm:t>
        <a:bodyPr/>
        <a:lstStyle/>
        <a:p>
          <a:endParaRPr lang="en-US" sz="1600"/>
        </a:p>
      </dgm:t>
    </dgm:pt>
    <dgm:pt modelId="{6EE2CB59-8A8E-A64E-BC1C-0DE0416904DB}">
      <dgm:prSet phldrT="[Text]" custT="1"/>
      <dgm:spPr/>
      <dgm:t>
        <a:bodyPr/>
        <a:lstStyle/>
        <a:p>
          <a:endParaRPr lang="en-US" sz="1600"/>
        </a:p>
      </dgm:t>
    </dgm:pt>
    <dgm:pt modelId="{B4F29E79-882E-1144-AD8B-40F35421293A}" type="parTrans" cxnId="{41731B3A-63E0-0842-AC03-A1FDF80B0C82}">
      <dgm:prSet/>
      <dgm:spPr/>
      <dgm:t>
        <a:bodyPr/>
        <a:lstStyle/>
        <a:p>
          <a:endParaRPr lang="en-US" sz="1600"/>
        </a:p>
      </dgm:t>
    </dgm:pt>
    <dgm:pt modelId="{0CA62511-B7E2-564B-9102-36C8A569AA8B}" type="sibTrans" cxnId="{41731B3A-63E0-0842-AC03-A1FDF80B0C82}">
      <dgm:prSet custT="1"/>
      <dgm:spPr/>
      <dgm:t>
        <a:bodyPr/>
        <a:lstStyle/>
        <a:p>
          <a:endParaRPr lang="en-US" sz="1600"/>
        </a:p>
      </dgm:t>
    </dgm:pt>
    <dgm:pt modelId="{F62A8ADF-299A-CB44-A6C3-4BC60F024D8F}">
      <dgm:prSet custT="1"/>
      <dgm:spPr/>
      <dgm:t>
        <a:bodyPr spcFirstLastPara="0" vert="horz" wrap="square" lIns="34290" tIns="34290" rIns="34290" bIns="34290" numCol="1" spcCol="1270" anchor="ctr" anchorCtr="0"/>
        <a:lstStyle/>
        <a:p>
          <a:pPr marL="0" lvl="0" indent="0" algn="ctr" defTabSz="400050">
            <a:lnSpc>
              <a:spcPct val="90000"/>
            </a:lnSpc>
            <a:spcBef>
              <a:spcPct val="0"/>
            </a:spcBef>
            <a:spcAft>
              <a:spcPct val="35000"/>
            </a:spcAft>
            <a:buNone/>
          </a:pPr>
          <a:r>
            <a:rPr lang="en-US" sz="1600" kern="1200">
              <a:latin typeface="Gill Sans MT" panose="020B0502020104020203"/>
              <a:ea typeface="+mn-ea"/>
              <a:cs typeface="+mn-cs"/>
            </a:rPr>
            <a:t>Prepare Order</a:t>
          </a:r>
        </a:p>
      </dgm:t>
    </dgm:pt>
    <dgm:pt modelId="{0F0713B4-9AE5-9445-AD29-59E6EFB37074}" type="parTrans" cxnId="{8A2CCD02-D628-7743-A5D1-B1ED52D0C50C}">
      <dgm:prSet/>
      <dgm:spPr/>
      <dgm:t>
        <a:bodyPr/>
        <a:lstStyle/>
        <a:p>
          <a:endParaRPr lang="en-US" sz="1600"/>
        </a:p>
      </dgm:t>
    </dgm:pt>
    <dgm:pt modelId="{60FAF60B-050A-FD44-926D-4725DCF31336}" type="sibTrans" cxnId="{8A2CCD02-D628-7743-A5D1-B1ED52D0C50C}">
      <dgm:prSet custT="1"/>
      <dgm:spPr/>
      <dgm:t>
        <a:bodyPr/>
        <a:lstStyle/>
        <a:p>
          <a:endParaRPr lang="en-US" sz="1600"/>
        </a:p>
      </dgm:t>
    </dgm:pt>
    <dgm:pt modelId="{D6BA32A0-7646-E840-97B6-1583D59B7424}">
      <dgm:prSet custT="1"/>
      <dgm:spPr/>
      <dgm:t>
        <a:bodyPr/>
        <a:lstStyle/>
        <a:p>
          <a:endParaRPr lang="en-US" sz="1600"/>
        </a:p>
      </dgm:t>
    </dgm:pt>
    <dgm:pt modelId="{804DA514-A17C-4C44-BCBB-BF3449DCC986}" type="parTrans" cxnId="{F23F21AF-241B-5045-931E-A45D96824A03}">
      <dgm:prSet/>
      <dgm:spPr/>
      <dgm:t>
        <a:bodyPr/>
        <a:lstStyle/>
        <a:p>
          <a:endParaRPr lang="en-US" sz="1600"/>
        </a:p>
      </dgm:t>
    </dgm:pt>
    <dgm:pt modelId="{C2F7384E-45FF-734F-9239-D50E8A5E6017}" type="sibTrans" cxnId="{F23F21AF-241B-5045-931E-A45D96824A03}">
      <dgm:prSet custT="1"/>
      <dgm:spPr/>
      <dgm:t>
        <a:bodyPr/>
        <a:lstStyle/>
        <a:p>
          <a:endParaRPr lang="en-US" sz="1600"/>
        </a:p>
      </dgm:t>
    </dgm:pt>
    <dgm:pt modelId="{D628E324-876A-A44A-AEB0-FCA632D70F57}">
      <dgm:prSet custT="1"/>
      <dgm:spPr/>
      <dgm:t>
        <a:bodyPr/>
        <a:lstStyle/>
        <a:p>
          <a:r>
            <a:rPr lang="en-US" sz="1600"/>
            <a:t>Deliver or prepare for pickup</a:t>
          </a:r>
        </a:p>
      </dgm:t>
    </dgm:pt>
    <dgm:pt modelId="{D1248112-8F4C-8C49-8D3C-D16BFF398B37}" type="parTrans" cxnId="{8724FD11-0B79-C84F-8A93-63A0783C7D57}">
      <dgm:prSet/>
      <dgm:spPr/>
      <dgm:t>
        <a:bodyPr/>
        <a:lstStyle/>
        <a:p>
          <a:endParaRPr lang="en-US" sz="1600"/>
        </a:p>
      </dgm:t>
    </dgm:pt>
    <dgm:pt modelId="{BC0D55ED-20A7-ED4F-ABF6-F431DF6DB296}" type="sibTrans" cxnId="{8724FD11-0B79-C84F-8A93-63A0783C7D57}">
      <dgm:prSet/>
      <dgm:spPr/>
      <dgm:t>
        <a:bodyPr/>
        <a:lstStyle/>
        <a:p>
          <a:endParaRPr lang="en-US" sz="1600"/>
        </a:p>
      </dgm:t>
    </dgm:pt>
    <dgm:pt modelId="{272A1678-DAEB-9345-BF96-6D2E2074B1A5}" type="pres">
      <dgm:prSet presAssocID="{762F1A10-EE6B-AA40-A048-4EB46BDEE19F}" presName="Name0" presStyleCnt="0">
        <dgm:presLayoutVars>
          <dgm:dir/>
          <dgm:resizeHandles val="exact"/>
        </dgm:presLayoutVars>
      </dgm:prSet>
      <dgm:spPr/>
    </dgm:pt>
    <dgm:pt modelId="{67E1D837-E363-AD41-944A-2FAEE65984B3}" type="pres">
      <dgm:prSet presAssocID="{C0ACAD39-18E9-8F42-8CAB-56C45A1AB587}" presName="node" presStyleLbl="node1" presStyleIdx="0" presStyleCnt="6">
        <dgm:presLayoutVars>
          <dgm:bulletEnabled val="1"/>
        </dgm:presLayoutVars>
      </dgm:prSet>
      <dgm:spPr>
        <a:prstGeom prst="triangle">
          <a:avLst/>
        </a:prstGeom>
      </dgm:spPr>
    </dgm:pt>
    <dgm:pt modelId="{6955C4CF-332F-9D4B-889C-A3667180D1B3}" type="pres">
      <dgm:prSet presAssocID="{EDE143B3-307F-8041-AD67-F17E0168A26D}" presName="sibTrans" presStyleLbl="sibTrans2D1" presStyleIdx="0" presStyleCnt="5"/>
      <dgm:spPr/>
    </dgm:pt>
    <dgm:pt modelId="{27B95ABF-F358-494D-AFAE-F8CD11883E98}" type="pres">
      <dgm:prSet presAssocID="{EDE143B3-307F-8041-AD67-F17E0168A26D}" presName="connectorText" presStyleLbl="sibTrans2D1" presStyleIdx="0" presStyleCnt="5"/>
      <dgm:spPr/>
    </dgm:pt>
    <dgm:pt modelId="{9275DF1D-3B11-B040-8E8B-013E180AB1AD}" type="pres">
      <dgm:prSet presAssocID="{F723BECC-9437-2848-A1BF-50DCAA6575C4}" presName="node" presStyleLbl="node1" presStyleIdx="1" presStyleCnt="6">
        <dgm:presLayoutVars>
          <dgm:bulletEnabled val="1"/>
        </dgm:presLayoutVars>
      </dgm:prSet>
      <dgm:spPr/>
    </dgm:pt>
    <dgm:pt modelId="{D0639A68-3AC0-B44C-B5F6-F76C93A22C77}" type="pres">
      <dgm:prSet presAssocID="{9F6E16DC-2168-4043-8DD8-697C21469DF6}" presName="sibTrans" presStyleLbl="sibTrans2D1" presStyleIdx="1" presStyleCnt="5"/>
      <dgm:spPr/>
    </dgm:pt>
    <dgm:pt modelId="{FFBFA34C-BC9F-7E4A-B1FB-8FD234B7007B}" type="pres">
      <dgm:prSet presAssocID="{9F6E16DC-2168-4043-8DD8-697C21469DF6}" presName="connectorText" presStyleLbl="sibTrans2D1" presStyleIdx="1" presStyleCnt="5"/>
      <dgm:spPr/>
    </dgm:pt>
    <dgm:pt modelId="{DDA9BB1D-1853-0C4F-8B07-CE121E123D42}" type="pres">
      <dgm:prSet presAssocID="{6EE2CB59-8A8E-A64E-BC1C-0DE0416904DB}" presName="node" presStyleLbl="node1" presStyleIdx="2" presStyleCnt="6">
        <dgm:presLayoutVars>
          <dgm:bulletEnabled val="1"/>
        </dgm:presLayoutVars>
      </dgm:prSet>
      <dgm:spPr>
        <a:prstGeom prst="triangle">
          <a:avLst/>
        </a:prstGeom>
      </dgm:spPr>
    </dgm:pt>
    <dgm:pt modelId="{B81A4632-89E1-3C4F-9327-FF4D72EF07B8}" type="pres">
      <dgm:prSet presAssocID="{0CA62511-B7E2-564B-9102-36C8A569AA8B}" presName="sibTrans" presStyleLbl="sibTrans2D1" presStyleIdx="2" presStyleCnt="5"/>
      <dgm:spPr/>
    </dgm:pt>
    <dgm:pt modelId="{F8C75F49-236C-9B4A-9383-A1C4DD83F182}" type="pres">
      <dgm:prSet presAssocID="{0CA62511-B7E2-564B-9102-36C8A569AA8B}" presName="connectorText" presStyleLbl="sibTrans2D1" presStyleIdx="2" presStyleCnt="5"/>
      <dgm:spPr/>
    </dgm:pt>
    <dgm:pt modelId="{4B76CFD4-AF14-CD43-9E49-97AFC8ECC3C4}" type="pres">
      <dgm:prSet presAssocID="{F62A8ADF-299A-CB44-A6C3-4BC60F024D8F}" presName="node" presStyleLbl="node1" presStyleIdx="3" presStyleCnt="6">
        <dgm:presLayoutVars>
          <dgm:bulletEnabled val="1"/>
        </dgm:presLayoutVars>
      </dgm:prSet>
      <dgm:spPr>
        <a:xfrm>
          <a:off x="4742259" y="1407300"/>
          <a:ext cx="1128117" cy="676870"/>
        </a:xfrm>
        <a:prstGeom prst="roundRect">
          <a:avLst/>
        </a:prstGeom>
      </dgm:spPr>
    </dgm:pt>
    <dgm:pt modelId="{8A95EC48-B597-3149-9858-73B15D61E112}" type="pres">
      <dgm:prSet presAssocID="{60FAF60B-050A-FD44-926D-4725DCF31336}" presName="sibTrans" presStyleLbl="sibTrans2D1" presStyleIdx="3" presStyleCnt="5"/>
      <dgm:spPr/>
    </dgm:pt>
    <dgm:pt modelId="{45DB2B18-08FB-6F47-AC84-7EB18D7E16C1}" type="pres">
      <dgm:prSet presAssocID="{60FAF60B-050A-FD44-926D-4725DCF31336}" presName="connectorText" presStyleLbl="sibTrans2D1" presStyleIdx="3" presStyleCnt="5"/>
      <dgm:spPr/>
    </dgm:pt>
    <dgm:pt modelId="{64BE14F5-1AA3-F749-A73F-05993494F2DE}" type="pres">
      <dgm:prSet presAssocID="{D6BA32A0-7646-E840-97B6-1583D59B7424}" presName="node" presStyleLbl="node1" presStyleIdx="4" presStyleCnt="6">
        <dgm:presLayoutVars>
          <dgm:bulletEnabled val="1"/>
        </dgm:presLayoutVars>
      </dgm:prSet>
      <dgm:spPr>
        <a:prstGeom prst="triangle">
          <a:avLst/>
        </a:prstGeom>
      </dgm:spPr>
    </dgm:pt>
    <dgm:pt modelId="{9853DF3A-D67A-8748-98D7-766EBEBDEFD5}" type="pres">
      <dgm:prSet presAssocID="{C2F7384E-45FF-734F-9239-D50E8A5E6017}" presName="sibTrans" presStyleLbl="sibTrans2D1" presStyleIdx="4" presStyleCnt="5"/>
      <dgm:spPr/>
    </dgm:pt>
    <dgm:pt modelId="{77A9656A-2E9B-DA41-9E71-1458B5EE381D}" type="pres">
      <dgm:prSet presAssocID="{C2F7384E-45FF-734F-9239-D50E8A5E6017}" presName="connectorText" presStyleLbl="sibTrans2D1" presStyleIdx="4" presStyleCnt="5"/>
      <dgm:spPr/>
    </dgm:pt>
    <dgm:pt modelId="{65980AB8-4E78-3943-BCA6-3E6687B6EEBE}" type="pres">
      <dgm:prSet presAssocID="{D628E324-876A-A44A-AEB0-FCA632D70F57}" presName="node" presStyleLbl="node1" presStyleIdx="5" presStyleCnt="6">
        <dgm:presLayoutVars>
          <dgm:bulletEnabled val="1"/>
        </dgm:presLayoutVars>
      </dgm:prSet>
      <dgm:spPr/>
    </dgm:pt>
  </dgm:ptLst>
  <dgm:cxnLst>
    <dgm:cxn modelId="{8A2CCD02-D628-7743-A5D1-B1ED52D0C50C}" srcId="{762F1A10-EE6B-AA40-A048-4EB46BDEE19F}" destId="{F62A8ADF-299A-CB44-A6C3-4BC60F024D8F}" srcOrd="3" destOrd="0" parTransId="{0F0713B4-9AE5-9445-AD29-59E6EFB37074}" sibTransId="{60FAF60B-050A-FD44-926D-4725DCF31336}"/>
    <dgm:cxn modelId="{C020FE0D-87C1-5247-BDAE-4F8CBE023F45}" type="presOf" srcId="{EDE143B3-307F-8041-AD67-F17E0168A26D}" destId="{6955C4CF-332F-9D4B-889C-A3667180D1B3}" srcOrd="0" destOrd="0" presId="urn:microsoft.com/office/officeart/2005/8/layout/process1"/>
    <dgm:cxn modelId="{8724FD11-0B79-C84F-8A93-63A0783C7D57}" srcId="{762F1A10-EE6B-AA40-A048-4EB46BDEE19F}" destId="{D628E324-876A-A44A-AEB0-FCA632D70F57}" srcOrd="5" destOrd="0" parTransId="{D1248112-8F4C-8C49-8D3C-D16BFF398B37}" sibTransId="{BC0D55ED-20A7-ED4F-ABF6-F431DF6DB296}"/>
    <dgm:cxn modelId="{58E65C15-7E9E-EF43-92B9-11EEFA7DD575}" type="presOf" srcId="{EDE143B3-307F-8041-AD67-F17E0168A26D}" destId="{27B95ABF-F358-494D-AFAE-F8CD11883E98}" srcOrd="1" destOrd="0" presId="urn:microsoft.com/office/officeart/2005/8/layout/process1"/>
    <dgm:cxn modelId="{6F4F0622-B928-9E48-A6E6-65D7E302444C}" type="presOf" srcId="{C0ACAD39-18E9-8F42-8CAB-56C45A1AB587}" destId="{67E1D837-E363-AD41-944A-2FAEE65984B3}" srcOrd="0" destOrd="0" presId="urn:microsoft.com/office/officeart/2005/8/layout/process1"/>
    <dgm:cxn modelId="{E4DBDE2A-9E18-EC47-9E88-5787020B9697}" type="presOf" srcId="{6EE2CB59-8A8E-A64E-BC1C-0DE0416904DB}" destId="{DDA9BB1D-1853-0C4F-8B07-CE121E123D42}" srcOrd="0" destOrd="0" presId="urn:microsoft.com/office/officeart/2005/8/layout/process1"/>
    <dgm:cxn modelId="{41731B3A-63E0-0842-AC03-A1FDF80B0C82}" srcId="{762F1A10-EE6B-AA40-A048-4EB46BDEE19F}" destId="{6EE2CB59-8A8E-A64E-BC1C-0DE0416904DB}" srcOrd="2" destOrd="0" parTransId="{B4F29E79-882E-1144-AD8B-40F35421293A}" sibTransId="{0CA62511-B7E2-564B-9102-36C8A569AA8B}"/>
    <dgm:cxn modelId="{A71B3F5D-E75F-6F43-8169-45C9A6C5BD34}" type="presOf" srcId="{0CA62511-B7E2-564B-9102-36C8A569AA8B}" destId="{B81A4632-89E1-3C4F-9327-FF4D72EF07B8}" srcOrd="0" destOrd="0" presId="urn:microsoft.com/office/officeart/2005/8/layout/process1"/>
    <dgm:cxn modelId="{186ECE4A-A62C-F348-AE29-02CF61E7A6E4}" srcId="{762F1A10-EE6B-AA40-A048-4EB46BDEE19F}" destId="{F723BECC-9437-2848-A1BF-50DCAA6575C4}" srcOrd="1" destOrd="0" parTransId="{7FBB8813-976F-904D-9DDD-29D4927E1461}" sibTransId="{9F6E16DC-2168-4043-8DD8-697C21469DF6}"/>
    <dgm:cxn modelId="{577A7451-CBDB-804F-B990-EEF3F3E6CFCC}" type="presOf" srcId="{D6BA32A0-7646-E840-97B6-1583D59B7424}" destId="{64BE14F5-1AA3-F749-A73F-05993494F2DE}" srcOrd="0" destOrd="0" presId="urn:microsoft.com/office/officeart/2005/8/layout/process1"/>
    <dgm:cxn modelId="{8D7D0174-0D90-D448-A782-EFDF94DD26DB}" type="presOf" srcId="{F62A8ADF-299A-CB44-A6C3-4BC60F024D8F}" destId="{4B76CFD4-AF14-CD43-9E49-97AFC8ECC3C4}" srcOrd="0" destOrd="0" presId="urn:microsoft.com/office/officeart/2005/8/layout/process1"/>
    <dgm:cxn modelId="{97E45275-D78C-CE49-91AC-C9A83F95F37D}" type="presOf" srcId="{60FAF60B-050A-FD44-926D-4725DCF31336}" destId="{8A95EC48-B597-3149-9858-73B15D61E112}" srcOrd="0" destOrd="0" presId="urn:microsoft.com/office/officeart/2005/8/layout/process1"/>
    <dgm:cxn modelId="{8B914559-870C-F049-92D6-E3DDEA3C9367}" type="presOf" srcId="{60FAF60B-050A-FD44-926D-4725DCF31336}" destId="{45DB2B18-08FB-6F47-AC84-7EB18D7E16C1}" srcOrd="1" destOrd="0" presId="urn:microsoft.com/office/officeart/2005/8/layout/process1"/>
    <dgm:cxn modelId="{9F4CDD7F-F026-0849-8561-B24F34F1AD0C}" type="presOf" srcId="{C2F7384E-45FF-734F-9239-D50E8A5E6017}" destId="{9853DF3A-D67A-8748-98D7-766EBEBDEFD5}" srcOrd="0" destOrd="0" presId="urn:microsoft.com/office/officeart/2005/8/layout/process1"/>
    <dgm:cxn modelId="{236A0E8D-2D3C-9E4F-BFA3-E81049888096}" srcId="{762F1A10-EE6B-AA40-A048-4EB46BDEE19F}" destId="{C0ACAD39-18E9-8F42-8CAB-56C45A1AB587}" srcOrd="0" destOrd="0" parTransId="{CFF17EBA-6198-6B47-A3C2-043D84C91D8F}" sibTransId="{EDE143B3-307F-8041-AD67-F17E0168A26D}"/>
    <dgm:cxn modelId="{E73E5A90-FA3C-6B44-B6CA-3393E68FB5CF}" type="presOf" srcId="{0CA62511-B7E2-564B-9102-36C8A569AA8B}" destId="{F8C75F49-236C-9B4A-9383-A1C4DD83F182}" srcOrd="1" destOrd="0" presId="urn:microsoft.com/office/officeart/2005/8/layout/process1"/>
    <dgm:cxn modelId="{FE2F349A-B87D-BA44-98D6-F450935FA44A}" type="presOf" srcId="{762F1A10-EE6B-AA40-A048-4EB46BDEE19F}" destId="{272A1678-DAEB-9345-BF96-6D2E2074B1A5}" srcOrd="0" destOrd="0" presId="urn:microsoft.com/office/officeart/2005/8/layout/process1"/>
    <dgm:cxn modelId="{F94CFBA8-5C0D-4241-9817-8B4002D207F5}" type="presOf" srcId="{F723BECC-9437-2848-A1BF-50DCAA6575C4}" destId="{9275DF1D-3B11-B040-8E8B-013E180AB1AD}" srcOrd="0" destOrd="0" presId="urn:microsoft.com/office/officeart/2005/8/layout/process1"/>
    <dgm:cxn modelId="{F23F21AF-241B-5045-931E-A45D96824A03}" srcId="{762F1A10-EE6B-AA40-A048-4EB46BDEE19F}" destId="{D6BA32A0-7646-E840-97B6-1583D59B7424}" srcOrd="4" destOrd="0" parTransId="{804DA514-A17C-4C44-BCBB-BF3449DCC986}" sibTransId="{C2F7384E-45FF-734F-9239-D50E8A5E6017}"/>
    <dgm:cxn modelId="{A14719C5-ECC0-E44B-9482-7AD980C4D956}" type="presOf" srcId="{D628E324-876A-A44A-AEB0-FCA632D70F57}" destId="{65980AB8-4E78-3943-BCA6-3E6687B6EEBE}" srcOrd="0" destOrd="0" presId="urn:microsoft.com/office/officeart/2005/8/layout/process1"/>
    <dgm:cxn modelId="{3C1FB7D0-95AF-A64E-9916-294C2239AD9D}" type="presOf" srcId="{9F6E16DC-2168-4043-8DD8-697C21469DF6}" destId="{FFBFA34C-BC9F-7E4A-B1FB-8FD234B7007B}" srcOrd="1" destOrd="0" presId="urn:microsoft.com/office/officeart/2005/8/layout/process1"/>
    <dgm:cxn modelId="{522761DF-2A16-C247-9D83-E56BE2C913D8}" type="presOf" srcId="{9F6E16DC-2168-4043-8DD8-697C21469DF6}" destId="{D0639A68-3AC0-B44C-B5F6-F76C93A22C77}" srcOrd="0" destOrd="0" presId="urn:microsoft.com/office/officeart/2005/8/layout/process1"/>
    <dgm:cxn modelId="{A4CE79EA-327A-3344-A09F-BC09574D7608}" type="presOf" srcId="{C2F7384E-45FF-734F-9239-D50E8A5E6017}" destId="{77A9656A-2E9B-DA41-9E71-1458B5EE381D}" srcOrd="1" destOrd="0" presId="urn:microsoft.com/office/officeart/2005/8/layout/process1"/>
    <dgm:cxn modelId="{179D3FA7-8D19-D540-8428-935998D0D815}" type="presParOf" srcId="{272A1678-DAEB-9345-BF96-6D2E2074B1A5}" destId="{67E1D837-E363-AD41-944A-2FAEE65984B3}" srcOrd="0" destOrd="0" presId="urn:microsoft.com/office/officeart/2005/8/layout/process1"/>
    <dgm:cxn modelId="{2E321EC1-A2E0-0F4A-9A42-EB476A286900}" type="presParOf" srcId="{272A1678-DAEB-9345-BF96-6D2E2074B1A5}" destId="{6955C4CF-332F-9D4B-889C-A3667180D1B3}" srcOrd="1" destOrd="0" presId="urn:microsoft.com/office/officeart/2005/8/layout/process1"/>
    <dgm:cxn modelId="{59B46DF7-1C16-AA48-8756-39A101EBA038}" type="presParOf" srcId="{6955C4CF-332F-9D4B-889C-A3667180D1B3}" destId="{27B95ABF-F358-494D-AFAE-F8CD11883E98}" srcOrd="0" destOrd="0" presId="urn:microsoft.com/office/officeart/2005/8/layout/process1"/>
    <dgm:cxn modelId="{DA3FC30D-9205-8949-9750-277A966E77E4}" type="presParOf" srcId="{272A1678-DAEB-9345-BF96-6D2E2074B1A5}" destId="{9275DF1D-3B11-B040-8E8B-013E180AB1AD}" srcOrd="2" destOrd="0" presId="urn:microsoft.com/office/officeart/2005/8/layout/process1"/>
    <dgm:cxn modelId="{2602F54B-08E6-9F40-B00A-F64B4C12ED61}" type="presParOf" srcId="{272A1678-DAEB-9345-BF96-6D2E2074B1A5}" destId="{D0639A68-3AC0-B44C-B5F6-F76C93A22C77}" srcOrd="3" destOrd="0" presId="urn:microsoft.com/office/officeart/2005/8/layout/process1"/>
    <dgm:cxn modelId="{8A25A9B2-71E7-CC4C-BD77-8A264397EED7}" type="presParOf" srcId="{D0639A68-3AC0-B44C-B5F6-F76C93A22C77}" destId="{FFBFA34C-BC9F-7E4A-B1FB-8FD234B7007B}" srcOrd="0" destOrd="0" presId="urn:microsoft.com/office/officeart/2005/8/layout/process1"/>
    <dgm:cxn modelId="{4B4D495C-0FD4-164C-A153-C8B7DE7DA2BE}" type="presParOf" srcId="{272A1678-DAEB-9345-BF96-6D2E2074B1A5}" destId="{DDA9BB1D-1853-0C4F-8B07-CE121E123D42}" srcOrd="4" destOrd="0" presId="urn:microsoft.com/office/officeart/2005/8/layout/process1"/>
    <dgm:cxn modelId="{3CD5A268-23D7-CC45-9200-FF83D1ACA326}" type="presParOf" srcId="{272A1678-DAEB-9345-BF96-6D2E2074B1A5}" destId="{B81A4632-89E1-3C4F-9327-FF4D72EF07B8}" srcOrd="5" destOrd="0" presId="urn:microsoft.com/office/officeart/2005/8/layout/process1"/>
    <dgm:cxn modelId="{BCBBF223-E434-D848-8876-1387C75A7650}" type="presParOf" srcId="{B81A4632-89E1-3C4F-9327-FF4D72EF07B8}" destId="{F8C75F49-236C-9B4A-9383-A1C4DD83F182}" srcOrd="0" destOrd="0" presId="urn:microsoft.com/office/officeart/2005/8/layout/process1"/>
    <dgm:cxn modelId="{0D3BE142-AE40-3543-885F-3BA680C2E914}" type="presParOf" srcId="{272A1678-DAEB-9345-BF96-6D2E2074B1A5}" destId="{4B76CFD4-AF14-CD43-9E49-97AFC8ECC3C4}" srcOrd="6" destOrd="0" presId="urn:microsoft.com/office/officeart/2005/8/layout/process1"/>
    <dgm:cxn modelId="{2BADA627-E99A-0E44-944D-4CF0C8A15BD6}" type="presParOf" srcId="{272A1678-DAEB-9345-BF96-6D2E2074B1A5}" destId="{8A95EC48-B597-3149-9858-73B15D61E112}" srcOrd="7" destOrd="0" presId="urn:microsoft.com/office/officeart/2005/8/layout/process1"/>
    <dgm:cxn modelId="{A037FDD5-065B-4949-BE3F-6878D1A24C8B}" type="presParOf" srcId="{8A95EC48-B597-3149-9858-73B15D61E112}" destId="{45DB2B18-08FB-6F47-AC84-7EB18D7E16C1}" srcOrd="0" destOrd="0" presId="urn:microsoft.com/office/officeart/2005/8/layout/process1"/>
    <dgm:cxn modelId="{43303482-87A2-F046-96FD-129AD0E5424A}" type="presParOf" srcId="{272A1678-DAEB-9345-BF96-6D2E2074B1A5}" destId="{64BE14F5-1AA3-F749-A73F-05993494F2DE}" srcOrd="8" destOrd="0" presId="urn:microsoft.com/office/officeart/2005/8/layout/process1"/>
    <dgm:cxn modelId="{0EEE65BE-C265-C944-92E3-24BF3B599DE5}" type="presParOf" srcId="{272A1678-DAEB-9345-BF96-6D2E2074B1A5}" destId="{9853DF3A-D67A-8748-98D7-766EBEBDEFD5}" srcOrd="9" destOrd="0" presId="urn:microsoft.com/office/officeart/2005/8/layout/process1"/>
    <dgm:cxn modelId="{A92FE119-3738-4247-9E92-23E261EE2592}" type="presParOf" srcId="{9853DF3A-D67A-8748-98D7-766EBEBDEFD5}" destId="{77A9656A-2E9B-DA41-9E71-1458B5EE381D}" srcOrd="0" destOrd="0" presId="urn:microsoft.com/office/officeart/2005/8/layout/process1"/>
    <dgm:cxn modelId="{059F79DE-134E-B944-8EC9-CFC4AE6B6E59}" type="presParOf" srcId="{272A1678-DAEB-9345-BF96-6D2E2074B1A5}" destId="{65980AB8-4E78-3943-BCA6-3E6687B6EEBE}" srcOrd="10" destOrd="0" presId="urn:microsoft.com/office/officeart/2005/8/layout/process1"/>
  </dgm:cxnLst>
  <dgm:bg>
    <a:noFill/>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1D837-E363-AD41-944A-2FAEE65984B3}">
      <dsp:nvSpPr>
        <dsp:cNvPr id="0" name=""/>
        <dsp:cNvSpPr/>
      </dsp:nvSpPr>
      <dsp:spPr>
        <a:xfrm>
          <a:off x="3423" y="492420"/>
          <a:ext cx="1296292" cy="1251732"/>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Order to be Fulfilled</a:t>
          </a:r>
        </a:p>
      </dsp:txBody>
      <dsp:txXfrm>
        <a:off x="327496" y="1118286"/>
        <a:ext cx="648146" cy="625866"/>
      </dsp:txXfrm>
    </dsp:sp>
    <dsp:sp modelId="{6955C4CF-332F-9D4B-889C-A3667180D1B3}">
      <dsp:nvSpPr>
        <dsp:cNvPr id="0" name=""/>
        <dsp:cNvSpPr/>
      </dsp:nvSpPr>
      <dsp:spPr>
        <a:xfrm>
          <a:off x="1429345" y="957546"/>
          <a:ext cx="274814" cy="3214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429345" y="1021842"/>
        <a:ext cx="192370" cy="192888"/>
      </dsp:txXfrm>
    </dsp:sp>
    <dsp:sp modelId="{9275DF1D-3B11-B040-8E8B-013E180AB1AD}">
      <dsp:nvSpPr>
        <dsp:cNvPr id="0" name=""/>
        <dsp:cNvSpPr/>
      </dsp:nvSpPr>
      <dsp:spPr>
        <a:xfrm>
          <a:off x="1818233" y="492420"/>
          <a:ext cx="1296292" cy="12517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Host Stand Check-in / Wait for table</a:t>
          </a:r>
        </a:p>
      </dsp:txBody>
      <dsp:txXfrm>
        <a:off x="1854895" y="529082"/>
        <a:ext cx="1222968" cy="1178408"/>
      </dsp:txXfrm>
    </dsp:sp>
    <dsp:sp modelId="{D0639A68-3AC0-B44C-B5F6-F76C93A22C77}">
      <dsp:nvSpPr>
        <dsp:cNvPr id="0" name=""/>
        <dsp:cNvSpPr/>
      </dsp:nvSpPr>
      <dsp:spPr>
        <a:xfrm>
          <a:off x="3244155" y="957546"/>
          <a:ext cx="274814" cy="3214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244155" y="1021842"/>
        <a:ext cx="192370" cy="192888"/>
      </dsp:txXfrm>
    </dsp:sp>
    <dsp:sp modelId="{DDA9BB1D-1853-0C4F-8B07-CE121E123D42}">
      <dsp:nvSpPr>
        <dsp:cNvPr id="0" name=""/>
        <dsp:cNvSpPr/>
      </dsp:nvSpPr>
      <dsp:spPr>
        <a:xfrm>
          <a:off x="3633043" y="492420"/>
          <a:ext cx="1296292" cy="1251732"/>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957116" y="1118286"/>
        <a:ext cx="648146" cy="625866"/>
      </dsp:txXfrm>
    </dsp:sp>
    <dsp:sp modelId="{B81A4632-89E1-3C4F-9327-FF4D72EF07B8}">
      <dsp:nvSpPr>
        <dsp:cNvPr id="0" name=""/>
        <dsp:cNvSpPr/>
      </dsp:nvSpPr>
      <dsp:spPr>
        <a:xfrm>
          <a:off x="5058965" y="957546"/>
          <a:ext cx="274814" cy="3214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058965" y="1021842"/>
        <a:ext cx="192370" cy="192888"/>
      </dsp:txXfrm>
    </dsp:sp>
    <dsp:sp modelId="{4B76CFD4-AF14-CD43-9E49-97AFC8ECC3C4}">
      <dsp:nvSpPr>
        <dsp:cNvPr id="0" name=""/>
        <dsp:cNvSpPr/>
      </dsp:nvSpPr>
      <dsp:spPr>
        <a:xfrm>
          <a:off x="5447853" y="492420"/>
          <a:ext cx="1296292" cy="1251732"/>
        </a:xfrm>
        <a:prstGeom prst="roundRect">
          <a:avLst/>
        </a:prstGeom>
        <a:solidFill>
          <a:srgbClr val="F6A21D">
            <a:hueOff val="0"/>
            <a:satOff val="0"/>
            <a:lumOff val="0"/>
            <a:alphaOff val="0"/>
          </a:srgbClr>
        </a:solidFill>
        <a:ln w="127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1300" kern="1200">
              <a:solidFill>
                <a:srgbClr val="FFFFFF"/>
              </a:solidFill>
              <a:latin typeface="Gill Sans MT" panose="020B0502020104020203"/>
              <a:ea typeface="+mn-ea"/>
              <a:cs typeface="+mn-cs"/>
            </a:rPr>
            <a:t>Place Order / be waited on</a:t>
          </a:r>
        </a:p>
      </dsp:txBody>
      <dsp:txXfrm>
        <a:off x="5508958" y="553525"/>
        <a:ext cx="1174082" cy="1129522"/>
      </dsp:txXfrm>
    </dsp:sp>
    <dsp:sp modelId="{8A95EC48-B597-3149-9858-73B15D61E112}">
      <dsp:nvSpPr>
        <dsp:cNvPr id="0" name=""/>
        <dsp:cNvSpPr/>
      </dsp:nvSpPr>
      <dsp:spPr>
        <a:xfrm>
          <a:off x="6873775" y="957546"/>
          <a:ext cx="274814" cy="3214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873775" y="1021842"/>
        <a:ext cx="192370" cy="192888"/>
      </dsp:txXfrm>
    </dsp:sp>
    <dsp:sp modelId="{64BE14F5-1AA3-F749-A73F-05993494F2DE}">
      <dsp:nvSpPr>
        <dsp:cNvPr id="0" name=""/>
        <dsp:cNvSpPr/>
      </dsp:nvSpPr>
      <dsp:spPr>
        <a:xfrm>
          <a:off x="7262663" y="492420"/>
          <a:ext cx="1296292" cy="12517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Prepare Order</a:t>
          </a:r>
        </a:p>
      </dsp:txBody>
      <dsp:txXfrm>
        <a:off x="7299325" y="529082"/>
        <a:ext cx="1222968" cy="1178408"/>
      </dsp:txXfrm>
    </dsp:sp>
    <dsp:sp modelId="{9853DF3A-D67A-8748-98D7-766EBEBDEFD5}">
      <dsp:nvSpPr>
        <dsp:cNvPr id="0" name=""/>
        <dsp:cNvSpPr/>
      </dsp:nvSpPr>
      <dsp:spPr>
        <a:xfrm>
          <a:off x="8688585" y="957546"/>
          <a:ext cx="274814" cy="3214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8688585" y="1021842"/>
        <a:ext cx="192370" cy="192888"/>
      </dsp:txXfrm>
    </dsp:sp>
    <dsp:sp modelId="{D83F364E-75F0-F943-A315-6C8CE9800E45}">
      <dsp:nvSpPr>
        <dsp:cNvPr id="0" name=""/>
        <dsp:cNvSpPr/>
      </dsp:nvSpPr>
      <dsp:spPr>
        <a:xfrm>
          <a:off x="9077473" y="492420"/>
          <a:ext cx="1296292" cy="1251732"/>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9401546" y="1118286"/>
        <a:ext cx="648146" cy="625866"/>
      </dsp:txXfrm>
    </dsp:sp>
    <dsp:sp modelId="{C8D057D7-E9DD-964C-BD5D-FA8CF6017327}">
      <dsp:nvSpPr>
        <dsp:cNvPr id="0" name=""/>
        <dsp:cNvSpPr/>
      </dsp:nvSpPr>
      <dsp:spPr>
        <a:xfrm>
          <a:off x="10503396" y="957546"/>
          <a:ext cx="274814" cy="3214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0503396" y="1021842"/>
        <a:ext cx="192370" cy="192888"/>
      </dsp:txXfrm>
    </dsp:sp>
    <dsp:sp modelId="{80E134CF-082C-D64F-8B3E-700D90C152DD}">
      <dsp:nvSpPr>
        <dsp:cNvPr id="0" name=""/>
        <dsp:cNvSpPr/>
      </dsp:nvSpPr>
      <dsp:spPr>
        <a:xfrm>
          <a:off x="10892283" y="492420"/>
          <a:ext cx="1296292" cy="12517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Checkout</a:t>
          </a:r>
        </a:p>
      </dsp:txBody>
      <dsp:txXfrm>
        <a:off x="10928945" y="529082"/>
        <a:ext cx="1222968" cy="11784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1D837-E363-AD41-944A-2FAEE65984B3}">
      <dsp:nvSpPr>
        <dsp:cNvPr id="0" name=""/>
        <dsp:cNvSpPr/>
      </dsp:nvSpPr>
      <dsp:spPr>
        <a:xfrm>
          <a:off x="0" y="339618"/>
          <a:ext cx="1523999" cy="1557337"/>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Order to be Fulfilled</a:t>
          </a:r>
        </a:p>
      </dsp:txBody>
      <dsp:txXfrm>
        <a:off x="381000" y="1118287"/>
        <a:ext cx="761999" cy="778668"/>
      </dsp:txXfrm>
    </dsp:sp>
    <dsp:sp modelId="{6955C4CF-332F-9D4B-889C-A3667180D1B3}">
      <dsp:nvSpPr>
        <dsp:cNvPr id="0" name=""/>
        <dsp:cNvSpPr/>
      </dsp:nvSpPr>
      <dsp:spPr>
        <a:xfrm>
          <a:off x="1676400" y="929311"/>
          <a:ext cx="323087" cy="37795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676400" y="1004901"/>
        <a:ext cx="226161" cy="226772"/>
      </dsp:txXfrm>
    </dsp:sp>
    <dsp:sp modelId="{9275DF1D-3B11-B040-8E8B-013E180AB1AD}">
      <dsp:nvSpPr>
        <dsp:cNvPr id="0" name=""/>
        <dsp:cNvSpPr/>
      </dsp:nvSpPr>
      <dsp:spPr>
        <a:xfrm>
          <a:off x="2133600" y="339618"/>
          <a:ext cx="1523999" cy="15573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Place order via phone, delivery app, or website - checkout</a:t>
          </a:r>
        </a:p>
      </dsp:txBody>
      <dsp:txXfrm>
        <a:off x="2178236" y="384254"/>
        <a:ext cx="1434727" cy="1468065"/>
      </dsp:txXfrm>
    </dsp:sp>
    <dsp:sp modelId="{D0639A68-3AC0-B44C-B5F6-F76C93A22C77}">
      <dsp:nvSpPr>
        <dsp:cNvPr id="0" name=""/>
        <dsp:cNvSpPr/>
      </dsp:nvSpPr>
      <dsp:spPr>
        <a:xfrm>
          <a:off x="3810000" y="929311"/>
          <a:ext cx="323088" cy="37795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810000" y="1004901"/>
        <a:ext cx="226162" cy="226772"/>
      </dsp:txXfrm>
    </dsp:sp>
    <dsp:sp modelId="{DDA9BB1D-1853-0C4F-8B07-CE121E123D42}">
      <dsp:nvSpPr>
        <dsp:cNvPr id="0" name=""/>
        <dsp:cNvSpPr/>
      </dsp:nvSpPr>
      <dsp:spPr>
        <a:xfrm>
          <a:off x="4267200" y="339618"/>
          <a:ext cx="1523999" cy="1557337"/>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648200" y="1118287"/>
        <a:ext cx="761999" cy="778668"/>
      </dsp:txXfrm>
    </dsp:sp>
    <dsp:sp modelId="{B81A4632-89E1-3C4F-9327-FF4D72EF07B8}">
      <dsp:nvSpPr>
        <dsp:cNvPr id="0" name=""/>
        <dsp:cNvSpPr/>
      </dsp:nvSpPr>
      <dsp:spPr>
        <a:xfrm>
          <a:off x="5943600" y="929311"/>
          <a:ext cx="323088" cy="37795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943600" y="1004901"/>
        <a:ext cx="226162" cy="226772"/>
      </dsp:txXfrm>
    </dsp:sp>
    <dsp:sp modelId="{4B76CFD4-AF14-CD43-9E49-97AFC8ECC3C4}">
      <dsp:nvSpPr>
        <dsp:cNvPr id="0" name=""/>
        <dsp:cNvSpPr/>
      </dsp:nvSpPr>
      <dsp:spPr>
        <a:xfrm>
          <a:off x="6400800" y="339618"/>
          <a:ext cx="1523999" cy="155733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1600" kern="1200">
              <a:latin typeface="Gill Sans MT" panose="020B0502020104020203"/>
              <a:ea typeface="+mn-ea"/>
              <a:cs typeface="+mn-cs"/>
            </a:rPr>
            <a:t>Prepare Order</a:t>
          </a:r>
        </a:p>
      </dsp:txBody>
      <dsp:txXfrm>
        <a:off x="6475195" y="414013"/>
        <a:ext cx="1375209" cy="1408547"/>
      </dsp:txXfrm>
    </dsp:sp>
    <dsp:sp modelId="{8A95EC48-B597-3149-9858-73B15D61E112}">
      <dsp:nvSpPr>
        <dsp:cNvPr id="0" name=""/>
        <dsp:cNvSpPr/>
      </dsp:nvSpPr>
      <dsp:spPr>
        <a:xfrm>
          <a:off x="8077200" y="929311"/>
          <a:ext cx="323088" cy="37795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077200" y="1004901"/>
        <a:ext cx="226162" cy="226772"/>
      </dsp:txXfrm>
    </dsp:sp>
    <dsp:sp modelId="{64BE14F5-1AA3-F749-A73F-05993494F2DE}">
      <dsp:nvSpPr>
        <dsp:cNvPr id="0" name=""/>
        <dsp:cNvSpPr/>
      </dsp:nvSpPr>
      <dsp:spPr>
        <a:xfrm>
          <a:off x="8534400" y="339618"/>
          <a:ext cx="1523999" cy="1557337"/>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915400" y="1118287"/>
        <a:ext cx="761999" cy="778668"/>
      </dsp:txXfrm>
    </dsp:sp>
    <dsp:sp modelId="{9853DF3A-D67A-8748-98D7-766EBEBDEFD5}">
      <dsp:nvSpPr>
        <dsp:cNvPr id="0" name=""/>
        <dsp:cNvSpPr/>
      </dsp:nvSpPr>
      <dsp:spPr>
        <a:xfrm>
          <a:off x="10210800" y="929311"/>
          <a:ext cx="323088" cy="37795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0210800" y="1004901"/>
        <a:ext cx="226162" cy="226772"/>
      </dsp:txXfrm>
    </dsp:sp>
    <dsp:sp modelId="{65980AB8-4E78-3943-BCA6-3E6687B6EEBE}">
      <dsp:nvSpPr>
        <dsp:cNvPr id="0" name=""/>
        <dsp:cNvSpPr/>
      </dsp:nvSpPr>
      <dsp:spPr>
        <a:xfrm>
          <a:off x="10668000" y="339618"/>
          <a:ext cx="1523999" cy="15573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Deliver or prepare for pickup</a:t>
          </a:r>
        </a:p>
      </dsp:txBody>
      <dsp:txXfrm>
        <a:off x="10712636" y="384254"/>
        <a:ext cx="1434727" cy="14680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F34C6-9FEA-4931-A5B4-299F4896FFDD}" type="datetimeFigureOut">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06D6E-C51D-4306-ADB0-DD94C2A42483}" type="slidenum">
              <a:t>‹#›</a:t>
            </a:fld>
            <a:endParaRPr lang="en-US"/>
          </a:p>
        </p:txBody>
      </p:sp>
    </p:spTree>
    <p:extLst>
      <p:ext uri="{BB962C8B-B14F-4D97-AF65-F5344CB8AC3E}">
        <p14:creationId xmlns:p14="http://schemas.microsoft.com/office/powerpoint/2010/main" val="99982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While the pandemic has affected many individual restaurants, and changed the lives of their employees, there has also been a large scale affect on the entire restaurant industry which has had a significant impact on the US economy. The restaurant industry saw a large decrease in sales in the initial year of the pandemic. In 2020 total sales fell 240 billion dollars short of pre pandemic projected sales. Total sales are a function of "value output" which is a component of GDP. Given that restaurants make up about 4% of the US GDP this decrease in sales played a significant role in the half a trillion dollar decrease that the US saw in GDP from 2019 to 2020. GDP is an important way to measure the size and performance of an economy. </a:t>
            </a:r>
          </a:p>
        </p:txBody>
      </p:sp>
      <p:sp>
        <p:nvSpPr>
          <p:cNvPr id="4" name="Slide Number Placeholder 3"/>
          <p:cNvSpPr>
            <a:spLocks noGrp="1"/>
          </p:cNvSpPr>
          <p:nvPr>
            <p:ph type="sldNum" sz="quarter" idx="5"/>
          </p:nvPr>
        </p:nvSpPr>
        <p:spPr/>
        <p:txBody>
          <a:bodyPr/>
          <a:lstStyle/>
          <a:p>
            <a:fld id="{C7D06D6E-C51D-4306-ADB0-DD94C2A42483}" type="slidenum">
              <a:t>4</a:t>
            </a:fld>
            <a:endParaRPr lang="en-US"/>
          </a:p>
        </p:txBody>
      </p:sp>
    </p:spTree>
    <p:extLst>
      <p:ext uri="{BB962C8B-B14F-4D97-AF65-F5344CB8AC3E}">
        <p14:creationId xmlns:p14="http://schemas.microsoft.com/office/powerpoint/2010/main" val="3601412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addition to the restaurant industries decreased total sales which lead to a decreased GDP. The US economy saw a stark increase in its unemployment rates. Specifically, the restaurant industry was hit the hardest as it saw a peak unemployment rate of 39% in April 2020. While the industry has been making a steady recovery, it is still sitting at an unemployment rate of 8% which is about twice as high as other US industries as of February 2022.  Higher unemployment rates mean many things for the US Economy. It can lead to lower GDP, the government having to pay out more unemployment benefits, as well as the government potentially raising taxes on businesses to make up for the tax collection lost from laid off employees. Not only does increased unemployment affect the economy as a whole but it also means that many laid off employees and their families will face financial struggles. Given the </a:t>
            </a:r>
            <a:r>
              <a:rPr lang="en-US" err="1">
                <a:cs typeface="Calibri"/>
              </a:rPr>
              <a:t>imporatnace</a:t>
            </a:r>
            <a:r>
              <a:rPr lang="en-US">
                <a:cs typeface="Calibri"/>
              </a:rPr>
              <a:t> of the restaurant industry not only for the economy but also for </a:t>
            </a:r>
            <a:r>
              <a:rPr lang="en-US" err="1">
                <a:cs typeface="Calibri"/>
              </a:rPr>
              <a:t>individuials</a:t>
            </a:r>
            <a:r>
              <a:rPr lang="en-US">
                <a:cs typeface="Calibri"/>
              </a:rPr>
              <a:t>, it is essential that we work  towards helping the industry regain its pre pandemic position. </a:t>
            </a:r>
          </a:p>
        </p:txBody>
      </p:sp>
      <p:sp>
        <p:nvSpPr>
          <p:cNvPr id="4" name="Slide Number Placeholder 3"/>
          <p:cNvSpPr>
            <a:spLocks noGrp="1"/>
          </p:cNvSpPr>
          <p:nvPr>
            <p:ph type="sldNum" sz="quarter" idx="5"/>
          </p:nvPr>
        </p:nvSpPr>
        <p:spPr/>
        <p:txBody>
          <a:bodyPr/>
          <a:lstStyle/>
          <a:p>
            <a:fld id="{C7D06D6E-C51D-4306-ADB0-DD94C2A42483}" type="slidenum">
              <a:t>5</a:t>
            </a:fld>
            <a:endParaRPr lang="en-US"/>
          </a:p>
        </p:txBody>
      </p:sp>
    </p:spTree>
    <p:extLst>
      <p:ext uri="{BB962C8B-B14F-4D97-AF65-F5344CB8AC3E}">
        <p14:creationId xmlns:p14="http://schemas.microsoft.com/office/powerpoint/2010/main" val="295448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Government regulation and consumers’ fears of contracting COVID-19 presented an immediate need for process flow change within the restaurant industry.</a:t>
            </a:r>
          </a:p>
          <a:p>
            <a:endParaRPr lang="en-US"/>
          </a:p>
          <a:p>
            <a:r>
              <a:rPr lang="en-US"/>
              <a:t>Process flow traditionally similar to the top path (explain)</a:t>
            </a:r>
          </a:p>
          <a:p>
            <a:endParaRPr lang="en-US"/>
          </a:p>
          <a:p>
            <a:r>
              <a:rPr lang="en-US"/>
              <a:t>Eating out was heavily service oriented/hands on with wait staff</a:t>
            </a:r>
          </a:p>
          <a:p>
            <a:endParaRPr lang="en-US"/>
          </a:p>
          <a:p>
            <a:r>
              <a:rPr lang="en-US"/>
              <a:t>Many restaurants in an effort to combat demand reduction had to think of new methods of bringing customers in.</a:t>
            </a:r>
          </a:p>
          <a:p>
            <a:endParaRPr lang="en-US"/>
          </a:p>
          <a:p>
            <a:r>
              <a:rPr lang="en-US"/>
              <a:t>Delivery/Carry out model that had been in place in the pizza industry was quickly adopted/innovated by places not traditionally associated. </a:t>
            </a:r>
          </a:p>
          <a:p>
            <a:endParaRPr lang="en-US"/>
          </a:p>
          <a:p>
            <a:r>
              <a:rPr lang="en-US"/>
              <a:t>Explain flow chart</a:t>
            </a:r>
          </a:p>
          <a:p>
            <a:endParaRPr lang="en-US"/>
          </a:p>
          <a:p>
            <a:r>
              <a:rPr lang="en-US"/>
              <a:t>Reduced need for service oriented staff, process was more hands off and more about the food rather than dining experience</a:t>
            </a:r>
          </a:p>
          <a:p>
            <a:endParaRPr lang="en-US"/>
          </a:p>
        </p:txBody>
      </p:sp>
      <p:sp>
        <p:nvSpPr>
          <p:cNvPr id="4" name="Slide Number Placeholder 3"/>
          <p:cNvSpPr>
            <a:spLocks noGrp="1"/>
          </p:cNvSpPr>
          <p:nvPr>
            <p:ph type="sldNum" sz="quarter" idx="5"/>
          </p:nvPr>
        </p:nvSpPr>
        <p:spPr/>
        <p:txBody>
          <a:bodyPr/>
          <a:lstStyle/>
          <a:p>
            <a:fld id="{C7D06D6E-C51D-4306-ADB0-DD94C2A42483}" type="slidenum">
              <a:rPr lang="en-US" smtClean="0"/>
              <a:t>6</a:t>
            </a:fld>
            <a:endParaRPr lang="en-US"/>
          </a:p>
        </p:txBody>
      </p:sp>
    </p:spTree>
    <p:extLst>
      <p:ext uri="{BB962C8B-B14F-4D97-AF65-F5344CB8AC3E}">
        <p14:creationId xmlns:p14="http://schemas.microsoft.com/office/powerpoint/2010/main" val="144060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Selom</a:t>
            </a:r>
            <a:r>
              <a:rPr lang="en-US"/>
              <a:t> will talk about restaurants’ need to become flexible moving forward</a:t>
            </a:r>
          </a:p>
        </p:txBody>
      </p:sp>
      <p:sp>
        <p:nvSpPr>
          <p:cNvPr id="4" name="Slide Number Placeholder 3"/>
          <p:cNvSpPr>
            <a:spLocks noGrp="1"/>
          </p:cNvSpPr>
          <p:nvPr>
            <p:ph type="sldNum" sz="quarter" idx="5"/>
          </p:nvPr>
        </p:nvSpPr>
        <p:spPr/>
        <p:txBody>
          <a:bodyPr/>
          <a:lstStyle/>
          <a:p>
            <a:fld id="{C7D06D6E-C51D-4306-ADB0-DD94C2A42483}" type="slidenum">
              <a:rPr lang="en-US" smtClean="0"/>
              <a:t>7</a:t>
            </a:fld>
            <a:endParaRPr lang="en-US"/>
          </a:p>
        </p:txBody>
      </p:sp>
    </p:spTree>
    <p:extLst>
      <p:ext uri="{BB962C8B-B14F-4D97-AF65-F5344CB8AC3E}">
        <p14:creationId xmlns:p14="http://schemas.microsoft.com/office/powerpoint/2010/main" val="256665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dirty="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6F52A-A82B-47A2-A83A-8C4C91F2D59F}" type="datetimeFigureOut">
              <a:rPr lang="en-US" dirty="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70A7B3-6521-4DCA-87E5-044747A908C1}" type="datetimeFigureOut">
              <a:rPr lang="en-US" dirty="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AB134690-1557-4C89-A502-4959FE7FAD70}" type="datetimeFigureOut">
              <a:rPr lang="en-US" dirty="0"/>
              <a:t>4/28/2024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4/28/2024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4/28/2024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4/28/2024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vid19.ssri.psu.edu/articles/restaurants-and-foodservice-businesses-during-covid-19" TargetMode="External"/><Relationship Id="rId2" Type="http://schemas.openxmlformats.org/officeDocument/2006/relationships/hyperlink" Target="https://prod.reader-ui.prod.mheducation.com/epub/sn_5ffc2b/data-uuid-3ef3571dd2a549dbbf1f07ca8f6869bb#data-uuid0fc546398519491ab33a979695345415" TargetMode="External"/><Relationship Id="rId1" Type="http://schemas.openxmlformats.org/officeDocument/2006/relationships/slideLayout" Target="../slideLayouts/slideLayout2.xml"/><Relationship Id="rId5" Type="http://schemas.openxmlformats.org/officeDocument/2006/relationships/hyperlink" Target="https://www.pbs.org/newshour/economy/how-restaurants-have-innovated-to-face-the-pandemic" TargetMode="External"/><Relationship Id="rId4" Type="http://schemas.openxmlformats.org/officeDocument/2006/relationships/hyperlink" Target="https://www.forbes.com/sites/hbsworkingknowledge/2020/08/10/restaurant-revolution-how-the-industry-is-fighting-to-stay-alive/?sh=59fadccdf1e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Covid-19 and the restaurant industry</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Ellie Goodman</a:t>
            </a: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1D1C-83EE-41B8-AD18-B71CB1ADC015}"/>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C4D02DF4-B0F2-4CB1-8049-24D1B58E9C47}"/>
              </a:ext>
            </a:extLst>
          </p:cNvPr>
          <p:cNvSpPr>
            <a:spLocks noGrp="1"/>
          </p:cNvSpPr>
          <p:nvPr>
            <p:ph idx="1"/>
          </p:nvPr>
        </p:nvSpPr>
        <p:spPr>
          <a:xfrm>
            <a:off x="1309364" y="2613463"/>
            <a:ext cx="10470468" cy="3101983"/>
          </a:xfrm>
        </p:spPr>
        <p:txBody>
          <a:bodyPr vert="horz" lIns="91440" tIns="45720" rIns="91440" bIns="45720" rtlCol="0" anchor="t">
            <a:normAutofit lnSpcReduction="10000"/>
          </a:bodyPr>
          <a:lstStyle/>
          <a:p>
            <a:r>
              <a:rPr lang="en-US">
                <a:ea typeface="+mn-lt"/>
                <a:cs typeface="+mn-lt"/>
              </a:rPr>
              <a:t>Gérard </a:t>
            </a:r>
            <a:r>
              <a:rPr lang="en-US" err="1">
                <a:ea typeface="+mn-lt"/>
                <a:cs typeface="+mn-lt"/>
              </a:rPr>
              <a:t>Cachon</a:t>
            </a:r>
            <a:r>
              <a:rPr lang="en-US">
                <a:ea typeface="+mn-lt"/>
                <a:cs typeface="+mn-lt"/>
              </a:rPr>
              <a:t> &amp; Christian </a:t>
            </a:r>
            <a:r>
              <a:rPr lang="en-US" err="1">
                <a:ea typeface="+mn-lt"/>
                <a:cs typeface="+mn-lt"/>
              </a:rPr>
              <a:t>Terweisch</a:t>
            </a:r>
            <a:r>
              <a:rPr lang="en-US">
                <a:ea typeface="+mn-lt"/>
                <a:cs typeface="+mn-lt"/>
              </a:rPr>
              <a:t>, 2020</a:t>
            </a:r>
            <a:r>
              <a:rPr lang="en-US" sz="1200">
                <a:ea typeface="+mn-lt"/>
                <a:cs typeface="+mn-lt"/>
              </a:rPr>
              <a:t> </a:t>
            </a:r>
            <a:r>
              <a:rPr lang="en-US" sz="1400" b="1" u="sng">
                <a:ea typeface="+mn-lt"/>
                <a:cs typeface="+mn-lt"/>
                <a:hlinkClick r:id="rId2"/>
              </a:rPr>
              <a:t>https://prod.reader-ui.prod.mheducation.com/epub/sn_5ffc2b/data-uuid-3ef3571dd2a549dbbf1f07ca8f6869bb#data-uuid0fc546398519491ab33a979695345415</a:t>
            </a:r>
            <a:endParaRPr lang="en-US" sz="1400" b="1" u="sng">
              <a:ea typeface="+mn-lt"/>
              <a:cs typeface="+mn-lt"/>
            </a:endParaRPr>
          </a:p>
          <a:p>
            <a:r>
              <a:rPr lang="en-US"/>
              <a:t>Sharma,  Amit. “Restaurants and Foodservice Businesses during COVID.” </a:t>
            </a:r>
            <a:r>
              <a:rPr lang="en-US" i="1"/>
              <a:t>19</a:t>
            </a:r>
            <a:r>
              <a:rPr lang="en-US"/>
              <a:t>, 18 June 2020, </a:t>
            </a:r>
            <a:r>
              <a:rPr lang="en-US" u="sng">
                <a:hlinkClick r:id="rId3"/>
              </a:rPr>
              <a:t>https://covid19.ssri.psu.edu/articles/restaurants-and-foodservice-businesses-during-covid-19</a:t>
            </a:r>
            <a:r>
              <a:rPr lang="en-US"/>
              <a:t>.</a:t>
            </a:r>
          </a:p>
          <a:p>
            <a:r>
              <a:rPr lang="en-US"/>
              <a:t>Kaufman, Michael. “Restaurant Revolution: How the Industry Is Fighting to Stay Alive.” </a:t>
            </a:r>
            <a:r>
              <a:rPr lang="en-US" i="1"/>
              <a:t>Forbes</a:t>
            </a:r>
            <a:r>
              <a:rPr lang="en-US"/>
              <a:t>, Forbes Magazine, 10 Aug. 2020, </a:t>
            </a:r>
            <a:r>
              <a:rPr lang="en-US" u="sng">
                <a:hlinkClick r:id="rId4"/>
              </a:rPr>
              <a:t>https://www.forbes.com/sites/hbsworkingknowledge/2020/08/10/restaurant-revolution-how-the-industry-is-fighting-to-stay-alive/?sh=59fadccdf1eb</a:t>
            </a:r>
            <a:r>
              <a:rPr lang="en-US"/>
              <a:t>.</a:t>
            </a:r>
          </a:p>
          <a:p>
            <a:r>
              <a:rPr lang="en-US" err="1"/>
              <a:t>Stabley</a:t>
            </a:r>
            <a:r>
              <a:rPr lang="en-US"/>
              <a:t>, Justin. “How Restaurants Have Innovated to Fact the Pandemic.” PBS News Hour, PBS, 14 Sep 2021,</a:t>
            </a:r>
            <a:r>
              <a:rPr lang="en-US" b="1"/>
              <a:t> </a:t>
            </a:r>
            <a:r>
              <a:rPr lang="en-US" b="1" u="sng">
                <a:hlinkClick r:id="rId5"/>
              </a:rPr>
              <a:t>https://www.pbs.org/newshour/economy/how-restaurants-have-innovated-to-face-the-pandemic</a:t>
            </a:r>
            <a:endParaRPr lang="en-US"/>
          </a:p>
          <a:p>
            <a:endParaRPr lang="en-US" sz="1400">
              <a:ea typeface="+mn-lt"/>
              <a:cs typeface="+mn-lt"/>
            </a:endParaRPr>
          </a:p>
        </p:txBody>
      </p:sp>
    </p:spTree>
    <p:extLst>
      <p:ext uri="{BB962C8B-B14F-4D97-AF65-F5344CB8AC3E}">
        <p14:creationId xmlns:p14="http://schemas.microsoft.com/office/powerpoint/2010/main" val="570235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E0EFC2F-FE47-4E0E-8774-C82B326DA1DF}"/>
              </a:ext>
            </a:extLst>
          </p:cNvPr>
          <p:cNvPicPr>
            <a:picLocks noChangeAspect="1"/>
          </p:cNvPicPr>
          <p:nvPr/>
        </p:nvPicPr>
        <p:blipFill rotWithShape="1">
          <a:blip r:embed="rId2"/>
          <a:srcRect l="19733" r="20466" b="2"/>
          <a:stretch/>
        </p:blipFill>
        <p:spPr>
          <a:xfrm>
            <a:off x="1424566" y="3377509"/>
            <a:ext cx="2465929" cy="2734043"/>
          </a:xfrm>
          <a:prstGeom prst="rect">
            <a:avLst/>
          </a:prstGeom>
        </p:spPr>
      </p:pic>
      <p:sp>
        <p:nvSpPr>
          <p:cNvPr id="18" name="Rectangle 17">
            <a:extLst>
              <a:ext uri="{FF2B5EF4-FFF2-40B4-BE49-F238E27FC236}">
                <a16:creationId xmlns:a16="http://schemas.microsoft.com/office/drawing/2014/main" id="{DCD3F51F-E0F2-41F0-9EAD-111C87DFF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8ACE9-532E-4E2E-81EF-71AA7A3556FE}"/>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en-US"/>
              <a:t>Our topic</a:t>
            </a:r>
          </a:p>
        </p:txBody>
      </p:sp>
      <p:pic>
        <p:nvPicPr>
          <p:cNvPr id="5" name="Picture 5">
            <a:extLst>
              <a:ext uri="{FF2B5EF4-FFF2-40B4-BE49-F238E27FC236}">
                <a16:creationId xmlns:a16="http://schemas.microsoft.com/office/drawing/2014/main" id="{24292F2A-90CB-4445-8B3C-84FF5B3AD996}"/>
              </a:ext>
            </a:extLst>
          </p:cNvPr>
          <p:cNvPicPr>
            <a:picLocks noChangeAspect="1"/>
          </p:cNvPicPr>
          <p:nvPr/>
        </p:nvPicPr>
        <p:blipFill>
          <a:blip r:embed="rId3"/>
          <a:stretch>
            <a:fillRect/>
          </a:stretch>
        </p:blipFill>
        <p:spPr>
          <a:xfrm>
            <a:off x="321733" y="437097"/>
            <a:ext cx="4671595" cy="2618679"/>
          </a:xfrm>
          <a:prstGeom prst="rect">
            <a:avLst/>
          </a:prstGeom>
        </p:spPr>
      </p:pic>
      <p:sp>
        <p:nvSpPr>
          <p:cNvPr id="3" name="Content Placeholder 2">
            <a:extLst>
              <a:ext uri="{FF2B5EF4-FFF2-40B4-BE49-F238E27FC236}">
                <a16:creationId xmlns:a16="http://schemas.microsoft.com/office/drawing/2014/main" id="{40C3AB95-53AD-4B0F-A7A0-A1C5CF077D42}"/>
              </a:ext>
            </a:extLst>
          </p:cNvPr>
          <p:cNvSpPr>
            <a:spLocks noGrp="1"/>
          </p:cNvSpPr>
          <p:nvPr>
            <p:ph idx="1"/>
          </p:nvPr>
        </p:nvSpPr>
        <p:spPr>
          <a:xfrm>
            <a:off x="6119732" y="2858703"/>
            <a:ext cx="5285791" cy="3042547"/>
          </a:xfrm>
        </p:spPr>
        <p:txBody>
          <a:bodyPr vert="horz" lIns="91440" tIns="45720" rIns="91440" bIns="45720" rtlCol="0" anchor="t">
            <a:normAutofit/>
          </a:bodyPr>
          <a:lstStyle/>
          <a:p>
            <a:pPr marL="0" indent="0">
              <a:buNone/>
            </a:pPr>
            <a:r>
              <a:rPr lang="en-US">
                <a:solidFill>
                  <a:srgbClr val="FFFFFF"/>
                </a:solidFill>
              </a:rPr>
              <a:t>- Covid-19 has affected everything in our lives</a:t>
            </a:r>
            <a:endParaRPr lang="en-US"/>
          </a:p>
          <a:p>
            <a:pPr marL="0" indent="0">
              <a:buNone/>
            </a:pPr>
            <a:r>
              <a:rPr lang="en-US">
                <a:solidFill>
                  <a:srgbClr val="FFFFFF"/>
                </a:solidFill>
              </a:rPr>
              <a:t>- Failing restaurant industry</a:t>
            </a:r>
          </a:p>
          <a:p>
            <a:pPr lvl="1">
              <a:buFont typeface="Wingdings" panose="020B0604020202020204" pitchFamily="34" charset="0"/>
              <a:buChar char="Ø"/>
            </a:pPr>
            <a:r>
              <a:rPr lang="en-US">
                <a:solidFill>
                  <a:srgbClr val="FFFFFF"/>
                </a:solidFill>
              </a:rPr>
              <a:t>Lack of goods</a:t>
            </a:r>
          </a:p>
          <a:p>
            <a:pPr lvl="1">
              <a:buFont typeface="Wingdings" panose="020B0604020202020204" pitchFamily="34" charset="0"/>
              <a:buChar char="Ø"/>
            </a:pPr>
            <a:r>
              <a:rPr lang="en-US">
                <a:solidFill>
                  <a:srgbClr val="FFFFFF"/>
                </a:solidFill>
              </a:rPr>
              <a:t>Loss of income</a:t>
            </a:r>
          </a:p>
          <a:p>
            <a:pPr lvl="1">
              <a:buFont typeface="Wingdings" panose="020B0604020202020204" pitchFamily="34" charset="0"/>
              <a:buChar char="Ø"/>
            </a:pPr>
            <a:r>
              <a:rPr lang="en-US">
                <a:solidFill>
                  <a:srgbClr val="FFFFFF"/>
                </a:solidFill>
              </a:rPr>
              <a:t>Businesses going out of business</a:t>
            </a:r>
          </a:p>
          <a:p>
            <a:pPr marL="228600" lvl="1" indent="0">
              <a:buNone/>
            </a:pPr>
            <a:endParaRPr lang="en-US">
              <a:solidFill>
                <a:srgbClr val="FFFFFF"/>
              </a:solidFill>
            </a:endParaRPr>
          </a:p>
        </p:txBody>
      </p:sp>
    </p:spTree>
    <p:extLst>
      <p:ext uri="{BB962C8B-B14F-4D97-AF65-F5344CB8AC3E}">
        <p14:creationId xmlns:p14="http://schemas.microsoft.com/office/powerpoint/2010/main" val="2530102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83C2A-C228-4386-B8C0-1731E1F7833A}"/>
              </a:ext>
            </a:extLst>
          </p:cNvPr>
          <p:cNvSpPr>
            <a:spLocks noGrp="1"/>
          </p:cNvSpPr>
          <p:nvPr>
            <p:ph type="title"/>
          </p:nvPr>
        </p:nvSpPr>
        <p:spPr/>
        <p:txBody>
          <a:bodyPr/>
          <a:lstStyle/>
          <a:p>
            <a:r>
              <a:rPr lang="en-US"/>
              <a:t>Why is it important?</a:t>
            </a:r>
          </a:p>
        </p:txBody>
      </p:sp>
      <p:sp>
        <p:nvSpPr>
          <p:cNvPr id="3" name="Content Placeholder 2">
            <a:extLst>
              <a:ext uri="{FF2B5EF4-FFF2-40B4-BE49-F238E27FC236}">
                <a16:creationId xmlns:a16="http://schemas.microsoft.com/office/drawing/2014/main" id="{387C8A34-B2A9-42A6-A66A-6ADBC09E16A3}"/>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q"/>
            </a:pPr>
            <a:r>
              <a:rPr lang="en-US"/>
              <a:t>People losing jobs, income, stability</a:t>
            </a:r>
          </a:p>
          <a:p>
            <a:pPr>
              <a:buFont typeface="Wingdings" panose="020B0604020202020204" pitchFamily="34" charset="0"/>
              <a:buChar char="q"/>
            </a:pPr>
            <a:endParaRPr lang="en-US"/>
          </a:p>
          <a:p>
            <a:pPr>
              <a:buFont typeface="Wingdings" panose="020B0604020202020204" pitchFamily="34" charset="0"/>
              <a:buChar char="q"/>
            </a:pPr>
            <a:r>
              <a:rPr lang="en-US"/>
              <a:t>Economy is failing</a:t>
            </a:r>
          </a:p>
          <a:p>
            <a:pPr lvl="1">
              <a:buFont typeface="Wingdings" panose="020B0604020202020204" pitchFamily="34" charset="0"/>
              <a:buChar char="q"/>
            </a:pPr>
            <a:r>
              <a:rPr lang="en-US"/>
              <a:t>Market segments and competitors cannot exist</a:t>
            </a:r>
          </a:p>
          <a:p>
            <a:pPr lvl="1">
              <a:buFont typeface="Wingdings" panose="020B0604020202020204" pitchFamily="34" charset="0"/>
              <a:buChar char="q"/>
            </a:pPr>
            <a:r>
              <a:rPr lang="en-US"/>
              <a:t>Harder for restaurants to stay afloat</a:t>
            </a:r>
          </a:p>
          <a:p>
            <a:pPr lvl="1">
              <a:buFont typeface="Wingdings" panose="020B0604020202020204" pitchFamily="34" charset="0"/>
              <a:buChar char="q"/>
            </a:pPr>
            <a:r>
              <a:rPr lang="en-US">
                <a:ea typeface="+mn-lt"/>
                <a:cs typeface="+mn-lt"/>
              </a:rPr>
              <a:t>More than 10% of restaurants have completely gone out of business in the United States since the Pandemic started</a:t>
            </a:r>
          </a:p>
          <a:p>
            <a:pPr lvl="1">
              <a:buFont typeface="Wingdings" panose="020B0604020202020204" pitchFamily="34" charset="0"/>
              <a:buChar char="q"/>
            </a:pPr>
            <a:r>
              <a:rPr lang="en-US">
                <a:ea typeface="+mn-lt"/>
                <a:cs typeface="+mn-lt"/>
              </a:rPr>
              <a:t>Food services accounted for 1 in 4 jobs lost during the pandemic</a:t>
            </a:r>
          </a:p>
        </p:txBody>
      </p:sp>
    </p:spTree>
    <p:extLst>
      <p:ext uri="{BB962C8B-B14F-4D97-AF65-F5344CB8AC3E}">
        <p14:creationId xmlns:p14="http://schemas.microsoft.com/office/powerpoint/2010/main" val="176254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BAC8-79F6-4D93-9B0B-9280BCB80CCE}"/>
              </a:ext>
            </a:extLst>
          </p:cNvPr>
          <p:cNvSpPr>
            <a:spLocks noGrp="1"/>
          </p:cNvSpPr>
          <p:nvPr>
            <p:ph type="title"/>
          </p:nvPr>
        </p:nvSpPr>
        <p:spPr>
          <a:xfrm>
            <a:off x="804672" y="964692"/>
            <a:ext cx="4476806" cy="1188720"/>
          </a:xfrm>
        </p:spPr>
        <p:txBody>
          <a:bodyPr>
            <a:normAutofit/>
          </a:bodyPr>
          <a:lstStyle/>
          <a:p>
            <a:r>
              <a:rPr lang="en-US" sz="2600"/>
              <a:t>How has it affected our economy?</a:t>
            </a:r>
          </a:p>
        </p:txBody>
      </p:sp>
      <p:sp>
        <p:nvSpPr>
          <p:cNvPr id="3" name="Content Placeholder 2">
            <a:extLst>
              <a:ext uri="{FF2B5EF4-FFF2-40B4-BE49-F238E27FC236}">
                <a16:creationId xmlns:a16="http://schemas.microsoft.com/office/drawing/2014/main" id="{B8380392-FB23-4099-A3AE-D7C05C6758BA}"/>
              </a:ext>
            </a:extLst>
          </p:cNvPr>
          <p:cNvSpPr>
            <a:spLocks noGrp="1"/>
          </p:cNvSpPr>
          <p:nvPr>
            <p:ph idx="1"/>
          </p:nvPr>
        </p:nvSpPr>
        <p:spPr>
          <a:xfrm>
            <a:off x="803244" y="2638044"/>
            <a:ext cx="4492932" cy="3263206"/>
          </a:xfrm>
        </p:spPr>
        <p:txBody>
          <a:bodyPr vert="horz" lIns="91440" tIns="45720" rIns="91440" bIns="45720" rtlCol="0">
            <a:normAutofit/>
          </a:bodyPr>
          <a:lstStyle/>
          <a:p>
            <a:pPr marL="0" indent="0">
              <a:buNone/>
            </a:pPr>
            <a:r>
              <a:rPr lang="en-US"/>
              <a:t>Restaurants Total Sales Revenue </a:t>
            </a:r>
          </a:p>
          <a:p>
            <a:r>
              <a:rPr lang="en-US"/>
              <a:t>Restaurant saw total sales for 2020 fall $240 Billion below pre pandemic projected sales</a:t>
            </a:r>
          </a:p>
          <a:p>
            <a:r>
              <a:rPr lang="en-US"/>
              <a:t>Total sales affect "Value of output"</a:t>
            </a:r>
          </a:p>
          <a:p>
            <a:r>
              <a:rPr lang="en-US"/>
              <a:t>Restaurant industry makes up about 4% </a:t>
            </a:r>
          </a:p>
          <a:p>
            <a:r>
              <a:rPr lang="en-US"/>
              <a:t>Total US GDP saw a decrease of half a trillion dollars in 2020</a:t>
            </a:r>
          </a:p>
          <a:p>
            <a:endParaRPr lang="en-US"/>
          </a:p>
          <a:p>
            <a:endParaRPr lang="en-US"/>
          </a:p>
        </p:txBody>
      </p:sp>
      <p:sp>
        <p:nvSpPr>
          <p:cNvPr id="15" name="Rectangle 10">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line chart&#10;&#10;Description automatically generated">
            <a:extLst>
              <a:ext uri="{FF2B5EF4-FFF2-40B4-BE49-F238E27FC236}">
                <a16:creationId xmlns:a16="http://schemas.microsoft.com/office/drawing/2014/main" id="{B207764C-1302-43D8-9E20-D3C02CB87783}"/>
              </a:ext>
            </a:extLst>
          </p:cNvPr>
          <p:cNvPicPr>
            <a:picLocks noChangeAspect="1"/>
          </p:cNvPicPr>
          <p:nvPr/>
        </p:nvPicPr>
        <p:blipFill>
          <a:blip r:embed="rId3"/>
          <a:stretch>
            <a:fillRect/>
          </a:stretch>
        </p:blipFill>
        <p:spPr>
          <a:xfrm>
            <a:off x="6272789" y="1962411"/>
            <a:ext cx="4782312" cy="2941120"/>
          </a:xfrm>
          <a:prstGeom prst="rect">
            <a:avLst/>
          </a:prstGeom>
        </p:spPr>
      </p:pic>
      <p:sp>
        <p:nvSpPr>
          <p:cNvPr id="7" name="TextBox 6">
            <a:extLst>
              <a:ext uri="{FF2B5EF4-FFF2-40B4-BE49-F238E27FC236}">
                <a16:creationId xmlns:a16="http://schemas.microsoft.com/office/drawing/2014/main" id="{6B0B3CD1-0DC2-4020-BAC7-5C9E27CC1CF3}"/>
              </a:ext>
            </a:extLst>
          </p:cNvPr>
          <p:cNvSpPr txBox="1"/>
          <p:nvPr/>
        </p:nvSpPr>
        <p:spPr>
          <a:xfrm>
            <a:off x="7285567" y="603673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Worldbank.com</a:t>
            </a:r>
          </a:p>
        </p:txBody>
      </p:sp>
    </p:spTree>
    <p:extLst>
      <p:ext uri="{BB962C8B-B14F-4D97-AF65-F5344CB8AC3E}">
        <p14:creationId xmlns:p14="http://schemas.microsoft.com/office/powerpoint/2010/main" val="584855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CED10-3BEB-4D7D-A714-30470F2C259C}"/>
              </a:ext>
            </a:extLst>
          </p:cNvPr>
          <p:cNvSpPr>
            <a:spLocks noGrp="1"/>
          </p:cNvSpPr>
          <p:nvPr>
            <p:ph type="title"/>
          </p:nvPr>
        </p:nvSpPr>
        <p:spPr/>
        <p:txBody>
          <a:bodyPr/>
          <a:lstStyle/>
          <a:p>
            <a:r>
              <a:rPr lang="en-US">
                <a:ea typeface="+mj-lt"/>
                <a:cs typeface="+mj-lt"/>
              </a:rPr>
              <a:t>HOW HAS IT AFFECTED OUR ECONOMY?</a:t>
            </a:r>
          </a:p>
        </p:txBody>
      </p:sp>
      <p:sp>
        <p:nvSpPr>
          <p:cNvPr id="3" name="Content Placeholder 2">
            <a:extLst>
              <a:ext uri="{FF2B5EF4-FFF2-40B4-BE49-F238E27FC236}">
                <a16:creationId xmlns:a16="http://schemas.microsoft.com/office/drawing/2014/main" id="{BA58B95C-B544-4E7A-AB0B-587BDEB50CA4}"/>
              </a:ext>
            </a:extLst>
          </p:cNvPr>
          <p:cNvSpPr>
            <a:spLocks noGrp="1"/>
          </p:cNvSpPr>
          <p:nvPr>
            <p:ph idx="1"/>
          </p:nvPr>
        </p:nvSpPr>
        <p:spPr/>
        <p:txBody>
          <a:bodyPr vert="horz" lIns="91440" tIns="45720" rIns="91440" bIns="45720" rtlCol="0" anchor="t">
            <a:normAutofit/>
          </a:bodyPr>
          <a:lstStyle/>
          <a:p>
            <a:pPr marL="0" indent="0" algn="ctr">
              <a:buNone/>
            </a:pPr>
            <a:r>
              <a:rPr lang="en-US"/>
              <a:t>Restaurants Unemployment Levels</a:t>
            </a:r>
          </a:p>
          <a:p>
            <a:r>
              <a:rPr lang="en-US"/>
              <a:t>Restaurant industry saw the highest peak of unemployment at 39%</a:t>
            </a:r>
          </a:p>
          <a:p>
            <a:r>
              <a:rPr lang="en-US"/>
              <a:t>Almost double the amount of unemployment as other industries as of 2/2022</a:t>
            </a:r>
          </a:p>
          <a:p>
            <a:r>
              <a:rPr lang="en-US"/>
              <a:t>Effects on GDP, Individuals, unemployment benefits paid, potential tax increases</a:t>
            </a:r>
          </a:p>
        </p:txBody>
      </p:sp>
    </p:spTree>
    <p:extLst>
      <p:ext uri="{BB962C8B-B14F-4D97-AF65-F5344CB8AC3E}">
        <p14:creationId xmlns:p14="http://schemas.microsoft.com/office/powerpoint/2010/main" val="169188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B6B6-D671-42EE-8F35-C00DDD50C277}"/>
              </a:ext>
            </a:extLst>
          </p:cNvPr>
          <p:cNvSpPr>
            <a:spLocks noGrp="1"/>
          </p:cNvSpPr>
          <p:nvPr>
            <p:ph type="title"/>
          </p:nvPr>
        </p:nvSpPr>
        <p:spPr/>
        <p:txBody>
          <a:bodyPr/>
          <a:lstStyle/>
          <a:p>
            <a:r>
              <a:rPr lang="en-US"/>
              <a:t>COVID-19 presented a need for Operational process shifts</a:t>
            </a:r>
          </a:p>
        </p:txBody>
      </p:sp>
      <p:graphicFrame>
        <p:nvGraphicFramePr>
          <p:cNvPr id="4" name="Content Placeholder 3">
            <a:extLst>
              <a:ext uri="{FF2B5EF4-FFF2-40B4-BE49-F238E27FC236}">
                <a16:creationId xmlns:a16="http://schemas.microsoft.com/office/drawing/2014/main" id="{E7C457BD-3DEB-7C40-AF82-EE2923F113E7}"/>
              </a:ext>
            </a:extLst>
          </p:cNvPr>
          <p:cNvGraphicFramePr>
            <a:graphicFrameLocks noGrp="1"/>
          </p:cNvGraphicFramePr>
          <p:nvPr>
            <p:ph idx="1"/>
            <p:extLst>
              <p:ext uri="{D42A27DB-BD31-4B8C-83A1-F6EECF244321}">
                <p14:modId xmlns:p14="http://schemas.microsoft.com/office/powerpoint/2010/main" val="1988391333"/>
              </p:ext>
            </p:extLst>
          </p:nvPr>
        </p:nvGraphicFramePr>
        <p:xfrm>
          <a:off x="0" y="2248930"/>
          <a:ext cx="12192000" cy="22365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a:extLst>
              <a:ext uri="{FF2B5EF4-FFF2-40B4-BE49-F238E27FC236}">
                <a16:creationId xmlns:a16="http://schemas.microsoft.com/office/drawing/2014/main" id="{B9A86AD3-DB33-3E4E-A98A-7DA8534DDE53}"/>
              </a:ext>
            </a:extLst>
          </p:cNvPr>
          <p:cNvGraphicFramePr>
            <a:graphicFrameLocks/>
          </p:cNvGraphicFramePr>
          <p:nvPr>
            <p:extLst>
              <p:ext uri="{D42A27DB-BD31-4B8C-83A1-F6EECF244321}">
                <p14:modId xmlns:p14="http://schemas.microsoft.com/office/powerpoint/2010/main" val="3388051185"/>
              </p:ext>
            </p:extLst>
          </p:nvPr>
        </p:nvGraphicFramePr>
        <p:xfrm>
          <a:off x="0" y="4775021"/>
          <a:ext cx="12192000" cy="223657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TextBox 5">
            <a:extLst>
              <a:ext uri="{FF2B5EF4-FFF2-40B4-BE49-F238E27FC236}">
                <a16:creationId xmlns:a16="http://schemas.microsoft.com/office/drawing/2014/main" id="{1B49F0BA-FA9D-3E48-A86A-543949EEF327}"/>
              </a:ext>
            </a:extLst>
          </p:cNvPr>
          <p:cNvSpPr txBox="1"/>
          <p:nvPr/>
        </p:nvSpPr>
        <p:spPr>
          <a:xfrm>
            <a:off x="247134" y="2365080"/>
            <a:ext cx="2268570" cy="369332"/>
          </a:xfrm>
          <a:prstGeom prst="rect">
            <a:avLst/>
          </a:prstGeom>
          <a:noFill/>
        </p:spPr>
        <p:txBody>
          <a:bodyPr wrap="none" rtlCol="0">
            <a:spAutoFit/>
          </a:bodyPr>
          <a:lstStyle/>
          <a:p>
            <a:r>
              <a:rPr lang="en-US"/>
              <a:t>Traditional experience</a:t>
            </a:r>
          </a:p>
        </p:txBody>
      </p:sp>
      <p:sp>
        <p:nvSpPr>
          <p:cNvPr id="7" name="TextBox 6">
            <a:extLst>
              <a:ext uri="{FF2B5EF4-FFF2-40B4-BE49-F238E27FC236}">
                <a16:creationId xmlns:a16="http://schemas.microsoft.com/office/drawing/2014/main" id="{DC9B61D3-E962-4C40-9C1E-4F782A0828F8}"/>
              </a:ext>
            </a:extLst>
          </p:cNvPr>
          <p:cNvSpPr txBox="1"/>
          <p:nvPr/>
        </p:nvSpPr>
        <p:spPr>
          <a:xfrm>
            <a:off x="247134" y="4693837"/>
            <a:ext cx="2697020" cy="369332"/>
          </a:xfrm>
          <a:prstGeom prst="rect">
            <a:avLst/>
          </a:prstGeom>
          <a:noFill/>
        </p:spPr>
        <p:txBody>
          <a:bodyPr wrap="none" rtlCol="0">
            <a:spAutoFit/>
          </a:bodyPr>
          <a:lstStyle/>
          <a:p>
            <a:r>
              <a:rPr lang="en-US"/>
              <a:t>Delivery/Carry-Out model</a:t>
            </a:r>
          </a:p>
        </p:txBody>
      </p:sp>
    </p:spTree>
    <p:extLst>
      <p:ext uri="{BB962C8B-B14F-4D97-AF65-F5344CB8AC3E}">
        <p14:creationId xmlns:p14="http://schemas.microsoft.com/office/powerpoint/2010/main" val="3768416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039D-EB22-42D6-94FC-BB54BECCC4AC}"/>
              </a:ext>
            </a:extLst>
          </p:cNvPr>
          <p:cNvSpPr>
            <a:spLocks noGrp="1"/>
          </p:cNvSpPr>
          <p:nvPr>
            <p:ph type="title"/>
          </p:nvPr>
        </p:nvSpPr>
        <p:spPr/>
        <p:txBody>
          <a:bodyPr/>
          <a:lstStyle/>
          <a:p>
            <a:r>
              <a:rPr lang="en-US">
                <a:ea typeface="+mj-lt"/>
                <a:cs typeface="+mj-lt"/>
              </a:rPr>
              <a:t>Effects of the process shifts</a:t>
            </a:r>
            <a:endParaRPr lang="en-US"/>
          </a:p>
        </p:txBody>
      </p:sp>
      <p:sp>
        <p:nvSpPr>
          <p:cNvPr id="3" name="Content Placeholder 2">
            <a:extLst>
              <a:ext uri="{FF2B5EF4-FFF2-40B4-BE49-F238E27FC236}">
                <a16:creationId xmlns:a16="http://schemas.microsoft.com/office/drawing/2014/main" id="{523685A8-D605-4CEB-A852-B574FA300377}"/>
              </a:ext>
            </a:extLst>
          </p:cNvPr>
          <p:cNvSpPr>
            <a:spLocks noGrp="1"/>
          </p:cNvSpPr>
          <p:nvPr>
            <p:ph idx="1"/>
          </p:nvPr>
        </p:nvSpPr>
        <p:spPr>
          <a:xfrm>
            <a:off x="2231136" y="2638044"/>
            <a:ext cx="7729728" cy="3503264"/>
          </a:xfrm>
        </p:spPr>
        <p:txBody>
          <a:bodyPr vert="horz" lIns="91440" tIns="45720" rIns="91440" bIns="45720" rtlCol="0" anchor="t">
            <a:normAutofit/>
          </a:bodyPr>
          <a:lstStyle/>
          <a:p>
            <a:r>
              <a:rPr lang="en-US"/>
              <a:t>Increased capacity for orders</a:t>
            </a:r>
          </a:p>
          <a:p>
            <a:pPr lvl="1"/>
            <a:r>
              <a:rPr lang="en-US"/>
              <a:t>Physical space of dining area no longer a limiter – only kitchen space/staff capabilities</a:t>
            </a:r>
          </a:p>
          <a:p>
            <a:r>
              <a:rPr lang="en-US"/>
              <a:t>Reduced need for service-oriented resources</a:t>
            </a:r>
          </a:p>
          <a:p>
            <a:pPr lvl="1"/>
            <a:r>
              <a:rPr lang="en-US"/>
              <a:t>Bare-bones operation of cooks and people able to handle order intake and packaging</a:t>
            </a:r>
          </a:p>
          <a:p>
            <a:pPr lvl="1"/>
            <a:r>
              <a:rPr lang="en-US"/>
              <a:t>Less employee idle time – all roles are directly related to food preparation and fulfillment</a:t>
            </a:r>
          </a:p>
          <a:p>
            <a:r>
              <a:rPr lang="en-US"/>
              <a:t>Lagging restaurants left in the dust</a:t>
            </a:r>
          </a:p>
        </p:txBody>
      </p:sp>
    </p:spTree>
    <p:extLst>
      <p:ext uri="{BB962C8B-B14F-4D97-AF65-F5344CB8AC3E}">
        <p14:creationId xmlns:p14="http://schemas.microsoft.com/office/powerpoint/2010/main" val="3164989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2C371-20F9-44E1-853F-24AD141ABD4A}"/>
              </a:ext>
            </a:extLst>
          </p:cNvPr>
          <p:cNvSpPr>
            <a:spLocks noGrp="1"/>
          </p:cNvSpPr>
          <p:nvPr>
            <p:ph type="title"/>
          </p:nvPr>
        </p:nvSpPr>
        <p:spPr/>
        <p:txBody>
          <a:bodyPr/>
          <a:lstStyle/>
          <a:p>
            <a:r>
              <a:rPr lang="en-US"/>
              <a:t>Flexibility within the restaurant industry</a:t>
            </a:r>
          </a:p>
        </p:txBody>
      </p:sp>
      <p:sp>
        <p:nvSpPr>
          <p:cNvPr id="3" name="Content Placeholder 2">
            <a:extLst>
              <a:ext uri="{FF2B5EF4-FFF2-40B4-BE49-F238E27FC236}">
                <a16:creationId xmlns:a16="http://schemas.microsoft.com/office/drawing/2014/main" id="{04B22775-E914-4887-9F5F-CF74A4A61AC7}"/>
              </a:ext>
            </a:extLst>
          </p:cNvPr>
          <p:cNvSpPr>
            <a:spLocks noGrp="1"/>
          </p:cNvSpPr>
          <p:nvPr>
            <p:ph idx="1"/>
          </p:nvPr>
        </p:nvSpPr>
        <p:spPr>
          <a:xfrm>
            <a:off x="2237280" y="2687206"/>
            <a:ext cx="7723583" cy="3101983"/>
          </a:xfrm>
        </p:spPr>
        <p:txBody>
          <a:bodyPr vert="horz" lIns="91440" tIns="45720" rIns="91440" bIns="45720" rtlCol="0" anchor="t">
            <a:normAutofit/>
          </a:bodyPr>
          <a:lstStyle/>
          <a:p>
            <a:r>
              <a:rPr lang="en-US" sz="2000">
                <a:solidFill>
                  <a:schemeClr val="tx1"/>
                </a:solidFill>
              </a:rPr>
              <a:t>Flexibility allows restaurant's limited staff due to the pandemic to be used effectively</a:t>
            </a:r>
          </a:p>
          <a:p>
            <a:endParaRPr lang="en-US" sz="2000">
              <a:solidFill>
                <a:schemeClr val="tx1"/>
              </a:solidFill>
            </a:endParaRPr>
          </a:p>
          <a:p>
            <a:r>
              <a:rPr lang="en-US" sz="2000">
                <a:solidFill>
                  <a:schemeClr val="tx1"/>
                </a:solidFill>
              </a:rPr>
              <a:t>A crucial example of flexibility would be to train employees for multiple roles to maximize usefulness and eliminate idle time</a:t>
            </a:r>
          </a:p>
          <a:p>
            <a:pPr lvl="2"/>
            <a:endParaRPr lang="en-US">
              <a:solidFill>
                <a:schemeClr val="tx1"/>
              </a:solidFill>
            </a:endParaRPr>
          </a:p>
          <a:p>
            <a:pPr lvl="2"/>
            <a:endParaRPr lang="en-US">
              <a:solidFill>
                <a:schemeClr val="tx1"/>
              </a:solidFill>
            </a:endParaRPr>
          </a:p>
          <a:p>
            <a:pPr lvl="2"/>
            <a:endParaRPr lang="en-US">
              <a:solidFill>
                <a:schemeClr val="tx1"/>
              </a:solidFill>
            </a:endParaRPr>
          </a:p>
          <a:p>
            <a:pPr lvl="2"/>
            <a:endParaRPr lang="en-US">
              <a:solidFill>
                <a:schemeClr val="tx1"/>
              </a:solidFill>
            </a:endParaRPr>
          </a:p>
          <a:p>
            <a:pPr lvl="2"/>
            <a:endParaRPr lang="en-US">
              <a:solidFill>
                <a:schemeClr val="tx1"/>
              </a:solidFill>
            </a:endParaRPr>
          </a:p>
          <a:p>
            <a:pPr marL="0" indent="0">
              <a:buNone/>
            </a:pPr>
            <a:endParaRPr lang="en-US">
              <a:solidFill>
                <a:schemeClr val="tx1"/>
              </a:solidFill>
            </a:endParaRPr>
          </a:p>
        </p:txBody>
      </p:sp>
      <p:sp>
        <p:nvSpPr>
          <p:cNvPr id="5" name="TextBox 4">
            <a:extLst>
              <a:ext uri="{FF2B5EF4-FFF2-40B4-BE49-F238E27FC236}">
                <a16:creationId xmlns:a16="http://schemas.microsoft.com/office/drawing/2014/main" id="{2338E6CE-B021-48CE-8F71-6AADDE836EB7}"/>
              </a:ext>
            </a:extLst>
          </p:cNvPr>
          <p:cNvSpPr txBox="1"/>
          <p:nvPr/>
        </p:nvSpPr>
        <p:spPr>
          <a:xfrm flipH="1">
            <a:off x="44246" y="3200399"/>
            <a:ext cx="1877961" cy="5229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940E0E96-3F9B-4A94-9DBB-4FD6BC7DFE0C}"/>
              </a:ext>
            </a:extLst>
          </p:cNvPr>
          <p:cNvSpPr txBox="1"/>
          <p:nvPr/>
        </p:nvSpPr>
        <p:spPr>
          <a:xfrm flipH="1" flipV="1">
            <a:off x="351504" y="3723360"/>
            <a:ext cx="206477" cy="8043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337F6DD6-3DA7-4391-828B-5E9B735C5635}"/>
              </a:ext>
            </a:extLst>
          </p:cNvPr>
          <p:cNvSpPr txBox="1"/>
          <p:nvPr/>
        </p:nvSpPr>
        <p:spPr>
          <a:xfrm rot="240000" flipV="1">
            <a:off x="2280454" y="6736036"/>
            <a:ext cx="8279990" cy="36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32044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EBE8-AE57-4246-9357-6B9EAFB76CC2}"/>
              </a:ext>
            </a:extLst>
          </p:cNvPr>
          <p:cNvSpPr>
            <a:spLocks noGrp="1"/>
          </p:cNvSpPr>
          <p:nvPr>
            <p:ph type="title"/>
          </p:nvPr>
        </p:nvSpPr>
        <p:spPr/>
        <p:txBody>
          <a:bodyPr/>
          <a:lstStyle/>
          <a:p>
            <a:r>
              <a:rPr lang="en-US"/>
              <a:t>Operations within the restaurant industry</a:t>
            </a:r>
          </a:p>
        </p:txBody>
      </p:sp>
      <p:sp>
        <p:nvSpPr>
          <p:cNvPr id="3" name="Content Placeholder 2">
            <a:extLst>
              <a:ext uri="{FF2B5EF4-FFF2-40B4-BE49-F238E27FC236}">
                <a16:creationId xmlns:a16="http://schemas.microsoft.com/office/drawing/2014/main" id="{62122486-1F9E-4007-B240-8FBEBF0364DB}"/>
              </a:ext>
            </a:extLst>
          </p:cNvPr>
          <p:cNvSpPr>
            <a:spLocks noGrp="1"/>
          </p:cNvSpPr>
          <p:nvPr>
            <p:ph idx="1"/>
          </p:nvPr>
        </p:nvSpPr>
        <p:spPr>
          <a:xfrm>
            <a:off x="2231136" y="2638044"/>
            <a:ext cx="7729728" cy="3396950"/>
          </a:xfrm>
        </p:spPr>
        <p:txBody>
          <a:bodyPr vert="horz" lIns="91440" tIns="45720" rIns="91440" bIns="45720" rtlCol="0" anchor="t">
            <a:normAutofit/>
          </a:bodyPr>
          <a:lstStyle/>
          <a:p>
            <a:r>
              <a:rPr lang="en-US"/>
              <a:t>Operations management pushes individuals to do their jobs, not only that, but improve such job as well </a:t>
            </a:r>
          </a:p>
          <a:p>
            <a:r>
              <a:rPr lang="en-US"/>
              <a:t>To implement operation management, managers are required to face three system inhibitors which are:</a:t>
            </a:r>
          </a:p>
          <a:p>
            <a:pPr lvl="4"/>
            <a:r>
              <a:rPr lang="en-US"/>
              <a:t>Waste</a:t>
            </a:r>
          </a:p>
          <a:p>
            <a:pPr lvl="4"/>
            <a:r>
              <a:rPr lang="en-US"/>
              <a:t>Variability</a:t>
            </a:r>
          </a:p>
          <a:p>
            <a:pPr lvl="4"/>
            <a:r>
              <a:rPr lang="en-US"/>
              <a:t>Inflexibility</a:t>
            </a:r>
          </a:p>
        </p:txBody>
      </p:sp>
    </p:spTree>
    <p:extLst>
      <p:ext uri="{BB962C8B-B14F-4D97-AF65-F5344CB8AC3E}">
        <p14:creationId xmlns:p14="http://schemas.microsoft.com/office/powerpoint/2010/main" val="149527712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TF00001246</Template>
  <Application>Microsoft Office PowerPoint</Application>
  <PresentationFormat>Widescreen</PresentationFormat>
  <Slides>10</Slides>
  <Notes>4</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Parcel</vt:lpstr>
      <vt:lpstr>Covid-19 and the restaurant industry</vt:lpstr>
      <vt:lpstr>Our topic</vt:lpstr>
      <vt:lpstr>Why is it important?</vt:lpstr>
      <vt:lpstr>How has it affected our economy?</vt:lpstr>
      <vt:lpstr>HOW HAS IT AFFECTED OUR ECONOMY?</vt:lpstr>
      <vt:lpstr>COVID-19 presented a need for Operational process shifts</vt:lpstr>
      <vt:lpstr>Effects of the process shifts</vt:lpstr>
      <vt:lpstr>Flexibility within the restaurant industry</vt:lpstr>
      <vt:lpstr>Operations within the restaurant industry</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cp:revision>
  <dcterms:created xsi:type="dcterms:W3CDTF">2022-03-02T03:23:35Z</dcterms:created>
  <dcterms:modified xsi:type="dcterms:W3CDTF">2024-04-29T01:07:00Z</dcterms:modified>
</cp:coreProperties>
</file>