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89" r:id="rId20"/>
    <p:sldId id="277" r:id="rId21"/>
    <p:sldId id="279" r:id="rId22"/>
    <p:sldId id="280" r:id="rId23"/>
    <p:sldId id="281" r:id="rId24"/>
    <p:sldId id="282" r:id="rId25"/>
    <p:sldId id="283" r:id="rId26"/>
    <p:sldId id="284" r:id="rId27"/>
    <p:sldId id="288" r:id="rId28"/>
    <p:sldId id="290" r:id="rId29"/>
    <p:sldId id="291"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55" d="100"/>
          <a:sy n="55" d="100"/>
        </p:scale>
        <p:origin x="59" y="28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256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434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EHJ9uYx5L58"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descr="Creative Common License Logo"/>
          <p:cNvPicPr preferRelativeResize="0"/>
          <p:nvPr/>
        </p:nvPicPr>
        <p:blipFill rotWithShape="1">
          <a:blip r:embed="rId3">
            <a:alphaModFix/>
          </a:blip>
          <a:srcRect/>
          <a:stretch/>
        </p:blipFill>
        <p:spPr>
          <a:xfrm>
            <a:off x="13130212" y="7189782"/>
            <a:ext cx="1968500" cy="6683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descr="Picture of hand counting word frequencies"/>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descr="Picture of hand counting word frequencies"/>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descr="Picture of hand counting word frequencies"/>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dirty="0">
              <a:solidFill>
                <a:srgbClr val="FFD966"/>
              </a:solidFill>
            </a:endParaRPr>
          </a:p>
        </p:txBody>
      </p:sp>
      <p:sp>
        <p:nvSpPr>
          <p:cNvPr id="5" name="Text Placeholder 4">
            <a:extLst>
              <a:ext uri="{FF2B5EF4-FFF2-40B4-BE49-F238E27FC236}">
                <a16:creationId xmlns:a16="http://schemas.microsoft.com/office/drawing/2014/main" id="{086888F2-0E39-4AB8-9D80-D748FC96BC3C}"/>
              </a:ext>
            </a:extLst>
          </p:cNvPr>
          <p:cNvSpPr>
            <a:spLocks noGrp="1"/>
          </p:cNvSpPr>
          <p:nvPr>
            <p:ph type="body" idx="1"/>
          </p:nvPr>
        </p:nvSpPr>
        <p:spPr/>
        <p:txBody>
          <a:bodyPr/>
          <a:lstStyle/>
          <a:p>
            <a:pPr marL="481839" indent="0">
              <a:buNone/>
            </a:pPr>
            <a:r>
              <a:rPr lang="en-US"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a:p>
            <a:endParaRPr lang="en-US" dirty="0"/>
          </a:p>
        </p:txBody>
      </p:sp>
    </p:spTree>
    <p:extLst>
      <p:ext uri="{BB962C8B-B14F-4D97-AF65-F5344CB8AC3E}">
        <p14:creationId xmlns:p14="http://schemas.microsoft.com/office/powerpoint/2010/main" val="389914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descr="Picture of various suitcases"/>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Shape 422"/>
          <p:cNvSpPr txBox="1"/>
          <p:nvPr/>
        </p:nvSpPr>
        <p:spPr>
          <a:xfrm>
            <a:off x="1064754" y="2679817"/>
            <a:ext cx="14348102"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914399" y="5341360"/>
            <a:ext cx="14648811"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dirty="0">
                <a:solidFill>
                  <a:srgbClr val="00FFFF"/>
                </a:solidFill>
                <a:latin typeface="Arial" charset="0"/>
                <a:ea typeface="Arial" charset="0"/>
                <a:cs typeface="Arial" charset="0"/>
                <a:sym typeface="Cabin"/>
              </a:rPr>
              <a:t>Our computers are fast and have vast amounts of memory and could be very helpful to us if we only knew the language to speak to explain to the computer what we would like it to do next.  If we knew this language we could tell the computer to do tasks on our behalf that were repetitive. Interestingly, the kinds of things computers can do best are often the kinds of things that we humans find boring and mind-numbing.</a:t>
            </a:r>
          </a:p>
        </p:txBody>
      </p:sp>
      <p:sp>
        <p:nvSpPr>
          <p:cNvPr id="3" name="Title 2">
            <a:extLst>
              <a:ext uri="{FF2B5EF4-FFF2-40B4-BE49-F238E27FC236}">
                <a16:creationId xmlns:a16="http://schemas.microsoft.com/office/drawing/2014/main" id="{80B8D5FB-E2D9-4591-B49F-1BC14B933495}"/>
              </a:ext>
            </a:extLst>
          </p:cNvPr>
          <p:cNvSpPr>
            <a:spLocks noGrp="1"/>
          </p:cNvSpPr>
          <p:nvPr>
            <p:ph type="title"/>
          </p:nvPr>
        </p:nvSpPr>
        <p:spPr/>
        <p:txBody>
          <a:bodyPr/>
          <a:lstStyle/>
          <a:p>
            <a:r>
              <a:rPr lang="en-US" sz="7200" dirty="0">
                <a:solidFill>
                  <a:srgbClr val="FFD966"/>
                </a:solidFill>
                <a:latin typeface="Arial" charset="0"/>
                <a:ea typeface="Arial" charset="0"/>
                <a:cs typeface="Arial" charset="0"/>
                <a:sym typeface="Cabin"/>
              </a:rPr>
              <a:t>Counting Words in Text</a:t>
            </a:r>
            <a:endParaRPr lang="en-US" sz="7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'Enter a line of text: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'Words:', words</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'Counting...</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'Counts', </a:t>
            </a:r>
            <a:r>
              <a:rPr lang="en-US" sz="3000" i="0" u="none" strike="noStrike" cap="none" dirty="0">
                <a:solidFill>
                  <a:srgbClr val="00FF00"/>
                </a:solidFill>
                <a:latin typeface="Courier"/>
                <a:ea typeface="Courier"/>
                <a:cs typeface="Courier"/>
                <a:sym typeface="Courier New"/>
              </a:rPr>
              <a:t>counts</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'Words:', words</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'Counting...’</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'Counts', counts</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p>
          <a:p>
            <a:pPr lvl="0">
              <a:buClr>
                <a:srgbClr val="00FF00"/>
              </a:buClr>
              <a:buSzPct val="25000"/>
            </a:pPr>
            <a:r>
              <a:rPr lang="en-US" sz="2600" dirty="0">
                <a:solidFill>
                  <a:srgbClr val="FF00FF"/>
                </a:solidFill>
                <a:latin typeface="Courier"/>
                <a:ea typeface="Courier"/>
                <a:cs typeface="Courier"/>
                <a:sym typeface="Courier New"/>
              </a:rPr>
              <a:t>    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a:t>
            </a:r>
            <a:r>
              <a:rPr lang="en-US" sz="2600" i="0" u="none" strike="noStrike" cap="none" dirty="0" err="1">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bigcount</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8000">
              <a:schemeClr val="accent3">
                <a:lumMod val="22000"/>
                <a:lumOff val="78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dirty="0">
                <a:solidFill>
                  <a:srgbClr val="0070C0"/>
                </a:solidFill>
                <a:latin typeface="Arial" charset="0"/>
                <a:ea typeface="Arial" charset="0"/>
                <a:cs typeface="Arial" charset="0"/>
                <a:sym typeface="Cabin"/>
              </a:rPr>
              <a:t>Punctuations in Python</a:t>
            </a:r>
            <a:endParaRPr lang="en-US" sz="7600" u="none" strike="noStrike" cap="none" dirty="0">
              <a:solidFill>
                <a:srgbClr val="0070C0"/>
              </a:solidFill>
              <a:latin typeface="Arial" charset="0"/>
              <a:ea typeface="Arial" charset="0"/>
              <a:cs typeface="Arial" charset="0"/>
              <a:sym typeface="Cabin"/>
            </a:endParaRPr>
          </a:p>
        </p:txBody>
      </p:sp>
      <p:sp>
        <p:nvSpPr>
          <p:cNvPr id="473" name="Shape 473"/>
          <p:cNvSpPr txBox="1">
            <a:spLocks noGrp="1"/>
          </p:cNvSpPr>
          <p:nvPr>
            <p:ph type="body" idx="1"/>
          </p:nvPr>
        </p:nvSpPr>
        <p:spPr>
          <a:prstGeom prst="rect">
            <a:avLst/>
          </a:prstGeom>
          <a:noFill/>
          <a:ln>
            <a:noFill/>
          </a:ln>
        </p:spPr>
        <p:txBody>
          <a:bodyPr lIns="38100" tIns="38100" rIns="38100" bIns="38100" anchor="ctr" anchorCtr="0">
            <a:noAutofit/>
          </a:bodyPr>
          <a:lstStyle/>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To check </a:t>
            </a:r>
            <a:r>
              <a:rPr lang="en-US" sz="3600" dirty="0" err="1">
                <a:solidFill>
                  <a:srgbClr val="002060"/>
                </a:solidFill>
                <a:latin typeface="Arial" charset="0"/>
                <a:ea typeface="Arial" charset="0"/>
                <a:cs typeface="Arial" charset="0"/>
                <a:sym typeface="Cabin"/>
              </a:rPr>
              <a:t>punctions</a:t>
            </a:r>
            <a:r>
              <a:rPr lang="en-US" sz="3600" dirty="0">
                <a:solidFill>
                  <a:srgbClr val="002060"/>
                </a:solidFill>
                <a:latin typeface="Arial" charset="0"/>
                <a:ea typeface="Arial" charset="0"/>
                <a:cs typeface="Arial" charset="0"/>
                <a:sym typeface="Cabin"/>
              </a:rPr>
              <a:t> in Python</a:t>
            </a:r>
          </a:p>
          <a:p>
            <a:pPr marL="0" lvl="0" indent="0">
              <a:spcBef>
                <a:spcPts val="0"/>
              </a:spcBef>
              <a:spcAft>
                <a:spcPts val="1000"/>
              </a:spcAft>
              <a:buSzPct val="100000"/>
              <a:buNone/>
            </a:pPr>
            <a:endParaRPr lang="en-US" sz="3600" dirty="0">
              <a:solidFill>
                <a:srgbClr val="002060"/>
              </a:solidFill>
              <a:latin typeface="Arial" charset="0"/>
              <a:ea typeface="Arial" charset="0"/>
              <a:cs typeface="Arial" charset="0"/>
              <a:sym typeface="Cabin"/>
            </a:endParaRP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&gt;&gt;&gt; import string</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&gt;&gt;&gt; </a:t>
            </a:r>
            <a:r>
              <a:rPr lang="en-US" sz="3600" dirty="0" err="1">
                <a:solidFill>
                  <a:srgbClr val="002060"/>
                </a:solidFill>
                <a:latin typeface="Arial" charset="0"/>
                <a:ea typeface="Arial" charset="0"/>
                <a:cs typeface="Arial" charset="0"/>
                <a:sym typeface="Cabin"/>
              </a:rPr>
              <a:t>string.punctuation</a:t>
            </a:r>
            <a:endParaRPr lang="en-US" sz="3600" dirty="0">
              <a:solidFill>
                <a:srgbClr val="002060"/>
              </a:solidFill>
              <a:latin typeface="Arial" charset="0"/>
              <a:ea typeface="Arial" charset="0"/>
              <a:cs typeface="Arial" charset="0"/>
              <a:sym typeface="Cabin"/>
            </a:endParaRP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'!"#$%&amp;\'()*+,-./:;&lt;=&gt;?@[\\]^_`{|}~'</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&gt;&gt;&gt; </a:t>
            </a:r>
            <a:endParaRPr lang="en-US" sz="3600" u="none" strike="noStrike" cap="none" dirty="0">
              <a:solidFill>
                <a:srgbClr val="002060"/>
              </a:solidFill>
              <a:latin typeface="Arial" charset="0"/>
              <a:ea typeface="Arial" charset="0"/>
              <a:cs typeface="Arial" charset="0"/>
              <a:sym typeface="Cabin"/>
            </a:endParaRPr>
          </a:p>
        </p:txBody>
      </p:sp>
    </p:spTree>
    <p:extLst>
      <p:ext uri="{BB962C8B-B14F-4D97-AF65-F5344CB8AC3E}">
        <p14:creationId xmlns:p14="http://schemas.microsoft.com/office/powerpoint/2010/main" val="2033885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8000">
              <a:schemeClr val="accent3">
                <a:lumMod val="22000"/>
                <a:lumOff val="78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dirty="0">
                <a:solidFill>
                  <a:srgbClr val="0070C0"/>
                </a:solidFill>
                <a:latin typeface="Arial" charset="0"/>
                <a:ea typeface="Arial" charset="0"/>
                <a:cs typeface="Arial" charset="0"/>
                <a:sym typeface="Cabin"/>
              </a:rPr>
              <a:t>Remove Punctuations</a:t>
            </a:r>
            <a:endParaRPr lang="en-US" sz="7600" u="none" strike="noStrike" cap="none" dirty="0">
              <a:solidFill>
                <a:srgbClr val="0070C0"/>
              </a:solidFill>
              <a:latin typeface="Arial" charset="0"/>
              <a:ea typeface="Arial" charset="0"/>
              <a:cs typeface="Arial" charset="0"/>
              <a:sym typeface="Cabin"/>
            </a:endParaRPr>
          </a:p>
        </p:txBody>
      </p:sp>
      <p:sp>
        <p:nvSpPr>
          <p:cNvPr id="473" name="Shape 473"/>
          <p:cNvSpPr txBox="1">
            <a:spLocks noGrp="1"/>
          </p:cNvSpPr>
          <p:nvPr>
            <p:ph type="body" idx="1"/>
          </p:nvPr>
        </p:nvSpPr>
        <p:spPr>
          <a:prstGeom prst="rect">
            <a:avLst/>
          </a:prstGeom>
          <a:noFill/>
          <a:ln>
            <a:noFill/>
          </a:ln>
        </p:spPr>
        <p:txBody>
          <a:bodyPr lIns="38100" tIns="38100" rIns="38100" bIns="38100" anchor="ctr" anchorCtr="0">
            <a:noAutofit/>
          </a:bodyPr>
          <a:lstStyle/>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import re</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import string</a:t>
            </a:r>
          </a:p>
          <a:p>
            <a:pPr marL="0" lvl="0" indent="0">
              <a:spcBef>
                <a:spcPts val="0"/>
              </a:spcBef>
              <a:spcAft>
                <a:spcPts val="1000"/>
              </a:spcAft>
              <a:buSzPct val="100000"/>
              <a:buNone/>
            </a:pPr>
            <a:r>
              <a:rPr lang="en-US" sz="3600" dirty="0" err="1">
                <a:solidFill>
                  <a:srgbClr val="002060"/>
                </a:solidFill>
                <a:latin typeface="Arial" charset="0"/>
                <a:ea typeface="Arial" charset="0"/>
                <a:cs typeface="Arial" charset="0"/>
                <a:sym typeface="Cabin"/>
              </a:rPr>
              <a:t>fh</a:t>
            </a:r>
            <a:r>
              <a:rPr lang="en-US" sz="3600" dirty="0">
                <a:solidFill>
                  <a:srgbClr val="002060"/>
                </a:solidFill>
                <a:latin typeface="Arial" charset="0"/>
                <a:ea typeface="Arial" charset="0"/>
                <a:cs typeface="Arial" charset="0"/>
                <a:sym typeface="Cabin"/>
              </a:rPr>
              <a:t>=open(</a:t>
            </a:r>
            <a:r>
              <a:rPr lang="en-US" sz="3600" dirty="0" err="1">
                <a:solidFill>
                  <a:srgbClr val="002060"/>
                </a:solidFill>
                <a:latin typeface="Arial" charset="0"/>
                <a:ea typeface="Arial" charset="0"/>
                <a:cs typeface="Arial" charset="0"/>
                <a:sym typeface="Cabin"/>
              </a:rPr>
              <a:t>fname</a:t>
            </a:r>
            <a:r>
              <a:rPr lang="en-US" sz="3600" dirty="0">
                <a:solidFill>
                  <a:srgbClr val="002060"/>
                </a:solidFill>
                <a:latin typeface="Arial" charset="0"/>
                <a:ea typeface="Arial" charset="0"/>
                <a:cs typeface="Arial" charset="0"/>
                <a:sym typeface="Cabin"/>
              </a:rPr>
              <a:t>)</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test = </a:t>
            </a:r>
            <a:r>
              <a:rPr lang="en-US" sz="3600" dirty="0" err="1">
                <a:solidFill>
                  <a:srgbClr val="002060"/>
                </a:solidFill>
                <a:latin typeface="Arial" charset="0"/>
                <a:ea typeface="Arial" charset="0"/>
                <a:cs typeface="Arial" charset="0"/>
                <a:sym typeface="Cabin"/>
              </a:rPr>
              <a:t>dict</a:t>
            </a:r>
            <a:r>
              <a:rPr lang="en-US" sz="3600" dirty="0">
                <a:solidFill>
                  <a:srgbClr val="002060"/>
                </a:solidFill>
                <a:latin typeface="Arial" charset="0"/>
                <a:ea typeface="Arial" charset="0"/>
                <a:cs typeface="Arial" charset="0"/>
                <a:sym typeface="Cabin"/>
              </a:rPr>
              <a:t>()</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regex = </a:t>
            </a:r>
            <a:r>
              <a:rPr lang="en-US" sz="3600" dirty="0" err="1">
                <a:solidFill>
                  <a:srgbClr val="002060"/>
                </a:solidFill>
                <a:latin typeface="Arial" charset="0"/>
                <a:ea typeface="Arial" charset="0"/>
                <a:cs typeface="Arial" charset="0"/>
                <a:sym typeface="Cabin"/>
              </a:rPr>
              <a:t>re.compile</a:t>
            </a:r>
            <a:r>
              <a:rPr lang="en-US" sz="3600" dirty="0">
                <a:solidFill>
                  <a:srgbClr val="002060"/>
                </a:solidFill>
                <a:latin typeface="Arial" charset="0"/>
                <a:ea typeface="Arial" charset="0"/>
                <a:cs typeface="Arial" charset="0"/>
                <a:sym typeface="Cabin"/>
              </a:rPr>
              <a:t>('[^a-zA-Z0-9]') </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for line in </a:t>
            </a:r>
            <a:r>
              <a:rPr lang="en-US" sz="3600" dirty="0" err="1">
                <a:solidFill>
                  <a:srgbClr val="002060"/>
                </a:solidFill>
                <a:latin typeface="Arial" charset="0"/>
                <a:ea typeface="Arial" charset="0"/>
                <a:cs typeface="Arial" charset="0"/>
                <a:sym typeface="Cabin"/>
              </a:rPr>
              <a:t>fh</a:t>
            </a:r>
            <a:r>
              <a:rPr lang="en-US" sz="3600" dirty="0">
                <a:solidFill>
                  <a:srgbClr val="002060"/>
                </a:solidFill>
                <a:latin typeface="Arial" charset="0"/>
                <a:ea typeface="Arial" charset="0"/>
                <a:cs typeface="Arial" charset="0"/>
                <a:sym typeface="Cabin"/>
              </a:rPr>
              <a:t>:</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        line = </a:t>
            </a:r>
            <a:r>
              <a:rPr lang="en-US" sz="3600" dirty="0" err="1">
                <a:solidFill>
                  <a:srgbClr val="FF0000"/>
                </a:solidFill>
                <a:latin typeface="Arial" charset="0"/>
                <a:ea typeface="Arial" charset="0"/>
                <a:cs typeface="Arial" charset="0"/>
                <a:sym typeface="Cabin"/>
              </a:rPr>
              <a:t>line.translate</a:t>
            </a:r>
            <a:r>
              <a:rPr lang="en-US" sz="3600" dirty="0">
                <a:solidFill>
                  <a:srgbClr val="FF0000"/>
                </a:solidFill>
                <a:latin typeface="Arial" charset="0"/>
                <a:ea typeface="Arial" charset="0"/>
                <a:cs typeface="Arial" charset="0"/>
                <a:sym typeface="Cabin"/>
              </a:rPr>
              <a:t>(</a:t>
            </a:r>
            <a:r>
              <a:rPr lang="en-US" sz="3600" dirty="0" err="1">
                <a:solidFill>
                  <a:srgbClr val="FF0000"/>
                </a:solidFill>
                <a:latin typeface="Arial" charset="0"/>
                <a:ea typeface="Arial" charset="0"/>
                <a:cs typeface="Arial" charset="0"/>
                <a:sym typeface="Cabin"/>
              </a:rPr>
              <a:t>line.maketrans</a:t>
            </a:r>
            <a:r>
              <a:rPr lang="en-US" sz="3600" dirty="0">
                <a:solidFill>
                  <a:srgbClr val="FF0000"/>
                </a:solidFill>
                <a:latin typeface="Arial" charset="0"/>
                <a:ea typeface="Arial" charset="0"/>
                <a:cs typeface="Arial" charset="0"/>
                <a:sym typeface="Cabin"/>
              </a:rPr>
              <a:t>('','',</a:t>
            </a:r>
            <a:r>
              <a:rPr lang="en-US" sz="3600" dirty="0" err="1">
                <a:solidFill>
                  <a:srgbClr val="FF0000"/>
                </a:solidFill>
                <a:latin typeface="Arial" charset="0"/>
                <a:ea typeface="Arial" charset="0"/>
                <a:cs typeface="Arial" charset="0"/>
                <a:sym typeface="Cabin"/>
              </a:rPr>
              <a:t>string.punctuation</a:t>
            </a:r>
            <a:r>
              <a:rPr lang="en-US" sz="3600" dirty="0">
                <a:solidFill>
                  <a:srgbClr val="FF0000"/>
                </a:solidFill>
                <a:latin typeface="Arial" charset="0"/>
                <a:ea typeface="Arial" charset="0"/>
                <a:cs typeface="Arial" charset="0"/>
                <a:sym typeface="Cabin"/>
              </a:rPr>
              <a:t>))</a:t>
            </a:r>
          </a:p>
          <a:p>
            <a:pPr marL="0" lvl="0" indent="0">
              <a:spcBef>
                <a:spcPts val="0"/>
              </a:spcBef>
              <a:spcAft>
                <a:spcPts val="1000"/>
              </a:spcAft>
              <a:buSzPct val="100000"/>
              <a:buNone/>
            </a:pPr>
            <a:r>
              <a:rPr lang="en-US" sz="3600" dirty="0">
                <a:solidFill>
                  <a:srgbClr val="002060"/>
                </a:solidFill>
                <a:latin typeface="Arial" charset="0"/>
                <a:ea typeface="Arial" charset="0"/>
                <a:cs typeface="Arial" charset="0"/>
                <a:sym typeface="Cabin"/>
              </a:rPr>
              <a:t>        line=</a:t>
            </a:r>
            <a:r>
              <a:rPr lang="en-US" sz="3600" dirty="0" err="1">
                <a:solidFill>
                  <a:srgbClr val="002060"/>
                </a:solidFill>
                <a:latin typeface="Arial" charset="0"/>
                <a:ea typeface="Arial" charset="0"/>
                <a:cs typeface="Arial" charset="0"/>
                <a:sym typeface="Cabin"/>
              </a:rPr>
              <a:t>line.lower</a:t>
            </a:r>
            <a:r>
              <a:rPr lang="en-US" sz="3600" dirty="0">
                <a:solidFill>
                  <a:srgbClr val="002060"/>
                </a:solidFill>
                <a:latin typeface="Arial" charset="0"/>
                <a:ea typeface="Arial" charset="0"/>
                <a:cs typeface="Arial" charset="0"/>
                <a:sym typeface="Cabin"/>
              </a:rPr>
              <a:t>().</a:t>
            </a:r>
            <a:r>
              <a:rPr lang="en-US" sz="3600" dirty="0" err="1">
                <a:solidFill>
                  <a:srgbClr val="002060"/>
                </a:solidFill>
                <a:latin typeface="Arial" charset="0"/>
                <a:ea typeface="Arial" charset="0"/>
                <a:cs typeface="Arial" charset="0"/>
                <a:sym typeface="Cabin"/>
              </a:rPr>
              <a:t>rstrip</a:t>
            </a:r>
            <a:r>
              <a:rPr lang="en-US" sz="3600" dirty="0">
                <a:solidFill>
                  <a:srgbClr val="002060"/>
                </a:solidFill>
                <a:latin typeface="Arial" charset="0"/>
                <a:ea typeface="Arial" charset="0"/>
                <a:cs typeface="Arial" charset="0"/>
                <a:sym typeface="Cabin"/>
              </a:rPr>
              <a:t>()</a:t>
            </a:r>
            <a:endParaRPr lang="en-US" sz="3600" u="none" strike="noStrike" cap="none" dirty="0">
              <a:solidFill>
                <a:srgbClr val="002060"/>
              </a:solidFill>
              <a:latin typeface="Arial" charset="0"/>
              <a:ea typeface="Arial" charset="0"/>
              <a:cs typeface="Arial" charset="0"/>
              <a:sym typeface="Cabin"/>
            </a:endParaRPr>
          </a:p>
        </p:txBody>
      </p:sp>
    </p:spTree>
    <p:extLst>
      <p:ext uri="{BB962C8B-B14F-4D97-AF65-F5344CB8AC3E}">
        <p14:creationId xmlns:p14="http://schemas.microsoft.com/office/powerpoint/2010/main" val="405810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2" name="Text Placeholder 1">
            <a:extLst>
              <a:ext uri="{FF2B5EF4-FFF2-40B4-BE49-F238E27FC236}">
                <a16:creationId xmlns:a16="http://schemas.microsoft.com/office/drawing/2014/main" id="{7E613DDB-257E-4137-BBDF-E8DBB09C5C5B}"/>
              </a:ext>
            </a:extLst>
          </p:cNvPr>
          <p:cNvSpPr>
            <a:spLocks noGrp="1"/>
          </p:cNvSpPr>
          <p:nvPr>
            <p:ph type="body" idx="1"/>
          </p:nvPr>
        </p:nvSpPr>
        <p:spPr/>
        <p:txBody>
          <a:bodyPr numCol="2"/>
          <a:lstStyle/>
          <a:p>
            <a:r>
              <a:rPr lang="en-US" sz="4000" dirty="0">
                <a:solidFill>
                  <a:schemeClr val="bg1"/>
                </a:solidFill>
              </a:rPr>
              <a:t>What is a collection?</a:t>
            </a:r>
          </a:p>
          <a:p>
            <a:r>
              <a:rPr lang="en-US" sz="4000" dirty="0">
                <a:solidFill>
                  <a:schemeClr val="bg1"/>
                </a:solidFill>
              </a:rPr>
              <a:t>Lists vs, Dictionaries</a:t>
            </a:r>
          </a:p>
          <a:p>
            <a:r>
              <a:rPr lang="en-US" sz="4000" dirty="0">
                <a:solidFill>
                  <a:schemeClr val="bg1"/>
                </a:solidFill>
              </a:rPr>
              <a:t>Dictionary constants</a:t>
            </a:r>
          </a:p>
          <a:p>
            <a:r>
              <a:rPr lang="en-US" sz="4000" dirty="0">
                <a:solidFill>
                  <a:schemeClr val="bg1"/>
                </a:solidFill>
              </a:rPr>
              <a:t>The most common word</a:t>
            </a:r>
          </a:p>
          <a:p>
            <a:r>
              <a:rPr lang="en-US" sz="4000" dirty="0">
                <a:solidFill>
                  <a:schemeClr val="bg1"/>
                </a:solidFill>
              </a:rPr>
              <a:t>Using the </a:t>
            </a:r>
            <a:r>
              <a:rPr lang="en-US" sz="4000" dirty="0">
                <a:solidFill>
                  <a:srgbClr val="FF0000"/>
                </a:solidFill>
              </a:rPr>
              <a:t>get() </a:t>
            </a:r>
            <a:r>
              <a:rPr lang="en-US" sz="4000" dirty="0">
                <a:solidFill>
                  <a:schemeClr val="bg1"/>
                </a:solidFill>
              </a:rPr>
              <a:t>method</a:t>
            </a:r>
          </a:p>
          <a:p>
            <a:r>
              <a:rPr lang="en-US" sz="4000" dirty="0">
                <a:solidFill>
                  <a:schemeClr val="bg1"/>
                </a:solidFill>
              </a:rPr>
              <a:t>Hashing, and lack of order</a:t>
            </a:r>
          </a:p>
          <a:p>
            <a:r>
              <a:rPr lang="en-US" sz="4000" dirty="0">
                <a:solidFill>
                  <a:schemeClr val="bg1"/>
                </a:solidFill>
              </a:rPr>
              <a:t>Writing dictionary loops</a:t>
            </a:r>
          </a:p>
          <a:p>
            <a:r>
              <a:rPr lang="en-US" sz="4000" dirty="0">
                <a:solidFill>
                  <a:schemeClr val="bg1"/>
                </a:solidFill>
              </a:rPr>
              <a:t>Sneak peek: tuples</a:t>
            </a:r>
          </a:p>
          <a:p>
            <a:r>
              <a:rPr lang="en-US" sz="4000" dirty="0">
                <a:solidFill>
                  <a:schemeClr val="bg1"/>
                </a:solidFill>
              </a:rPr>
              <a:t>Sorting dictionaries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4" name="Shape 504" descr="Creative Common License Logo"/>
          <p:cNvPicPr preferRelativeResize="0"/>
          <p:nvPr/>
        </p:nvPicPr>
        <p:blipFill rotWithShape="1">
          <a:blip r:embed="rId5">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092632" y="789709"/>
            <a:ext cx="13994968"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descr="Picture of pringles chip"/>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descr="Picture of Pringles chip can"/>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descr="Picture of various items from the bag"/>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descr="Picture of potato chips"/>
          <p:cNvPicPr preferRelativeResize="0"/>
          <p:nvPr/>
        </p:nvPicPr>
        <p:blipFill rotWithShape="1">
          <a:blip r:embed="rId6">
            <a:alphaModFix/>
          </a:blip>
          <a:srcRect/>
          <a:stretch/>
        </p:blipFill>
        <p:spPr>
          <a:xfrm>
            <a:off x="10529886" y="5562600"/>
            <a:ext cx="1889125" cy="1384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descr="Picture of potato chips"/>
          <p:cNvPicPr preferRelativeResize="0"/>
          <p:nvPr/>
        </p:nvPicPr>
        <p:blipFill rotWithShape="1">
          <a:blip r:embed="rId3">
            <a:alphaModFix/>
          </a:blip>
          <a:srcRect/>
          <a:stretch/>
        </p:blipFill>
        <p:spPr>
          <a:xfrm>
            <a:off x="1848213" y="2803241"/>
            <a:ext cx="4092320" cy="3020689"/>
          </a:xfrm>
          <a:prstGeom prst="rect">
            <a:avLst/>
          </a:prstGeom>
          <a:noFill/>
          <a:ln>
            <a:noFill/>
          </a:ln>
        </p:spPr>
      </p:pic>
      <p:pic>
        <p:nvPicPr>
          <p:cNvPr id="238" name="Shape 238" descr="Picture of various items from the bag"/>
          <p:cNvPicPr preferRelativeResize="0"/>
          <p:nvPr/>
        </p:nvPicPr>
        <p:blipFill rotWithShape="1">
          <a:blip r:embed="rId4">
            <a:alphaModFix/>
          </a:blip>
          <a:srcRect/>
          <a:stretch/>
        </p:blipFill>
        <p:spPr>
          <a:xfrm>
            <a:off x="9183687" y="1169860"/>
            <a:ext cx="5916613" cy="6267806"/>
          </a:xfrm>
          <a:prstGeom prst="rect">
            <a:avLst/>
          </a:prstGeom>
          <a:noFill/>
          <a:ln>
            <a:noFill/>
          </a:ln>
        </p:spPr>
      </p:pic>
      <p:sp>
        <p:nvSpPr>
          <p:cNvPr id="240" name="Shape 240"/>
          <p:cNvSpPr txBox="1"/>
          <p:nvPr/>
        </p:nvSpPr>
        <p:spPr>
          <a:xfrm>
            <a:off x="12151603" y="5868682"/>
            <a:ext cx="1325057" cy="348012"/>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money</a:t>
            </a:r>
          </a:p>
        </p:txBody>
      </p:sp>
      <p:sp>
        <p:nvSpPr>
          <p:cNvPr id="241" name="Shape 241"/>
          <p:cNvSpPr txBox="1"/>
          <p:nvPr/>
        </p:nvSpPr>
        <p:spPr>
          <a:xfrm>
            <a:off x="13710808" y="3811602"/>
            <a:ext cx="1060742" cy="386048"/>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tissue</a:t>
            </a:r>
          </a:p>
        </p:txBody>
      </p:sp>
      <p:sp>
        <p:nvSpPr>
          <p:cNvPr id="242" name="Shape 242"/>
          <p:cNvSpPr txBox="1"/>
          <p:nvPr/>
        </p:nvSpPr>
        <p:spPr>
          <a:xfrm>
            <a:off x="9128062" y="4410498"/>
            <a:ext cx="1366059" cy="400166"/>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000" u="none" strike="noStrike" cap="none" dirty="0">
                <a:solidFill>
                  <a:schemeClr val="lt1"/>
                </a:solidFill>
                <a:latin typeface="Arial" charset="0"/>
                <a:ea typeface="Arial" charset="0"/>
                <a:cs typeface="Arial" charset="0"/>
                <a:sym typeface="Cabin"/>
              </a:rPr>
              <a:t>calculator</a:t>
            </a:r>
          </a:p>
        </p:txBody>
      </p:sp>
      <p:sp>
        <p:nvSpPr>
          <p:cNvPr id="243" name="Shape 243"/>
          <p:cNvSpPr txBox="1"/>
          <p:nvPr/>
        </p:nvSpPr>
        <p:spPr>
          <a:xfrm>
            <a:off x="8519944" y="5668597"/>
            <a:ext cx="1483758" cy="400167"/>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perfume</a:t>
            </a:r>
          </a:p>
        </p:txBody>
      </p:sp>
      <p:sp>
        <p:nvSpPr>
          <p:cNvPr id="244" name="Shape 244"/>
          <p:cNvSpPr txBox="1"/>
          <p:nvPr/>
        </p:nvSpPr>
        <p:spPr>
          <a:xfrm>
            <a:off x="10148206" y="6327742"/>
            <a:ext cx="970461" cy="335127"/>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descr="Picture of various items from the bag"/>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2579</Words>
  <Application>Microsoft Office PowerPoint</Application>
  <PresentationFormat>Custom</PresentationFormat>
  <Paragraphs>345</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Cabin</vt:lpstr>
      <vt:lpstr>Courier</vt:lpstr>
      <vt:lpstr>Gill Sans</vt:lpstr>
      <vt:lpstr>ヒラギノ角ゴ ProN W3</vt:lpstr>
      <vt:lpstr>Arial</vt:lpstr>
      <vt:lpstr>Courier New</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Words in Text</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Punctuations in Python</vt:lpstr>
      <vt:lpstr>Remove Punctuations</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Jason Y. Huh</cp:lastModifiedBy>
  <cp:revision>62</cp:revision>
  <dcterms:modified xsi:type="dcterms:W3CDTF">2021-08-21T19:59:43Z</dcterms:modified>
</cp:coreProperties>
</file>