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5" r:id="rId22"/>
    <p:sldId id="276" r:id="rId23"/>
    <p:sldId id="280" r:id="rId24"/>
    <p:sldId id="281" r:id="rId25"/>
    <p:sldId id="277" r:id="rId26"/>
    <p:sldId id="278" r:id="rId2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D9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5"/>
    <p:restoredTop sz="94485"/>
  </p:normalViewPr>
  <p:slideViewPr>
    <p:cSldViewPr snapToGrid="0" snapToObjects="1">
      <p:cViewPr varScale="1">
        <p:scale>
          <a:sx n="58" d="100"/>
          <a:sy n="58" d="100"/>
        </p:scale>
        <p:origin x="40" y="187"/>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61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1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98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93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8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2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005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51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608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31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09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6265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4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0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0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51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6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mailto:stephen.marquard@uct.ac.z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open.umich.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py4inf.com/code/mbox-short.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Reading Files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7</a:t>
            </a:r>
          </a:p>
        </p:txBody>
      </p:sp>
      <p:sp>
        <p:nvSpPr>
          <p:cNvPr id="205" name="Shape 205"/>
          <p:cNvSpPr txBox="1"/>
          <p:nvPr/>
        </p:nvSpPr>
        <p:spPr>
          <a:xfrm>
            <a:off x="3996400" y="7077663"/>
            <a:ext cx="79670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a:t>
            </a:r>
            <a:r>
              <a:rPr lang="en-US" sz="3200" dirty="0">
                <a:solidFill>
                  <a:srgbClr val="FFFF00"/>
                </a:solidFill>
                <a:latin typeface="Arial" charset="0"/>
                <a:ea typeface="Arial" charset="0"/>
                <a:cs typeface="Arial" charset="0"/>
                <a:sym typeface="Cabin"/>
              </a:rPr>
              <a:t>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descr="Creative Common License Logo"/>
          <p:cNvPicPr preferRelativeResize="0"/>
          <p:nvPr/>
        </p:nvPicPr>
        <p:blipFill rotWithShape="1">
          <a:blip r:embed="rId4">
            <a:alphaModFix/>
          </a:blip>
          <a:srcRect/>
          <a:stretch/>
        </p:blipFill>
        <p:spPr>
          <a:xfrm>
            <a:off x="13744575" y="7327262"/>
            <a:ext cx="1968599" cy="66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File Processing</a:t>
            </a:r>
          </a:p>
        </p:txBody>
      </p:sp>
      <p:sp>
        <p:nvSpPr>
          <p:cNvPr id="281" name="Shape 281"/>
          <p:cNvSpPr txBox="1">
            <a:spLocks noGrp="1"/>
          </p:cNvSpPr>
          <p:nvPr>
            <p:ph type="body" idx="1"/>
          </p:nvPr>
        </p:nvSpPr>
        <p:spPr>
          <a:xfrm>
            <a:off x="1155700" y="2695025"/>
            <a:ext cx="13932000" cy="122555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A text file has </a:t>
            </a:r>
            <a:r>
              <a:rPr lang="en-US" sz="3600" u="none" strike="noStrike" cap="none" dirty="0">
                <a:solidFill>
                  <a:srgbClr val="00FFFF"/>
                </a:solidFill>
                <a:latin typeface="Arial" charset="0"/>
                <a:ea typeface="Arial" charset="0"/>
                <a:cs typeface="Arial" charset="0"/>
                <a:sym typeface="Cabin"/>
              </a:rPr>
              <a:t>newlines</a:t>
            </a:r>
            <a:r>
              <a:rPr lang="en-US" sz="3600" u="none" strike="noStrike" cap="none" dirty="0">
                <a:solidFill>
                  <a:schemeClr val="lt1"/>
                </a:solidFill>
                <a:latin typeface="Arial" charset="0"/>
                <a:ea typeface="Arial" charset="0"/>
                <a:cs typeface="Arial" charset="0"/>
                <a:sym typeface="Cabin"/>
              </a:rPr>
              <a:t> at the end of each line</a:t>
            </a:r>
          </a:p>
        </p:txBody>
      </p:sp>
      <p:sp>
        <p:nvSpPr>
          <p:cNvPr id="282" name="Shape 282"/>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D966"/>
                </a:solidFill>
              </a:rPr>
              <a:t>Reading Files in Python</a:t>
            </a:r>
          </a:p>
        </p:txBody>
      </p:sp>
    </p:spTree>
    <p:extLst>
      <p:ext uri="{BB962C8B-B14F-4D97-AF65-F5344CB8AC3E}">
        <p14:creationId xmlns:p14="http://schemas.microsoft.com/office/powerpoint/2010/main" val="6648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D966"/>
                </a:solidFill>
                <a:latin typeface="Arial" charset="0"/>
                <a:ea typeface="Arial" charset="0"/>
                <a:cs typeface="Arial" charset="0"/>
                <a:sym typeface="Cabin"/>
              </a:rPr>
              <a:t>File Handle as a Sequence</a:t>
            </a:r>
          </a:p>
        </p:txBody>
      </p:sp>
      <p:sp>
        <p:nvSpPr>
          <p:cNvPr id="288" name="Shape 288"/>
          <p:cNvSpPr txBox="1">
            <a:spLocks noGrp="1"/>
          </p:cNvSpPr>
          <p:nvPr>
            <p:ph type="body" idx="1"/>
          </p:nvPr>
        </p:nvSpPr>
        <p:spPr>
          <a:xfrm>
            <a:off x="1155700" y="2603500"/>
            <a:ext cx="6888163"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A </a:t>
            </a:r>
            <a:r>
              <a:rPr lang="en-US" sz="3400" u="none" strike="noStrike" cap="none" dirty="0">
                <a:solidFill>
                  <a:srgbClr val="FF7F00"/>
                </a:solidFill>
                <a:latin typeface="Arial" charset="0"/>
                <a:ea typeface="Arial" charset="0"/>
                <a:cs typeface="Arial" charset="0"/>
                <a:sym typeface="Cabin"/>
              </a:rPr>
              <a:t>file handle</a:t>
            </a:r>
            <a:r>
              <a:rPr lang="en-US" sz="3400" u="none" strike="noStrike" cap="none" dirty="0">
                <a:solidFill>
                  <a:schemeClr val="lt1"/>
                </a:solidFill>
                <a:latin typeface="Arial" charset="0"/>
                <a:ea typeface="Arial" charset="0"/>
                <a:cs typeface="Arial" charset="0"/>
                <a:sym typeface="Cabin"/>
              </a:rPr>
              <a:t> open for read can be treated as a </a:t>
            </a:r>
            <a:r>
              <a:rPr lang="en-US" sz="3400" u="none" strike="noStrike" cap="none" dirty="0">
                <a:solidFill>
                  <a:srgbClr val="00FFFF"/>
                </a:solidFill>
                <a:latin typeface="Arial" charset="0"/>
                <a:ea typeface="Arial" charset="0"/>
                <a:cs typeface="Arial" charset="0"/>
                <a:sym typeface="Cabin"/>
              </a:rPr>
              <a:t>sequence</a:t>
            </a:r>
            <a:r>
              <a:rPr lang="en-US" sz="3400" u="none" strike="noStrike" cap="none" dirty="0">
                <a:solidFill>
                  <a:schemeClr val="lt1"/>
                </a:solidFill>
                <a:latin typeface="Arial" charset="0"/>
                <a:ea typeface="Arial" charset="0"/>
                <a:cs typeface="Arial" charset="0"/>
                <a:sym typeface="Cabin"/>
              </a:rPr>
              <a:t> of strings where each line in the file is a string in the sequence</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We can use the </a:t>
            </a:r>
            <a:r>
              <a:rPr lang="en-US" sz="3400" u="none" strike="noStrike" cap="none" dirty="0">
                <a:solidFill>
                  <a:srgbClr val="FFFF00"/>
                </a:solidFill>
                <a:latin typeface="Arial" charset="0"/>
                <a:ea typeface="Arial" charset="0"/>
                <a:cs typeface="Arial" charset="0"/>
                <a:sym typeface="Cabin"/>
              </a:rPr>
              <a:t>for</a:t>
            </a:r>
            <a:r>
              <a:rPr lang="en-US" sz="3400" u="none" strike="noStrike" cap="none" dirty="0">
                <a:solidFill>
                  <a:srgbClr val="00FF00"/>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statement to iterate through a </a:t>
            </a:r>
            <a:r>
              <a:rPr lang="en-US" sz="3400" u="none" strike="noStrike" cap="none" dirty="0">
                <a:solidFill>
                  <a:srgbClr val="00FFFF"/>
                </a:solidFill>
                <a:latin typeface="Arial" charset="0"/>
                <a:ea typeface="Arial" charset="0"/>
                <a:cs typeface="Arial" charset="0"/>
                <a:sym typeface="Cabin"/>
              </a:rPr>
              <a:t>sequence</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Remember - a </a:t>
            </a:r>
            <a:r>
              <a:rPr lang="en-US" sz="3400" u="none" strike="noStrike" cap="none" dirty="0">
                <a:solidFill>
                  <a:srgbClr val="00FFFF"/>
                </a:solidFill>
                <a:latin typeface="Arial" charset="0"/>
                <a:ea typeface="Arial" charset="0"/>
                <a:cs typeface="Arial" charset="0"/>
                <a:sym typeface="Cabin"/>
              </a:rPr>
              <a:t>sequence</a:t>
            </a:r>
            <a:r>
              <a:rPr lang="en-US" sz="3400" u="none" strike="noStrike" cap="none" dirty="0">
                <a:solidFill>
                  <a:schemeClr val="lt1"/>
                </a:solidFill>
                <a:latin typeface="Arial" charset="0"/>
                <a:ea typeface="Arial" charset="0"/>
                <a:cs typeface="Arial" charset="0"/>
                <a:sym typeface="Cabin"/>
              </a:rPr>
              <a:t> is an ordered set</a:t>
            </a:r>
          </a:p>
        </p:txBody>
      </p:sp>
      <p:sp>
        <p:nvSpPr>
          <p:cNvPr id="289" name="Shape 289"/>
          <p:cNvSpPr txBox="1"/>
          <p:nvPr/>
        </p:nvSpPr>
        <p:spPr>
          <a:xfrm>
            <a:off x="9286875" y="3490925"/>
            <a:ext cx="6534699" cy="272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 = </a:t>
            </a:r>
            <a:r>
              <a:rPr lang="en-US" sz="3400" i="0" u="none" strike="noStrike" cap="none" dirty="0">
                <a:solidFill>
                  <a:srgbClr val="FF00FF"/>
                </a:solidFill>
                <a:latin typeface="Courier"/>
                <a:ea typeface="Courier"/>
                <a:cs typeface="Courier"/>
                <a:sym typeface="Courier New"/>
              </a:rPr>
              <a:t>open</a:t>
            </a:r>
            <a:r>
              <a:rPr lang="en-US" sz="3400" i="0" u="none" strike="noStrike" cap="none" dirty="0">
                <a:solidFill>
                  <a:schemeClr val="lt1"/>
                </a:solidFill>
                <a:latin typeface="Courier"/>
                <a:ea typeface="Courier"/>
                <a:cs typeface="Courier"/>
                <a:sym typeface="Courier New"/>
              </a:rPr>
              <a:t>('</a:t>
            </a:r>
            <a:r>
              <a:rPr lang="en-US" sz="3400" i="0" u="none" strike="noStrike" cap="none" dirty="0" err="1">
                <a:solidFill>
                  <a:schemeClr val="lt1"/>
                </a:solidFill>
                <a:latin typeface="Courier"/>
                <a:ea typeface="Courier"/>
                <a:cs typeface="Courier"/>
                <a:sym typeface="Courier New"/>
              </a:rPr>
              <a:t>mbox.txt</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400" i="0" u="none" strike="noStrike" cap="none" dirty="0">
                <a:solidFill>
                  <a:srgbClr val="FFFF00"/>
                </a:solidFill>
                <a:latin typeface="Courier"/>
                <a:ea typeface="Courier"/>
                <a:cs typeface="Courier"/>
                <a:sym typeface="Courier New"/>
              </a:rPr>
              <a:t>for</a:t>
            </a:r>
            <a:r>
              <a:rPr lang="en-US" sz="3400" i="0" u="none" strike="noStrike" cap="none" dirty="0">
                <a:solidFill>
                  <a:srgbClr val="00FF00"/>
                </a:solidFill>
                <a:latin typeface="Courier"/>
                <a:ea typeface="Courier"/>
                <a:cs typeface="Courier"/>
                <a:sym typeface="Courier New"/>
              </a:rPr>
              <a:t> cheese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in</a:t>
            </a:r>
            <a:r>
              <a:rPr lang="en-US" sz="3400" i="0" u="none" strike="noStrike" cap="none" dirty="0">
                <a:solidFill>
                  <a:schemeClr val="lt1"/>
                </a:solidFill>
                <a:latin typeface="Courier"/>
                <a:ea typeface="Courier"/>
                <a:cs typeface="Courier"/>
                <a:sym typeface="Courier New"/>
              </a:rPr>
              <a:t> </a:t>
            </a: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cheese</a:t>
            </a:r>
            <a:r>
              <a:rPr lang="en-US" sz="34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D966"/>
                </a:solidFill>
                <a:latin typeface="Arial" charset="0"/>
                <a:ea typeface="Arial" charset="0"/>
                <a:cs typeface="Arial" charset="0"/>
                <a:sym typeface="Cabin"/>
              </a:rPr>
              <a:t>Counting Lines in a File</a:t>
            </a:r>
          </a:p>
        </p:txBody>
      </p:sp>
      <p:sp>
        <p:nvSpPr>
          <p:cNvPr id="295" name="Shape 295"/>
          <p:cNvSpPr txBox="1">
            <a:spLocks noGrp="1"/>
          </p:cNvSpPr>
          <p:nvPr>
            <p:ph type="body" idx="1"/>
          </p:nvPr>
        </p:nvSpPr>
        <p:spPr>
          <a:xfrm>
            <a:off x="1155700" y="2603500"/>
            <a:ext cx="6873875" cy="478720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Open a </a:t>
            </a:r>
            <a:r>
              <a:rPr lang="en-US" sz="3400" u="none" strike="noStrike" cap="none" dirty="0">
                <a:solidFill>
                  <a:srgbClr val="00FF00"/>
                </a:solidFill>
                <a:latin typeface="Arial" charset="0"/>
                <a:ea typeface="Arial" charset="0"/>
                <a:cs typeface="Arial" charset="0"/>
                <a:sym typeface="Cabin"/>
              </a:rPr>
              <a:t>file</a:t>
            </a:r>
            <a:r>
              <a:rPr lang="en-US" sz="3400" u="none" strike="noStrike" cap="none" dirty="0">
                <a:solidFill>
                  <a:schemeClr val="lt1"/>
                </a:solidFill>
                <a:latin typeface="Arial" charset="0"/>
                <a:ea typeface="Arial" charset="0"/>
                <a:cs typeface="Arial" charset="0"/>
                <a:sym typeface="Cabin"/>
              </a:rPr>
              <a:t> read-only</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Use a </a:t>
            </a:r>
            <a:r>
              <a:rPr lang="en-US" sz="3400" u="none" strike="noStrike" cap="none" dirty="0">
                <a:solidFill>
                  <a:srgbClr val="FFFF00"/>
                </a:solidFill>
                <a:latin typeface="Arial" charset="0"/>
                <a:ea typeface="Arial" charset="0"/>
                <a:cs typeface="Arial" charset="0"/>
                <a:sym typeface="Cabin"/>
              </a:rPr>
              <a:t>for</a:t>
            </a:r>
            <a:r>
              <a:rPr lang="en-US" sz="3400" u="none" strike="noStrike" cap="none" dirty="0">
                <a:solidFill>
                  <a:schemeClr val="lt1"/>
                </a:solidFill>
                <a:latin typeface="Arial" charset="0"/>
                <a:ea typeface="Arial" charset="0"/>
                <a:cs typeface="Arial" charset="0"/>
                <a:sym typeface="Cabin"/>
              </a:rPr>
              <a:t> loop to read each line</a:t>
            </a:r>
          </a:p>
          <a:p>
            <a:pPr marL="749300" marR="0" lvl="0" indent="-358394" algn="l" rtl="0">
              <a:lnSpc>
                <a:spcPct val="100000"/>
              </a:lnSpc>
              <a:spcBef>
                <a:spcPts val="3500"/>
              </a:spcBef>
              <a:spcAft>
                <a:spcPts val="0"/>
              </a:spcAft>
              <a:buClr>
                <a:srgbClr val="FF7F00"/>
              </a:buClr>
              <a:buSzPct val="100000"/>
              <a:buFont typeface="Cabin"/>
              <a:buChar char="•"/>
            </a:pPr>
            <a:r>
              <a:rPr lang="en-US" sz="3400" u="none" strike="noStrike" cap="none" dirty="0">
                <a:solidFill>
                  <a:srgbClr val="FF7F00"/>
                </a:solidFill>
                <a:latin typeface="Arial" charset="0"/>
                <a:ea typeface="Arial" charset="0"/>
                <a:cs typeface="Arial" charset="0"/>
                <a:sym typeface="Cabin"/>
              </a:rPr>
              <a:t>Count</a:t>
            </a:r>
            <a:r>
              <a:rPr lang="en-US" sz="3400" u="none" strike="noStrike" cap="none" dirty="0">
                <a:solidFill>
                  <a:schemeClr val="lt1"/>
                </a:solidFill>
                <a:latin typeface="Arial" charset="0"/>
                <a:ea typeface="Arial" charset="0"/>
                <a:cs typeface="Arial" charset="0"/>
                <a:sym typeface="Cabin"/>
              </a:rPr>
              <a:t> the lines and print out the number of lines</a:t>
            </a:r>
          </a:p>
        </p:txBody>
      </p:sp>
      <p:sp>
        <p:nvSpPr>
          <p:cNvPr id="296" name="Shape 296"/>
          <p:cNvSpPr txBox="1"/>
          <p:nvPr/>
        </p:nvSpPr>
        <p:spPr>
          <a:xfrm>
            <a:off x="8845300" y="2819350"/>
            <a:ext cx="69312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'Line Count:', </a:t>
            </a:r>
            <a:r>
              <a:rPr lang="en-US" sz="3000" i="0" u="none" strike="noStrike" cap="none" dirty="0">
                <a:solidFill>
                  <a:srgbClr val="FF7F00"/>
                </a:solidFill>
                <a:latin typeface="Courier"/>
                <a:ea typeface="Courier"/>
                <a:cs typeface="Courier"/>
                <a:sym typeface="Courier New"/>
              </a:rPr>
              <a:t>count</a:t>
            </a:r>
            <a:r>
              <a:rPr lang="en-US" sz="3000" i="0" u="none" strike="noStrike" cap="none" dirty="0">
                <a:solidFill>
                  <a:schemeClr val="bg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python </a:t>
            </a:r>
            <a:r>
              <a:rPr lang="en-US" sz="3000" i="0" u="none" strike="noStrike" cap="none" dirty="0" err="1">
                <a:solidFill>
                  <a:srgbClr val="00FF00"/>
                </a:solidFill>
                <a:latin typeface="Courier"/>
                <a:ea typeface="Courier"/>
                <a:cs typeface="Courier"/>
                <a:sym typeface="Courier New"/>
              </a:rPr>
              <a:t>open.py</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Line Count: 132045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Reading the *Whole* File</a:t>
            </a:r>
          </a:p>
        </p:txBody>
      </p:sp>
      <p:sp>
        <p:nvSpPr>
          <p:cNvPr id="302" name="Shape 302"/>
          <p:cNvSpPr txBox="1">
            <a:spLocks noGrp="1"/>
          </p:cNvSpPr>
          <p:nvPr>
            <p:ph type="body" idx="1"/>
          </p:nvPr>
        </p:nvSpPr>
        <p:spPr>
          <a:xfrm>
            <a:off x="1155700" y="2603500"/>
            <a:ext cx="5145088" cy="3345677"/>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n-US" sz="3400" u="none" strike="noStrike" cap="none" dirty="0">
                <a:solidFill>
                  <a:schemeClr val="lt1"/>
                </a:solidFill>
                <a:latin typeface="Arial" charset="0"/>
                <a:ea typeface="Arial" charset="0"/>
                <a:cs typeface="Arial" charset="0"/>
                <a:sym typeface="Cabin"/>
              </a:rPr>
              <a:t>We can </a:t>
            </a:r>
            <a:r>
              <a:rPr lang="en-US" sz="3400" u="none" strike="noStrike" cap="none" dirty="0">
                <a:solidFill>
                  <a:srgbClr val="FF7F00"/>
                </a:solidFill>
                <a:latin typeface="Arial" charset="0"/>
                <a:ea typeface="Arial" charset="0"/>
                <a:cs typeface="Arial" charset="0"/>
                <a:sym typeface="Cabin"/>
              </a:rPr>
              <a:t>read</a:t>
            </a:r>
            <a:r>
              <a:rPr lang="en-US" sz="3400" u="none" strike="noStrike" cap="none" dirty="0">
                <a:solidFill>
                  <a:schemeClr val="lt1"/>
                </a:solidFill>
                <a:latin typeface="Arial" charset="0"/>
                <a:ea typeface="Arial" charset="0"/>
                <a:cs typeface="Arial" charset="0"/>
                <a:sym typeface="Cabin"/>
              </a:rPr>
              <a:t> the whole file (newlines and all) into a </a:t>
            </a:r>
            <a:r>
              <a:rPr lang="en-US" sz="3400" u="none" strike="noStrike" cap="none" dirty="0">
                <a:solidFill>
                  <a:srgbClr val="00FFFF"/>
                </a:solidFill>
                <a:latin typeface="Arial" charset="0"/>
                <a:ea typeface="Arial" charset="0"/>
                <a:cs typeface="Arial" charset="0"/>
                <a:sym typeface="Cabin"/>
              </a:rPr>
              <a:t>single string</a:t>
            </a:r>
          </a:p>
        </p:txBody>
      </p:sp>
      <p:sp>
        <p:nvSpPr>
          <p:cNvPr id="303" name="Shape 303"/>
          <p:cNvSpPr txBox="1"/>
          <p:nvPr/>
        </p:nvSpPr>
        <p:spPr>
          <a:xfrm>
            <a:off x="7449875" y="2671475"/>
            <a:ext cx="8280600" cy="346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a:t>
            </a:r>
            <a:r>
              <a:rPr lang="en-US" sz="3000" i="0" u="none" strike="noStrike" cap="none" dirty="0">
                <a:solidFill>
                  <a:schemeClr val="lt1"/>
                </a:solidFill>
                <a:latin typeface="Courier"/>
                <a:ea typeface="Courier"/>
                <a:cs typeface="Courier"/>
                <a:sym typeface="Courier New"/>
              </a:rPr>
              <a:t>&gt;&gt;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err="1">
                <a:solidFill>
                  <a:srgbClr val="FF7F00"/>
                </a:solidFill>
                <a:latin typeface="Courier"/>
                <a:ea typeface="Courier"/>
                <a:cs typeface="Courier"/>
                <a:sym typeface="Courier New"/>
              </a:rPr>
              <a:t>.read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94626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[:20])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a:t>
            </a:r>
            <a:endParaRPr lang="en-US" sz="3000" i="0" u="none" strike="noStrike" cap="none" dirty="0">
              <a:solidFill>
                <a:schemeClr val="lt1"/>
              </a:solidFill>
              <a:latin typeface="Courier"/>
              <a:ea typeface="Courier"/>
              <a:cs typeface="Courier"/>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Searching Through a File</a:t>
            </a:r>
          </a:p>
        </p:txBody>
      </p:sp>
      <p:sp>
        <p:nvSpPr>
          <p:cNvPr id="309" name="Shape 309"/>
          <p:cNvSpPr txBox="1">
            <a:spLocks noGrp="1"/>
          </p:cNvSpPr>
          <p:nvPr>
            <p:ph type="body" idx="1"/>
          </p:nvPr>
        </p:nvSpPr>
        <p:spPr>
          <a:xfrm>
            <a:off x="1155700" y="2892894"/>
            <a:ext cx="6116638" cy="2890719"/>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n-US" sz="3400" u="none" strike="noStrike" cap="none" dirty="0">
                <a:solidFill>
                  <a:schemeClr val="lt1"/>
                </a:solidFill>
                <a:latin typeface="Arial" charset="0"/>
                <a:ea typeface="Arial" charset="0"/>
                <a:cs typeface="Arial" charset="0"/>
                <a:sym typeface="Cabin"/>
              </a:rPr>
              <a:t>We can put an </a:t>
            </a:r>
            <a:r>
              <a:rPr lang="en-US" sz="3400" u="none" strike="noStrike" cap="none" dirty="0">
                <a:solidFill>
                  <a:srgbClr val="FFFF00"/>
                </a:solidFill>
                <a:latin typeface="Arial" charset="0"/>
                <a:ea typeface="Arial" charset="0"/>
                <a:cs typeface="Arial" charset="0"/>
                <a:sym typeface="Cabin"/>
              </a:rPr>
              <a:t>if </a:t>
            </a:r>
            <a:r>
              <a:rPr lang="en-US" sz="3400" u="none" strike="noStrike" cap="none" dirty="0">
                <a:solidFill>
                  <a:schemeClr val="lt1"/>
                </a:solidFill>
                <a:latin typeface="Arial" charset="0"/>
                <a:ea typeface="Arial" charset="0"/>
                <a:cs typeface="Arial" charset="0"/>
                <a:sym typeface="Cabin"/>
              </a:rPr>
              <a:t>statement in our </a:t>
            </a:r>
            <a:r>
              <a:rPr lang="en-US" sz="3400" u="none" strike="noStrike" cap="none" dirty="0">
                <a:solidFill>
                  <a:srgbClr val="FFFF00"/>
                </a:solidFill>
                <a:latin typeface="Arial" charset="0"/>
                <a:ea typeface="Arial" charset="0"/>
                <a:cs typeface="Arial" charset="0"/>
                <a:sym typeface="Cabin"/>
              </a:rPr>
              <a:t>for</a:t>
            </a:r>
            <a:r>
              <a:rPr lang="en-US" sz="3400" u="none" strike="noStrike" cap="none" dirty="0">
                <a:solidFill>
                  <a:schemeClr val="lt1"/>
                </a:solidFill>
                <a:latin typeface="Arial" charset="0"/>
                <a:ea typeface="Arial" charset="0"/>
                <a:cs typeface="Arial" charset="0"/>
                <a:sym typeface="Cabin"/>
              </a:rPr>
              <a:t> loop to only print lines that meet some criteria</a:t>
            </a:r>
          </a:p>
        </p:txBody>
      </p:sp>
      <p:sp>
        <p:nvSpPr>
          <p:cNvPr id="310" name="Shape 310"/>
          <p:cNvSpPr txBox="1"/>
          <p:nvPr/>
        </p:nvSpPr>
        <p:spPr>
          <a:xfrm>
            <a:off x="8049525" y="3161700"/>
            <a:ext cx="7276200" cy="244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00FF"/>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mbox-short.txt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line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if</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line</a:t>
            </a:r>
            <a:r>
              <a:rPr lang="en-US" sz="2800" i="0" u="none" strike="noStrike" cap="none" dirty="0" err="1">
                <a:solidFill>
                  <a:srgbClr val="FF00FF"/>
                </a:solidFill>
                <a:latin typeface="Courier"/>
                <a:ea typeface="Courier"/>
                <a:cs typeface="Courier"/>
                <a:sym typeface="Courier New"/>
              </a:rPr>
              <a:t>.startswith</a:t>
            </a:r>
            <a:r>
              <a:rPr lang="en-US" sz="28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line</a:t>
            </a:r>
            <a:r>
              <a:rPr lang="en-US" sz="28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OOPS!</a:t>
            </a:r>
          </a:p>
        </p:txBody>
      </p:sp>
      <p:sp>
        <p:nvSpPr>
          <p:cNvPr id="316" name="Shape 316"/>
          <p:cNvSpPr txBox="1"/>
          <p:nvPr/>
        </p:nvSpPr>
        <p:spPr>
          <a:xfrm>
            <a:off x="1246825" y="32530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What are all these blank lines doing here?</a:t>
            </a:r>
          </a:p>
        </p:txBody>
      </p:sp>
      <p:sp>
        <p:nvSpPr>
          <p:cNvPr id="317" name="Shape 317"/>
          <p:cNvSpPr txBox="1"/>
          <p:nvPr/>
        </p:nvSpPr>
        <p:spPr>
          <a:xfrm>
            <a:off x="7594600" y="2895600"/>
            <a:ext cx="8128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5" name="Shape 325"/>
          <p:cNvSpPr txBox="1">
            <a:spLocks noGrp="1"/>
          </p:cNvSpPr>
          <p:nvPr>
            <p:ph type="body" idx="1"/>
          </p:nvPr>
        </p:nvSpPr>
        <p:spPr>
          <a:xfrm>
            <a:off x="1155700" y="2603500"/>
            <a:ext cx="5407024" cy="5702399"/>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dirty="0">
                <a:solidFill>
                  <a:schemeClr val="lt1"/>
                </a:solidFill>
                <a:latin typeface="Arial" charset="0"/>
                <a:ea typeface="Arial" charset="0"/>
                <a:cs typeface="Arial" charset="0"/>
                <a:sym typeface="Cabin"/>
              </a:rPr>
              <a:t>Each </a:t>
            </a:r>
            <a:r>
              <a:rPr lang="en-US" sz="3400" dirty="0">
                <a:solidFill>
                  <a:schemeClr val="bg1"/>
                </a:solidFill>
                <a:latin typeface="Arial" charset="0"/>
                <a:ea typeface="Arial" charset="0"/>
                <a:cs typeface="Arial" charset="0"/>
                <a:sym typeface="Cabin"/>
              </a:rPr>
              <a:t>line</a:t>
            </a:r>
            <a:r>
              <a:rPr lang="en-US" sz="3400" dirty="0">
                <a:solidFill>
                  <a:schemeClr val="lt1"/>
                </a:solidFill>
                <a:latin typeface="Arial" charset="0"/>
                <a:ea typeface="Arial" charset="0"/>
                <a:cs typeface="Arial" charset="0"/>
                <a:sym typeface="Cabin"/>
              </a:rPr>
              <a:t> from the file has a </a:t>
            </a:r>
            <a:r>
              <a:rPr lang="en-US" sz="3400" dirty="0">
                <a:solidFill>
                  <a:srgbClr val="00FF00"/>
                </a:solidFill>
                <a:latin typeface="Arial" charset="0"/>
                <a:ea typeface="Arial" charset="0"/>
                <a:cs typeface="Arial" charset="0"/>
                <a:sym typeface="Cabin"/>
              </a:rPr>
              <a:t>newline</a:t>
            </a:r>
            <a:r>
              <a:rPr lang="en-US" sz="3400" dirty="0">
                <a:solidFill>
                  <a:schemeClr val="lt1"/>
                </a:solidFill>
                <a:latin typeface="Arial" charset="0"/>
                <a:ea typeface="Arial" charset="0"/>
                <a:cs typeface="Arial" charset="0"/>
                <a:sym typeface="Cabin"/>
              </a:rPr>
              <a:t> at the end</a:t>
            </a:r>
          </a:p>
          <a:p>
            <a:pPr marL="457200" marR="0" lvl="0" indent="-444500" algn="l" rtl="0">
              <a:lnSpc>
                <a:spcPct val="100000"/>
              </a:lnSpc>
              <a:spcBef>
                <a:spcPts val="3500"/>
              </a:spcBef>
              <a:spcAft>
                <a:spcPts val="1000"/>
              </a:spcAft>
              <a:buSzPct val="100000"/>
              <a:buFont typeface="Cabin"/>
            </a:pPr>
            <a:r>
              <a:rPr lang="en-US" sz="3400" dirty="0">
                <a:solidFill>
                  <a:schemeClr val="lt1"/>
                </a:solidFill>
                <a:latin typeface="Arial" charset="0"/>
                <a:ea typeface="Arial" charset="0"/>
                <a:cs typeface="Arial" charset="0"/>
                <a:sym typeface="Cabin"/>
              </a:rPr>
              <a:t>The </a:t>
            </a:r>
            <a:r>
              <a:rPr lang="en-US" sz="3400" dirty="0">
                <a:solidFill>
                  <a:srgbClr val="FFFF00"/>
                </a:solidFill>
                <a:latin typeface="Arial" charset="0"/>
                <a:ea typeface="Arial" charset="0"/>
                <a:cs typeface="Arial" charset="0"/>
                <a:sym typeface="Cabin"/>
              </a:rPr>
              <a:t>print</a:t>
            </a:r>
            <a:r>
              <a:rPr lang="en-US" sz="3400" dirty="0">
                <a:solidFill>
                  <a:schemeClr val="lt1"/>
                </a:solidFill>
                <a:latin typeface="Arial" charset="0"/>
                <a:ea typeface="Arial" charset="0"/>
                <a:cs typeface="Arial" charset="0"/>
                <a:sym typeface="Cabin"/>
              </a:rPr>
              <a:t> statement adds a </a:t>
            </a:r>
            <a:r>
              <a:rPr lang="en-US" sz="3400" dirty="0">
                <a:solidFill>
                  <a:srgbClr val="FFFF00"/>
                </a:solidFill>
                <a:latin typeface="Arial" charset="0"/>
                <a:ea typeface="Arial" charset="0"/>
                <a:cs typeface="Arial" charset="0"/>
                <a:sym typeface="Cabin"/>
              </a:rPr>
              <a:t>newline</a:t>
            </a:r>
            <a:r>
              <a:rPr lang="en-US" sz="3400" dirty="0">
                <a:solidFill>
                  <a:schemeClr val="lt1"/>
                </a:solidFill>
                <a:latin typeface="Arial" charset="0"/>
                <a:ea typeface="Arial" charset="0"/>
                <a:cs typeface="Arial" charset="0"/>
                <a:sym typeface="Cabin"/>
              </a:rPr>
              <a:t> to each line</a:t>
            </a:r>
          </a:p>
        </p:txBody>
      </p:sp>
      <p:sp>
        <p:nvSpPr>
          <p:cNvPr id="323" name="Shape 323"/>
          <p:cNvSpPr txBox="1"/>
          <p:nvPr/>
        </p:nvSpPr>
        <p:spPr>
          <a:xfrm>
            <a:off x="1292225" y="2813050"/>
            <a:ext cx="5270499" cy="1143000"/>
          </a:xfrm>
          <a:prstGeom prst="rect">
            <a:avLst/>
          </a:prstGeom>
          <a:noFill/>
          <a:ln>
            <a:noFill/>
          </a:ln>
        </p:spPr>
        <p:txBody>
          <a:bodyPr lIns="0" tIns="0" rIns="0" bIns="0" anchor="ctr" anchorCtr="0">
            <a:noAutofit/>
          </a:bodyPr>
          <a:lstStyle/>
          <a:p>
            <a:pPr marR="0" lvl="0" rtl="0">
              <a:lnSpc>
                <a:spcPct val="100000"/>
              </a:lnSpc>
              <a:spcBef>
                <a:spcPts val="0"/>
              </a:spcBef>
              <a:spcAft>
                <a:spcPts val="0"/>
              </a:spcAft>
              <a:buNone/>
            </a:pPr>
            <a:r>
              <a:rPr lang="en-US" sz="3600" u="none" strike="noStrike" cap="none">
                <a:solidFill>
                  <a:schemeClr val="lt1"/>
                </a:solidFill>
                <a:latin typeface="Arial" charset="0"/>
                <a:ea typeface="Arial" charset="0"/>
                <a:cs typeface="Arial" charset="0"/>
                <a:sym typeface="Cabin"/>
              </a:rPr>
              <a:t>What are all these blank lines doing here?</a:t>
            </a:r>
          </a:p>
        </p:txBody>
      </p:sp>
      <p:sp>
        <p:nvSpPr>
          <p:cNvPr id="324" name="Shape 324"/>
          <p:cNvSpPr txBox="1"/>
          <p:nvPr/>
        </p:nvSpPr>
        <p:spPr>
          <a:xfrm>
            <a:off x="7579425" y="2900800"/>
            <a:ext cx="8127900" cy="50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
        <p:nvSpPr>
          <p:cNvPr id="7"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OOPS!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Searching Through a File (fixed)</a:t>
            </a:r>
          </a:p>
        </p:txBody>
      </p:sp>
      <p:sp>
        <p:nvSpPr>
          <p:cNvPr id="331" name="Shape 331"/>
          <p:cNvSpPr txBox="1">
            <a:spLocks noGrp="1"/>
          </p:cNvSpPr>
          <p:nvPr>
            <p:ph type="body" idx="1"/>
          </p:nvPr>
        </p:nvSpPr>
        <p:spPr>
          <a:xfrm>
            <a:off x="1155700" y="2603501"/>
            <a:ext cx="5973763" cy="527916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We can strip the whitespace from the right</a:t>
            </a:r>
            <a:r>
              <a:rPr lang="en-US" sz="3400"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hand side of the string using </a:t>
            </a:r>
            <a:r>
              <a:rPr lang="en-US" sz="3400" u="none" strike="noStrike" cap="none" dirty="0" err="1">
                <a:solidFill>
                  <a:srgbClr val="FF7F00"/>
                </a:solidFill>
                <a:latin typeface="Arial" charset="0"/>
                <a:ea typeface="Arial" charset="0"/>
                <a:cs typeface="Arial" charset="0"/>
                <a:sym typeface="Cabin"/>
              </a:rPr>
              <a:t>rstrip</a:t>
            </a:r>
            <a:r>
              <a:rPr lang="en-US" sz="3400" u="none" strike="noStrike" cap="none" dirty="0">
                <a:solidFill>
                  <a:schemeClr val="lt1"/>
                </a:solidFill>
                <a:latin typeface="Arial" charset="0"/>
                <a:ea typeface="Arial" charset="0"/>
                <a:cs typeface="Arial" charset="0"/>
                <a:sym typeface="Cabin"/>
              </a:rPr>
              <a:t>() from the string library</a:t>
            </a:r>
          </a:p>
          <a:p>
            <a:pPr marL="457200" marR="0" lvl="0" indent="-444500" algn="l" rtl="0">
              <a:lnSpc>
                <a:spcPct val="100000"/>
              </a:lnSpc>
              <a:spcBef>
                <a:spcPts val="3500"/>
              </a:spcBef>
              <a:spcAft>
                <a:spcPts val="1000"/>
              </a:spcAft>
              <a:buSzPct val="100000"/>
              <a:buFont typeface="Cabin"/>
            </a:pPr>
            <a:r>
              <a:rPr lang="en-US" sz="3400" u="none" strike="noStrike" cap="none" dirty="0">
                <a:solidFill>
                  <a:schemeClr val="lt1"/>
                </a:solidFill>
                <a:latin typeface="Arial" charset="0"/>
                <a:ea typeface="Arial" charset="0"/>
                <a:cs typeface="Arial" charset="0"/>
                <a:sym typeface="Cabin"/>
              </a:rPr>
              <a:t>The newline is considered </a:t>
            </a:r>
            <a:r>
              <a:rPr lang="en-US" sz="3400"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white space</a:t>
            </a:r>
            <a:r>
              <a:rPr lang="en-US" sz="3400" dirty="0">
                <a:solidFill>
                  <a:schemeClr val="lt1"/>
                </a:solidFill>
                <a:latin typeface="Arial" charset="0"/>
                <a:ea typeface="Arial" charset="0"/>
                <a:cs typeface="Arial" charset="0"/>
                <a:sym typeface="Cabin"/>
              </a:rPr>
              <a:t>”</a:t>
            </a:r>
            <a:r>
              <a:rPr lang="en-US" sz="3400" u="none" strike="noStrike" cap="none" dirty="0">
                <a:solidFill>
                  <a:schemeClr val="lt1"/>
                </a:solidFill>
                <a:latin typeface="Arial" charset="0"/>
                <a:ea typeface="Arial" charset="0"/>
                <a:cs typeface="Arial" charset="0"/>
                <a:sym typeface="Cabin"/>
              </a:rPr>
              <a:t> and is </a:t>
            </a:r>
            <a:r>
              <a:rPr lang="en-US" sz="3400" u="none" strike="noStrike" cap="none" dirty="0">
                <a:solidFill>
                  <a:srgbClr val="FF7F00"/>
                </a:solidFill>
                <a:latin typeface="Arial" charset="0"/>
                <a:ea typeface="Arial" charset="0"/>
                <a:cs typeface="Arial" charset="0"/>
                <a:sym typeface="Cabin"/>
              </a:rPr>
              <a:t>stripped</a:t>
            </a:r>
          </a:p>
        </p:txBody>
      </p:sp>
      <p:sp>
        <p:nvSpPr>
          <p:cNvPr id="332" name="Shape 332"/>
          <p:cNvSpPr txBox="1"/>
          <p:nvPr/>
        </p:nvSpPr>
        <p:spPr>
          <a:xfrm>
            <a:off x="8491500" y="2783500"/>
            <a:ext cx="6596099" cy="2298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7F00"/>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bg1"/>
                </a:solidFill>
                <a:latin typeface="Courier"/>
                <a:ea typeface="Courier"/>
                <a:cs typeface="Courier"/>
                <a:sym typeface="Courier New"/>
              </a:rPr>
              <a:t>)</a:t>
            </a:r>
          </a:p>
        </p:txBody>
      </p:sp>
      <p:sp>
        <p:nvSpPr>
          <p:cNvPr id="333" name="Shape 333"/>
          <p:cNvSpPr txBox="1"/>
          <p:nvPr/>
        </p:nvSpPr>
        <p:spPr>
          <a:xfrm>
            <a:off x="8388425" y="5391750"/>
            <a:ext cx="74421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stephen.marquard@uct.ac.za</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louis@media.berkeley.edu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zqian@umich.edu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rjlowe@iupui.edu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Skipping with </a:t>
            </a:r>
            <a:r>
              <a:rPr lang="en-US" sz="7600" u="none" strike="noStrike" cap="none">
                <a:solidFill>
                  <a:srgbClr val="FFFF00"/>
                </a:solidFill>
                <a:latin typeface="Arial" charset="0"/>
                <a:ea typeface="Arial" charset="0"/>
                <a:cs typeface="Arial" charset="0"/>
                <a:sym typeface="Cabin"/>
              </a:rPr>
              <a:t>continue</a:t>
            </a:r>
          </a:p>
        </p:txBody>
      </p:sp>
      <p:sp>
        <p:nvSpPr>
          <p:cNvPr id="339" name="Shape 339"/>
          <p:cNvSpPr txBox="1">
            <a:spLocks noGrp="1"/>
          </p:cNvSpPr>
          <p:nvPr>
            <p:ph type="body" idx="1"/>
          </p:nvPr>
        </p:nvSpPr>
        <p:spPr>
          <a:xfrm>
            <a:off x="1155700" y="3237425"/>
            <a:ext cx="4942803" cy="312361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We can </a:t>
            </a:r>
            <a:r>
              <a:rPr lang="en-US" sz="3600" dirty="0">
                <a:solidFill>
                  <a:schemeClr val="lt1"/>
                </a:solidFill>
                <a:latin typeface="Arial" charset="0"/>
                <a:ea typeface="Arial" charset="0"/>
                <a:cs typeface="Arial" charset="0"/>
                <a:sym typeface="Cabin"/>
              </a:rPr>
              <a:t>convenient</a:t>
            </a:r>
            <a:r>
              <a:rPr lang="en-US" sz="3600" u="none" strike="noStrike" cap="none" dirty="0">
                <a:solidFill>
                  <a:schemeClr val="lt1"/>
                </a:solidFill>
                <a:latin typeface="Arial" charset="0"/>
                <a:ea typeface="Arial" charset="0"/>
                <a:cs typeface="Arial" charset="0"/>
                <a:sym typeface="Cabin"/>
              </a:rPr>
              <a:t>ly skip a line by using the </a:t>
            </a:r>
            <a:r>
              <a:rPr lang="en-US" sz="3600" u="none" strike="noStrike" cap="none" dirty="0">
                <a:solidFill>
                  <a:srgbClr val="FFFF00"/>
                </a:solidFill>
                <a:latin typeface="Arial" charset="0"/>
                <a:ea typeface="Arial" charset="0"/>
                <a:cs typeface="Arial" charset="0"/>
                <a:sym typeface="Cabin"/>
              </a:rPr>
              <a:t>continue</a:t>
            </a:r>
            <a:r>
              <a:rPr lang="en-US" sz="3600" u="none" strike="noStrike" cap="none" dirty="0">
                <a:solidFill>
                  <a:schemeClr val="lt1"/>
                </a:solidFill>
                <a:latin typeface="Arial" charset="0"/>
                <a:ea typeface="Arial" charset="0"/>
                <a:cs typeface="Arial" charset="0"/>
                <a:sym typeface="Cabin"/>
              </a:rPr>
              <a:t> statement</a:t>
            </a:r>
          </a:p>
        </p:txBody>
      </p:sp>
      <p:sp>
        <p:nvSpPr>
          <p:cNvPr id="340" name="Shape 340"/>
          <p:cNvSpPr txBox="1"/>
          <p:nvPr/>
        </p:nvSpPr>
        <p:spPr>
          <a:xfrm>
            <a:off x="6857027" y="3253850"/>
            <a:ext cx="88601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.rstrip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not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.startswith</a:t>
            </a:r>
            <a:r>
              <a:rPr lang="en-US" sz="30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dirty="0">
                <a:solidFill>
                  <a:schemeClr val="lt1"/>
                </a:solidFill>
                <a:latin typeface="Courier"/>
                <a:ea typeface="Courier"/>
                <a:cs typeface="Courier"/>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p:nvPr/>
        </p:nvSpPr>
        <p:spPr>
          <a:xfrm>
            <a:off x="4724400" y="1281661"/>
            <a:ext cx="3454499" cy="6489599"/>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Software</a:t>
            </a:r>
          </a:p>
        </p:txBody>
      </p:sp>
      <p:sp>
        <p:nvSpPr>
          <p:cNvPr id="213" name="Shape 213"/>
          <p:cNvSpPr txBox="1"/>
          <p:nvPr/>
        </p:nvSpPr>
        <p:spPr>
          <a:xfrm>
            <a:off x="1460500" y="2030961"/>
            <a:ext cx="2184300"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214" name="Shape 214"/>
          <p:cNvSpPr txBox="1"/>
          <p:nvPr/>
        </p:nvSpPr>
        <p:spPr>
          <a:xfrm>
            <a:off x="5359400" y="2132561"/>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215" name="Shape 215"/>
          <p:cNvSpPr txBox="1"/>
          <p:nvPr/>
        </p:nvSpPr>
        <p:spPr>
          <a:xfrm>
            <a:off x="5359400" y="516786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216" name="Shape 216"/>
          <p:cNvSpPr txBox="1"/>
          <p:nvPr/>
        </p:nvSpPr>
        <p:spPr>
          <a:xfrm>
            <a:off x="9893300" y="3339061"/>
            <a:ext cx="2184300"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217" name="Shape 217"/>
          <p:cNvCxnSpPr/>
          <p:nvPr/>
        </p:nvCxnSpPr>
        <p:spPr>
          <a:xfrm flipH="1">
            <a:off x="3659048" y="3158086"/>
            <a:ext cx="1058999" cy="17399"/>
          </a:xfrm>
          <a:prstGeom prst="straightConnector1">
            <a:avLst/>
          </a:prstGeom>
          <a:noFill/>
          <a:ln w="88900" cap="rnd" cmpd="sng">
            <a:solidFill>
              <a:srgbClr val="FFFF00"/>
            </a:solidFill>
            <a:prstDash val="solid"/>
            <a:miter/>
            <a:headEnd type="stealth" w="med" len="med"/>
            <a:tailEnd type="stealth" w="med" len="med"/>
          </a:ln>
        </p:spPr>
      </p:cxnSp>
      <p:cxnSp>
        <p:nvCxnSpPr>
          <p:cNvPr id="218" name="Shape 218"/>
          <p:cNvCxnSpPr/>
          <p:nvPr/>
        </p:nvCxnSpPr>
        <p:spPr>
          <a:xfrm rot="10800000">
            <a:off x="6019800" y="4142185"/>
            <a:ext cx="0" cy="971700"/>
          </a:xfrm>
          <a:prstGeom prst="straightConnector1">
            <a:avLst/>
          </a:prstGeom>
          <a:noFill/>
          <a:ln w="88900" cap="rnd" cmpd="sng">
            <a:solidFill>
              <a:srgbClr val="FFFF00"/>
            </a:solidFill>
            <a:prstDash val="solid"/>
            <a:miter/>
            <a:headEnd type="stealth" w="med" len="med"/>
            <a:tailEnd type="none" w="med" len="med"/>
          </a:ln>
        </p:spPr>
      </p:cxnSp>
      <p:cxnSp>
        <p:nvCxnSpPr>
          <p:cNvPr id="219" name="Shape 219"/>
          <p:cNvCxnSpPr/>
          <p:nvPr/>
        </p:nvCxnSpPr>
        <p:spPr>
          <a:xfrm>
            <a:off x="6973886" y="4159798"/>
            <a:ext cx="0" cy="919200"/>
          </a:xfrm>
          <a:prstGeom prst="straightConnector1">
            <a:avLst/>
          </a:prstGeom>
          <a:noFill/>
          <a:ln w="88900" cap="rnd" cmpd="sng">
            <a:solidFill>
              <a:srgbClr val="FFFF00"/>
            </a:solidFill>
            <a:prstDash val="solid"/>
            <a:miter/>
            <a:headEnd type="stealth" w="med" len="med"/>
            <a:tailEnd type="none" w="med" len="med"/>
          </a:ln>
        </p:spPr>
      </p:cxnSp>
      <p:cxnSp>
        <p:nvCxnSpPr>
          <p:cNvPr id="220" name="Shape 220"/>
          <p:cNvCxnSpPr/>
          <p:nvPr/>
        </p:nvCxnSpPr>
        <p:spPr>
          <a:xfrm flipH="1">
            <a:off x="8283575" y="3781973"/>
            <a:ext cx="1562099" cy="17399"/>
          </a:xfrm>
          <a:prstGeom prst="straightConnector1">
            <a:avLst/>
          </a:prstGeom>
          <a:noFill/>
          <a:ln w="88900" cap="rnd" cmpd="sng">
            <a:solidFill>
              <a:srgbClr val="FFFF00"/>
            </a:solidFill>
            <a:prstDash val="solid"/>
            <a:miter/>
            <a:headEnd type="stealth" w="med" len="med"/>
            <a:tailEnd type="none" w="med" len="med"/>
          </a:ln>
        </p:spPr>
      </p:cxnSp>
      <p:cxnSp>
        <p:nvCxnSpPr>
          <p:cNvPr id="221" name="Shape 221"/>
          <p:cNvCxnSpPr/>
          <p:nvPr/>
        </p:nvCxnSpPr>
        <p:spPr>
          <a:xfrm>
            <a:off x="8248650" y="4786861"/>
            <a:ext cx="1579499" cy="0"/>
          </a:xfrm>
          <a:prstGeom prst="straightConnector1">
            <a:avLst/>
          </a:prstGeom>
          <a:noFill/>
          <a:ln w="88900" cap="rnd" cmpd="sng">
            <a:solidFill>
              <a:srgbClr val="FFFF00"/>
            </a:solidFill>
            <a:prstDash val="solid"/>
            <a:miter/>
            <a:headEnd type="stealth" w="med" len="med"/>
            <a:tailEnd type="none" w="med" len="med"/>
          </a:ln>
        </p:spPr>
      </p:cxnSp>
      <p:sp>
        <p:nvSpPr>
          <p:cNvPr id="222" name="Shape 222"/>
          <p:cNvSpPr txBox="1"/>
          <p:nvPr/>
        </p:nvSpPr>
        <p:spPr>
          <a:xfrm>
            <a:off x="10385425" y="722861"/>
            <a:ext cx="50520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It is time to go find some Data to mess with!</a:t>
            </a:r>
          </a:p>
        </p:txBody>
      </p:sp>
      <p:sp>
        <p:nvSpPr>
          <p:cNvPr id="223" name="Shape 223"/>
          <p:cNvSpPr/>
          <p:nvPr/>
        </p:nvSpPr>
        <p:spPr>
          <a:xfrm>
            <a:off x="7810500" y="1078461"/>
            <a:ext cx="1803300" cy="1269899"/>
          </a:xfrm>
          <a:prstGeom prst="wedgeEllipseCallout">
            <a:avLst>
              <a:gd name="adj1" fmla="val -66356"/>
              <a:gd name="adj2" fmla="val 96966"/>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6299200" y="4177311"/>
            <a:ext cx="2768700" cy="1269899"/>
          </a:xfrm>
          <a:prstGeom prst="wedgeEllipseCallout">
            <a:avLst>
              <a:gd name="adj1" fmla="val -16423"/>
              <a:gd name="adj2" fmla="val 86316"/>
            </a:avLst>
          </a:prstGeom>
          <a:solidFill>
            <a:schemeClr val="accent3">
              <a:lumMod val="75000"/>
            </a:schemeClr>
          </a:solid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 &lt; 3: print</a:t>
            </a:r>
          </a:p>
        </p:txBody>
      </p:sp>
      <p:sp>
        <p:nvSpPr>
          <p:cNvPr id="226" name="Shape 226"/>
          <p:cNvSpPr txBox="1"/>
          <p:nvPr/>
        </p:nvSpPr>
        <p:spPr>
          <a:xfrm>
            <a:off x="9334500" y="6139411"/>
            <a:ext cx="4927500" cy="16509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1300" u="none" strike="noStrike" cap="none">
                <a:solidFill>
                  <a:srgbClr val="FF00FF"/>
                </a:solidFill>
                <a:latin typeface="Arial" charset="0"/>
                <a:ea typeface="Arial" charset="0"/>
                <a:cs typeface="Arial" charset="0"/>
                <a:sym typeface="Cabin"/>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a:solidFill>
                  <a:srgbClr val="FF00FF"/>
                </a:solidFill>
                <a:latin typeface="Arial" charset="0"/>
                <a:ea typeface="Arial" charset="0"/>
                <a:cs typeface="Arial" charset="0"/>
                <a:sym typeface="Cabin"/>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a:solidFill>
                  <a:srgbClr val="FF00FF"/>
                </a:solidFill>
                <a:latin typeface="Arial" charset="0"/>
                <a:ea typeface="Arial" charset="0"/>
                <a:cs typeface="Arial" charset="0"/>
                <a:sym typeface="Cabin"/>
              </a:rPr>
              <a:t>Date: Sat, 5 Jan 2008 09:12:18 -0500To: source@collab.sakaiproject.orgFrom: stephen.marquard@uct.ac.zaSubject: [sakai] svn commit: r39772 - content/branches/Details: http://source.sakaiproject.org/viewsvn/?view=rev&amp;rev=39772</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a:solidFill>
                  <a:srgbClr val="FF00FF"/>
                </a:solidFill>
                <a:latin typeface="Arial" charset="0"/>
                <a:ea typeface="Arial" charset="0"/>
                <a:cs typeface="Arial" charset="0"/>
                <a:sym typeface="Cabin"/>
              </a:rPr>
              <a:t>...</a:t>
            </a:r>
          </a:p>
        </p:txBody>
      </p:sp>
      <p:sp>
        <p:nvSpPr>
          <p:cNvPr id="227" name="Shape 227"/>
          <p:cNvSpPr/>
          <p:nvPr/>
        </p:nvSpPr>
        <p:spPr>
          <a:xfrm>
            <a:off x="12192000" y="2792961"/>
            <a:ext cx="1955699" cy="1003199"/>
          </a:xfrm>
          <a:prstGeom prst="wedgeEllipseCallout">
            <a:avLst>
              <a:gd name="adj1" fmla="val -56870"/>
              <a:gd name="adj2" fmla="val 111090"/>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Files R Us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Using</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to Select </a:t>
            </a:r>
            <a:r>
              <a:rPr lang="en-US" sz="7600" u="none" strike="noStrike" cap="none" dirty="0">
                <a:solidFill>
                  <a:srgbClr val="00FF00"/>
                </a:solidFill>
                <a:latin typeface="Arial" charset="0"/>
                <a:ea typeface="Arial" charset="0"/>
                <a:cs typeface="Arial" charset="0"/>
                <a:sym typeface="Cabin"/>
              </a:rPr>
              <a:t>Lines</a:t>
            </a:r>
          </a:p>
        </p:txBody>
      </p:sp>
      <p:sp>
        <p:nvSpPr>
          <p:cNvPr id="347" name="Shape 347"/>
          <p:cNvSpPr txBox="1">
            <a:spLocks noGrp="1"/>
          </p:cNvSpPr>
          <p:nvPr>
            <p:ph type="body" idx="1"/>
          </p:nvPr>
        </p:nvSpPr>
        <p:spPr>
          <a:xfrm>
            <a:off x="1412675" y="2820874"/>
            <a:ext cx="5892476" cy="183991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We can look for a string anywhere </a:t>
            </a:r>
            <a:r>
              <a:rPr lang="en-US" sz="3600" u="none" strike="noStrike" cap="none" dirty="0">
                <a:solidFill>
                  <a:srgbClr val="FF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a </a:t>
            </a:r>
            <a:r>
              <a:rPr lang="en-US" sz="3600" u="none" strike="noStrike" cap="none" dirty="0">
                <a:solidFill>
                  <a:srgbClr val="00FF00"/>
                </a:solidFill>
                <a:latin typeface="Arial" charset="0"/>
                <a:ea typeface="Arial" charset="0"/>
                <a:cs typeface="Arial" charset="0"/>
                <a:sym typeface="Cabin"/>
              </a:rPr>
              <a:t>line</a:t>
            </a:r>
            <a:r>
              <a:rPr lang="en-US" sz="3600" u="none" strike="noStrike" cap="none" dirty="0">
                <a:solidFill>
                  <a:schemeClr val="lt1"/>
                </a:solidFill>
                <a:latin typeface="Arial" charset="0"/>
                <a:ea typeface="Arial" charset="0"/>
                <a:cs typeface="Arial" charset="0"/>
                <a:sym typeface="Cabin"/>
              </a:rPr>
              <a:t> as our selection criteria</a:t>
            </a:r>
          </a:p>
        </p:txBody>
      </p:sp>
      <p:sp>
        <p:nvSpPr>
          <p:cNvPr id="348" name="Shape 348"/>
          <p:cNvSpPr txBox="1"/>
          <p:nvPr/>
        </p:nvSpPr>
        <p:spPr>
          <a:xfrm>
            <a:off x="8547100" y="2516175"/>
            <a:ext cx="6947100" cy="265503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not</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continue</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00FF00"/>
                </a:solidFill>
                <a:latin typeface="Courier"/>
                <a:ea typeface="Courier"/>
                <a:cs typeface="Courier"/>
                <a:sym typeface="Courier New"/>
              </a:rPr>
              <a:t>line</a:t>
            </a:r>
            <a:r>
              <a:rPr lang="en-US" sz="2400" dirty="0">
                <a:solidFill>
                  <a:schemeClr val="lt1"/>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p:txBody>
      </p:sp>
      <p:sp>
        <p:nvSpPr>
          <p:cNvPr id="349" name="Shape 349"/>
          <p:cNvSpPr txBox="1"/>
          <p:nvPr/>
        </p:nvSpPr>
        <p:spPr>
          <a:xfrm>
            <a:off x="1412675" y="5606277"/>
            <a:ext cx="13932000" cy="24144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Author: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Fri Jan  4 07:02:32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p:txBody>
      </p:sp>
      <p:cxnSp>
        <p:nvCxnSpPr>
          <p:cNvPr id="350" name="Shape 350"/>
          <p:cNvCxnSpPr/>
          <p:nvPr/>
        </p:nvCxnSpPr>
        <p:spPr>
          <a:xfrm>
            <a:off x="11995718" y="4500618"/>
            <a:ext cx="755095" cy="1300737"/>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0545756" y="1196478"/>
            <a:ext cx="5100737"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Prompt for File Name</a:t>
            </a:r>
          </a:p>
        </p:txBody>
      </p:sp>
      <p:sp>
        <p:nvSpPr>
          <p:cNvPr id="356" name="Shape 356"/>
          <p:cNvSpPr txBox="1"/>
          <p:nvPr/>
        </p:nvSpPr>
        <p:spPr>
          <a:xfrm>
            <a:off x="800975" y="773101"/>
            <a:ext cx="10186113" cy="3398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input</a:t>
            </a:r>
            <a:r>
              <a:rPr lang="en-US" sz="2400" i="0" u="none" strike="noStrike" cap="none" dirty="0">
                <a:solidFill>
                  <a:schemeClr val="lt1"/>
                </a:solidFill>
                <a:latin typeface="Courier"/>
                <a:ea typeface="Courier"/>
                <a:cs typeface="Courier"/>
                <a:sym typeface="Courier New"/>
              </a:rPr>
              <a:t>('Enter the file name:  ')</a:t>
            </a:r>
          </a:p>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'There were',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'subject lines in', </a:t>
            </a:r>
            <a:r>
              <a:rPr lang="en-US" sz="2400" i="0" u="none" strike="noStrike" cap="none" dirty="0" err="1">
                <a:solidFill>
                  <a:schemeClr val="lt1"/>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a:t>
            </a:r>
          </a:p>
        </p:txBody>
      </p:sp>
      <p:sp>
        <p:nvSpPr>
          <p:cNvPr id="357" name="Shape 357"/>
          <p:cNvSpPr txBox="1"/>
          <p:nvPr/>
        </p:nvSpPr>
        <p:spPr>
          <a:xfrm>
            <a:off x="7059611" y="4843464"/>
            <a:ext cx="8643899" cy="30506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Enter the file name:  </a:t>
            </a:r>
            <a:r>
              <a:rPr lang="en-US" sz="3200" u="none" strike="noStrike" cap="none" dirty="0" err="1">
                <a:solidFill>
                  <a:srgbClr val="FFFF00"/>
                </a:solidFill>
                <a:latin typeface="Arial" charset="0"/>
                <a:ea typeface="Arial" charset="0"/>
                <a:cs typeface="Arial" charset="0"/>
                <a:sym typeface="Cabin"/>
              </a:rPr>
              <a:t>mbox.txt</a:t>
            </a:r>
            <a:endParaRPr lang="en-US" sz="32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There were 1797 subject lines in </a:t>
            </a:r>
            <a:r>
              <a:rPr lang="en-US" sz="3200" u="none" strike="noStrike" cap="none" dirty="0" err="1">
                <a:solidFill>
                  <a:srgbClr val="FF00FF"/>
                </a:solidFill>
                <a:latin typeface="Arial" charset="0"/>
                <a:ea typeface="Arial" charset="0"/>
                <a:cs typeface="Arial" charset="0"/>
                <a:sym typeface="Cabin"/>
              </a:rPr>
              <a:t>mbox.txt</a:t>
            </a:r>
            <a:endParaRPr lang="en-US" sz="32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None/>
            </a:pPr>
            <a:endParaRPr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Enter the file name: </a:t>
            </a:r>
            <a:r>
              <a:rPr lang="en-US" sz="3200" u="none" strike="noStrike" cap="none" dirty="0" err="1">
                <a:solidFill>
                  <a:srgbClr val="FFFF00"/>
                </a:solidFill>
                <a:latin typeface="Arial" charset="0"/>
                <a:ea typeface="Arial" charset="0"/>
                <a:cs typeface="Arial" charset="0"/>
                <a:sym typeface="Cabin"/>
              </a:rPr>
              <a:t>mbox-short.txt</a:t>
            </a:r>
            <a:endParaRPr lang="en-US" sz="32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There were 27 subject lines in </a:t>
            </a:r>
            <a:r>
              <a:rPr lang="en-US" sz="3200" u="none" strike="noStrike" cap="none" dirty="0" err="1">
                <a:solidFill>
                  <a:srgbClr val="FF00FF"/>
                </a:solidFill>
                <a:latin typeface="Arial" charset="0"/>
                <a:ea typeface="Arial" charset="0"/>
                <a:cs typeface="Arial" charset="0"/>
                <a:sym typeface="Cabin"/>
              </a:rPr>
              <a:t>mbox-short.txt</a:t>
            </a:r>
            <a:endParaRPr lang="en-US" sz="3200" u="none" strike="noStrike" cap="none" dirty="0">
              <a:solidFill>
                <a:srgbClr val="FF00FF"/>
              </a:solidFill>
              <a:latin typeface="Arial" charset="0"/>
              <a:ea typeface="Arial" charset="0"/>
              <a:cs typeface="Arial" charset="0"/>
              <a:sym typeface="Cabin"/>
            </a:endParaRPr>
          </a:p>
        </p:txBody>
      </p:sp>
      <p:cxnSp>
        <p:nvCxnSpPr>
          <p:cNvPr id="358" name="Shape 358"/>
          <p:cNvCxnSpPr/>
          <p:nvPr/>
        </p:nvCxnSpPr>
        <p:spPr>
          <a:xfrm>
            <a:off x="8061023" y="1465955"/>
            <a:ext cx="1744675" cy="414224"/>
          </a:xfrm>
          <a:prstGeom prst="straightConnector1">
            <a:avLst/>
          </a:prstGeom>
          <a:noFill/>
          <a:ln w="38100" cap="rnd" cmpd="sng">
            <a:solidFill>
              <a:srgbClr val="FFFF00"/>
            </a:solidFill>
            <a:prstDash val="solid"/>
            <a:miter/>
            <a:headEnd type="stealth" w="med" len="med"/>
            <a:tailEnd type="none" w="med" len="med"/>
          </a:ln>
        </p:spPr>
      </p:cxnSp>
      <p:cxnSp>
        <p:nvCxnSpPr>
          <p:cNvPr id="359" name="Shape 359"/>
          <p:cNvCxnSpPr/>
          <p:nvPr/>
        </p:nvCxnSpPr>
        <p:spPr>
          <a:xfrm rot="10800000" flipH="1">
            <a:off x="12752869" y="4507764"/>
            <a:ext cx="1065300" cy="671400"/>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112837" y="1661246"/>
            <a:ext cx="3687763"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Bad File Names</a:t>
            </a:r>
          </a:p>
        </p:txBody>
      </p:sp>
      <p:sp>
        <p:nvSpPr>
          <p:cNvPr id="365" name="Shape 365"/>
          <p:cNvSpPr txBox="1"/>
          <p:nvPr/>
        </p:nvSpPr>
        <p:spPr>
          <a:xfrm>
            <a:off x="5580938" y="887400"/>
            <a:ext cx="10205700" cy="47358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dirty="0">
                <a:solidFill>
                  <a:srgbClr val="00FF00"/>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input</a:t>
            </a:r>
            <a:r>
              <a:rPr lang="en-US" sz="2400" i="0" u="none" strike="noStrike" cap="none" dirty="0">
                <a:solidFill>
                  <a:schemeClr val="lt1"/>
                </a:solidFill>
                <a:latin typeface="Courier"/>
                <a:ea typeface="Courier"/>
                <a:cs typeface="Courier"/>
                <a:sym typeface="Courier New"/>
              </a:rPr>
              <a:t>('Enter the file name:  ')</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try</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fname</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except</a:t>
            </a:r>
            <a:r>
              <a:rPr lang="en-US" sz="2400" i="0" u="none" strike="noStrike" cap="none" dirty="0">
                <a:solidFill>
                  <a:schemeClr val="lt1"/>
                </a:solidFill>
                <a:latin typeface="Courier"/>
                <a:ea typeface="Courier"/>
                <a:cs typeface="Courier"/>
                <a:sym typeface="Courier New"/>
              </a:rPr>
              <a:t>:</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'File cannot be opened:', </a:t>
            </a:r>
            <a:r>
              <a:rPr lang="en-US" sz="2400" i="0" u="none" strike="noStrike" cap="none" dirty="0" err="1">
                <a:solidFill>
                  <a:srgbClr val="00FF00"/>
                </a:solidFill>
                <a:latin typeface="Courier"/>
                <a:ea typeface="Courier"/>
                <a:cs typeface="Courier"/>
                <a:sym typeface="Courier New"/>
              </a:rPr>
              <a:t>fname</a:t>
            </a:r>
            <a:r>
              <a:rPr lang="en-US" sz="2400" dirty="0">
                <a:solidFill>
                  <a:schemeClr val="lt1"/>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quit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400" dirty="0">
                <a:solidFill>
                  <a:srgbClr val="00FF00"/>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+ 1</a:t>
            </a:r>
          </a:p>
          <a:p>
            <a:pPr lvl="0">
              <a:buClr>
                <a:srgbClr val="FFFF00"/>
              </a:buClr>
              <a:buSzPct val="25000"/>
            </a:pPr>
            <a:r>
              <a:rPr lang="en-US" sz="2400" dirty="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'There were', </a:t>
            </a:r>
            <a:r>
              <a:rPr lang="en-US" sz="2400" i="0" u="none" strike="noStrike" cap="none" dirty="0">
                <a:solidFill>
                  <a:srgbClr val="00FF00"/>
                </a:solidFill>
                <a:latin typeface="Courier"/>
                <a:ea typeface="Courier"/>
                <a:cs typeface="Courier"/>
                <a:sym typeface="Courier New"/>
              </a:rPr>
              <a:t>count</a:t>
            </a:r>
            <a:r>
              <a:rPr lang="en-US" sz="2400" i="0" u="none" strike="noStrike" cap="none" dirty="0">
                <a:solidFill>
                  <a:schemeClr val="lt1"/>
                </a:solidFill>
                <a:latin typeface="Courier"/>
                <a:ea typeface="Courier"/>
                <a:cs typeface="Courier"/>
                <a:sym typeface="Courier New"/>
              </a:rPr>
              <a:t>, 'subject lines in', </a:t>
            </a:r>
            <a:r>
              <a:rPr lang="en-US" sz="2400" i="0" u="none" strike="noStrike" cap="none" dirty="0" err="1">
                <a:solidFill>
                  <a:schemeClr val="lt1"/>
                </a:solidFill>
                <a:latin typeface="Courier"/>
                <a:ea typeface="Courier"/>
                <a:cs typeface="Courier"/>
                <a:sym typeface="Courier New"/>
              </a:rPr>
              <a:t>fname</a:t>
            </a:r>
            <a:r>
              <a:rPr lang="en-US" sz="2400" dirty="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p:txBody>
      </p:sp>
      <p:sp>
        <p:nvSpPr>
          <p:cNvPr id="366" name="Shape 366"/>
          <p:cNvSpPr txBox="1"/>
          <p:nvPr/>
        </p:nvSpPr>
        <p:spPr>
          <a:xfrm>
            <a:off x="633014" y="5988297"/>
            <a:ext cx="7502399" cy="261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u="none" strike="noStrike" cap="none" dirty="0">
                <a:solidFill>
                  <a:srgbClr val="FF00FF"/>
                </a:solidFill>
                <a:latin typeface="Arial" charset="0"/>
                <a:ea typeface="Arial" charset="0"/>
                <a:cs typeface="Arial" charset="0"/>
                <a:sym typeface="Cabin"/>
              </a:rPr>
              <a:t>Enter the file name: </a:t>
            </a:r>
            <a:r>
              <a:rPr lang="en-US" sz="2800" u="none" strike="noStrike" cap="none" dirty="0" err="1">
                <a:solidFill>
                  <a:srgbClr val="FFFF00"/>
                </a:solidFill>
                <a:latin typeface="Arial" charset="0"/>
                <a:ea typeface="Arial" charset="0"/>
                <a:cs typeface="Arial" charset="0"/>
                <a:sym typeface="Cabin"/>
              </a:rPr>
              <a:t>mbox.txt</a:t>
            </a:r>
            <a:endParaRPr lang="en-US"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2800" u="none" strike="noStrike" cap="none" dirty="0">
                <a:solidFill>
                  <a:srgbClr val="FF00FF"/>
                </a:solidFill>
                <a:latin typeface="Arial" charset="0"/>
                <a:ea typeface="Arial" charset="0"/>
                <a:cs typeface="Arial" charset="0"/>
                <a:sym typeface="Cabin"/>
              </a:rPr>
              <a:t>There were 1797 subject lines in </a:t>
            </a:r>
            <a:r>
              <a:rPr lang="en-US" sz="2800" u="none" strike="noStrike" cap="none" dirty="0" err="1">
                <a:solidFill>
                  <a:srgbClr val="FF00FF"/>
                </a:solidFill>
                <a:latin typeface="Arial" charset="0"/>
                <a:ea typeface="Arial" charset="0"/>
                <a:cs typeface="Arial" charset="0"/>
                <a:sym typeface="Cabin"/>
              </a:rPr>
              <a:t>mbox.txt</a:t>
            </a:r>
            <a:endParaRPr lang="en-US" sz="2800" u="none" strike="noStrike" cap="none" dirty="0">
              <a:solidFill>
                <a:srgbClr val="FF00FF"/>
              </a:solidFill>
              <a:latin typeface="Arial" charset="0"/>
              <a:ea typeface="Arial" charset="0"/>
              <a:cs typeface="Arial" charset="0"/>
              <a:sym typeface="Cabin"/>
            </a:endParaRPr>
          </a:p>
          <a:p>
            <a:pPr marL="0" marR="0" lvl="0" indent="0" algn="ctr" rtl="0">
              <a:lnSpc>
                <a:spcPct val="100000"/>
              </a:lnSpc>
              <a:spcBef>
                <a:spcPts val="0"/>
              </a:spcBef>
              <a:spcAft>
                <a:spcPts val="0"/>
              </a:spcAft>
              <a:buNone/>
            </a:pPr>
            <a:endParaRPr sz="28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2800" u="none" strike="noStrike" cap="none" dirty="0">
                <a:solidFill>
                  <a:srgbClr val="FF00FF"/>
                </a:solidFill>
                <a:latin typeface="Arial" charset="0"/>
                <a:ea typeface="Arial" charset="0"/>
                <a:cs typeface="Arial" charset="0"/>
                <a:sym typeface="Cabin"/>
              </a:rPr>
              <a:t>Enter the file name: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boo boo</a:t>
            </a:r>
          </a:p>
          <a:p>
            <a:pPr marL="0" marR="0" lvl="0" indent="0" algn="l" rtl="0">
              <a:lnSpc>
                <a:spcPct val="100000"/>
              </a:lnSpc>
              <a:spcBef>
                <a:spcPts val="0"/>
              </a:spcBef>
              <a:spcAft>
                <a:spcPts val="0"/>
              </a:spcAft>
              <a:buClr>
                <a:srgbClr val="FF00FF"/>
              </a:buClr>
              <a:buSzPct val="25000"/>
              <a:buFont typeface="Cabin"/>
              <a:buNone/>
            </a:pPr>
            <a:r>
              <a:rPr lang="en-US" sz="2800" u="none" strike="noStrike" cap="none" dirty="0">
                <a:solidFill>
                  <a:srgbClr val="FF00FF"/>
                </a:solidFill>
                <a:latin typeface="Arial" charset="0"/>
                <a:ea typeface="Arial" charset="0"/>
                <a:cs typeface="Arial" charset="0"/>
                <a:sym typeface="Cabin"/>
              </a:rPr>
              <a:t>File cannot be opened: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boo boo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155700" y="510738"/>
            <a:ext cx="13932000"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Closing a file</a:t>
            </a:r>
          </a:p>
        </p:txBody>
      </p:sp>
      <p:sp>
        <p:nvSpPr>
          <p:cNvPr id="2" name="Text Placeholder 1">
            <a:extLst>
              <a:ext uri="{FF2B5EF4-FFF2-40B4-BE49-F238E27FC236}">
                <a16:creationId xmlns:a16="http://schemas.microsoft.com/office/drawing/2014/main" id="{3E6F95FB-42F9-4703-BC6C-1C359B5791B5}"/>
              </a:ext>
            </a:extLst>
          </p:cNvPr>
          <p:cNvSpPr>
            <a:spLocks noGrp="1"/>
          </p:cNvSpPr>
          <p:nvPr>
            <p:ph type="body" idx="1"/>
          </p:nvPr>
        </p:nvSpPr>
        <p:spPr/>
        <p:txBody>
          <a:bodyPr/>
          <a:lstStyle/>
          <a:p>
            <a:r>
              <a:rPr lang="en-US" sz="4000" dirty="0"/>
              <a:t>&gt;&gt;&gt; </a:t>
            </a:r>
            <a:r>
              <a:rPr lang="en-US" sz="4000" dirty="0" err="1"/>
              <a:t>ftest</a:t>
            </a:r>
            <a:r>
              <a:rPr lang="en-US" sz="4000" dirty="0"/>
              <a:t> = open('output.txt', 'w')</a:t>
            </a:r>
          </a:p>
          <a:p>
            <a:r>
              <a:rPr lang="en-US" sz="4000" dirty="0"/>
              <a:t>&gt;&gt;&gt; line1 = "This is the first line.\n"</a:t>
            </a:r>
          </a:p>
          <a:p>
            <a:r>
              <a:rPr lang="en-US" sz="4000" dirty="0"/>
              <a:t>&gt;&gt;&gt; </a:t>
            </a:r>
            <a:r>
              <a:rPr lang="en-US" sz="4000" dirty="0" err="1"/>
              <a:t>ftest.write</a:t>
            </a:r>
            <a:r>
              <a:rPr lang="en-US" sz="4000" dirty="0"/>
              <a:t>(line1)</a:t>
            </a:r>
          </a:p>
          <a:p>
            <a:r>
              <a:rPr lang="en-US" sz="4000" dirty="0"/>
              <a:t>&gt;&gt;&gt;24</a:t>
            </a:r>
          </a:p>
          <a:p>
            <a:r>
              <a:rPr lang="en-US" sz="4000" dirty="0"/>
              <a:t>&gt;&gt;&gt;</a:t>
            </a:r>
            <a:r>
              <a:rPr lang="en-US" sz="4000" dirty="0" err="1">
                <a:solidFill>
                  <a:srgbClr val="FFFF00"/>
                </a:solidFill>
              </a:rPr>
              <a:t>ftest.close</a:t>
            </a:r>
            <a:r>
              <a:rPr lang="en-US" sz="4000" dirty="0">
                <a:solidFill>
                  <a:srgbClr val="FFFF00"/>
                </a:solidFill>
              </a:rPr>
              <a:t>()</a:t>
            </a:r>
          </a:p>
          <a:p>
            <a:r>
              <a:rPr lang="en-US" sz="4000" dirty="0"/>
              <a:t>To makes sure that file is saved and closed.</a:t>
            </a:r>
          </a:p>
          <a:p>
            <a:endParaRPr lang="en-US" dirty="0"/>
          </a:p>
        </p:txBody>
      </p:sp>
    </p:spTree>
    <p:extLst>
      <p:ext uri="{BB962C8B-B14F-4D97-AF65-F5344CB8AC3E}">
        <p14:creationId xmlns:p14="http://schemas.microsoft.com/office/powerpoint/2010/main" val="84969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155700" y="340257"/>
            <a:ext cx="13932000" cy="12328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Printing White Space</a:t>
            </a:r>
          </a:p>
        </p:txBody>
      </p:sp>
      <p:sp>
        <p:nvSpPr>
          <p:cNvPr id="2" name="Text Placeholder 1">
            <a:extLst>
              <a:ext uri="{FF2B5EF4-FFF2-40B4-BE49-F238E27FC236}">
                <a16:creationId xmlns:a16="http://schemas.microsoft.com/office/drawing/2014/main" id="{3E6F95FB-42F9-4703-BC6C-1C359B5791B5}"/>
              </a:ext>
            </a:extLst>
          </p:cNvPr>
          <p:cNvSpPr>
            <a:spLocks noGrp="1"/>
          </p:cNvSpPr>
          <p:nvPr>
            <p:ph type="body" idx="1"/>
          </p:nvPr>
        </p:nvSpPr>
        <p:spPr>
          <a:xfrm>
            <a:off x="1155700" y="1844298"/>
            <a:ext cx="13932000" cy="6461601"/>
          </a:xfrm>
        </p:spPr>
        <p:txBody>
          <a:bodyPr/>
          <a:lstStyle/>
          <a:p>
            <a:r>
              <a:rPr lang="pt-BR" sz="4000" dirty="0"/>
              <a:t>&gt;&gt;&gt; s='1  \t  2  3 \n  4 \n  5'</a:t>
            </a:r>
          </a:p>
          <a:p>
            <a:r>
              <a:rPr lang="pt-BR" sz="4000" dirty="0"/>
              <a:t>&gt;&gt;&gt; print(s)</a:t>
            </a:r>
          </a:p>
          <a:p>
            <a:r>
              <a:rPr lang="pt-BR" sz="4000" dirty="0"/>
              <a:t>1  	  2  3 </a:t>
            </a:r>
          </a:p>
          <a:p>
            <a:r>
              <a:rPr lang="pt-BR" sz="4000" dirty="0"/>
              <a:t>  4 </a:t>
            </a:r>
          </a:p>
          <a:p>
            <a:r>
              <a:rPr lang="pt-BR" sz="4000" dirty="0"/>
              <a:t>  5</a:t>
            </a:r>
          </a:p>
          <a:p>
            <a:r>
              <a:rPr lang="pt-BR" sz="4000" dirty="0"/>
              <a:t>&gt;&gt;&gt; </a:t>
            </a:r>
            <a:r>
              <a:rPr lang="pt-BR" sz="4000" dirty="0">
                <a:solidFill>
                  <a:srgbClr val="FFFF00"/>
                </a:solidFill>
              </a:rPr>
              <a:t>print(repr(s))</a:t>
            </a:r>
          </a:p>
          <a:p>
            <a:r>
              <a:rPr lang="pt-BR" sz="4000" dirty="0"/>
              <a:t>'1  \t  2  3 \n  4 \n  5'</a:t>
            </a:r>
          </a:p>
        </p:txBody>
      </p:sp>
    </p:spTree>
    <p:extLst>
      <p:ext uri="{BB962C8B-B14F-4D97-AF65-F5344CB8AC3E}">
        <p14:creationId xmlns:p14="http://schemas.microsoft.com/office/powerpoint/2010/main" val="209238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789708"/>
            <a:ext cx="13642975"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372" name="Shape 372"/>
          <p:cNvSpPr txBox="1">
            <a:spLocks noGrp="1"/>
          </p:cNvSpPr>
          <p:nvPr>
            <p:ph type="body" idx="1"/>
          </p:nvPr>
        </p:nvSpPr>
        <p:spPr>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Secondary storage</a:t>
            </a:r>
          </a:p>
          <a:p>
            <a:pPr marL="685800" marR="0" lvl="0" indent="-39446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Opening a file - file handle</a:t>
            </a:r>
          </a:p>
          <a:p>
            <a:pPr marL="685800" marR="0" lvl="0" indent="-39446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File structure - newline character</a:t>
            </a:r>
          </a:p>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Reading a file line</a:t>
            </a: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by</a:t>
            </a: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line with a </a:t>
            </a:r>
            <a:br>
              <a:rPr lang="en-US" sz="3600" u="none" strike="noStrike" cap="none">
                <a:solidFill>
                  <a:schemeClr val="lt1"/>
                </a:solidFill>
                <a:latin typeface="Arial" charset="0"/>
                <a:ea typeface="Arial" charset="0"/>
                <a:cs typeface="Arial" charset="0"/>
                <a:sym typeface="Cabin"/>
              </a:rPr>
            </a:br>
            <a:r>
              <a:rPr lang="en-US" sz="3600" u="none" strike="noStrike" cap="none">
                <a:solidFill>
                  <a:schemeClr val="lt1"/>
                </a:solidFill>
                <a:latin typeface="Arial" charset="0"/>
                <a:ea typeface="Arial" charset="0"/>
                <a:cs typeface="Arial" charset="0"/>
                <a:sym typeface="Cabin"/>
              </a:rPr>
              <a:t>for loop</a:t>
            </a:r>
          </a:p>
        </p:txBody>
      </p:sp>
      <p:sp>
        <p:nvSpPr>
          <p:cNvPr id="373" name="Shape 373"/>
          <p:cNvSpPr txBox="1">
            <a:spLocks noGrp="1"/>
          </p:cNvSpPr>
          <p:nvPr>
            <p:ph type="body" idx="4294967295"/>
          </p:nvPr>
        </p:nvSpPr>
        <p:spPr>
          <a:xfrm>
            <a:off x="9529763" y="2603500"/>
            <a:ext cx="5268912" cy="413385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Searching for lines</a:t>
            </a:r>
          </a:p>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Reading file names</a:t>
            </a:r>
          </a:p>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Dealing with bad files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379" name="Shape 379"/>
          <p:cNvSpPr txBox="1"/>
          <p:nvPr/>
        </p:nvSpPr>
        <p:spPr>
          <a:xfrm>
            <a:off x="1324001" y="2128838"/>
            <a:ext cx="6797699" cy="5986462"/>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t>
            </a:r>
            <a:r>
              <a:rPr lang="en-US" sz="1800" dirty="0">
                <a:solidFill>
                  <a:srgbClr val="FFFFFF"/>
                </a:solidFill>
              </a:rPr>
              <a:t>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and Translators here</a:t>
            </a:r>
          </a:p>
        </p:txBody>
      </p:sp>
      <p:pic>
        <p:nvPicPr>
          <p:cNvPr id="381" name="Shape 381" descr="Creative Common License Logo"/>
          <p:cNvPicPr preferRelativeResize="0"/>
          <p:nvPr/>
        </p:nvPicPr>
        <p:blipFill rotWithShape="1">
          <a:blip r:embed="rId5">
            <a:alphaModFix/>
          </a:blip>
          <a:srcRect/>
          <a:stretch/>
        </p:blipFill>
        <p:spPr>
          <a:xfrm>
            <a:off x="13897687" y="1155821"/>
            <a:ext cx="1968599" cy="668400"/>
          </a:xfrm>
          <a:prstGeom prst="rect">
            <a:avLst/>
          </a:prstGeom>
          <a:noFill/>
          <a:ln>
            <a:noFill/>
          </a:ln>
        </p:spPr>
      </p:pic>
      <p:sp>
        <p:nvSpPr>
          <p:cNvPr id="382" name="Shape 382"/>
          <p:cNvSpPr txBox="1"/>
          <p:nvPr/>
        </p:nvSpPr>
        <p:spPr>
          <a:xfrm>
            <a:off x="8704400" y="2190334"/>
            <a:ext cx="6797699" cy="592496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File Processing</a:t>
            </a:r>
          </a:p>
        </p:txBody>
      </p:sp>
      <p:sp>
        <p:nvSpPr>
          <p:cNvPr id="233" name="Shape 233"/>
          <p:cNvSpPr txBox="1">
            <a:spLocks noGrp="1"/>
          </p:cNvSpPr>
          <p:nvPr>
            <p:ph type="body" idx="1"/>
          </p:nvPr>
        </p:nvSpPr>
        <p:spPr>
          <a:xfrm>
            <a:off x="1155700" y="2603501"/>
            <a:ext cx="13932000" cy="8939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A text file can be thought of as a sequence of lines</a:t>
            </a:r>
          </a:p>
        </p:txBody>
      </p:sp>
      <p:sp>
        <p:nvSpPr>
          <p:cNvPr id="234" name="Shape 234"/>
          <p:cNvSpPr txBox="1"/>
          <p:nvPr/>
        </p:nvSpPr>
        <p:spPr>
          <a:xfrm>
            <a:off x="1616050" y="3497450"/>
            <a:ext cx="128594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
        <p:nvSpPr>
          <p:cNvPr id="235" name="Shape 235"/>
          <p:cNvSpPr txBox="1"/>
          <p:nvPr/>
        </p:nvSpPr>
        <p:spPr>
          <a:xfrm>
            <a:off x="3116263" y="7194550"/>
            <a:ext cx="9602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http://www.py4e.com/code/mbox-short.txt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Opening a File</a:t>
            </a:r>
          </a:p>
        </p:txBody>
      </p:sp>
      <p:sp>
        <p:nvSpPr>
          <p:cNvPr id="241" name="Shape 2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Before we can read the contents of the file, we must tell Python which file we are going to work with and what we will be doing with the file (</a:t>
            </a:r>
            <a:r>
              <a:rPr lang="en-US" sz="3600" u="none" strike="noStrike" cap="none" dirty="0">
                <a:solidFill>
                  <a:srgbClr val="00B050"/>
                </a:solidFill>
                <a:latin typeface="Arial" charset="0"/>
                <a:ea typeface="Arial" charset="0"/>
                <a:cs typeface="Arial" charset="0"/>
                <a:sym typeface="Cabin"/>
              </a:rPr>
              <a:t>mode</a:t>
            </a:r>
            <a:r>
              <a:rPr lang="en-US" sz="3600" u="none" strike="noStrike" cap="none" dirty="0">
                <a:solidFill>
                  <a:schemeClr val="lt1"/>
                </a:solidFill>
                <a:latin typeface="Arial" charset="0"/>
                <a:ea typeface="Arial" charset="0"/>
                <a:cs typeface="Arial" charset="0"/>
                <a:sym typeface="Cabin"/>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This is done with the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 function</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 returns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7F00"/>
                </a:solidFill>
                <a:latin typeface="Arial" charset="0"/>
                <a:ea typeface="Arial" charset="0"/>
                <a:cs typeface="Arial" charset="0"/>
                <a:sym typeface="Cabin"/>
              </a:rPr>
              <a:t>file handle</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 a variable used to perform operations on the file</a:t>
            </a:r>
          </a:p>
          <a:p>
            <a:pPr marL="749300" marR="0" lvl="0" indent="-371094" algn="l" rtl="0">
              <a:lnSpc>
                <a:spcPct val="100000"/>
              </a:lnSpc>
              <a:spcBef>
                <a:spcPts val="3500"/>
              </a:spcBef>
              <a:spcAft>
                <a:spcPts val="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Similar to</a:t>
            </a:r>
            <a:r>
              <a:rPr lang="en-US" sz="3600" u="none" strike="noStrike" cap="none" dirty="0">
                <a:solidFill>
                  <a:schemeClr val="lt1"/>
                </a:solidFill>
                <a:latin typeface="Arial" charset="0"/>
                <a:ea typeface="Arial" charset="0"/>
                <a:cs typeface="Arial" charset="0"/>
                <a:sym typeface="Cabin"/>
              </a:rPr>
              <a:t>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File -&gt; Open</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in a Word Processor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155700" y="789709"/>
            <a:ext cx="13932000" cy="143185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Using </a:t>
            </a:r>
            <a:r>
              <a:rPr lang="en-US" sz="7600" u="none" strike="noStrike" cap="none" dirty="0">
                <a:solidFill>
                  <a:srgbClr val="FF00FF"/>
                </a:solidFill>
                <a:latin typeface="Arial" charset="0"/>
                <a:ea typeface="Arial" charset="0"/>
                <a:cs typeface="Arial" charset="0"/>
                <a:sym typeface="Cabin"/>
              </a:rPr>
              <a:t>open()</a:t>
            </a:r>
          </a:p>
        </p:txBody>
      </p:sp>
      <p:sp>
        <p:nvSpPr>
          <p:cNvPr id="247" name="Shape 247"/>
          <p:cNvSpPr txBox="1">
            <a:spLocks noGrp="1"/>
          </p:cNvSpPr>
          <p:nvPr>
            <p:ph type="body" idx="1"/>
          </p:nvPr>
        </p:nvSpPr>
        <p:spPr>
          <a:xfrm>
            <a:off x="1155700" y="2971003"/>
            <a:ext cx="12837675" cy="5199884"/>
          </a:xfrm>
          <a:prstGeom prst="rect">
            <a:avLst/>
          </a:prstGeom>
          <a:noFill/>
          <a:ln>
            <a:noFill/>
          </a:ln>
        </p:spPr>
        <p:txBody>
          <a:bodyPr lIns="38100" tIns="38100" rIns="38100" bIns="38100" anchor="ctr" anchorCtr="0">
            <a:noAutofit/>
          </a:bodyPr>
          <a:lstStyle/>
          <a:p>
            <a:pPr marL="1041400" lvl="1" indent="-371094">
              <a:buClr>
                <a:srgbClr val="FF7F00"/>
              </a:buClr>
              <a:buSzPct val="100000"/>
            </a:pPr>
            <a:r>
              <a:rPr lang="en-US" sz="3600" dirty="0">
                <a:solidFill>
                  <a:srgbClr val="FF7F00"/>
                </a:solidFill>
                <a:latin typeface="Arial" charset="0"/>
                <a:ea typeface="Arial" charset="0"/>
                <a:cs typeface="Arial" charset="0"/>
                <a:sym typeface="Cabin"/>
              </a:rPr>
              <a:t>handle</a:t>
            </a:r>
            <a:r>
              <a:rPr lang="en-US" sz="3600" dirty="0">
                <a:solidFill>
                  <a:schemeClr val="lt1"/>
                </a:solidFill>
                <a:latin typeface="Arial" charset="0"/>
                <a:ea typeface="Arial" charset="0"/>
                <a:cs typeface="Arial" charset="0"/>
                <a:sym typeface="Cabin"/>
              </a:rPr>
              <a:t> = </a:t>
            </a:r>
            <a:r>
              <a:rPr lang="en-US" sz="3600" dirty="0">
                <a:solidFill>
                  <a:srgbClr val="FF00FF"/>
                </a:solidFill>
                <a:latin typeface="Arial" charset="0"/>
                <a:ea typeface="Arial" charset="0"/>
                <a:cs typeface="Arial" charset="0"/>
                <a:sym typeface="Cabin"/>
              </a:rPr>
              <a:t>open</a:t>
            </a:r>
            <a:r>
              <a:rPr lang="en-US" sz="3600" dirty="0">
                <a:solidFill>
                  <a:schemeClr val="lt1"/>
                </a:solidFill>
                <a:latin typeface="Arial" charset="0"/>
                <a:ea typeface="Arial" charset="0"/>
                <a:cs typeface="Arial" charset="0"/>
                <a:sym typeface="Cabin"/>
              </a:rPr>
              <a:t>(</a:t>
            </a:r>
            <a:r>
              <a:rPr lang="en-US" sz="3600" dirty="0">
                <a:solidFill>
                  <a:srgbClr val="00FFFF"/>
                </a:solidFill>
                <a:latin typeface="Arial" charset="0"/>
                <a:ea typeface="Arial" charset="0"/>
                <a:cs typeface="Arial" charset="0"/>
                <a:sym typeface="Cabin"/>
              </a:rPr>
              <a:t>filename</a:t>
            </a:r>
            <a:r>
              <a:rPr lang="en-US" sz="3600"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mode</a:t>
            </a:r>
            <a:r>
              <a:rPr lang="en-US" sz="3600" dirty="0">
                <a:solidFill>
                  <a:schemeClr val="lt1"/>
                </a:solidFill>
                <a:latin typeface="Arial" charset="0"/>
                <a:ea typeface="Arial" charset="0"/>
                <a:cs typeface="Arial" charset="0"/>
                <a:sym typeface="Cabin"/>
              </a:rPr>
              <a:t>)</a:t>
            </a:r>
          </a:p>
          <a:p>
            <a:pPr marL="1041400" lvl="1" indent="-371094">
              <a:buClr>
                <a:srgbClr val="FF7F00"/>
              </a:buClr>
              <a:buSzPct val="100000"/>
            </a:pPr>
            <a:r>
              <a:rPr lang="en-US" sz="3600" dirty="0" err="1">
                <a:solidFill>
                  <a:srgbClr val="FF7F00"/>
                </a:solidFill>
                <a:latin typeface="Arial" charset="0"/>
                <a:ea typeface="Arial" charset="0"/>
                <a:cs typeface="Arial" charset="0"/>
                <a:sym typeface="Cabin"/>
              </a:rPr>
              <a:t>fhand</a:t>
            </a:r>
            <a:r>
              <a:rPr lang="en-US" sz="3600" dirty="0">
                <a:solidFill>
                  <a:schemeClr val="lt1"/>
                </a:solidFill>
                <a:latin typeface="Arial" charset="0"/>
                <a:ea typeface="Arial" charset="0"/>
                <a:cs typeface="Arial" charset="0"/>
                <a:sym typeface="Cabin"/>
              </a:rPr>
              <a:t> = </a:t>
            </a:r>
            <a:r>
              <a:rPr lang="en-US" sz="3600" dirty="0">
                <a:solidFill>
                  <a:srgbClr val="FF00FF"/>
                </a:solidFill>
                <a:latin typeface="Arial" charset="0"/>
                <a:ea typeface="Arial" charset="0"/>
                <a:cs typeface="Arial" charset="0"/>
                <a:sym typeface="Cabin"/>
              </a:rPr>
              <a:t>open</a:t>
            </a:r>
            <a:r>
              <a:rPr lang="en-US" sz="3600" dirty="0">
                <a:solidFill>
                  <a:schemeClr val="lt1"/>
                </a:solidFill>
                <a:latin typeface="Arial" charset="0"/>
                <a:ea typeface="Arial" charset="0"/>
                <a:cs typeface="Arial" charset="0"/>
                <a:sym typeface="Cabin"/>
              </a:rPr>
              <a:t>('</a:t>
            </a:r>
            <a:r>
              <a:rPr lang="en-US" sz="3600" dirty="0">
                <a:solidFill>
                  <a:srgbClr val="00FFFF"/>
                </a:solidFill>
                <a:latin typeface="Arial" charset="0"/>
                <a:ea typeface="Arial" charset="0"/>
                <a:cs typeface="Arial" charset="0"/>
                <a:sym typeface="Cabin"/>
              </a:rPr>
              <a:t>mbox.txt</a:t>
            </a:r>
            <a:r>
              <a:rPr lang="en-US" sz="3600"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r</a:t>
            </a:r>
            <a:r>
              <a:rPr lang="en-US" sz="3600" dirty="0">
                <a:solidFill>
                  <a:schemeClr val="lt1"/>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7F00"/>
              </a:buClr>
              <a:buSzPct val="100000"/>
              <a:buFont typeface="Cabin"/>
            </a:pPr>
            <a:r>
              <a:rPr lang="en-US" sz="3600" u="none" strike="noStrike" cap="none" dirty="0">
                <a:solidFill>
                  <a:srgbClr val="FF7F00"/>
                </a:solidFill>
                <a:latin typeface="Arial" charset="0"/>
                <a:ea typeface="Arial" charset="0"/>
                <a:cs typeface="Arial" charset="0"/>
                <a:sym typeface="Cabin"/>
              </a:rPr>
              <a:t>returns a handle use to manipulate the file</a:t>
            </a:r>
          </a:p>
          <a:p>
            <a:pPr marL="1041400" marR="0" lvl="1" indent="-371094" algn="l" rtl="0">
              <a:lnSpc>
                <a:spcPct val="100000"/>
              </a:lnSpc>
              <a:spcBef>
                <a:spcPts val="3500"/>
              </a:spcBef>
              <a:spcAft>
                <a:spcPts val="0"/>
              </a:spcAft>
              <a:buClr>
                <a:srgbClr val="00FFFF"/>
              </a:buClr>
              <a:buSzPct val="100000"/>
              <a:buFont typeface="Cabin"/>
            </a:pPr>
            <a:r>
              <a:rPr lang="en-US" sz="3600" u="none" strike="noStrike" cap="none" dirty="0">
                <a:solidFill>
                  <a:srgbClr val="00FFFF"/>
                </a:solidFill>
                <a:latin typeface="Arial" charset="0"/>
                <a:ea typeface="Arial" charset="0"/>
                <a:cs typeface="Arial" charset="0"/>
                <a:sym typeface="Cabin"/>
              </a:rPr>
              <a:t>filename is a string</a:t>
            </a:r>
          </a:p>
          <a:p>
            <a:pPr marL="1041400" marR="0" lvl="1" indent="-371094" algn="l" rtl="0">
              <a:lnSpc>
                <a:spcPct val="100000"/>
              </a:lnSpc>
              <a:spcBef>
                <a:spcPts val="3500"/>
              </a:spcBef>
              <a:spcAft>
                <a:spcPts val="0"/>
              </a:spcAft>
              <a:buClr>
                <a:srgbClr val="FFFF00"/>
              </a:buClr>
              <a:buSzPct val="100000"/>
              <a:buFont typeface="Cabin"/>
            </a:pPr>
            <a:r>
              <a:rPr lang="en-US" sz="3600" u="none" strike="noStrike" cap="none" dirty="0">
                <a:solidFill>
                  <a:srgbClr val="FFFF00"/>
                </a:solidFill>
                <a:latin typeface="Arial" charset="0"/>
                <a:ea typeface="Arial" charset="0"/>
                <a:cs typeface="Arial" charset="0"/>
                <a:sym typeface="Cabin"/>
              </a:rPr>
              <a:t>mode is optional and should be 'r' if we are planning to read the file and 'w' if we are going to write to the file.  But there are other modes (r, r+, w, w+, a, a+,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a Handle?</a:t>
            </a:r>
          </a:p>
        </p:txBody>
      </p:sp>
      <p:sp>
        <p:nvSpPr>
          <p:cNvPr id="254" name="Shape 254"/>
          <p:cNvSpPr txBox="1"/>
          <p:nvPr/>
        </p:nvSpPr>
        <p:spPr>
          <a:xfrm>
            <a:off x="952500" y="2554275"/>
            <a:ext cx="14392275"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7F00"/>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i="0" u="none" strike="noStrike" cap="none" dirty="0" err="1">
                <a:solidFill>
                  <a:srgbClr val="FF7F00"/>
                </a:solidFill>
                <a:latin typeface="Courier"/>
                <a:ea typeface="Courier"/>
                <a:cs typeface="Courier"/>
                <a:sym typeface="Courier New"/>
              </a:rPr>
              <a:t>mbox.txt</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fhand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lvl="0">
              <a:buClr>
                <a:schemeClr val="lt1"/>
              </a:buClr>
              <a:buSzPct val="25000"/>
            </a:pPr>
            <a:r>
              <a:rPr lang="en-US" sz="2800" dirty="0">
                <a:solidFill>
                  <a:schemeClr val="lt1"/>
                </a:solidFill>
                <a:latin typeface="Courier"/>
                <a:ea typeface="Courier"/>
                <a:cs typeface="Courier"/>
                <a:sym typeface="Courier New"/>
              </a:rPr>
              <a:t>&lt;_</a:t>
            </a:r>
            <a:r>
              <a:rPr lang="en-US" sz="2800" dirty="0" err="1">
                <a:solidFill>
                  <a:schemeClr val="lt1"/>
                </a:solidFill>
                <a:latin typeface="Courier"/>
                <a:ea typeface="Courier"/>
                <a:cs typeface="Courier"/>
                <a:sym typeface="Courier New"/>
              </a:rPr>
              <a:t>io.TextIOWrapper</a:t>
            </a:r>
            <a:r>
              <a:rPr lang="en-US" sz="2800" dirty="0">
                <a:solidFill>
                  <a:schemeClr val="lt1"/>
                </a:solidFill>
                <a:latin typeface="Courier"/>
                <a:ea typeface="Courier"/>
                <a:cs typeface="Courier"/>
                <a:sym typeface="Courier New"/>
              </a:rPr>
              <a:t> name='</a:t>
            </a:r>
            <a:r>
              <a:rPr lang="en-US" sz="2800" dirty="0" err="1">
                <a:solidFill>
                  <a:schemeClr val="lt1"/>
                </a:solidFill>
                <a:latin typeface="Courier"/>
                <a:ea typeface="Courier"/>
                <a:cs typeface="Courier"/>
                <a:sym typeface="Courier New"/>
              </a:rPr>
              <a:t>mbox.txt</a:t>
            </a:r>
            <a:r>
              <a:rPr lang="en-US" sz="2800" dirty="0">
                <a:solidFill>
                  <a:schemeClr val="lt1"/>
                </a:solidFill>
                <a:latin typeface="Courier"/>
                <a:ea typeface="Courier"/>
                <a:cs typeface="Courier"/>
                <a:sym typeface="Courier New"/>
              </a:rPr>
              <a:t>' mode='r' encoding='UTF-8'&gt;</a:t>
            </a:r>
            <a:endParaRPr lang="en-US" sz="2800" i="0" u="none" strike="noStrike" cap="none" dirty="0">
              <a:solidFill>
                <a:schemeClr val="lt1"/>
              </a:solidFill>
              <a:latin typeface="Courier"/>
              <a:ea typeface="Courier"/>
              <a:cs typeface="Courier"/>
              <a:sym typeface="Courier New"/>
            </a:endParaRPr>
          </a:p>
        </p:txBody>
      </p:sp>
      <p:pic>
        <p:nvPicPr>
          <p:cNvPr id="255" name="Shape 255" descr="Picture of file handle representation"/>
          <p:cNvPicPr preferRelativeResize="0"/>
          <p:nvPr/>
        </p:nvPicPr>
        <p:blipFill rotWithShape="1">
          <a:blip r:embed="rId3">
            <a:alphaModFix/>
          </a:blip>
          <a:srcRect/>
          <a:stretch/>
        </p:blipFill>
        <p:spPr>
          <a:xfrm>
            <a:off x="7915276" y="4647657"/>
            <a:ext cx="7072312" cy="3462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When Files are Missing</a:t>
            </a:r>
          </a:p>
        </p:txBody>
      </p:sp>
      <p:sp>
        <p:nvSpPr>
          <p:cNvPr id="261" name="Shape 261"/>
          <p:cNvSpPr txBox="1"/>
          <p:nvPr/>
        </p:nvSpPr>
        <p:spPr>
          <a:xfrm>
            <a:off x="1422400" y="3076575"/>
            <a:ext cx="135339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fhand</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00FF"/>
                </a:solidFill>
                <a:latin typeface="Courier"/>
                <a:ea typeface="Courier"/>
                <a:cs typeface="Courier"/>
                <a:sym typeface="Courier New"/>
              </a:rPr>
              <a:t>open</a:t>
            </a:r>
            <a:r>
              <a:rPr lang="en-US" sz="3600" i="0" u="none" strike="noStrike" cap="none" dirty="0">
                <a:solidFill>
                  <a:schemeClr val="lt1"/>
                </a:solidFill>
                <a:latin typeface="Courier"/>
                <a:ea typeface="Courier"/>
                <a:cs typeface="Courier"/>
                <a:sym typeface="Courier New"/>
              </a:rPr>
              <a:t>('</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err="1">
                <a:solidFill>
                  <a:schemeClr val="lt1"/>
                </a:solidFill>
                <a:latin typeface="Courier"/>
                <a:ea typeface="Courier"/>
                <a:cs typeface="Courier"/>
                <a:sym typeface="Courier New"/>
              </a:rPr>
              <a:t>Traceback</a:t>
            </a:r>
            <a:r>
              <a:rPr lang="en-US" sz="36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File "&lt;</a:t>
            </a:r>
            <a:r>
              <a:rPr lang="en-US" sz="3600" i="0" u="none" strike="noStrike" cap="none" dirty="0" err="1">
                <a:solidFill>
                  <a:schemeClr val="lt1"/>
                </a:solidFill>
                <a:latin typeface="Courier"/>
                <a:ea typeface="Courier"/>
                <a:cs typeface="Courier"/>
                <a:sym typeface="Courier New"/>
              </a:rPr>
              <a:t>stdin</a:t>
            </a:r>
            <a:r>
              <a:rPr lang="en-US" sz="3600" i="0" u="none" strike="noStrike" cap="none" dirty="0">
                <a:solidFill>
                  <a:schemeClr val="lt1"/>
                </a:solidFill>
                <a:latin typeface="Courier"/>
                <a:ea typeface="Courier"/>
                <a:cs typeface="Courier"/>
                <a:sym typeface="Courier New"/>
              </a:rPr>
              <a:t>&gt;", line 1, in &lt;module&gt;</a:t>
            </a:r>
          </a:p>
          <a:p>
            <a:pPr lvl="0">
              <a:buClr>
                <a:schemeClr val="lt1"/>
              </a:buClr>
              <a:buSzPct val="25000"/>
            </a:pPr>
            <a:r>
              <a:rPr lang="en-US" sz="3600" dirty="0" err="1">
                <a:solidFill>
                  <a:schemeClr val="lt1"/>
                </a:solidFill>
                <a:latin typeface="Courier"/>
                <a:ea typeface="Courier"/>
                <a:cs typeface="Courier"/>
                <a:sym typeface="Courier New"/>
              </a:rPr>
              <a:t>FileNotFoundError</a:t>
            </a:r>
            <a:r>
              <a:rPr lang="en-US" sz="3600" dirty="0">
                <a:solidFill>
                  <a:schemeClr val="lt1"/>
                </a:solidFill>
                <a:latin typeface="Courier"/>
                <a:ea typeface="Courier"/>
                <a:cs typeface="Courier"/>
                <a:sym typeface="Courier New"/>
              </a:rPr>
              <a:t>: [</a:t>
            </a:r>
            <a:r>
              <a:rPr lang="en-US" sz="3600" dirty="0" err="1">
                <a:solidFill>
                  <a:schemeClr val="lt1"/>
                </a:solidFill>
                <a:latin typeface="Courier"/>
                <a:ea typeface="Courier"/>
                <a:cs typeface="Courier"/>
                <a:sym typeface="Courier New"/>
              </a:rPr>
              <a:t>Errno</a:t>
            </a:r>
            <a:r>
              <a:rPr lang="en-US" sz="3600" dirty="0">
                <a:solidFill>
                  <a:schemeClr val="lt1"/>
                </a:solidFill>
                <a:latin typeface="Courier"/>
                <a:ea typeface="Courier"/>
                <a:cs typeface="Courier"/>
                <a:sym typeface="Courier New"/>
              </a:rPr>
              <a:t> 2] </a:t>
            </a:r>
            <a:r>
              <a:rPr lang="en-US" sz="3600" i="0" u="none" strike="noStrike" cap="none" dirty="0">
                <a:solidFill>
                  <a:srgbClr val="FF7F00"/>
                </a:solidFill>
                <a:latin typeface="Courier"/>
                <a:ea typeface="Courier"/>
                <a:cs typeface="Courier"/>
                <a:sym typeface="Courier New"/>
              </a:rPr>
              <a:t>No such file or directory: '</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The </a:t>
            </a:r>
            <a:r>
              <a:rPr lang="en-US" sz="7600" u="none" strike="noStrike" cap="none" dirty="0">
                <a:solidFill>
                  <a:srgbClr val="00FFFF"/>
                </a:solidFill>
                <a:latin typeface="Arial" charset="0"/>
                <a:ea typeface="Arial" charset="0"/>
                <a:cs typeface="Arial" charset="0"/>
                <a:sym typeface="Cabin"/>
              </a:rPr>
              <a:t>newline</a:t>
            </a:r>
            <a:r>
              <a:rPr lang="en-US" sz="7600" dirty="0">
                <a:solidFill>
                  <a:srgbClr val="FFD966"/>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Character</a:t>
            </a:r>
          </a:p>
        </p:txBody>
      </p:sp>
      <p:sp>
        <p:nvSpPr>
          <p:cNvPr id="267" name="Shape 267"/>
          <p:cNvSpPr txBox="1">
            <a:spLocks noGrp="1"/>
          </p:cNvSpPr>
          <p:nvPr>
            <p:ph type="body" idx="1"/>
          </p:nvPr>
        </p:nvSpPr>
        <p:spPr>
          <a:xfrm>
            <a:off x="1155700" y="2603500"/>
            <a:ext cx="7459663"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use a special character </a:t>
            </a:r>
            <a:r>
              <a:rPr lang="en-US" sz="3600" dirty="0">
                <a:solidFill>
                  <a:schemeClr val="lt1"/>
                </a:solidFill>
                <a:latin typeface="Arial" charset="0"/>
                <a:ea typeface="Arial" charset="0"/>
                <a:cs typeface="Arial" charset="0"/>
                <a:sym typeface="Cabin"/>
              </a:rPr>
              <a:t>called the “</a:t>
            </a:r>
            <a:r>
              <a:rPr lang="en-US" sz="3600" dirty="0">
                <a:solidFill>
                  <a:srgbClr val="00FFFF"/>
                </a:solidFill>
                <a:latin typeface="Arial" charset="0"/>
                <a:ea typeface="Arial" charset="0"/>
                <a:cs typeface="Arial" charset="0"/>
                <a:sym typeface="Cabin"/>
              </a:rPr>
              <a:t>newline</a:t>
            </a: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to indicate when a line ends </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represent it as </a:t>
            </a:r>
            <a:r>
              <a:rPr lang="en-US" sz="3600" u="none" strike="noStrike" cap="none" dirty="0">
                <a:solidFill>
                  <a:srgbClr val="00FFFF"/>
                </a:solidFill>
                <a:latin typeface="Arial" charset="0"/>
                <a:ea typeface="Arial" charset="0"/>
                <a:cs typeface="Arial" charset="0"/>
                <a:sym typeface="Cabin"/>
              </a:rPr>
              <a:t>\n</a:t>
            </a:r>
            <a:r>
              <a:rPr lang="en-US" sz="3600" u="none" strike="noStrike" cap="none" dirty="0">
                <a:solidFill>
                  <a:schemeClr val="lt1"/>
                </a:solidFill>
                <a:latin typeface="Arial" charset="0"/>
                <a:ea typeface="Arial" charset="0"/>
                <a:cs typeface="Arial" charset="0"/>
                <a:sym typeface="Cabin"/>
              </a:rPr>
              <a:t> in strings </a:t>
            </a:r>
          </a:p>
          <a:p>
            <a:pPr marL="749300" marR="0" lvl="0" indent="-371094" algn="l" rtl="0">
              <a:lnSpc>
                <a:spcPct val="100000"/>
              </a:lnSpc>
              <a:spcBef>
                <a:spcPts val="3500"/>
              </a:spcBef>
              <a:spcAft>
                <a:spcPts val="0"/>
              </a:spcAft>
              <a:buClr>
                <a:srgbClr val="00FFFF"/>
              </a:buClr>
              <a:buSzPct val="100000"/>
              <a:buFont typeface="Cabin"/>
              <a:buChar char="•"/>
            </a:pPr>
            <a:r>
              <a:rPr lang="en-US" sz="3600" u="none" strike="noStrike" cap="none" dirty="0">
                <a:solidFill>
                  <a:srgbClr val="00FFFF"/>
                </a:solidFill>
                <a:latin typeface="Arial" charset="0"/>
                <a:ea typeface="Arial" charset="0"/>
                <a:cs typeface="Arial" charset="0"/>
                <a:sym typeface="Cabin"/>
              </a:rPr>
              <a:t>Newline</a:t>
            </a:r>
            <a:r>
              <a:rPr lang="en-US" sz="3600" u="none" strike="noStrike" cap="none" dirty="0">
                <a:solidFill>
                  <a:schemeClr val="lt1"/>
                </a:solidFill>
                <a:latin typeface="Arial" charset="0"/>
                <a:ea typeface="Arial" charset="0"/>
                <a:cs typeface="Arial" charset="0"/>
                <a:sym typeface="Cabin"/>
              </a:rPr>
              <a:t> is still one character - not two</a:t>
            </a:r>
          </a:p>
        </p:txBody>
      </p:sp>
      <p:sp>
        <p:nvSpPr>
          <p:cNvPr id="268" name="Shape 268"/>
          <p:cNvSpPr txBox="1"/>
          <p:nvPr/>
        </p:nvSpPr>
        <p:spPr>
          <a:xfrm>
            <a:off x="9294500" y="2748725"/>
            <a:ext cx="6691499" cy="5245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'Hello</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World</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World</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'X</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Y</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File Processing</a:t>
            </a:r>
          </a:p>
        </p:txBody>
      </p:sp>
      <p:sp>
        <p:nvSpPr>
          <p:cNvPr id="274" name="Shape 274"/>
          <p:cNvSpPr txBox="1">
            <a:spLocks noGrp="1"/>
          </p:cNvSpPr>
          <p:nvPr>
            <p:ph type="body" idx="1"/>
          </p:nvPr>
        </p:nvSpPr>
        <p:spPr>
          <a:xfrm>
            <a:off x="1155700" y="2655721"/>
            <a:ext cx="13932000" cy="13335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A text file can be thought of as a sequence of lines</a:t>
            </a:r>
          </a:p>
        </p:txBody>
      </p:sp>
      <p:sp>
        <p:nvSpPr>
          <p:cNvPr id="275" name="Shape 275"/>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1962</Words>
  <Application>Microsoft Office PowerPoint</Application>
  <PresentationFormat>Custom</PresentationFormat>
  <Paragraphs>246</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Cabin</vt:lpstr>
      <vt:lpstr>Courier</vt:lpstr>
      <vt:lpstr>Gill Sans</vt:lpstr>
      <vt:lpstr>ヒラギノ角ゴ ProN W3</vt:lpstr>
      <vt:lpstr>Arial</vt:lpstr>
      <vt:lpstr>Courier New</vt:lpstr>
      <vt:lpstr>Title &amp; Subtitle</vt:lpstr>
      <vt:lpstr>Reading Files</vt:lpstr>
      <vt:lpstr>PowerPoint Presentation</vt:lpstr>
      <vt:lpstr>File Processing</vt:lpstr>
      <vt:lpstr>Opening a File</vt:lpstr>
      <vt:lpstr>Using open()</vt:lpstr>
      <vt:lpstr>What is a Handle?</vt:lpstr>
      <vt:lpstr>When Files are Missing</vt:lpstr>
      <vt:lpstr>The newline Character</vt:lpstr>
      <vt:lpstr>File Processing</vt:lpstr>
      <vt:lpstr>File Processing</vt:lpstr>
      <vt:lpstr>Reading Files in Python</vt:lpstr>
      <vt:lpstr>File Handle as a Sequence</vt:lpstr>
      <vt:lpstr>Counting Lines in a File</vt:lpstr>
      <vt:lpstr>Reading the *Whole* File</vt:lpstr>
      <vt:lpstr>Searching Through a File</vt:lpstr>
      <vt:lpstr>OOPS!</vt:lpstr>
      <vt:lpstr>OOPS!</vt:lpstr>
      <vt:lpstr>Searching Through a File (fixed)</vt:lpstr>
      <vt:lpstr>Skipping with continue</vt:lpstr>
      <vt:lpstr>Using in to Select Lines</vt:lpstr>
      <vt:lpstr>Prompt for File Name</vt:lpstr>
      <vt:lpstr>Bad File Names</vt:lpstr>
      <vt:lpstr>Closing a file</vt:lpstr>
      <vt:lpstr>Printing White Space</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Jason Y. Huh</cp:lastModifiedBy>
  <cp:revision>41</cp:revision>
  <dcterms:modified xsi:type="dcterms:W3CDTF">2021-08-21T19:49:16Z</dcterms:modified>
</cp:coreProperties>
</file>