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64" r:id="rId10"/>
    <p:sldId id="265" r:id="rId11"/>
    <p:sldId id="266" r:id="rId12"/>
    <p:sldId id="267" r:id="rId13"/>
    <p:sldId id="268" r:id="rId14"/>
    <p:sldId id="269" r:id="rId15"/>
    <p:sldId id="290" r:id="rId16"/>
    <p:sldId id="270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9" r:id="rId32"/>
    <p:sldId id="291" r:id="rId33"/>
    <p:sldId id="292" r:id="rId34"/>
    <p:sldId id="293" r:id="rId35"/>
    <p:sldId id="285" r:id="rId36"/>
    <p:sldId id="286" r:id="rId3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6"/>
    <p:restoredTop sz="94301"/>
  </p:normalViewPr>
  <p:slideViewPr>
    <p:cSldViewPr snapToGrid="0" snapToObjects="1">
      <p:cViewPr varScale="1">
        <p:scale>
          <a:sx n="57" d="100"/>
          <a:sy n="57" d="100"/>
        </p:scale>
        <p:origin x="48" y="211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10648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128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614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39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6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932000" cy="17061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45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6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 descr="Creative Common License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print(letter)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2" name="Shape 342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3" name="Shape 343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Done?</a:t>
            </a:r>
          </a:p>
        </p:txBody>
      </p:sp>
      <p:cxnSp>
        <p:nvCxnSpPr>
          <p:cNvPr id="344" name="Shape 344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45" name="Shape 345"/>
          <p:cNvCxnSpPr>
            <a:endCxn id="354" idx="2"/>
          </p:cNvCxnSpPr>
          <p:nvPr/>
        </p:nvCxnSpPr>
        <p:spPr>
          <a:xfrm flipH="1" flipV="1">
            <a:off x="6686600" y="2768699"/>
            <a:ext cx="14238" cy="58727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>
            <a:stCxn id="347" idx="2"/>
          </p:cNvCxnSpPr>
          <p:nvPr/>
        </p:nvCxnSpPr>
        <p:spPr>
          <a:xfrm flipH="1">
            <a:off x="6697549" y="4051399"/>
            <a:ext cx="8100" cy="4728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133200" y="4516675"/>
            <a:ext cx="3596099" cy="4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50" name="Shape 350"/>
          <p:cNvCxnSpPr/>
          <p:nvPr/>
        </p:nvCxnSpPr>
        <p:spPr>
          <a:xfrm rot="10800000" flipH="1">
            <a:off x="3157537" y="5238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1401761" y="5209178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5245100" y="33020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5130800" y="2019300"/>
            <a:ext cx="3111599" cy="749399"/>
          </a:xfrm>
          <a:prstGeom prst="rect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Advance </a:t>
            </a: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letter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7927750" y="5086350"/>
            <a:ext cx="66390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print(letter)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9740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10490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649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0142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127381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3487400" y="17272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1171575" y="6978788"/>
            <a:ext cx="14530388" cy="13508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iteration variable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cxnSp>
        <p:nvCxnSpPr>
          <p:cNvPr id="363" name="Shape 363"/>
          <p:cNvCxnSpPr/>
          <p:nvPr/>
        </p:nvCxnSpPr>
        <p:spPr>
          <a:xfrm>
            <a:off x="4703700" y="2385900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stealth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4275137" y="1638300"/>
            <a:ext cx="725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String Operations</a:t>
            </a:r>
          </a:p>
        </p:txBody>
      </p:sp>
    </p:spTree>
    <p:extLst>
      <p:ext uri="{BB962C8B-B14F-4D97-AF65-F5344CB8AC3E}">
        <p14:creationId xmlns:p14="http://schemas.microsoft.com/office/powerpoint/2010/main" val="9102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'Found it!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"Hello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before banana.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after banana.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'Hi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There'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world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casefold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'center', 'count', 'encode',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endswith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expandtabs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'find', 'format',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format_map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'index',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isalnum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isalpha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isdecimal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isdigit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isidentifier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islower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isnumeric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isprintable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isspace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istitle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isupper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'join',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'lower',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maketrans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'partition', 'replace',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rfind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rindex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rpartition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rsplit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'split',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splitlines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startswith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'strip',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swapcase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'title', 'translate', 'upper',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zfill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n-US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8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of the Python Document p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'Hello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 have a nice day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0159724" y="776149"/>
            <a:ext cx="5506176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360712" cy="1706182"/>
          </a:xfrm>
        </p:spPr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Two Kinds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3.5.1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3300" y="7366599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</a:rPr>
              <a:t>In Python 3, all strings are Unicode</a:t>
            </a: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932000" cy="1312797"/>
          </a:xfrm>
        </p:spPr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5638AA-B7DB-4668-99F1-E5B3CBBFE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603500"/>
            <a:ext cx="13932000" cy="6052303"/>
          </a:xfrm>
        </p:spPr>
        <p:txBody>
          <a:bodyPr/>
          <a:lstStyle/>
          <a:p>
            <a:r>
              <a:rPr lang="en-US" sz="4000" dirty="0"/>
              <a:t>String objects has built-in format operation using “%”</a:t>
            </a:r>
          </a:p>
          <a:p>
            <a:r>
              <a:rPr lang="en-US" sz="4000" dirty="0"/>
              <a:t>&gt;&gt; name = “John”</a:t>
            </a:r>
          </a:p>
          <a:p>
            <a:r>
              <a:rPr lang="en-US" sz="4000" dirty="0"/>
              <a:t>&gt;&gt; ‘Hello, %s. ‘  % name</a:t>
            </a:r>
          </a:p>
          <a:p>
            <a:r>
              <a:rPr lang="en-US" sz="4000" dirty="0"/>
              <a:t>‘Hello John. ‘</a:t>
            </a:r>
          </a:p>
          <a:p>
            <a:r>
              <a:rPr lang="en-US" sz="4000" dirty="0">
                <a:solidFill>
                  <a:srgbClr val="00B0F0"/>
                </a:solidFill>
              </a:rPr>
              <a:t>%d is for integers</a:t>
            </a:r>
          </a:p>
          <a:p>
            <a:r>
              <a:rPr lang="en-US" sz="4000" dirty="0">
                <a:solidFill>
                  <a:srgbClr val="00B0F0"/>
                </a:solidFill>
              </a:rPr>
              <a:t>%g is for floating point numbers.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BC5DF19-E555-4CEE-8C97-38562E531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256000" cy="4572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&gt;&gt;&gt;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"Eric"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&gt;&gt;&gt;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"Hello,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B6700"/>
                </a:solidFill>
                <a:effectLst/>
                <a:latin typeface="Arial Unicode MS"/>
                <a:ea typeface="SFMono-Regular"/>
              </a:rPr>
              <a:t>%s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."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%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C757D"/>
                </a:solidFill>
                <a:effectLst/>
                <a:latin typeface="Arial Unicode MS"/>
                <a:ea typeface="SFMono-Regular"/>
              </a:rPr>
              <a:t>'Hello, Eric.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866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932000" cy="1312797"/>
          </a:xfrm>
        </p:spPr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5638AA-B7DB-4668-99F1-E5B3CBBFE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200760"/>
            <a:ext cx="13932000" cy="6455044"/>
          </a:xfrm>
        </p:spPr>
        <p:txBody>
          <a:bodyPr/>
          <a:lstStyle/>
          <a:p>
            <a:r>
              <a:rPr lang="en-US" sz="4000" dirty="0"/>
              <a:t>&gt;&gt;</a:t>
            </a:r>
            <a:r>
              <a:rPr lang="en-US" sz="4000" dirty="0" err="1"/>
              <a:t>Fname</a:t>
            </a:r>
            <a:r>
              <a:rPr lang="en-US" sz="4000" dirty="0"/>
              <a:t>=‘James’</a:t>
            </a:r>
          </a:p>
          <a:p>
            <a:r>
              <a:rPr lang="en-US" sz="4000" dirty="0"/>
              <a:t>&gt;&gt;</a:t>
            </a:r>
            <a:r>
              <a:rPr lang="en-US" sz="4000" dirty="0" err="1"/>
              <a:t>Lname</a:t>
            </a:r>
            <a:r>
              <a:rPr lang="en-US" sz="4000" dirty="0"/>
              <a:t>=‘Bond’</a:t>
            </a:r>
          </a:p>
          <a:p>
            <a:r>
              <a:rPr lang="en-US" sz="4000" dirty="0"/>
              <a:t>&gt;&gt;‘%s %s’ % (</a:t>
            </a:r>
            <a:r>
              <a:rPr lang="en-US" sz="4000" dirty="0" err="1"/>
              <a:t>Fname</a:t>
            </a:r>
            <a:r>
              <a:rPr lang="en-US" sz="4000" dirty="0"/>
              <a:t>, </a:t>
            </a:r>
            <a:r>
              <a:rPr lang="en-US" sz="4000" dirty="0" err="1"/>
              <a:t>Lname</a:t>
            </a:r>
            <a:r>
              <a:rPr lang="en-US" sz="4000" dirty="0"/>
              <a:t>)</a:t>
            </a:r>
          </a:p>
          <a:p>
            <a:r>
              <a:rPr lang="en-US" sz="4000" dirty="0"/>
              <a:t>&gt;&gt;James Bond</a:t>
            </a:r>
          </a:p>
          <a:p>
            <a:r>
              <a:rPr lang="en-US" sz="4000" dirty="0">
                <a:solidFill>
                  <a:srgbClr val="00B0F0"/>
                </a:solidFill>
              </a:rPr>
              <a:t>‘{} {}’.format(‘</a:t>
            </a:r>
            <a:r>
              <a:rPr lang="en-US" sz="4000" dirty="0" err="1">
                <a:solidFill>
                  <a:srgbClr val="00B0F0"/>
                </a:solidFill>
              </a:rPr>
              <a:t>James’,’Bond</a:t>
            </a:r>
            <a:r>
              <a:rPr lang="en-US" sz="4000" dirty="0">
                <a:solidFill>
                  <a:srgbClr val="00B0F0"/>
                </a:solidFill>
              </a:rPr>
              <a:t>’)</a:t>
            </a:r>
          </a:p>
          <a:p>
            <a:r>
              <a:rPr lang="en-US" sz="4000" dirty="0">
                <a:solidFill>
                  <a:srgbClr val="00B0F0"/>
                </a:solidFill>
              </a:rPr>
              <a:t>&gt;&gt;James Bond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BC5DF19-E555-4CEE-8C97-38562E531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256000" cy="4572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&gt;&gt;&gt;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"Eric"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&gt;&gt;&gt;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"Hello,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B6700"/>
                </a:solidFill>
                <a:effectLst/>
                <a:latin typeface="Arial Unicode MS"/>
                <a:ea typeface="SFMono-Regular"/>
              </a:rPr>
              <a:t>%s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."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%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C757D"/>
                </a:solidFill>
                <a:effectLst/>
                <a:latin typeface="Arial Unicode MS"/>
                <a:ea typeface="SFMono-Regular"/>
              </a:rPr>
              <a:t>'Hello, Eric.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05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932000" cy="1312797"/>
          </a:xfrm>
        </p:spPr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5638AA-B7DB-4668-99F1-E5B3CBBFE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700" y="2200760"/>
            <a:ext cx="13932000" cy="6455044"/>
          </a:xfrm>
        </p:spPr>
        <p:txBody>
          <a:bodyPr/>
          <a:lstStyle/>
          <a:p>
            <a:r>
              <a:rPr lang="en-US" sz="4000" dirty="0"/>
              <a:t>&gt;&gt;a=1.345</a:t>
            </a:r>
          </a:p>
          <a:p>
            <a:r>
              <a:rPr lang="en-US" sz="4000" dirty="0"/>
              <a:t>&gt;&gt;b=2</a:t>
            </a:r>
          </a:p>
          <a:p>
            <a:r>
              <a:rPr lang="en-US" sz="4000" dirty="0"/>
              <a:t>&gt;&gt;c=a*b</a:t>
            </a:r>
          </a:p>
          <a:p>
            <a:r>
              <a:rPr lang="en-US" sz="4000" dirty="0"/>
              <a:t>&gt;&gt;Print(‘product is: ‘,’{:5.2f}’.format(c))</a:t>
            </a:r>
          </a:p>
          <a:p>
            <a:r>
              <a:rPr lang="en-US" sz="4000" dirty="0"/>
              <a:t>&gt;&gt;product is: 2.69</a:t>
            </a:r>
          </a:p>
          <a:p>
            <a:endParaRPr lang="en-US" sz="40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BC5DF19-E555-4CEE-8C97-38562E531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256000" cy="457200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&gt;&gt;&gt;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"Eric"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&gt;&gt;&gt;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"Hello,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1B6700"/>
                </a:solidFill>
                <a:effectLst/>
                <a:latin typeface="Arial Unicode MS"/>
                <a:ea typeface="SFMono-Regular"/>
              </a:rPr>
              <a:t>%s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E9A06"/>
                </a:solidFill>
                <a:effectLst/>
                <a:latin typeface="Arial Unicode MS"/>
                <a:ea typeface="SFMono-Regular"/>
              </a:rPr>
              <a:t>."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E5C00"/>
                </a:solidFill>
                <a:effectLst/>
                <a:latin typeface="Arial" panose="020B0604020202020204" pitchFamily="34" charset="0"/>
              </a:rPr>
              <a:t>%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C757D"/>
                </a:solidFill>
                <a:effectLst/>
                <a:latin typeface="Arial Unicode MS"/>
                <a:ea typeface="SFMono-Regular"/>
              </a:rPr>
              <a:t>'Hello, Eric.</a:t>
            </a: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69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5" name="Shape 545" descr="Creative Common License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300976" y="833718"/>
            <a:ext cx="1378672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Character Too Far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245225" cy="518830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you attempt to index beyond the end of a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be careful when constructing index values and slices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759825" y="3239110"/>
            <a:ext cx="6845400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zot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IndexError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string index out of 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40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gives 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99279" y="5325427"/>
            <a:ext cx="2565399" cy="26127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y: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11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719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statement,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2530</Words>
  <Application>Microsoft Office PowerPoint</Application>
  <PresentationFormat>Custom</PresentationFormat>
  <Paragraphs>465</Paragraphs>
  <Slides>36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 Unicode MS</vt:lpstr>
      <vt:lpstr>Cabin</vt:lpstr>
      <vt:lpstr>Courier</vt:lpstr>
      <vt:lpstr>Gill Sans</vt:lpstr>
      <vt:lpstr>SFMono-Regular</vt:lpstr>
      <vt:lpstr>ヒラギノ角ゴ ProN W3</vt:lpstr>
      <vt:lpstr>Arial</vt:lpstr>
      <vt:lpstr>Courier New</vt:lpstr>
      <vt:lpstr>Title &amp; Subtitle</vt:lpstr>
      <vt:lpstr>Strings</vt:lpstr>
      <vt:lpstr>String Data Type</vt:lpstr>
      <vt:lpstr>Reading and Converting</vt:lpstr>
      <vt:lpstr>Looking Inside Strings</vt:lpstr>
      <vt:lpstr>A Character Too Far</vt:lpstr>
      <vt:lpstr>Strings Have Length</vt:lpstr>
      <vt:lpstr>len Function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PowerPoint Presentation</vt:lpstr>
      <vt:lpstr>More String Operations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Two Kinds of Strings</vt:lpstr>
      <vt:lpstr>Formatting</vt:lpstr>
      <vt:lpstr>Formatting</vt:lpstr>
      <vt:lpstr>Formatting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cp:lastModifiedBy>Jason Y. Huh</cp:lastModifiedBy>
  <cp:revision>56</cp:revision>
  <dcterms:modified xsi:type="dcterms:W3CDTF">2021-08-21T19:47:35Z</dcterms:modified>
</cp:coreProperties>
</file>