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9" r:id="rId4"/>
    <p:sldId id="267" r:id="rId5"/>
    <p:sldId id="258" r:id="rId6"/>
    <p:sldId id="263" r:id="rId7"/>
    <p:sldId id="264" r:id="rId8"/>
    <p:sldId id="265" r:id="rId9"/>
    <p:sldId id="266" r:id="rId10"/>
    <p:sldId id="260" r:id="rId11"/>
    <p:sldId id="261" r:id="rId12"/>
    <p:sldId id="26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64" y="3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87157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F324C1-2AEC-4540-B213-0E29A951087A}"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4682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605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315923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78771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400689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4024161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991835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58834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58298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324C1-2AEC-4540-B213-0E29A951087A}"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54052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F324C1-2AEC-4540-B213-0E29A951087A}"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81328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324C1-2AEC-4540-B213-0E29A951087A}"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87831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324C1-2AEC-4540-B213-0E29A951087A}"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356086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324C1-2AEC-4540-B213-0E29A951087A}"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295824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F324C1-2AEC-4540-B213-0E29A951087A}"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194221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F324C1-2AEC-4540-B213-0E29A951087A}"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2D2EE-E051-4D32-85FC-782A96A77CDA}" type="slidenum">
              <a:rPr lang="en-US" smtClean="0"/>
              <a:t>‹#›</a:t>
            </a:fld>
            <a:endParaRPr lang="en-US"/>
          </a:p>
        </p:txBody>
      </p:sp>
    </p:spTree>
    <p:extLst>
      <p:ext uri="{BB962C8B-B14F-4D97-AF65-F5344CB8AC3E}">
        <p14:creationId xmlns:p14="http://schemas.microsoft.com/office/powerpoint/2010/main" val="13319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F324C1-2AEC-4540-B213-0E29A951087A}" type="datetimeFigureOut">
              <a:rPr lang="en-US" smtClean="0"/>
              <a:t>8/21/2021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E2D2EE-E051-4D32-85FC-782A96A77CDA}" type="slidenum">
              <a:rPr lang="en-US" smtClean="0"/>
              <a:t>‹#›</a:t>
            </a:fld>
            <a:endParaRPr lang="en-US"/>
          </a:p>
        </p:txBody>
      </p:sp>
    </p:spTree>
    <p:extLst>
      <p:ext uri="{BB962C8B-B14F-4D97-AF65-F5344CB8AC3E}">
        <p14:creationId xmlns:p14="http://schemas.microsoft.com/office/powerpoint/2010/main" val="19031924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psf-landi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92B6-818A-48B0-92C7-942CE833AD3C}"/>
              </a:ext>
            </a:extLst>
          </p:cNvPr>
          <p:cNvSpPr>
            <a:spLocks noGrp="1"/>
          </p:cNvSpPr>
          <p:nvPr>
            <p:ph type="ctrTitle"/>
          </p:nvPr>
        </p:nvSpPr>
        <p:spPr/>
        <p:txBody>
          <a:bodyPr>
            <a:normAutofit fontScale="90000"/>
          </a:bodyPr>
          <a:lstStyle/>
          <a:p>
            <a:r>
              <a:rPr lang="en-US" dirty="0"/>
              <a:t>Computer Programming Languages</a:t>
            </a:r>
            <a:br>
              <a:rPr lang="en-US" dirty="0"/>
            </a:br>
            <a:r>
              <a:rPr lang="en-US" dirty="0"/>
              <a:t>and Python</a:t>
            </a:r>
          </a:p>
        </p:txBody>
      </p:sp>
      <p:sp>
        <p:nvSpPr>
          <p:cNvPr id="3" name="Subtitle 2">
            <a:extLst>
              <a:ext uri="{FF2B5EF4-FFF2-40B4-BE49-F238E27FC236}">
                <a16:creationId xmlns:a16="http://schemas.microsoft.com/office/drawing/2014/main" id="{DB2E25BA-785A-4E4A-A448-737A22439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380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F1D2-D787-4242-BFFA-ACFD0F7FC2DE}"/>
              </a:ext>
            </a:extLst>
          </p:cNvPr>
          <p:cNvSpPr>
            <a:spLocks noGrp="1"/>
          </p:cNvSpPr>
          <p:nvPr>
            <p:ph type="title"/>
          </p:nvPr>
        </p:nvSpPr>
        <p:spPr>
          <a:xfrm>
            <a:off x="1484311" y="685800"/>
            <a:ext cx="10018713" cy="1212273"/>
          </a:xfrm>
        </p:spPr>
        <p:txBody>
          <a:bodyPr/>
          <a:lstStyle/>
          <a:p>
            <a:r>
              <a:rPr lang="en-US" dirty="0"/>
              <a:t>Compiler vs Interpreter</a:t>
            </a:r>
          </a:p>
        </p:txBody>
      </p:sp>
      <p:sp>
        <p:nvSpPr>
          <p:cNvPr id="3" name="Content Placeholder 2">
            <a:extLst>
              <a:ext uri="{FF2B5EF4-FFF2-40B4-BE49-F238E27FC236}">
                <a16:creationId xmlns:a16="http://schemas.microsoft.com/office/drawing/2014/main" id="{413324F9-EBCF-4077-B6B5-E8A2DC2DAA2B}"/>
              </a:ext>
            </a:extLst>
          </p:cNvPr>
          <p:cNvSpPr>
            <a:spLocks noGrp="1"/>
          </p:cNvSpPr>
          <p:nvPr>
            <p:ph idx="1"/>
          </p:nvPr>
        </p:nvSpPr>
        <p:spPr>
          <a:xfrm>
            <a:off x="1995055" y="2666999"/>
            <a:ext cx="9507968" cy="3124201"/>
          </a:xfrm>
        </p:spPr>
        <p:txBody>
          <a:bodyPr/>
          <a:lstStyle/>
          <a:p>
            <a:r>
              <a:rPr lang="en-US" dirty="0"/>
              <a:t>Interpreter:  Translate high level program into an intermediate form then run in on computer.  Takes more time to run for </a:t>
            </a:r>
            <a:r>
              <a:rPr lang="en-US"/>
              <a:t>large programs </a:t>
            </a:r>
            <a:r>
              <a:rPr lang="en-US" dirty="0"/>
              <a:t>but better for </a:t>
            </a:r>
            <a:r>
              <a:rPr lang="en-US"/>
              <a:t>small programs.</a:t>
            </a:r>
            <a:endParaRPr lang="en-US" dirty="0"/>
          </a:p>
          <a:p>
            <a:r>
              <a:rPr lang="en-US" dirty="0"/>
              <a:t>Compiler: Translate high level program into machine language program.  Faster execution for large programs.</a:t>
            </a:r>
          </a:p>
        </p:txBody>
      </p:sp>
    </p:spTree>
    <p:extLst>
      <p:ext uri="{BB962C8B-B14F-4D97-AF65-F5344CB8AC3E}">
        <p14:creationId xmlns:p14="http://schemas.microsoft.com/office/powerpoint/2010/main" val="1894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A448-D95A-42E7-B274-DFAC2F189BCD}"/>
              </a:ext>
            </a:extLst>
          </p:cNvPr>
          <p:cNvSpPr>
            <a:spLocks noGrp="1"/>
          </p:cNvSpPr>
          <p:nvPr>
            <p:ph type="title"/>
          </p:nvPr>
        </p:nvSpPr>
        <p:spPr>
          <a:xfrm>
            <a:off x="1548965" y="339438"/>
            <a:ext cx="10018713" cy="1290782"/>
          </a:xfrm>
        </p:spPr>
        <p:txBody>
          <a:bodyPr/>
          <a:lstStyle/>
          <a:p>
            <a:r>
              <a:rPr lang="en-US" dirty="0"/>
              <a:t>Top Programming Language in 2019</a:t>
            </a:r>
          </a:p>
        </p:txBody>
      </p:sp>
      <p:sp>
        <p:nvSpPr>
          <p:cNvPr id="3" name="Content Placeholder 2">
            <a:extLst>
              <a:ext uri="{FF2B5EF4-FFF2-40B4-BE49-F238E27FC236}">
                <a16:creationId xmlns:a16="http://schemas.microsoft.com/office/drawing/2014/main" id="{277AB04E-59A1-4E37-B253-96274D4178F8}"/>
              </a:ext>
            </a:extLst>
          </p:cNvPr>
          <p:cNvSpPr>
            <a:spLocks noGrp="1"/>
          </p:cNvSpPr>
          <p:nvPr>
            <p:ph idx="1"/>
          </p:nvPr>
        </p:nvSpPr>
        <p:spPr>
          <a:xfrm>
            <a:off x="838200" y="1825624"/>
            <a:ext cx="10515600" cy="487535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Programmer jobs comparison graph for different programming languages">
            <a:extLst>
              <a:ext uri="{FF2B5EF4-FFF2-40B4-BE49-F238E27FC236}">
                <a16:creationId xmlns:a16="http://schemas.microsoft.com/office/drawing/2014/main" id="{668D8694-C8B9-4471-908F-F96E105669BF}"/>
              </a:ext>
            </a:extLst>
          </p:cNvPr>
          <p:cNvPicPr>
            <a:picLocks noChangeAspect="1"/>
          </p:cNvPicPr>
          <p:nvPr/>
        </p:nvPicPr>
        <p:blipFill>
          <a:blip r:embed="rId2"/>
          <a:stretch>
            <a:fillRect/>
          </a:stretch>
        </p:blipFill>
        <p:spPr>
          <a:xfrm>
            <a:off x="3061855" y="1744395"/>
            <a:ext cx="6054436" cy="4717626"/>
          </a:xfrm>
          <a:prstGeom prst="rect">
            <a:avLst/>
          </a:prstGeom>
        </p:spPr>
      </p:pic>
      <p:sp>
        <p:nvSpPr>
          <p:cNvPr id="5" name="TextBox 4">
            <a:extLst>
              <a:ext uri="{FF2B5EF4-FFF2-40B4-BE49-F238E27FC236}">
                <a16:creationId xmlns:a16="http://schemas.microsoft.com/office/drawing/2014/main" id="{157356AD-DFA5-4854-827E-6F565676778A}"/>
              </a:ext>
            </a:extLst>
          </p:cNvPr>
          <p:cNvSpPr txBox="1"/>
          <p:nvPr/>
        </p:nvSpPr>
        <p:spPr>
          <a:xfrm>
            <a:off x="9979891" y="6359236"/>
            <a:ext cx="2115127" cy="307777"/>
          </a:xfrm>
          <a:prstGeom prst="rect">
            <a:avLst/>
          </a:prstGeom>
          <a:noFill/>
        </p:spPr>
        <p:txBody>
          <a:bodyPr wrap="square" rtlCol="0">
            <a:spAutoFit/>
          </a:bodyPr>
          <a:lstStyle/>
          <a:p>
            <a:r>
              <a:rPr lang="en-US" sz="1400" dirty="0"/>
              <a:t>Codeplatoon.org</a:t>
            </a:r>
          </a:p>
        </p:txBody>
      </p:sp>
    </p:spTree>
    <p:extLst>
      <p:ext uri="{BB962C8B-B14F-4D97-AF65-F5344CB8AC3E}">
        <p14:creationId xmlns:p14="http://schemas.microsoft.com/office/powerpoint/2010/main" val="269974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C20A-48CD-46D2-BDF9-889A5194CA26}"/>
              </a:ext>
            </a:extLst>
          </p:cNvPr>
          <p:cNvSpPr>
            <a:spLocks noGrp="1"/>
          </p:cNvSpPr>
          <p:nvPr>
            <p:ph type="title"/>
          </p:nvPr>
        </p:nvSpPr>
        <p:spPr>
          <a:xfrm>
            <a:off x="3151059" y="176385"/>
            <a:ext cx="7812505" cy="848851"/>
          </a:xfrm>
        </p:spPr>
        <p:txBody>
          <a:bodyPr>
            <a:normAutofit/>
          </a:bodyPr>
          <a:lstStyle/>
          <a:p>
            <a:r>
              <a:rPr lang="en-US" dirty="0"/>
              <a:t>Different Versions of Python</a:t>
            </a:r>
          </a:p>
        </p:txBody>
      </p:sp>
      <p:sp>
        <p:nvSpPr>
          <p:cNvPr id="3" name="Content Placeholder 2">
            <a:extLst>
              <a:ext uri="{FF2B5EF4-FFF2-40B4-BE49-F238E27FC236}">
                <a16:creationId xmlns:a16="http://schemas.microsoft.com/office/drawing/2014/main" id="{FDAC04C3-C46D-4C66-A08A-3165FDE96C50}"/>
              </a:ext>
            </a:extLst>
          </p:cNvPr>
          <p:cNvSpPr>
            <a:spLocks noGrp="1"/>
          </p:cNvSpPr>
          <p:nvPr>
            <p:ph idx="1"/>
          </p:nvPr>
        </p:nvSpPr>
        <p:spPr>
          <a:xfrm>
            <a:off x="1484311" y="1399769"/>
            <a:ext cx="6216584" cy="5057368"/>
          </a:xfrm>
        </p:spPr>
        <p:txBody>
          <a:bodyPr anchor="t">
            <a:normAutofit/>
          </a:bodyPr>
          <a:lstStyle/>
          <a:p>
            <a:pPr>
              <a:lnSpc>
                <a:spcPct val="90000"/>
              </a:lnSpc>
            </a:pPr>
            <a:r>
              <a:rPr lang="en-US" sz="2000" dirty="0"/>
              <a:t>In addition to Python 2 and Python 3, there is more than one version of each.</a:t>
            </a:r>
          </a:p>
          <a:p>
            <a:pPr>
              <a:lnSpc>
                <a:spcPct val="90000"/>
              </a:lnSpc>
            </a:pPr>
            <a:r>
              <a:rPr lang="en-US" sz="2000" dirty="0"/>
              <a:t>There are Pythons which are maintained by the </a:t>
            </a:r>
            <a:r>
              <a:rPr lang="en-US" sz="2000" dirty="0" err="1"/>
              <a:t>the</a:t>
            </a:r>
            <a:r>
              <a:rPr lang="en-US" sz="2000" dirty="0"/>
              <a:t> PSF (</a:t>
            </a:r>
            <a:r>
              <a:rPr lang="en-US" sz="2000" dirty="0">
                <a:hlinkClick r:id="rId3"/>
              </a:rPr>
              <a:t>Python Software Foundation</a:t>
            </a:r>
            <a:r>
              <a:rPr lang="en-US" sz="2000" dirty="0"/>
              <a:t>), a community that aims to develop, improve, expand, and popularize Python and its environment. Guido von Rossum is a president of it.   They are also considered to be </a:t>
            </a:r>
            <a:r>
              <a:rPr lang="en-US" sz="2000" b="1" dirty="0"/>
              <a:t>reference Pythons</a:t>
            </a:r>
            <a:r>
              <a:rPr lang="en-US" sz="2000" dirty="0"/>
              <a:t>, as any other implementation of the language should follow all standards established by the PSF.</a:t>
            </a:r>
          </a:p>
          <a:p>
            <a:pPr>
              <a:lnSpc>
                <a:spcPct val="90000"/>
              </a:lnSpc>
            </a:pPr>
            <a:r>
              <a:rPr lang="en-US" sz="2000" dirty="0"/>
              <a:t>All Pythons coming from the PSF are written in the "C" language. This is why the PSF implementation is often referred to as </a:t>
            </a:r>
            <a:r>
              <a:rPr lang="en-US" sz="2000" b="1" dirty="0" err="1"/>
              <a:t>CPython</a:t>
            </a:r>
            <a:r>
              <a:rPr lang="en-US" sz="2000" dirty="0"/>
              <a:t>. </a:t>
            </a:r>
          </a:p>
        </p:txBody>
      </p:sp>
      <p:pic>
        <p:nvPicPr>
          <p:cNvPr id="4" name="Picture 3" descr="Logo of Python Software Foundation">
            <a:extLst>
              <a:ext uri="{FF2B5EF4-FFF2-40B4-BE49-F238E27FC236}">
                <a16:creationId xmlns:a16="http://schemas.microsoft.com/office/drawing/2014/main" id="{48DAEA7C-832D-4655-8C52-0F3CFA63B670}"/>
              </a:ext>
            </a:extLst>
          </p:cNvPr>
          <p:cNvPicPr>
            <a:picLocks noChangeAspect="1"/>
          </p:cNvPicPr>
          <p:nvPr/>
        </p:nvPicPr>
        <p:blipFill>
          <a:blip r:embed="rId4"/>
          <a:stretch>
            <a:fillRect/>
          </a:stretch>
        </p:blipFill>
        <p:spPr>
          <a:xfrm>
            <a:off x="7925922" y="2318502"/>
            <a:ext cx="3837119" cy="14676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1691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EC78-EBEE-48BE-B61B-5CCFBE51C75F}"/>
              </a:ext>
            </a:extLst>
          </p:cNvPr>
          <p:cNvSpPr>
            <a:spLocks noGrp="1"/>
          </p:cNvSpPr>
          <p:nvPr>
            <p:ph type="title"/>
          </p:nvPr>
        </p:nvSpPr>
        <p:spPr>
          <a:xfrm>
            <a:off x="4015075" y="264760"/>
            <a:ext cx="5886307" cy="871313"/>
          </a:xfrm>
        </p:spPr>
        <p:txBody>
          <a:bodyPr>
            <a:normAutofit/>
          </a:bodyPr>
          <a:lstStyle/>
          <a:p>
            <a:r>
              <a:rPr lang="en-US" dirty="0" err="1"/>
              <a:t>Cython</a:t>
            </a:r>
            <a:endParaRPr lang="en-US" dirty="0"/>
          </a:p>
        </p:txBody>
      </p:sp>
      <p:sp>
        <p:nvSpPr>
          <p:cNvPr id="3" name="Content Placeholder 2">
            <a:extLst>
              <a:ext uri="{FF2B5EF4-FFF2-40B4-BE49-F238E27FC236}">
                <a16:creationId xmlns:a16="http://schemas.microsoft.com/office/drawing/2014/main" id="{E3CDB042-7698-4E62-8023-108D2DBF1E86}"/>
              </a:ext>
            </a:extLst>
          </p:cNvPr>
          <p:cNvSpPr>
            <a:spLocks noGrp="1"/>
          </p:cNvSpPr>
          <p:nvPr>
            <p:ph idx="1"/>
          </p:nvPr>
        </p:nvSpPr>
        <p:spPr>
          <a:xfrm>
            <a:off x="1484311" y="1841801"/>
            <a:ext cx="5807798" cy="3949399"/>
          </a:xfrm>
        </p:spPr>
        <p:txBody>
          <a:bodyPr anchor="t">
            <a:normAutofit/>
          </a:bodyPr>
          <a:lstStyle/>
          <a:p>
            <a:r>
              <a:rPr lang="en-US" dirty="0" err="1"/>
              <a:t>Cython</a:t>
            </a:r>
            <a:r>
              <a:rPr lang="en-US" dirty="0"/>
              <a:t> is one of a possible number of solutions to the most painful of Python's trait - the lack of efficiency. Large and complex mathematical calculations may be easily coded in Python (much easier than in "C" or any other traditional language), but the resulting code's execution may be extremely time-consuming.</a:t>
            </a:r>
          </a:p>
        </p:txBody>
      </p:sp>
      <p:pic>
        <p:nvPicPr>
          <p:cNvPr id="4" name="Picture 3" descr="Logo of Cython">
            <a:extLst>
              <a:ext uri="{FF2B5EF4-FFF2-40B4-BE49-F238E27FC236}">
                <a16:creationId xmlns:a16="http://schemas.microsoft.com/office/drawing/2014/main" id="{16802B89-B0A6-4412-9534-879C05A97C66}"/>
              </a:ext>
            </a:extLst>
          </p:cNvPr>
          <p:cNvPicPr>
            <a:picLocks noChangeAspect="1"/>
          </p:cNvPicPr>
          <p:nvPr/>
        </p:nvPicPr>
        <p:blipFill>
          <a:blip r:embed="rId3"/>
          <a:stretch>
            <a:fillRect/>
          </a:stretch>
        </p:blipFill>
        <p:spPr>
          <a:xfrm>
            <a:off x="7661563" y="2878878"/>
            <a:ext cx="3841459" cy="177667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5826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5ED9-C203-4652-9A1A-045593F9E0B0}"/>
              </a:ext>
            </a:extLst>
          </p:cNvPr>
          <p:cNvSpPr>
            <a:spLocks noGrp="1"/>
          </p:cNvSpPr>
          <p:nvPr>
            <p:ph type="title"/>
          </p:nvPr>
        </p:nvSpPr>
        <p:spPr>
          <a:xfrm>
            <a:off x="1484311" y="685801"/>
            <a:ext cx="10018713" cy="1046018"/>
          </a:xfrm>
        </p:spPr>
        <p:txBody>
          <a:bodyPr>
            <a:normAutofit/>
          </a:bodyPr>
          <a:lstStyle/>
          <a:p>
            <a:r>
              <a:rPr lang="en-US" dirty="0" err="1"/>
              <a:t>Jython</a:t>
            </a:r>
            <a:endParaRPr lang="en-US" dirty="0"/>
          </a:p>
        </p:txBody>
      </p:sp>
      <p:pic>
        <p:nvPicPr>
          <p:cNvPr id="4" name="Content Placeholder 3" descr="Logo of Jython">
            <a:extLst>
              <a:ext uri="{FF2B5EF4-FFF2-40B4-BE49-F238E27FC236}">
                <a16:creationId xmlns:a16="http://schemas.microsoft.com/office/drawing/2014/main" id="{560EB34E-75F8-4D55-BDDD-8822743C7A4D}"/>
              </a:ext>
            </a:extLst>
          </p:cNvPr>
          <p:cNvPicPr>
            <a:picLocks noChangeAspect="1"/>
          </p:cNvPicPr>
          <p:nvPr/>
        </p:nvPicPr>
        <p:blipFill>
          <a:blip r:embed="rId3"/>
          <a:stretch>
            <a:fillRect/>
          </a:stretch>
        </p:blipFill>
        <p:spPr>
          <a:xfrm>
            <a:off x="1556815" y="2422567"/>
            <a:ext cx="3959211" cy="23458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 name="Content Placeholder 7">
            <a:extLst>
              <a:ext uri="{FF2B5EF4-FFF2-40B4-BE49-F238E27FC236}">
                <a16:creationId xmlns:a16="http://schemas.microsoft.com/office/drawing/2014/main" id="{F2E9EE7A-A655-404C-919D-7F2B25D17C3C}"/>
              </a:ext>
            </a:extLst>
          </p:cNvPr>
          <p:cNvSpPr>
            <a:spLocks noGrp="1"/>
          </p:cNvSpPr>
          <p:nvPr>
            <p:ph idx="1"/>
          </p:nvPr>
        </p:nvSpPr>
        <p:spPr>
          <a:xfrm>
            <a:off x="6016336" y="2666999"/>
            <a:ext cx="5486687" cy="3124201"/>
          </a:xfrm>
        </p:spPr>
        <p:txBody>
          <a:bodyPr anchor="t">
            <a:normAutofit/>
          </a:bodyPr>
          <a:lstStyle/>
          <a:p>
            <a:r>
              <a:rPr lang="en-US" dirty="0" err="1"/>
              <a:t>Jython</a:t>
            </a:r>
            <a:r>
              <a:rPr lang="en-US" dirty="0"/>
              <a:t> can communicate with Java infrastructure more efficiently.</a:t>
            </a:r>
          </a:p>
          <a:p>
            <a:r>
              <a:rPr lang="en-US" dirty="0"/>
              <a:t>It follows Python 2 standards.</a:t>
            </a:r>
          </a:p>
        </p:txBody>
      </p:sp>
    </p:spTree>
    <p:extLst>
      <p:ext uri="{BB962C8B-B14F-4D97-AF65-F5344CB8AC3E}">
        <p14:creationId xmlns:p14="http://schemas.microsoft.com/office/powerpoint/2010/main" val="188793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116B-8A6D-4F9B-BE9A-BEFD21E1927E}"/>
              </a:ext>
            </a:extLst>
          </p:cNvPr>
          <p:cNvSpPr>
            <a:spLocks noGrp="1"/>
          </p:cNvSpPr>
          <p:nvPr>
            <p:ph type="title"/>
          </p:nvPr>
        </p:nvSpPr>
        <p:spPr>
          <a:xfrm>
            <a:off x="3568316" y="522624"/>
            <a:ext cx="6660090" cy="965200"/>
          </a:xfrm>
        </p:spPr>
        <p:txBody>
          <a:bodyPr>
            <a:normAutofit/>
          </a:bodyPr>
          <a:lstStyle/>
          <a:p>
            <a:r>
              <a:rPr lang="en-US" dirty="0" err="1"/>
              <a:t>PyPy</a:t>
            </a:r>
            <a:r>
              <a:rPr lang="en-US" dirty="0"/>
              <a:t> and </a:t>
            </a:r>
            <a:r>
              <a:rPr lang="en-US" dirty="0" err="1"/>
              <a:t>RPython</a:t>
            </a:r>
            <a:endParaRPr lang="en-US" dirty="0"/>
          </a:p>
        </p:txBody>
      </p:sp>
      <p:pic>
        <p:nvPicPr>
          <p:cNvPr id="4" name="Picture 3" descr="Logo of pypy">
            <a:extLst>
              <a:ext uri="{FF2B5EF4-FFF2-40B4-BE49-F238E27FC236}">
                <a16:creationId xmlns:a16="http://schemas.microsoft.com/office/drawing/2014/main" id="{83E1BD03-32A6-43F1-A502-6BEDBD2B6E8B}"/>
              </a:ext>
            </a:extLst>
          </p:cNvPr>
          <p:cNvPicPr>
            <a:picLocks noChangeAspect="1"/>
          </p:cNvPicPr>
          <p:nvPr/>
        </p:nvPicPr>
        <p:blipFill>
          <a:blip r:embed="rId3"/>
          <a:stretch>
            <a:fillRect/>
          </a:stretch>
        </p:blipFill>
        <p:spPr>
          <a:xfrm>
            <a:off x="8432800" y="2838568"/>
            <a:ext cx="3372968" cy="11468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676E13DB-EE3E-4387-942B-EEAC9C349F66}"/>
              </a:ext>
            </a:extLst>
          </p:cNvPr>
          <p:cNvSpPr>
            <a:spLocks noGrp="1"/>
          </p:cNvSpPr>
          <p:nvPr>
            <p:ph idx="1"/>
          </p:nvPr>
        </p:nvSpPr>
        <p:spPr>
          <a:xfrm>
            <a:off x="1397769" y="1999674"/>
            <a:ext cx="6337686" cy="3005692"/>
          </a:xfrm>
        </p:spPr>
        <p:txBody>
          <a:bodyPr>
            <a:normAutofit/>
          </a:bodyPr>
          <a:lstStyle/>
          <a:p>
            <a:r>
              <a:rPr lang="en-US" dirty="0" err="1"/>
              <a:t>PyPy</a:t>
            </a:r>
            <a:r>
              <a:rPr lang="en-US" dirty="0"/>
              <a:t>:  Python within the Python.   A Python environment written in Python-like language named </a:t>
            </a:r>
            <a:r>
              <a:rPr lang="en-US" b="1" dirty="0" err="1"/>
              <a:t>RPython</a:t>
            </a:r>
            <a:r>
              <a:rPr lang="en-US" dirty="0"/>
              <a:t> (Restricted Python). It is actually a subset of Python.</a:t>
            </a:r>
          </a:p>
        </p:txBody>
      </p:sp>
    </p:spTree>
    <p:extLst>
      <p:ext uri="{BB962C8B-B14F-4D97-AF65-F5344CB8AC3E}">
        <p14:creationId xmlns:p14="http://schemas.microsoft.com/office/powerpoint/2010/main" val="96811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7C07-F078-4AD2-BF24-873D23329684}"/>
              </a:ext>
            </a:extLst>
          </p:cNvPr>
          <p:cNvSpPr>
            <a:spLocks noGrp="1"/>
          </p:cNvSpPr>
          <p:nvPr>
            <p:ph type="title"/>
          </p:nvPr>
        </p:nvSpPr>
        <p:spPr/>
        <p:txBody>
          <a:bodyPr/>
          <a:lstStyle/>
          <a:p>
            <a:r>
              <a:rPr lang="en-US" dirty="0"/>
              <a:t>What is Computer Programming?</a:t>
            </a:r>
          </a:p>
        </p:txBody>
      </p:sp>
      <p:sp>
        <p:nvSpPr>
          <p:cNvPr id="3" name="Content Placeholder 2">
            <a:extLst>
              <a:ext uri="{FF2B5EF4-FFF2-40B4-BE49-F238E27FC236}">
                <a16:creationId xmlns:a16="http://schemas.microsoft.com/office/drawing/2014/main" id="{4B6245BA-CFD1-4CD8-A04B-01A121184E6D}"/>
              </a:ext>
            </a:extLst>
          </p:cNvPr>
          <p:cNvSpPr>
            <a:spLocks noGrp="1"/>
          </p:cNvSpPr>
          <p:nvPr>
            <p:ph idx="1"/>
          </p:nvPr>
        </p:nvSpPr>
        <p:spPr/>
        <p:txBody>
          <a:bodyPr/>
          <a:lstStyle/>
          <a:p>
            <a:r>
              <a:rPr lang="en-US" dirty="0"/>
              <a:t>It is a way to communicate with a computer to provide instructions on what to do to accomplish a task.</a:t>
            </a:r>
          </a:p>
          <a:p>
            <a:r>
              <a:rPr lang="en-US" dirty="0"/>
              <a:t>To communicate, you need to provide instructions that computer can understand.</a:t>
            </a:r>
          </a:p>
          <a:p>
            <a:r>
              <a:rPr lang="en-US" dirty="0"/>
              <a:t>Instructions are provided in a specific language called “Computer Programming Language”.</a:t>
            </a:r>
          </a:p>
        </p:txBody>
      </p:sp>
    </p:spTree>
    <p:extLst>
      <p:ext uri="{BB962C8B-B14F-4D97-AF65-F5344CB8AC3E}">
        <p14:creationId xmlns:p14="http://schemas.microsoft.com/office/powerpoint/2010/main" val="17820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78EC-3866-46CC-B936-B403FF2C22AA}"/>
              </a:ext>
            </a:extLst>
          </p:cNvPr>
          <p:cNvSpPr>
            <a:spLocks noGrp="1"/>
          </p:cNvSpPr>
          <p:nvPr>
            <p:ph type="title"/>
          </p:nvPr>
        </p:nvSpPr>
        <p:spPr>
          <a:xfrm>
            <a:off x="913775" y="313717"/>
            <a:ext cx="10364451" cy="1367301"/>
          </a:xfrm>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A24084DC-5584-4B5D-800C-BCEA4940A794}"/>
              </a:ext>
            </a:extLst>
          </p:cNvPr>
          <p:cNvSpPr>
            <a:spLocks noGrp="1"/>
          </p:cNvSpPr>
          <p:nvPr>
            <p:ph idx="1"/>
          </p:nvPr>
        </p:nvSpPr>
        <p:spPr>
          <a:xfrm>
            <a:off x="1484310" y="1560945"/>
            <a:ext cx="10018713" cy="1868055"/>
          </a:xfrm>
        </p:spPr>
        <p:txBody>
          <a:bodyPr/>
          <a:lstStyle/>
          <a:p>
            <a:r>
              <a:rPr lang="en-US" dirty="0"/>
              <a:t>It is a combination of vocabulary and set of grammatical rules for instructing computers what to do.</a:t>
            </a:r>
          </a:p>
          <a:p>
            <a:pPr marL="0" indent="0">
              <a:buNone/>
            </a:pPr>
            <a:endParaRPr lang="en-US" dirty="0"/>
          </a:p>
        </p:txBody>
      </p:sp>
    </p:spTree>
    <p:extLst>
      <p:ext uri="{BB962C8B-B14F-4D97-AF65-F5344CB8AC3E}">
        <p14:creationId xmlns:p14="http://schemas.microsoft.com/office/powerpoint/2010/main" val="344434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2ECE-F28B-4567-B2AD-3F447D87C87E}"/>
              </a:ext>
            </a:extLst>
          </p:cNvPr>
          <p:cNvSpPr>
            <a:spLocks noGrp="1"/>
          </p:cNvSpPr>
          <p:nvPr>
            <p:ph type="title"/>
          </p:nvPr>
        </p:nvSpPr>
        <p:spPr>
          <a:xfrm>
            <a:off x="2004291" y="251691"/>
            <a:ext cx="9231745" cy="925945"/>
          </a:xfrm>
        </p:spPr>
        <p:txBody>
          <a:bodyPr/>
          <a:lstStyle/>
          <a:p>
            <a:r>
              <a:rPr lang="en-US" dirty="0"/>
              <a:t>Levels of Programming Languages</a:t>
            </a:r>
          </a:p>
        </p:txBody>
      </p:sp>
      <p:pic>
        <p:nvPicPr>
          <p:cNvPr id="4" name="Content Placeholder 3" descr="Picture of different level of programming languages">
            <a:extLst>
              <a:ext uri="{FF2B5EF4-FFF2-40B4-BE49-F238E27FC236}">
                <a16:creationId xmlns:a16="http://schemas.microsoft.com/office/drawing/2014/main" id="{97B39809-D55D-40E0-807A-3CCBEE43484C}"/>
              </a:ext>
            </a:extLst>
          </p:cNvPr>
          <p:cNvPicPr>
            <a:picLocks noGrp="1" noChangeAspect="1"/>
          </p:cNvPicPr>
          <p:nvPr>
            <p:ph idx="1"/>
          </p:nvPr>
        </p:nvPicPr>
        <p:blipFill>
          <a:blip r:embed="rId2"/>
          <a:stretch>
            <a:fillRect/>
          </a:stretch>
        </p:blipFill>
        <p:spPr>
          <a:xfrm>
            <a:off x="3542770" y="2105891"/>
            <a:ext cx="5577665" cy="4013199"/>
          </a:xfrm>
          <a:prstGeom prst="rect">
            <a:avLst/>
          </a:prstGeom>
        </p:spPr>
      </p:pic>
      <p:sp>
        <p:nvSpPr>
          <p:cNvPr id="5" name="TextBox 4">
            <a:extLst>
              <a:ext uri="{FF2B5EF4-FFF2-40B4-BE49-F238E27FC236}">
                <a16:creationId xmlns:a16="http://schemas.microsoft.com/office/drawing/2014/main" id="{BC9C0AC9-A061-4934-8B0C-D1A4BE3F3572}"/>
              </a:ext>
            </a:extLst>
          </p:cNvPr>
          <p:cNvSpPr txBox="1"/>
          <p:nvPr/>
        </p:nvSpPr>
        <p:spPr>
          <a:xfrm>
            <a:off x="9961418" y="6336145"/>
            <a:ext cx="1819564" cy="276999"/>
          </a:xfrm>
          <a:prstGeom prst="rect">
            <a:avLst/>
          </a:prstGeom>
          <a:noFill/>
        </p:spPr>
        <p:txBody>
          <a:bodyPr wrap="square" rtlCol="0">
            <a:spAutoFit/>
          </a:bodyPr>
          <a:lstStyle/>
          <a:p>
            <a:r>
              <a:rPr lang="en-US" sz="1200" dirty="0"/>
              <a:t>webopedia.com</a:t>
            </a:r>
          </a:p>
        </p:txBody>
      </p:sp>
    </p:spTree>
    <p:extLst>
      <p:ext uri="{BB962C8B-B14F-4D97-AF65-F5344CB8AC3E}">
        <p14:creationId xmlns:p14="http://schemas.microsoft.com/office/powerpoint/2010/main" val="126878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376E-6D69-4F08-9297-85D40E2F9A7A}"/>
              </a:ext>
            </a:extLst>
          </p:cNvPr>
          <p:cNvSpPr>
            <a:spLocks noGrp="1"/>
          </p:cNvSpPr>
          <p:nvPr>
            <p:ph type="title"/>
          </p:nvPr>
        </p:nvSpPr>
        <p:spPr>
          <a:xfrm>
            <a:off x="1484311" y="300182"/>
            <a:ext cx="10018713" cy="1450109"/>
          </a:xfrm>
        </p:spPr>
        <p:txBody>
          <a:bodyPr/>
          <a:lstStyle/>
          <a:p>
            <a:r>
              <a:rPr lang="en-US" dirty="0"/>
              <a:t>Types of Programming Languages?</a:t>
            </a:r>
          </a:p>
        </p:txBody>
      </p:sp>
      <p:sp>
        <p:nvSpPr>
          <p:cNvPr id="3" name="Content Placeholder 2">
            <a:extLst>
              <a:ext uri="{FF2B5EF4-FFF2-40B4-BE49-F238E27FC236}">
                <a16:creationId xmlns:a16="http://schemas.microsoft.com/office/drawing/2014/main" id="{8668EE9C-D9CC-4181-BE8D-6A4253066DE3}"/>
              </a:ext>
            </a:extLst>
          </p:cNvPr>
          <p:cNvSpPr>
            <a:spLocks noGrp="1"/>
          </p:cNvSpPr>
          <p:nvPr>
            <p:ph idx="1"/>
          </p:nvPr>
        </p:nvSpPr>
        <p:spPr>
          <a:xfrm>
            <a:off x="1715046" y="1553167"/>
            <a:ext cx="9787977" cy="4812632"/>
          </a:xfrm>
        </p:spPr>
        <p:txBody>
          <a:bodyPr>
            <a:normAutofit/>
          </a:bodyPr>
          <a:lstStyle/>
          <a:p>
            <a:r>
              <a:rPr lang="en-US" dirty="0"/>
              <a:t>Imperative Programming Language:  instruct a computer how to do a task</a:t>
            </a:r>
          </a:p>
          <a:p>
            <a:pPr lvl="1"/>
            <a:r>
              <a:rPr lang="en-US" dirty="0"/>
              <a:t>Procedural:  Uses sequence of statements to produce a result.  Uses many variables and loops to get the result.</a:t>
            </a:r>
          </a:p>
          <a:p>
            <a:pPr lvl="1"/>
            <a:r>
              <a:rPr lang="en-US" dirty="0"/>
              <a:t>Object-oriented:  Encapsulation(Everything any object needs must be inside of object)</a:t>
            </a:r>
          </a:p>
          <a:p>
            <a:r>
              <a:rPr lang="en-US" dirty="0"/>
              <a:t>Declarative Programming Language:  instruct a computer what to do</a:t>
            </a:r>
          </a:p>
          <a:p>
            <a:pPr lvl="1"/>
            <a:r>
              <a:rPr lang="en-US" dirty="0"/>
              <a:t>Functional: Program is done by using functions</a:t>
            </a:r>
          </a:p>
          <a:p>
            <a:pPr lvl="1"/>
            <a:r>
              <a:rPr lang="en-US" dirty="0"/>
              <a:t>Logic:  Using set of logics.</a:t>
            </a:r>
          </a:p>
          <a:p>
            <a:r>
              <a:rPr lang="en-US" dirty="0"/>
              <a:t>Scripting:  mixture of procedural and OOP but for small programs.</a:t>
            </a:r>
          </a:p>
          <a:p>
            <a:r>
              <a:rPr lang="en-US" dirty="0"/>
              <a:t>Logic:  Program is done using logics (rule based).</a:t>
            </a:r>
          </a:p>
        </p:txBody>
      </p:sp>
    </p:spTree>
    <p:extLst>
      <p:ext uri="{BB962C8B-B14F-4D97-AF65-F5344CB8AC3E}">
        <p14:creationId xmlns:p14="http://schemas.microsoft.com/office/powerpoint/2010/main" val="22044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7B5-7A49-4AA4-BB28-952FE0D311F7}"/>
              </a:ext>
            </a:extLst>
          </p:cNvPr>
          <p:cNvSpPr>
            <a:spLocks noGrp="1"/>
          </p:cNvSpPr>
          <p:nvPr>
            <p:ph type="title"/>
          </p:nvPr>
        </p:nvSpPr>
        <p:spPr>
          <a:xfrm>
            <a:off x="1484311" y="685800"/>
            <a:ext cx="10018713" cy="1369291"/>
          </a:xfrm>
        </p:spPr>
        <p:txBody>
          <a:bodyPr/>
          <a:lstStyle/>
          <a:p>
            <a:r>
              <a:rPr lang="en-US" dirty="0"/>
              <a:t>Procedural Programming Language</a:t>
            </a:r>
          </a:p>
        </p:txBody>
      </p:sp>
      <p:sp>
        <p:nvSpPr>
          <p:cNvPr id="3" name="Content Placeholder 2">
            <a:extLst>
              <a:ext uri="{FF2B5EF4-FFF2-40B4-BE49-F238E27FC236}">
                <a16:creationId xmlns:a16="http://schemas.microsoft.com/office/drawing/2014/main" id="{C38B5BB6-F7E4-45F3-9B96-68B258A1BB42}"/>
              </a:ext>
            </a:extLst>
          </p:cNvPr>
          <p:cNvSpPr>
            <a:spLocks noGrp="1"/>
          </p:cNvSpPr>
          <p:nvPr>
            <p:ph idx="1"/>
          </p:nvPr>
        </p:nvSpPr>
        <p:spPr>
          <a:xfrm>
            <a:off x="2625072" y="2666999"/>
            <a:ext cx="8877951" cy="3124201"/>
          </a:xfrm>
        </p:spPr>
        <p:txBody>
          <a:bodyPr/>
          <a:lstStyle/>
          <a:p>
            <a:r>
              <a:rPr lang="en-US" dirty="0"/>
              <a:t>Fortran</a:t>
            </a:r>
          </a:p>
          <a:p>
            <a:r>
              <a:rPr lang="en-US" dirty="0"/>
              <a:t>ALGOL</a:t>
            </a:r>
          </a:p>
          <a:p>
            <a:r>
              <a:rPr lang="en-US" dirty="0"/>
              <a:t>COBOL</a:t>
            </a:r>
          </a:p>
          <a:p>
            <a:r>
              <a:rPr lang="en-US" dirty="0"/>
              <a:t>BASIC</a:t>
            </a:r>
          </a:p>
          <a:p>
            <a:r>
              <a:rPr lang="en-US" dirty="0"/>
              <a:t>Pascal</a:t>
            </a:r>
          </a:p>
          <a:p>
            <a:r>
              <a:rPr lang="en-US" dirty="0"/>
              <a:t>C</a:t>
            </a:r>
          </a:p>
        </p:txBody>
      </p:sp>
    </p:spTree>
    <p:extLst>
      <p:ext uri="{BB962C8B-B14F-4D97-AF65-F5344CB8AC3E}">
        <p14:creationId xmlns:p14="http://schemas.microsoft.com/office/powerpoint/2010/main" val="149483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60A3-45F3-4D92-99FE-BB7FDBBCC203}"/>
              </a:ext>
            </a:extLst>
          </p:cNvPr>
          <p:cNvSpPr>
            <a:spLocks noGrp="1"/>
          </p:cNvSpPr>
          <p:nvPr>
            <p:ph type="title"/>
          </p:nvPr>
        </p:nvSpPr>
        <p:spPr>
          <a:xfrm>
            <a:off x="1484311" y="685800"/>
            <a:ext cx="10018713" cy="1323109"/>
          </a:xfrm>
        </p:spPr>
        <p:txBody>
          <a:bodyPr/>
          <a:lstStyle/>
          <a:p>
            <a:r>
              <a:rPr lang="en-US" dirty="0"/>
              <a:t>Object Oriented Programming Language</a:t>
            </a:r>
          </a:p>
        </p:txBody>
      </p:sp>
      <p:sp>
        <p:nvSpPr>
          <p:cNvPr id="3" name="Content Placeholder 2">
            <a:extLst>
              <a:ext uri="{FF2B5EF4-FFF2-40B4-BE49-F238E27FC236}">
                <a16:creationId xmlns:a16="http://schemas.microsoft.com/office/drawing/2014/main" id="{FC9931E5-7A00-45E5-B6A2-34B7551BBF52}"/>
              </a:ext>
            </a:extLst>
          </p:cNvPr>
          <p:cNvSpPr>
            <a:spLocks noGrp="1"/>
          </p:cNvSpPr>
          <p:nvPr>
            <p:ph idx="1"/>
          </p:nvPr>
        </p:nvSpPr>
        <p:spPr>
          <a:xfrm>
            <a:off x="2489200" y="2666999"/>
            <a:ext cx="9013823" cy="3124201"/>
          </a:xfrm>
        </p:spPr>
        <p:txBody>
          <a:bodyPr/>
          <a:lstStyle/>
          <a:p>
            <a:r>
              <a:rPr lang="en-US" dirty="0"/>
              <a:t>Java</a:t>
            </a:r>
          </a:p>
          <a:p>
            <a:r>
              <a:rPr lang="en-US" dirty="0"/>
              <a:t>C++</a:t>
            </a:r>
          </a:p>
          <a:p>
            <a:r>
              <a:rPr lang="en-US" dirty="0"/>
              <a:t>Python</a:t>
            </a:r>
          </a:p>
          <a:p>
            <a:r>
              <a:rPr lang="en-US" dirty="0"/>
              <a:t>PHP</a:t>
            </a:r>
          </a:p>
          <a:p>
            <a:r>
              <a:rPr lang="en-US" dirty="0" err="1"/>
              <a:t>Javascript</a:t>
            </a:r>
            <a:endParaRPr lang="en-US" dirty="0"/>
          </a:p>
          <a:p>
            <a:r>
              <a:rPr lang="en-US" dirty="0"/>
              <a:t>Ruby</a:t>
            </a:r>
          </a:p>
          <a:p>
            <a:endParaRPr lang="en-US" dirty="0"/>
          </a:p>
        </p:txBody>
      </p:sp>
    </p:spTree>
    <p:extLst>
      <p:ext uri="{BB962C8B-B14F-4D97-AF65-F5344CB8AC3E}">
        <p14:creationId xmlns:p14="http://schemas.microsoft.com/office/powerpoint/2010/main" val="203240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3099-E0DF-42C8-97B3-F367B8C743F8}"/>
              </a:ext>
            </a:extLst>
          </p:cNvPr>
          <p:cNvSpPr>
            <a:spLocks noGrp="1"/>
          </p:cNvSpPr>
          <p:nvPr>
            <p:ph type="title"/>
          </p:nvPr>
        </p:nvSpPr>
        <p:spPr>
          <a:xfrm>
            <a:off x="1484311" y="685800"/>
            <a:ext cx="10018713" cy="1161473"/>
          </a:xfrm>
        </p:spPr>
        <p:txBody>
          <a:bodyPr/>
          <a:lstStyle/>
          <a:p>
            <a:r>
              <a:rPr lang="en-US" dirty="0"/>
              <a:t>Functional Programming Language</a:t>
            </a:r>
          </a:p>
        </p:txBody>
      </p:sp>
      <p:sp>
        <p:nvSpPr>
          <p:cNvPr id="3" name="Content Placeholder 2">
            <a:extLst>
              <a:ext uri="{FF2B5EF4-FFF2-40B4-BE49-F238E27FC236}">
                <a16:creationId xmlns:a16="http://schemas.microsoft.com/office/drawing/2014/main" id="{7E4CF3C9-A2F7-4A45-AE47-345DF018BBA3}"/>
              </a:ext>
            </a:extLst>
          </p:cNvPr>
          <p:cNvSpPr>
            <a:spLocks noGrp="1"/>
          </p:cNvSpPr>
          <p:nvPr>
            <p:ph idx="1"/>
          </p:nvPr>
        </p:nvSpPr>
        <p:spPr>
          <a:xfrm>
            <a:off x="1930400" y="2666999"/>
            <a:ext cx="9572623" cy="3124201"/>
          </a:xfrm>
        </p:spPr>
        <p:txBody>
          <a:bodyPr/>
          <a:lstStyle/>
          <a:p>
            <a:r>
              <a:rPr lang="en-US" dirty="0"/>
              <a:t>Common LISP</a:t>
            </a:r>
          </a:p>
          <a:p>
            <a:r>
              <a:rPr lang="en-US" dirty="0"/>
              <a:t>Scheme</a:t>
            </a:r>
          </a:p>
          <a:p>
            <a:r>
              <a:rPr lang="en-US" dirty="0"/>
              <a:t>Racket</a:t>
            </a:r>
          </a:p>
          <a:p>
            <a:r>
              <a:rPr lang="en-US" dirty="0"/>
              <a:t>Haskell</a:t>
            </a:r>
          </a:p>
          <a:p>
            <a:endParaRPr lang="en-US" dirty="0"/>
          </a:p>
        </p:txBody>
      </p:sp>
    </p:spTree>
    <p:extLst>
      <p:ext uri="{BB962C8B-B14F-4D97-AF65-F5344CB8AC3E}">
        <p14:creationId xmlns:p14="http://schemas.microsoft.com/office/powerpoint/2010/main" val="391592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F324-087A-46D4-8FD4-F84821C51094}"/>
              </a:ext>
            </a:extLst>
          </p:cNvPr>
          <p:cNvSpPr>
            <a:spLocks noGrp="1"/>
          </p:cNvSpPr>
          <p:nvPr>
            <p:ph type="title"/>
          </p:nvPr>
        </p:nvSpPr>
        <p:spPr>
          <a:xfrm>
            <a:off x="1484311" y="685801"/>
            <a:ext cx="10018713" cy="1290782"/>
          </a:xfrm>
        </p:spPr>
        <p:txBody>
          <a:bodyPr/>
          <a:lstStyle/>
          <a:p>
            <a:r>
              <a:rPr lang="en-US" dirty="0"/>
              <a:t>Logic Programming Language</a:t>
            </a:r>
          </a:p>
        </p:txBody>
      </p:sp>
      <p:sp>
        <p:nvSpPr>
          <p:cNvPr id="3" name="Content Placeholder 2">
            <a:extLst>
              <a:ext uri="{FF2B5EF4-FFF2-40B4-BE49-F238E27FC236}">
                <a16:creationId xmlns:a16="http://schemas.microsoft.com/office/drawing/2014/main" id="{465150E2-86E5-4318-BB35-F4D4BE58BB28}"/>
              </a:ext>
            </a:extLst>
          </p:cNvPr>
          <p:cNvSpPr>
            <a:spLocks noGrp="1"/>
          </p:cNvSpPr>
          <p:nvPr>
            <p:ph idx="1"/>
          </p:nvPr>
        </p:nvSpPr>
        <p:spPr>
          <a:xfrm>
            <a:off x="2821951" y="2666999"/>
            <a:ext cx="8681071" cy="3124201"/>
          </a:xfrm>
        </p:spPr>
        <p:txBody>
          <a:bodyPr/>
          <a:lstStyle/>
          <a:p>
            <a:r>
              <a:rPr lang="en-US" dirty="0"/>
              <a:t>LISP</a:t>
            </a:r>
          </a:p>
          <a:p>
            <a:r>
              <a:rPr lang="en-US" dirty="0"/>
              <a:t>Prolog</a:t>
            </a:r>
          </a:p>
          <a:p>
            <a:endParaRPr lang="en-US" dirty="0"/>
          </a:p>
        </p:txBody>
      </p:sp>
    </p:spTree>
    <p:extLst>
      <p:ext uri="{BB962C8B-B14F-4D97-AF65-F5344CB8AC3E}">
        <p14:creationId xmlns:p14="http://schemas.microsoft.com/office/powerpoint/2010/main" val="2079121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253</TotalTime>
  <Words>507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Computer Programming Languages and Python</vt:lpstr>
      <vt:lpstr>What is Computer Programming?</vt:lpstr>
      <vt:lpstr>What is a programming Language?</vt:lpstr>
      <vt:lpstr>Levels of Programming Languages</vt:lpstr>
      <vt:lpstr>Types of Programming Languages?</vt:lpstr>
      <vt:lpstr>Procedural Programming Language</vt:lpstr>
      <vt:lpstr>Object Oriented Programming Language</vt:lpstr>
      <vt:lpstr>Functional Programming Language</vt:lpstr>
      <vt:lpstr>Logic Programming Language</vt:lpstr>
      <vt:lpstr>Compiler vs Interpreter</vt:lpstr>
      <vt:lpstr>Top Programming Language in 2019</vt:lpstr>
      <vt:lpstr>Different Versions of Python</vt:lpstr>
      <vt:lpstr>Cython</vt:lpstr>
      <vt:lpstr>Jython</vt:lpstr>
      <vt:lpstr>PyPy and RPython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Languages</dc:title>
  <dc:creator>Jason Y. Huh</dc:creator>
  <cp:lastModifiedBy>Jason Y. Huh</cp:lastModifiedBy>
  <cp:revision>4</cp:revision>
  <dcterms:created xsi:type="dcterms:W3CDTF">2020-08-24T01:41:24Z</dcterms:created>
  <dcterms:modified xsi:type="dcterms:W3CDTF">2021-08-21T20:25:49Z</dcterms:modified>
</cp:coreProperties>
</file>