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84" r:id="rId2"/>
    <p:sldId id="287" r:id="rId3"/>
    <p:sldId id="291" r:id="rId4"/>
    <p:sldId id="281" r:id="rId5"/>
    <p:sldId id="283" r:id="rId6"/>
    <p:sldId id="278" r:id="rId7"/>
    <p:sldId id="279" r:id="rId8"/>
    <p:sldId id="280" r:id="rId9"/>
    <p:sldId id="277" r:id="rId10"/>
    <p:sldId id="288" r:id="rId11"/>
    <p:sldId id="289" r:id="rId12"/>
    <p:sldId id="290" r:id="rId13"/>
    <p:sldId id="286" r:id="rId14"/>
    <p:sldId id="275" r:id="rId15"/>
    <p:sldId id="27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7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79"/>
    <a:srgbClr val="5B9BD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02C5A-2B5F-4088-AF37-8399EDEC1B3E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7C28-EEFA-453D-BB8F-9704E5F4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just have to be careful: using statistical models for extrapolation involves some risk and they shouldn’t be strained too much beyond their limits.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DCE67-C264-EE45-8619-C024E65A6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just have to be careful: using statistical models for extrapolation involves some risk and they shouldn’t be strained too much beyond their limits.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DCE67-C264-EE45-8619-C024E65A6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just have to be careful: using statistical models for extrapolation involves some risk and they shouldn’t be strained too much beyond their limits.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DCE67-C264-EE45-8619-C024E65A6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3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C57A-D245-4DD4-91D9-ABB2DAF1FDA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707E-CFCB-43B5-A2BB-1468C115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0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A46EF1-BDBC-46CB-A32E-326FEA1650F6}"/>
              </a:ext>
            </a:extLst>
          </p:cNvPr>
          <p:cNvGrpSpPr/>
          <p:nvPr/>
        </p:nvGrpSpPr>
        <p:grpSpPr>
          <a:xfrm>
            <a:off x="1257198" y="1918383"/>
            <a:ext cx="3262183" cy="3571102"/>
            <a:chOff x="2100649" y="1791730"/>
            <a:chExt cx="3262183" cy="35711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F2DDD9-C9EB-41AC-8801-6DBDC7A3C609}"/>
                </a:ext>
              </a:extLst>
            </p:cNvPr>
            <p:cNvGrpSpPr/>
            <p:nvPr/>
          </p:nvGrpSpPr>
          <p:grpSpPr>
            <a:xfrm>
              <a:off x="2100649" y="1791730"/>
              <a:ext cx="3262183" cy="3571102"/>
              <a:chOff x="2100649" y="1791730"/>
              <a:chExt cx="3262183" cy="35711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685F0C-EA61-40B5-8313-E9A76CAAC15B}"/>
                  </a:ext>
                </a:extLst>
              </p:cNvPr>
              <p:cNvSpPr/>
              <p:nvPr/>
            </p:nvSpPr>
            <p:spPr>
              <a:xfrm>
                <a:off x="2100649" y="1791730"/>
                <a:ext cx="3262183" cy="35711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00">
                  <a:latin typeface="+mj-lt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CFC9AF-5EF9-4721-8C8D-484376392DFC}"/>
                  </a:ext>
                </a:extLst>
              </p:cNvPr>
              <p:cNvGrpSpPr/>
              <p:nvPr/>
            </p:nvGrpSpPr>
            <p:grpSpPr>
              <a:xfrm>
                <a:off x="2699425" y="1973500"/>
                <a:ext cx="2312751" cy="3180944"/>
                <a:chOff x="3599234" y="1488332"/>
                <a:chExt cx="3083667" cy="424125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EEE728D-BEDB-4D92-B5EA-10EF28665C36}"/>
                    </a:ext>
                  </a:extLst>
                </p:cNvPr>
                <p:cNvSpPr/>
                <p:nvPr/>
              </p:nvSpPr>
              <p:spPr>
                <a:xfrm>
                  <a:off x="3599234" y="1488332"/>
                  <a:ext cx="3083667" cy="424125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00" dirty="0">
                    <a:latin typeface="+mj-lt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8F2EE91-B4AE-49DF-8749-98F7465F3A03}"/>
                    </a:ext>
                  </a:extLst>
                </p:cNvPr>
                <p:cNvGrpSpPr/>
                <p:nvPr/>
              </p:nvGrpSpPr>
              <p:grpSpPr>
                <a:xfrm>
                  <a:off x="3884735" y="1588138"/>
                  <a:ext cx="2271667" cy="3804806"/>
                  <a:chOff x="562695" y="108411"/>
                  <a:chExt cx="1266740" cy="2439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 Box 10">
                        <a:extLst>
                          <a:ext uri="{FF2B5EF4-FFF2-40B4-BE49-F238E27FC236}">
                            <a16:creationId xmlns:a16="http://schemas.microsoft.com/office/drawing/2014/main" id="{4E40E3CE-3AA0-44B0-920A-EA6C0B5D62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8879" y="1257218"/>
                        <a:ext cx="536575" cy="31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ts val="75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1400" i="1" baseline="-25000" dirty="0" err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𝑖𝑚𝑝</m:t>
                              </m:r>
                            </m:oMath>
                          </m:oMathPara>
                        </a14:m>
                        <a:endParaRPr lang="en-US" sz="1400" i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ＭＳ 明朝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Text Box 10">
                        <a:extLst>
                          <a:ext uri="{FF2B5EF4-FFF2-40B4-BE49-F238E27FC236}">
                            <a16:creationId xmlns:a16="http://schemas.microsoft.com/office/drawing/2014/main" id="{4E40E3CE-3AA0-44B0-920A-EA6C0B5D62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8879" y="1257218"/>
                        <a:ext cx="536575" cy="31178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 Box 11">
                        <a:extLst>
                          <a:ext uri="{FF2B5EF4-FFF2-40B4-BE49-F238E27FC236}">
                            <a16:creationId xmlns:a16="http://schemas.microsoft.com/office/drawing/2014/main" id="{7F133080-D5C3-4154-9F9E-8F13A6F926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3018" y="929131"/>
                        <a:ext cx="486410" cy="31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ts val="75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1400" i="1" baseline="-25000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𝑑𝑖𝑣</m:t>
                              </m:r>
                            </m:oMath>
                          </m:oMathPara>
                        </a14:m>
                        <a:endParaRPr lang="en-US" sz="1400" i="1" baseline="-25000" dirty="0">
                          <a:solidFill>
                            <a:schemeClr val="tx1"/>
                          </a:solidFill>
                          <a:latin typeface="+mj-lt"/>
                          <a:ea typeface="ＭＳ 明朝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 Box 11">
                        <a:extLst>
                          <a:ext uri="{FF2B5EF4-FFF2-40B4-BE49-F238E27FC236}">
                            <a16:creationId xmlns:a16="http://schemas.microsoft.com/office/drawing/2014/main" id="{7F133080-D5C3-4154-9F9E-8F13A6F926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3018" y="929131"/>
                        <a:ext cx="486410" cy="31178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28612D57-9043-49A8-9705-CB8EEA6F3041}"/>
                      </a:ext>
                    </a:extLst>
                  </p:cNvPr>
                  <p:cNvCxnSpPr/>
                  <p:nvPr/>
                </p:nvCxnSpPr>
                <p:spPr>
                  <a:xfrm>
                    <a:off x="1301115" y="282612"/>
                    <a:ext cx="0" cy="449580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/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9736702-04A3-43AE-A57C-87498724B34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65482" y="443380"/>
                    <a:ext cx="327660" cy="28194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/>
                    </a:solidFill>
                    <a:prstDash val="sysDot"/>
                    <a:headEnd type="none"/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51B6057C-0D05-415D-BDE4-66C65170049E}"/>
                      </a:ext>
                    </a:extLst>
                  </p:cNvPr>
                  <p:cNvCxnSpPr/>
                  <p:nvPr/>
                </p:nvCxnSpPr>
                <p:spPr>
                  <a:xfrm>
                    <a:off x="1304925" y="1271270"/>
                    <a:ext cx="520700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/>
                    </a:solidFill>
                    <a:prstDash val="sysDot"/>
                    <a:headEnd type="none"/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5DDE54A0-7A3B-4D05-A7A2-802F113C83E3}"/>
                      </a:ext>
                    </a:extLst>
                  </p:cNvPr>
                  <p:cNvCxnSpPr/>
                  <p:nvPr/>
                </p:nvCxnSpPr>
                <p:spPr>
                  <a:xfrm>
                    <a:off x="775970" y="1557020"/>
                    <a:ext cx="498475" cy="0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/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ADE40C9-F0C0-4CA0-8BAD-BA80BA314ED1}"/>
                      </a:ext>
                    </a:extLst>
                  </p:cNvPr>
                  <p:cNvCxnSpPr/>
                  <p:nvPr/>
                </p:nvCxnSpPr>
                <p:spPr>
                  <a:xfrm>
                    <a:off x="1304925" y="1965960"/>
                    <a:ext cx="0" cy="582295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/>
                    </a:solidFill>
                    <a:prstDash val="sysDot"/>
                    <a:headEnd type="none"/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9BB71AB0-0BC4-4237-979A-F7F7CA65A744}"/>
                      </a:ext>
                    </a:extLst>
                  </p:cNvPr>
                  <p:cNvCxnSpPr/>
                  <p:nvPr/>
                </p:nvCxnSpPr>
                <p:spPr>
                  <a:xfrm>
                    <a:off x="1304290" y="973455"/>
                    <a:ext cx="635" cy="1076325"/>
                  </a:xfrm>
                  <a:prstGeom prst="straightConnector1">
                    <a:avLst/>
                  </a:prstGeom>
                  <a:ln w="28575" cmpd="sng">
                    <a:solidFill>
                      <a:schemeClr val="tx1"/>
                    </a:solidFill>
                    <a:headEnd type="none" w="sm" len="sm"/>
                    <a:tailEnd type="non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C5F970E-88F4-4375-9EC5-51470F6355F4}"/>
                      </a:ext>
                    </a:extLst>
                  </p:cNvPr>
                  <p:cNvSpPr/>
                  <p:nvPr/>
                </p:nvSpPr>
                <p:spPr>
                  <a:xfrm>
                    <a:off x="1231053" y="1928308"/>
                    <a:ext cx="135971" cy="154305"/>
                  </a:xfrm>
                  <a:prstGeom prst="ellipse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B408057F-3169-4B1C-98D7-187CCDA07A2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36562" y="729966"/>
                    <a:ext cx="333271" cy="28730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 Box 12">
                        <a:extLst>
                          <a:ext uri="{FF2B5EF4-FFF2-40B4-BE49-F238E27FC236}">
                            <a16:creationId xmlns:a16="http://schemas.microsoft.com/office/drawing/2014/main" id="{FAF11716-1CEE-49FE-BA8C-0B09021CC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0461" y="176288"/>
                        <a:ext cx="410210" cy="31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ts val="75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1400" i="1" baseline="-25000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oMath>
                          </m:oMathPara>
                        </a14:m>
                        <a:endParaRPr lang="en-US" sz="1400" i="1" baseline="-25000" dirty="0">
                          <a:solidFill>
                            <a:schemeClr val="tx1"/>
                          </a:solidFill>
                          <a:latin typeface="+mj-lt"/>
                          <a:ea typeface="ＭＳ 明朝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Text Box 12">
                        <a:extLst>
                          <a:ext uri="{FF2B5EF4-FFF2-40B4-BE49-F238E27FC236}">
                            <a16:creationId xmlns:a16="http://schemas.microsoft.com/office/drawing/2014/main" id="{FAF11716-1CEE-49FE-BA8C-0B09021CC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0461" y="176288"/>
                        <a:ext cx="410210" cy="31178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 Box 13">
                        <a:extLst>
                          <a:ext uri="{FF2B5EF4-FFF2-40B4-BE49-F238E27FC236}">
                            <a16:creationId xmlns:a16="http://schemas.microsoft.com/office/drawing/2014/main" id="{1C9192BA-C7E3-4A0D-82C7-F93BB5DE27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0325" y="2137410"/>
                        <a:ext cx="499110" cy="31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ts val="75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1400" i="1" baseline="-25000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oMath>
                          </m:oMathPara>
                        </a14:m>
                        <a:endParaRPr lang="en-US" sz="1400" i="1" baseline="-25000" dirty="0">
                          <a:solidFill>
                            <a:schemeClr val="tx1"/>
                          </a:solidFill>
                          <a:latin typeface="+mj-lt"/>
                          <a:ea typeface="ＭＳ 明朝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 Box 13">
                        <a:extLst>
                          <a:ext uri="{FF2B5EF4-FFF2-40B4-BE49-F238E27FC236}">
                            <a16:creationId xmlns:a16="http://schemas.microsoft.com/office/drawing/2014/main" id="{1C9192BA-C7E3-4A0D-82C7-F93BB5DE27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30325" y="2137410"/>
                        <a:ext cx="499110" cy="31178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 Box 14">
                        <a:extLst>
                          <a:ext uri="{FF2B5EF4-FFF2-40B4-BE49-F238E27FC236}">
                            <a16:creationId xmlns:a16="http://schemas.microsoft.com/office/drawing/2014/main" id="{232F23AD-79A0-4832-985E-A0D95B1E2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33971" y="595417"/>
                        <a:ext cx="349885" cy="31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ts val="75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1400" i="1" dirty="0">
                          <a:solidFill>
                            <a:schemeClr val="tx1"/>
                          </a:solidFill>
                          <a:latin typeface="+mj-lt"/>
                          <a:ea typeface="ＭＳ 明朝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 Box 14">
                        <a:extLst>
                          <a:ext uri="{FF2B5EF4-FFF2-40B4-BE49-F238E27FC236}">
                            <a16:creationId xmlns:a16="http://schemas.microsoft.com/office/drawing/2014/main" id="{232F23AD-79A0-4832-985E-A0D95B1E2B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33971" y="595417"/>
                        <a:ext cx="349885" cy="31178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 Box 15">
                        <a:extLst>
                          <a:ext uri="{FF2B5EF4-FFF2-40B4-BE49-F238E27FC236}">
                            <a16:creationId xmlns:a16="http://schemas.microsoft.com/office/drawing/2014/main" id="{7451E3A0-F8FC-4969-A3D1-D5ED4D94CE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2695" y="108411"/>
                        <a:ext cx="506730" cy="31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68580" tIns="34290" rIns="68580" bIns="3429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>
                          <a:spcAft>
                            <a:spcPts val="75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1400" i="1" baseline="-25000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明朝"/>
                                  <a:cs typeface="Times New Roman" panose="02020603050405020304" pitchFamily="18" charset="0"/>
                                </a:rPr>
                                <m:t>𝑒𝑣𝑎𝑝</m:t>
                              </m:r>
                            </m:oMath>
                          </m:oMathPara>
                        </a14:m>
                        <a:endParaRPr lang="en-US" sz="1400" i="1" baseline="-25000" dirty="0">
                          <a:solidFill>
                            <a:schemeClr val="tx1"/>
                          </a:solidFill>
                          <a:latin typeface="+mj-lt"/>
                          <a:ea typeface="ＭＳ 明朝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 Box 15">
                        <a:extLst>
                          <a:ext uri="{FF2B5EF4-FFF2-40B4-BE49-F238E27FC236}">
                            <a16:creationId xmlns:a16="http://schemas.microsoft.com/office/drawing/2014/main" id="{7451E3A0-F8FC-4969-A3D1-D5ED4D94CE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2695" y="108411"/>
                        <a:ext cx="506730" cy="31178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xmlns="" xmlns:lc="http://schemas.openxmlformats.org/drawingml/2006/lockedCanvas"/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09A553-5063-4844-9A58-0EB512D492D1}"/>
                </a:ext>
              </a:extLst>
            </p:cNvPr>
            <p:cNvGrpSpPr/>
            <p:nvPr/>
          </p:nvGrpSpPr>
          <p:grpSpPr>
            <a:xfrm>
              <a:off x="2402925" y="4221986"/>
              <a:ext cx="1072791" cy="647230"/>
              <a:chOff x="3203899" y="4486310"/>
              <a:chExt cx="1430388" cy="862973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EDE421B0-4C2D-499E-9E35-EC110A806B21}"/>
                  </a:ext>
                </a:extLst>
              </p:cNvPr>
              <p:cNvSpPr/>
              <p:nvPr/>
            </p:nvSpPr>
            <p:spPr>
              <a:xfrm rot="10800000">
                <a:off x="3203899" y="4615597"/>
                <a:ext cx="344969" cy="25860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445EC7-EF7C-4396-94BE-EB4E5F68A43B}"/>
                  </a:ext>
                </a:extLst>
              </p:cNvPr>
              <p:cNvSpPr/>
              <p:nvPr/>
            </p:nvSpPr>
            <p:spPr>
              <a:xfrm>
                <a:off x="3295286" y="5140826"/>
                <a:ext cx="158496" cy="16148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AE1A6CF1-DF85-4ED4-B7D9-AFDBC7FBAAB6}"/>
                  </a:ext>
                </a:extLst>
              </p:cNvPr>
              <p:cNvSpPr txBox="1"/>
              <p:nvPr/>
            </p:nvSpPr>
            <p:spPr>
              <a:xfrm>
                <a:off x="3488674" y="4486310"/>
                <a:ext cx="114561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latin typeface="+mj-lt"/>
                    <a:cs typeface="Arial" panose="020B0604020202020204" pitchFamily="34" charset="0"/>
                  </a:rPr>
                  <a:t>Reservoir</a:t>
                </a:r>
              </a:p>
            </p:txBody>
          </p:sp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C56C3484-25D5-4388-B971-283BA154472B}"/>
                  </a:ext>
                </a:extLst>
              </p:cNvPr>
              <p:cNvSpPr txBox="1"/>
              <p:nvPr/>
            </p:nvSpPr>
            <p:spPr>
              <a:xfrm>
                <a:off x="3501031" y="4938914"/>
                <a:ext cx="86211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latin typeface="+mj-lt"/>
                    <a:cs typeface="Arial" panose="020B0604020202020204" pitchFamily="34" charset="0"/>
                  </a:rPr>
                  <a:t>Gauge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D06C2-F549-4D2D-B0B8-7A5BB1525320}"/>
              </a:ext>
            </a:extLst>
          </p:cNvPr>
          <p:cNvGrpSpPr/>
          <p:nvPr/>
        </p:nvGrpSpPr>
        <p:grpSpPr>
          <a:xfrm>
            <a:off x="7499707" y="2129343"/>
            <a:ext cx="3072767" cy="3259833"/>
            <a:chOff x="3109535" y="3368863"/>
            <a:chExt cx="3072767" cy="325983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2C04164-E7FA-4A29-BA63-7B1083DF0981}"/>
                </a:ext>
              </a:extLst>
            </p:cNvPr>
            <p:cNvGrpSpPr/>
            <p:nvPr/>
          </p:nvGrpSpPr>
          <p:grpSpPr>
            <a:xfrm>
              <a:off x="3109535" y="3509208"/>
              <a:ext cx="3072767" cy="3119488"/>
              <a:chOff x="266700" y="31044"/>
              <a:chExt cx="2107324" cy="246080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0DA7D14-ECED-49A5-99AF-D78785AB87DA}"/>
                  </a:ext>
                </a:extLst>
              </p:cNvPr>
              <p:cNvCxnSpPr/>
              <p:nvPr/>
            </p:nvCxnSpPr>
            <p:spPr>
              <a:xfrm flipH="1">
                <a:off x="266700" y="1211580"/>
                <a:ext cx="3957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93CB02D-6C59-435A-AF59-CE88FD0F8166}"/>
                  </a:ext>
                </a:extLst>
              </p:cNvPr>
              <p:cNvGrpSpPr/>
              <p:nvPr/>
            </p:nvGrpSpPr>
            <p:grpSpPr>
              <a:xfrm>
                <a:off x="332591" y="31044"/>
                <a:ext cx="2041433" cy="2460804"/>
                <a:chOff x="35428" y="-29922"/>
                <a:chExt cx="2041940" cy="2461252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DDE9FB5-62CE-4C25-A3F1-5942BB8965DE}"/>
                    </a:ext>
                  </a:extLst>
                </p:cNvPr>
                <p:cNvGrpSpPr/>
                <p:nvPr/>
              </p:nvGrpSpPr>
              <p:grpSpPr>
                <a:xfrm>
                  <a:off x="35428" y="-29922"/>
                  <a:ext cx="2041940" cy="2461252"/>
                  <a:chOff x="35428" y="-29922"/>
                  <a:chExt cx="2041940" cy="2461252"/>
                </a:xfrm>
              </p:grpSpPr>
              <p:sp>
                <p:nvSpPr>
                  <p:cNvPr id="49" name="Text Box 229">
                    <a:extLst>
                      <a:ext uri="{FF2B5EF4-FFF2-40B4-BE49-F238E27FC236}">
                        <a16:creationId xmlns:a16="http://schemas.microsoft.com/office/drawing/2014/main" id="{0ED89442-C7AF-4065-BF0B-0654F98128C7}"/>
                      </a:ext>
                    </a:extLst>
                  </p:cNvPr>
                  <p:cNvSpPr txBox="1"/>
                  <p:nvPr/>
                </p:nvSpPr>
                <p:spPr>
                  <a:xfrm>
                    <a:off x="876281" y="-29922"/>
                    <a:ext cx="259080" cy="28130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Text Box 228">
                    <a:extLst>
                      <a:ext uri="{FF2B5EF4-FFF2-40B4-BE49-F238E27FC236}">
                        <a16:creationId xmlns:a16="http://schemas.microsoft.com/office/drawing/2014/main" id="{B92D031D-7CD9-4C86-A63E-54DC82C95DB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92" y="214253"/>
                    <a:ext cx="259307" cy="356226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" name="Text Box 227">
                    <a:extLst>
                      <a:ext uri="{FF2B5EF4-FFF2-40B4-BE49-F238E27FC236}">
                        <a16:creationId xmlns:a16="http://schemas.microsoft.com/office/drawing/2014/main" id="{715480EF-FC92-4FC7-B8E5-B850691D4CC4}"/>
                      </a:ext>
                    </a:extLst>
                  </p:cNvPr>
                  <p:cNvSpPr txBox="1"/>
                  <p:nvPr/>
                </p:nvSpPr>
                <p:spPr>
                  <a:xfrm>
                    <a:off x="35428" y="853547"/>
                    <a:ext cx="259307" cy="28177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17111E1-D5ED-476D-A1BA-727299853768}"/>
                      </a:ext>
                    </a:extLst>
                  </p:cNvPr>
                  <p:cNvSpPr/>
                  <p:nvPr/>
                </p:nvSpPr>
                <p:spPr>
                  <a:xfrm>
                    <a:off x="363557" y="517793"/>
                    <a:ext cx="1675279" cy="13144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68BA90A7-5203-4198-A2FD-2FA7E3F033C9}"/>
                      </a:ext>
                    </a:extLst>
                  </p:cNvPr>
                  <p:cNvSpPr/>
                  <p:nvPr/>
                </p:nvSpPr>
                <p:spPr>
                  <a:xfrm>
                    <a:off x="760164" y="1476260"/>
                    <a:ext cx="1267945" cy="590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5BE16FC-F30A-4C93-BDD6-D0780C1B79C0}"/>
                      </a:ext>
                    </a:extLst>
                  </p:cNvPr>
                  <p:cNvSpPr/>
                  <p:nvPr/>
                </p:nvSpPr>
                <p:spPr>
                  <a:xfrm>
                    <a:off x="760164" y="275422"/>
                    <a:ext cx="1239370" cy="590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FD77B6F-1C26-4BDB-935B-FAB953FCB80C}"/>
                      </a:ext>
                    </a:extLst>
                  </p:cNvPr>
                  <p:cNvSpPr/>
                  <p:nvPr/>
                </p:nvSpPr>
                <p:spPr>
                  <a:xfrm>
                    <a:off x="1178805" y="738130"/>
                    <a:ext cx="897591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165892E-19A2-44BB-8089-D07808D7E99E}"/>
                      </a:ext>
                    </a:extLst>
                  </p:cNvPr>
                  <p:cNvSpPr/>
                  <p:nvPr/>
                </p:nvSpPr>
                <p:spPr>
                  <a:xfrm>
                    <a:off x="1178805" y="165253"/>
                    <a:ext cx="776567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CD835C8-0473-44C7-BA13-353095A65DBF}"/>
                      </a:ext>
                    </a:extLst>
                  </p:cNvPr>
                  <p:cNvSpPr/>
                  <p:nvPr/>
                </p:nvSpPr>
                <p:spPr>
                  <a:xfrm>
                    <a:off x="1542362" y="605928"/>
                    <a:ext cx="371475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2CF254D-79D0-421C-A2A7-64C6ECEDA72B}"/>
                      </a:ext>
                    </a:extLst>
                  </p:cNvPr>
                  <p:cNvSpPr/>
                  <p:nvPr/>
                </p:nvSpPr>
                <p:spPr>
                  <a:xfrm>
                    <a:off x="1542362" y="903383"/>
                    <a:ext cx="375397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F6CFD382-75C0-4AE9-A9DF-E9067FCAA576}"/>
                      </a:ext>
                    </a:extLst>
                  </p:cNvPr>
                  <p:cNvSpPr/>
                  <p:nvPr/>
                </p:nvSpPr>
                <p:spPr>
                  <a:xfrm>
                    <a:off x="1178805" y="1366092"/>
                    <a:ext cx="763681" cy="2476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 dirty="0">
                      <a:latin typeface="+mj-lt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0C4FA2-69AA-4975-B941-A34480C37ACF}"/>
                      </a:ext>
                    </a:extLst>
                  </p:cNvPr>
                  <p:cNvSpPr/>
                  <p:nvPr/>
                </p:nvSpPr>
                <p:spPr>
                  <a:xfrm>
                    <a:off x="1905918" y="44068"/>
                    <a:ext cx="171450" cy="21621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61" name="Text Box 230">
                    <a:extLst>
                      <a:ext uri="{FF2B5EF4-FFF2-40B4-BE49-F238E27FC236}">
                        <a16:creationId xmlns:a16="http://schemas.microsoft.com/office/drawing/2014/main" id="{5275F1B5-42EE-4211-8A0D-77984C5C96C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8769" y="2121789"/>
                    <a:ext cx="259080" cy="30954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520762F-8FD0-4857-A68F-B51051AA19DA}"/>
                    </a:ext>
                  </a:extLst>
                </p:cNvPr>
                <p:cNvGrpSpPr/>
                <p:nvPr/>
              </p:nvGrpSpPr>
              <p:grpSpPr>
                <a:xfrm>
                  <a:off x="88135" y="231353"/>
                  <a:ext cx="1294928" cy="1892953"/>
                  <a:chOff x="0" y="-1"/>
                  <a:chExt cx="1294928" cy="1892953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DF356556-2E44-4B17-B4C3-1844E88531AF}"/>
                      </a:ext>
                    </a:extLst>
                  </p:cNvPr>
                  <p:cNvSpPr/>
                  <p:nvPr/>
                </p:nvSpPr>
                <p:spPr>
                  <a:xfrm>
                    <a:off x="815248" y="-1"/>
                    <a:ext cx="94089" cy="10771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6B5D4669-3B9D-4B0A-A078-7A8A44C04DB1}"/>
                      </a:ext>
                    </a:extLst>
                  </p:cNvPr>
                  <p:cNvSpPr/>
                  <p:nvPr/>
                </p:nvSpPr>
                <p:spPr>
                  <a:xfrm>
                    <a:off x="418641" y="242370"/>
                    <a:ext cx="94089" cy="108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708A5BC5-0983-4E2D-AC76-0FA55BBFB14B}"/>
                      </a:ext>
                    </a:extLst>
                  </p:cNvPr>
                  <p:cNvSpPr/>
                  <p:nvPr/>
                </p:nvSpPr>
                <p:spPr>
                  <a:xfrm>
                    <a:off x="0" y="870333"/>
                    <a:ext cx="94089" cy="108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96767951-90A1-450C-98B2-B6604C28ADF8}"/>
                      </a:ext>
                    </a:extLst>
                  </p:cNvPr>
                  <p:cNvSpPr/>
                  <p:nvPr/>
                </p:nvSpPr>
                <p:spPr>
                  <a:xfrm>
                    <a:off x="1200839" y="1784733"/>
                    <a:ext cx="94089" cy="1082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400">
                      <a:latin typeface="+mj-lt"/>
                    </a:endParaRPr>
                  </a:p>
                </p:txBody>
              </p:sp>
            </p:grp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83C5C8A-632F-4BEB-8894-321EE190AF52}"/>
                </a:ext>
              </a:extLst>
            </p:cNvPr>
            <p:cNvGrpSpPr/>
            <p:nvPr/>
          </p:nvGrpSpPr>
          <p:grpSpPr>
            <a:xfrm>
              <a:off x="4409002" y="3368863"/>
              <a:ext cx="1507295" cy="2119339"/>
              <a:chOff x="4409002" y="3368863"/>
              <a:chExt cx="1507295" cy="2119339"/>
            </a:xfrm>
          </p:grpSpPr>
          <p:sp>
            <p:nvSpPr>
              <p:cNvPr id="35" name="Text Box 229">
                <a:extLst>
                  <a:ext uri="{FF2B5EF4-FFF2-40B4-BE49-F238E27FC236}">
                    <a16:creationId xmlns:a16="http://schemas.microsoft.com/office/drawing/2014/main" id="{2E03B348-6819-42AB-981B-3BB752C676F7}"/>
                  </a:ext>
                </a:extLst>
              </p:cNvPr>
              <p:cNvSpPr txBox="1"/>
              <p:nvPr/>
            </p:nvSpPr>
            <p:spPr>
              <a:xfrm>
                <a:off x="5538617" y="3368863"/>
                <a:ext cx="377680" cy="35653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?</a:t>
                </a:r>
                <a:endParaRPr lang="en-US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856190-8D0A-4BC0-81FC-E7BA11AFFE01}"/>
                  </a:ext>
                </a:extLst>
              </p:cNvPr>
              <p:cNvSpPr/>
              <p:nvPr/>
            </p:nvSpPr>
            <p:spPr>
              <a:xfrm>
                <a:off x="5623771" y="3676967"/>
                <a:ext cx="137161" cy="1365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400" dirty="0">
                  <a:latin typeface="+mj-lt"/>
                </a:endParaRPr>
              </a:p>
            </p:txBody>
          </p:sp>
          <p:sp>
            <p:nvSpPr>
              <p:cNvPr id="37" name="Text Box 229">
                <a:extLst>
                  <a:ext uri="{FF2B5EF4-FFF2-40B4-BE49-F238E27FC236}">
                    <a16:creationId xmlns:a16="http://schemas.microsoft.com/office/drawing/2014/main" id="{FA5DC703-F507-4F44-872D-D0F072A951D9}"/>
                  </a:ext>
                </a:extLst>
              </p:cNvPr>
              <p:cNvSpPr txBox="1"/>
              <p:nvPr/>
            </p:nvSpPr>
            <p:spPr>
              <a:xfrm>
                <a:off x="4409002" y="5043573"/>
                <a:ext cx="377680" cy="35653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?</a:t>
                </a:r>
                <a:endParaRPr lang="en-US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255D93E-7FD6-4540-9CBC-D1AFF0026C68}"/>
                  </a:ext>
                </a:extLst>
              </p:cNvPr>
              <p:cNvSpPr/>
              <p:nvPr/>
            </p:nvSpPr>
            <p:spPr>
              <a:xfrm>
                <a:off x="4494156" y="5351677"/>
                <a:ext cx="137161" cy="1365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400" dirty="0">
                  <a:latin typeface="+mj-lt"/>
                </a:endParaRPr>
              </a:p>
            </p:txBody>
          </p:sp>
          <p:sp>
            <p:nvSpPr>
              <p:cNvPr id="39" name="Text Box 229">
                <a:extLst>
                  <a:ext uri="{FF2B5EF4-FFF2-40B4-BE49-F238E27FC236}">
                    <a16:creationId xmlns:a16="http://schemas.microsoft.com/office/drawing/2014/main" id="{C41AE82D-C038-4901-B07F-D4F3186244B9}"/>
                  </a:ext>
                </a:extLst>
              </p:cNvPr>
              <p:cNvSpPr txBox="1"/>
              <p:nvPr/>
            </p:nvSpPr>
            <p:spPr>
              <a:xfrm>
                <a:off x="4971020" y="4115184"/>
                <a:ext cx="377680" cy="35653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?</a:t>
                </a:r>
                <a:endParaRPr lang="en-US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05F6BE9-B7BF-4BA9-A3CB-84A5BCB6B3BE}"/>
                  </a:ext>
                </a:extLst>
              </p:cNvPr>
              <p:cNvSpPr/>
              <p:nvPr/>
            </p:nvSpPr>
            <p:spPr>
              <a:xfrm>
                <a:off x="5056174" y="4423288"/>
                <a:ext cx="137161" cy="1365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40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5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964C6F26-E22A-42E5-8670-DB70BB290384}"/>
              </a:ext>
            </a:extLst>
          </p:cNvPr>
          <p:cNvGrpSpPr/>
          <p:nvPr/>
        </p:nvGrpSpPr>
        <p:grpSpPr>
          <a:xfrm>
            <a:off x="3005304" y="734530"/>
            <a:ext cx="4656142" cy="5164713"/>
            <a:chOff x="3005304" y="734530"/>
            <a:chExt cx="4656142" cy="5164713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208B82ED-6C7D-493A-B22B-3E0A99484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87035" y="4703000"/>
              <a:ext cx="517525" cy="280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flow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CB56BB28-7332-4DBE-86BA-5DA1B9662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479" y="5556281"/>
              <a:ext cx="517525" cy="280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51" name="Picture 251">
              <a:extLst>
                <a:ext uri="{FF2B5EF4-FFF2-40B4-BE49-F238E27FC236}">
                  <a16:creationId xmlns:a16="http://schemas.microsoft.com/office/drawing/2014/main" id="{5652CBA0-D930-4086-AB1A-8B67C619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45" t="29370" r="15508" b="33035"/>
            <a:stretch>
              <a:fillRect/>
            </a:stretch>
          </p:blipFill>
          <p:spPr bwMode="auto">
            <a:xfrm>
              <a:off x="3235500" y="734530"/>
              <a:ext cx="4013200" cy="264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4EF0ED-243B-4FDE-B5A8-CA3E34529485}"/>
                </a:ext>
              </a:extLst>
            </p:cNvPr>
            <p:cNvGrpSpPr/>
            <p:nvPr/>
          </p:nvGrpSpPr>
          <p:grpSpPr>
            <a:xfrm>
              <a:off x="3203746" y="793208"/>
              <a:ext cx="4457700" cy="5106035"/>
              <a:chOff x="20542" y="605928"/>
              <a:chExt cx="4458220" cy="510644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FD6F918-E3DB-4585-A04C-7164EE44117E}"/>
                  </a:ext>
                </a:extLst>
              </p:cNvPr>
              <p:cNvGrpSpPr/>
              <p:nvPr/>
            </p:nvGrpSpPr>
            <p:grpSpPr>
              <a:xfrm>
                <a:off x="55084" y="3562046"/>
                <a:ext cx="2015487" cy="1912419"/>
                <a:chOff x="0" y="-264289"/>
                <a:chExt cx="1571625" cy="1673989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68DE8A0D-6AD8-4EEB-887B-A3B0EF5C9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73" t="7580" r="2296" b="11953"/>
                <a:stretch/>
              </p:blipFill>
              <p:spPr bwMode="auto">
                <a:xfrm>
                  <a:off x="9525" y="171450"/>
                  <a:ext cx="1447800" cy="11125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C3D6B45-83C6-4214-BB8F-49E9DC6CEA1E}"/>
                    </a:ext>
                  </a:extLst>
                </p:cNvPr>
                <p:cNvCxnSpPr/>
                <p:nvPr/>
              </p:nvCxnSpPr>
              <p:spPr>
                <a:xfrm>
                  <a:off x="190500" y="66675"/>
                  <a:ext cx="0" cy="134302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0747E7A-A339-4966-910D-0436860F0F55}"/>
                    </a:ext>
                  </a:extLst>
                </p:cNvPr>
                <p:cNvCxnSpPr/>
                <p:nvPr/>
              </p:nvCxnSpPr>
              <p:spPr>
                <a:xfrm>
                  <a:off x="1009650" y="38100"/>
                  <a:ext cx="0" cy="134302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0A00F33-9EC5-4E0E-9C91-C3CD60035952}"/>
                    </a:ext>
                  </a:extLst>
                </p:cNvPr>
                <p:cNvCxnSpPr/>
                <p:nvPr/>
              </p:nvCxnSpPr>
              <p:spPr>
                <a:xfrm>
                  <a:off x="628650" y="66675"/>
                  <a:ext cx="0" cy="134302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CD0D15F-8C62-4C3C-BCF7-A264371AEC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0" cy="12954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A769E9FE-1EB7-43E9-88DD-5AA1F88B048D}"/>
                    </a:ext>
                  </a:extLst>
                </p:cNvPr>
                <p:cNvCxnSpPr/>
                <p:nvPr/>
              </p:nvCxnSpPr>
              <p:spPr>
                <a:xfrm>
                  <a:off x="0" y="1295400"/>
                  <a:ext cx="15716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9C95FE1-F962-4138-A5E3-CDD5F9261ECC}"/>
                    </a:ext>
                  </a:extLst>
                </p:cNvPr>
                <p:cNvCxnSpPr/>
                <p:nvPr/>
              </p:nvCxnSpPr>
              <p:spPr>
                <a:xfrm>
                  <a:off x="1352550" y="47625"/>
                  <a:ext cx="0" cy="134302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 Box 61">
                  <a:extLst>
                    <a:ext uri="{FF2B5EF4-FFF2-40B4-BE49-F238E27FC236}">
                      <a16:creationId xmlns:a16="http://schemas.microsoft.com/office/drawing/2014/main" id="{B363C07E-38B5-4642-B22F-A74E9B78A3A6}"/>
                    </a:ext>
                  </a:extLst>
                </p:cNvPr>
                <p:cNvSpPr txBox="1"/>
                <p:nvPr/>
              </p:nvSpPr>
              <p:spPr>
                <a:xfrm>
                  <a:off x="525504" y="-264289"/>
                  <a:ext cx="790575" cy="2571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i="1" dirty="0">
                      <a:solidFill>
                        <a:srgbClr val="000000"/>
                      </a:solidFill>
                      <a:effectLst/>
                      <a:latin typeface="Calibri Light" panose="020F03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temporal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 Light" panose="020F03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 Light" panose="020F03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 Light" panose="020F03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A684113-0365-42FF-A24B-93065D61B7B1}"/>
                  </a:ext>
                </a:extLst>
              </p:cNvPr>
              <p:cNvCxnSpPr/>
              <p:nvPr/>
            </p:nvCxnSpPr>
            <p:spPr>
              <a:xfrm>
                <a:off x="528802" y="2908403"/>
                <a:ext cx="0" cy="90338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5571175-E3EB-430E-B034-C002C89F978F}"/>
                  </a:ext>
                </a:extLst>
              </p:cNvPr>
              <p:cNvGrpSpPr/>
              <p:nvPr/>
            </p:nvGrpSpPr>
            <p:grpSpPr>
              <a:xfrm>
                <a:off x="1923991" y="3283414"/>
                <a:ext cx="2554771" cy="2428962"/>
                <a:chOff x="-444635" y="110556"/>
                <a:chExt cx="2554771" cy="242896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18026FB-4D72-4C7C-A48D-B4594C675BB0}"/>
                    </a:ext>
                  </a:extLst>
                </p:cNvPr>
                <p:cNvGrpSpPr/>
                <p:nvPr/>
              </p:nvGrpSpPr>
              <p:grpSpPr>
                <a:xfrm>
                  <a:off x="0" y="165253"/>
                  <a:ext cx="2110136" cy="2374265"/>
                  <a:chOff x="0" y="0"/>
                  <a:chExt cx="2110136" cy="2374265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814D757-EE85-438D-8C1E-A492C5494A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0" y="1156771"/>
                    <a:ext cx="39578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29D15F35-02C6-4ECE-9D4D-13D410FFAFB4}"/>
                      </a:ext>
                    </a:extLst>
                  </p:cNvPr>
                  <p:cNvGrpSpPr/>
                  <p:nvPr/>
                </p:nvGrpSpPr>
                <p:grpSpPr>
                  <a:xfrm>
                    <a:off x="33051" y="0"/>
                    <a:ext cx="2077085" cy="2374265"/>
                    <a:chOff x="0" y="0"/>
                    <a:chExt cx="2077368" cy="237451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F00C55E7-7749-47A6-BE72-C61E6C13E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077368" cy="2374510"/>
                      <a:chOff x="0" y="0"/>
                      <a:chExt cx="2077368" cy="2374510"/>
                    </a:xfrm>
                  </p:grpSpPr>
                  <p:sp>
                    <p:nvSpPr>
                      <p:cNvPr id="40" name="Text Box 229">
                        <a:extLst>
                          <a:ext uri="{FF2B5EF4-FFF2-40B4-BE49-F238E27FC236}">
                            <a16:creationId xmlns:a16="http://schemas.microsoft.com/office/drawing/2014/main" id="{ED0E11B4-6004-4D51-AB29-E81F4656AF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6265" y="0"/>
                        <a:ext cx="259080" cy="28130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200">
                            <a:effectLst/>
                            <a:latin typeface="Calibri Light" panose="020F03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" name="Text Box 228">
                        <a:extLst>
                          <a:ext uri="{FF2B5EF4-FFF2-40B4-BE49-F238E27FC236}">
                            <a16:creationId xmlns:a16="http://schemas.microsoft.com/office/drawing/2014/main" id="{D44163CD-5E18-4B0A-98E2-F665FA58C4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7624" y="231354"/>
                        <a:ext cx="259307" cy="28177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200">
                            <a:effectLst/>
                            <a:latin typeface="Calibri Light" panose="020F03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Text Box 227">
                        <a:extLst>
                          <a:ext uri="{FF2B5EF4-FFF2-40B4-BE49-F238E27FC236}">
                            <a16:creationId xmlns:a16="http://schemas.microsoft.com/office/drawing/2014/main" id="{D8084BDF-5EF5-46B0-B921-DA7289517F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855090"/>
                        <a:ext cx="259307" cy="28177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200">
                            <a:effectLst/>
                            <a:latin typeface="Calibri Light" panose="020F03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26AAE1DC-7485-4726-ABCB-BCD2BC027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557" y="517793"/>
                        <a:ext cx="1675279" cy="1314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172A2D81-9781-4D79-A4D2-207AC3B841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164" y="1476260"/>
                        <a:ext cx="1267945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C8E15746-9D24-435D-ACA4-9C43406FA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164" y="275422"/>
                        <a:ext cx="1239370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4D94265F-CA68-47E9-8D6B-BCE1B9AB9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8805" y="738130"/>
                        <a:ext cx="897591" cy="24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7F46CF89-0B6E-4076-B104-24E5987511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8805" y="165253"/>
                        <a:ext cx="776567" cy="24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EDC795D8-6868-40AE-9424-FE6C606DE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2362" y="605928"/>
                        <a:ext cx="371475" cy="24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64C2178D-AC0C-45E3-BAE6-94FF31472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2362" y="903383"/>
                        <a:ext cx="375397" cy="24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0FC40CB9-AA35-495A-B4D6-4B3A13AB82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8805" y="1366092"/>
                        <a:ext cx="763681" cy="24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8A05E3C2-8F30-4F1E-95D8-16D99671F0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5918" y="44068"/>
                        <a:ext cx="171450" cy="2162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" name="Text Box 230">
                        <a:extLst>
                          <a:ext uri="{FF2B5EF4-FFF2-40B4-BE49-F238E27FC236}">
                            <a16:creationId xmlns:a16="http://schemas.microsoft.com/office/drawing/2014/main" id="{478AF920-62F5-4B87-A2DD-723A4EF173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0839" y="2093205"/>
                        <a:ext cx="259080" cy="28130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200">
                            <a:effectLst/>
                            <a:latin typeface="Calibri Light" panose="020F03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6C026DB7-5C9E-4ACC-B8F4-4C048E7A0B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135" y="231354"/>
                      <a:ext cx="1303074" cy="1886968"/>
                      <a:chOff x="0" y="0"/>
                      <a:chExt cx="1303074" cy="1886968"/>
                    </a:xfrm>
                  </p:grpSpPr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6CCC007D-B48D-4490-AC15-88114C65D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248" y="0"/>
                        <a:ext cx="102235" cy="10223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D4414B4B-8515-4983-B245-960A3DD5C6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641" y="242371"/>
                        <a:ext cx="102235" cy="10223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FDA00F08-9C5E-442C-B45A-87CE37AE9F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870333"/>
                        <a:ext cx="102235" cy="10223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7A993556-3EDF-4DCD-ACCC-B5E273003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0839" y="1784733"/>
                        <a:ext cx="102235" cy="10223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1" name="Text Box 232">
                  <a:extLst>
                    <a:ext uri="{FF2B5EF4-FFF2-40B4-BE49-F238E27FC236}">
                      <a16:creationId xmlns:a16="http://schemas.microsoft.com/office/drawing/2014/main" id="{D2BE58F4-5579-44E9-B080-56CCACB36C91}"/>
                    </a:ext>
                  </a:extLst>
                </p:cNvPr>
                <p:cNvSpPr txBox="1"/>
                <p:nvPr/>
              </p:nvSpPr>
              <p:spPr>
                <a:xfrm>
                  <a:off x="-444635" y="110556"/>
                  <a:ext cx="1202483" cy="28602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i="1" dirty="0">
                      <a:solidFill>
                        <a:srgbClr val="000000"/>
                      </a:solidFill>
                      <a:effectLst/>
                      <a:latin typeface="Calibri Light" panose="020F03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hierarchical</a:t>
                  </a:r>
                  <a:endPara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7F8872F-4D01-47A7-A9B4-375973B7CAA9}"/>
                  </a:ext>
                </a:extLst>
              </p:cNvPr>
              <p:cNvGrpSpPr/>
              <p:nvPr/>
            </p:nvGrpSpPr>
            <p:grpSpPr>
              <a:xfrm>
                <a:off x="20542" y="605928"/>
                <a:ext cx="4316612" cy="2486828"/>
                <a:chOff x="9525" y="0"/>
                <a:chExt cx="4316612" cy="248682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7368939-B585-4735-AAAC-2A96E82D0E6D}"/>
                    </a:ext>
                  </a:extLst>
                </p:cNvPr>
                <p:cNvGrpSpPr/>
                <p:nvPr/>
              </p:nvGrpSpPr>
              <p:grpSpPr>
                <a:xfrm>
                  <a:off x="3062689" y="0"/>
                  <a:ext cx="1263448" cy="349278"/>
                  <a:chOff x="0" y="0"/>
                  <a:chExt cx="1263448" cy="349278"/>
                </a:xfrm>
              </p:grpSpPr>
              <p:sp>
                <p:nvSpPr>
                  <p:cNvPr id="28" name="Text Box 53">
                    <a:extLst>
                      <a:ext uri="{FF2B5EF4-FFF2-40B4-BE49-F238E27FC236}">
                        <a16:creationId xmlns:a16="http://schemas.microsoft.com/office/drawing/2014/main" id="{93C40244-6DE2-430C-94D1-5B27DFD219EA}"/>
                      </a:ext>
                    </a:extLst>
                  </p:cNvPr>
                  <p:cNvSpPr txBox="1"/>
                  <p:nvPr/>
                </p:nvSpPr>
                <p:spPr>
                  <a:xfrm>
                    <a:off x="531172" y="0"/>
                    <a:ext cx="732276" cy="34927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i="1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spatial</a:t>
                    </a:r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D414D2F6-2C47-43FD-B3F1-9C4CE980BBA0}"/>
                      </a:ext>
                    </a:extLst>
                  </p:cNvPr>
                  <p:cNvCxnSpPr/>
                  <p:nvPr/>
                </p:nvCxnSpPr>
                <p:spPr>
                  <a:xfrm>
                    <a:off x="0" y="143219"/>
                    <a:ext cx="574369" cy="0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CE97A5B-F8EE-4687-87FD-EF3D2F1E366A}"/>
                    </a:ext>
                  </a:extLst>
                </p:cNvPr>
                <p:cNvGrpSpPr/>
                <p:nvPr/>
              </p:nvGrpSpPr>
              <p:grpSpPr>
                <a:xfrm>
                  <a:off x="9525" y="22034"/>
                  <a:ext cx="4279709" cy="2464794"/>
                  <a:chOff x="9525" y="11017"/>
                  <a:chExt cx="4279709" cy="2464794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1981083B-FCCC-482F-B585-897066F1E4EF}"/>
                      </a:ext>
                    </a:extLst>
                  </p:cNvPr>
                  <p:cNvCxnSpPr/>
                  <p:nvPr/>
                </p:nvCxnSpPr>
                <p:spPr>
                  <a:xfrm>
                    <a:off x="1066552" y="627961"/>
                    <a:ext cx="32210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69BCB78-C734-4211-A26E-9A0D9AFAAC70}"/>
                      </a:ext>
                    </a:extLst>
                  </p:cNvPr>
                  <p:cNvCxnSpPr/>
                  <p:nvPr/>
                </p:nvCxnSpPr>
                <p:spPr>
                  <a:xfrm>
                    <a:off x="11017" y="1233889"/>
                    <a:ext cx="42767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C4589DBA-B203-48B7-915A-37AA70030269}"/>
                      </a:ext>
                    </a:extLst>
                  </p:cNvPr>
                  <p:cNvCxnSpPr/>
                  <p:nvPr/>
                </p:nvCxnSpPr>
                <p:spPr>
                  <a:xfrm>
                    <a:off x="11017" y="1839817"/>
                    <a:ext cx="42767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926E647E-8BC0-4B12-84AF-039514B80E7F}"/>
                      </a:ext>
                    </a:extLst>
                  </p:cNvPr>
                  <p:cNvCxnSpPr/>
                  <p:nvPr/>
                </p:nvCxnSpPr>
                <p:spPr>
                  <a:xfrm>
                    <a:off x="22034" y="2456761"/>
                    <a:ext cx="4267200" cy="190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5FA1B5E0-F929-4DF4-A74C-E30F9F9045A9}"/>
                      </a:ext>
                    </a:extLst>
                  </p:cNvPr>
                  <p:cNvCxnSpPr/>
                  <p:nvPr/>
                </p:nvCxnSpPr>
                <p:spPr>
                  <a:xfrm>
                    <a:off x="9525" y="1247870"/>
                    <a:ext cx="0" cy="11905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1F054222-EF07-4118-8B98-BAA14B7ED321}"/>
                      </a:ext>
                    </a:extLst>
                  </p:cNvPr>
                  <p:cNvCxnSpPr/>
                  <p:nvPr/>
                </p:nvCxnSpPr>
                <p:spPr>
                  <a:xfrm>
                    <a:off x="626469" y="1093477"/>
                    <a:ext cx="0" cy="136695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F193298B-8302-4F34-B8B2-1E18E52FFF43}"/>
                      </a:ext>
                    </a:extLst>
                  </p:cNvPr>
                  <p:cNvCxnSpPr/>
                  <p:nvPr/>
                </p:nvCxnSpPr>
                <p:spPr>
                  <a:xfrm>
                    <a:off x="1222872" y="11017"/>
                    <a:ext cx="9525" cy="2438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9D4BF2CD-AB3C-4C8D-822B-A6465416D89A}"/>
                      </a:ext>
                    </a:extLst>
                  </p:cNvPr>
                  <p:cNvCxnSpPr/>
                  <p:nvPr/>
                </p:nvCxnSpPr>
                <p:spPr>
                  <a:xfrm>
                    <a:off x="1828800" y="11017"/>
                    <a:ext cx="9525" cy="2438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73A5167F-9923-43BC-B4B3-C37DAB9CC3FE}"/>
                      </a:ext>
                    </a:extLst>
                  </p:cNvPr>
                  <p:cNvCxnSpPr/>
                  <p:nvPr/>
                </p:nvCxnSpPr>
                <p:spPr>
                  <a:xfrm>
                    <a:off x="2445744" y="11017"/>
                    <a:ext cx="9525" cy="2438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E40E11B-1F09-4B87-8F02-C1957FFFA33C}"/>
                      </a:ext>
                    </a:extLst>
                  </p:cNvPr>
                  <p:cNvCxnSpPr/>
                  <p:nvPr/>
                </p:nvCxnSpPr>
                <p:spPr>
                  <a:xfrm>
                    <a:off x="3051672" y="11017"/>
                    <a:ext cx="9525" cy="2438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1C11226F-353A-476C-9E34-BE9935FB9F6D}"/>
                      </a:ext>
                    </a:extLst>
                  </p:cNvPr>
                  <p:cNvCxnSpPr/>
                  <p:nvPr/>
                </p:nvCxnSpPr>
                <p:spPr>
                  <a:xfrm>
                    <a:off x="3657600" y="11017"/>
                    <a:ext cx="9525" cy="2438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5BCA591-532B-4ACA-A0C6-51F03118D825}"/>
                      </a:ext>
                    </a:extLst>
                  </p:cNvPr>
                  <p:cNvCxnSpPr/>
                  <p:nvPr/>
                </p:nvCxnSpPr>
                <p:spPr>
                  <a:xfrm>
                    <a:off x="4274544" y="11017"/>
                    <a:ext cx="9525" cy="2438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C5AD01D4-B21B-4034-9EED-FE11604A3BAB}"/>
                      </a:ext>
                    </a:extLst>
                  </p:cNvPr>
                  <p:cNvCxnSpPr/>
                  <p:nvPr/>
                </p:nvCxnSpPr>
                <p:spPr>
                  <a:xfrm>
                    <a:off x="1232397" y="11017"/>
                    <a:ext cx="303480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60281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C62C2CF-1F15-4055-A0EC-528AB910FD5A}"/>
              </a:ext>
            </a:extLst>
          </p:cNvPr>
          <p:cNvGrpSpPr/>
          <p:nvPr/>
        </p:nvGrpSpPr>
        <p:grpSpPr>
          <a:xfrm>
            <a:off x="1750189" y="3479209"/>
            <a:ext cx="8721689" cy="2087281"/>
            <a:chOff x="1750189" y="3479209"/>
            <a:chExt cx="8721689" cy="208728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3A7BD2-5C41-4E12-97D1-36BEE71B0156}"/>
                </a:ext>
              </a:extLst>
            </p:cNvPr>
            <p:cNvSpPr/>
            <p:nvPr/>
          </p:nvSpPr>
          <p:spPr>
            <a:xfrm>
              <a:off x="1760002" y="4558771"/>
              <a:ext cx="1775775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1595A1-1D75-4FF2-9A07-F287D6CC3703}"/>
                </a:ext>
              </a:extLst>
            </p:cNvPr>
            <p:cNvSpPr/>
            <p:nvPr/>
          </p:nvSpPr>
          <p:spPr>
            <a:xfrm>
              <a:off x="1750189" y="3489541"/>
              <a:ext cx="1748289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Original Sample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89E227-CC8A-4E1F-A4A2-ED8B40B87865}"/>
                </a:ext>
              </a:extLst>
            </p:cNvPr>
            <p:cNvSpPr/>
            <p:nvPr/>
          </p:nvSpPr>
          <p:spPr>
            <a:xfrm>
              <a:off x="3486915" y="3489541"/>
              <a:ext cx="1945869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Bootstrapped Samples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825206-A7FF-4A29-BB13-F37D02495AFA}"/>
                </a:ext>
              </a:extLst>
            </p:cNvPr>
            <p:cNvSpPr/>
            <p:nvPr/>
          </p:nvSpPr>
          <p:spPr>
            <a:xfrm>
              <a:off x="9321421" y="3944159"/>
              <a:ext cx="1150457" cy="12192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Bootstrap Statistic Distribution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DE817C-2D9C-44AA-9D81-03E1988FC0E6}"/>
                </a:ext>
              </a:extLst>
            </p:cNvPr>
            <p:cNvSpPr/>
            <p:nvPr/>
          </p:nvSpPr>
          <p:spPr>
            <a:xfrm>
              <a:off x="7437627" y="3944159"/>
              <a:ext cx="100059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E226B4-CD26-40B1-938D-2C461AB604BA}"/>
                </a:ext>
              </a:extLst>
            </p:cNvPr>
            <p:cNvSpPr/>
            <p:nvPr/>
          </p:nvSpPr>
          <p:spPr>
            <a:xfrm>
              <a:off x="7952630" y="3479209"/>
              <a:ext cx="1632602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886942-4390-432D-9E71-4BB420A38E34}"/>
                </a:ext>
              </a:extLst>
            </p:cNvPr>
            <p:cNvSpPr/>
            <p:nvPr/>
          </p:nvSpPr>
          <p:spPr>
            <a:xfrm>
              <a:off x="7569838" y="4096559"/>
              <a:ext cx="100059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1CA07D-59BE-4A35-A1FB-AD32C4A933DD}"/>
                </a:ext>
              </a:extLst>
            </p:cNvPr>
            <p:cNvSpPr/>
            <p:nvPr/>
          </p:nvSpPr>
          <p:spPr>
            <a:xfrm>
              <a:off x="7702049" y="4248959"/>
              <a:ext cx="100059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0B89BD-CD25-40E9-A815-4F5FFE74D422}"/>
                </a:ext>
              </a:extLst>
            </p:cNvPr>
            <p:cNvSpPr/>
            <p:nvPr/>
          </p:nvSpPr>
          <p:spPr>
            <a:xfrm>
              <a:off x="7834259" y="4401359"/>
              <a:ext cx="100059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17DE1E-0162-41DE-A58B-2C0A9B3A3630}"/>
                </a:ext>
              </a:extLst>
            </p:cNvPr>
            <p:cNvSpPr/>
            <p:nvPr/>
          </p:nvSpPr>
          <p:spPr>
            <a:xfrm>
              <a:off x="7966470" y="4553759"/>
              <a:ext cx="100059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57FC95-AE89-49C8-AF97-9820AEC9E4C8}"/>
                </a:ext>
              </a:extLst>
            </p:cNvPr>
            <p:cNvSpPr/>
            <p:nvPr/>
          </p:nvSpPr>
          <p:spPr>
            <a:xfrm>
              <a:off x="8098681" y="4706159"/>
              <a:ext cx="100059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38D9C1-FDAA-41D9-89CF-F6BE8D8E8538}"/>
                </a:ext>
              </a:extLst>
            </p:cNvPr>
            <p:cNvSpPr/>
            <p:nvPr/>
          </p:nvSpPr>
          <p:spPr>
            <a:xfrm>
              <a:off x="5515267" y="3489541"/>
              <a:ext cx="1392604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rPr>
                <a:t>Modeling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FB8757-0EE4-4422-8477-1B3EECDF8B1B}"/>
                </a:ext>
              </a:extLst>
            </p:cNvPr>
            <p:cNvSpPr/>
            <p:nvPr/>
          </p:nvSpPr>
          <p:spPr>
            <a:xfrm>
              <a:off x="5866771" y="3944160"/>
              <a:ext cx="832927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71E352-6A8E-4218-B984-8F9AECBE4D20}"/>
                </a:ext>
              </a:extLst>
            </p:cNvPr>
            <p:cNvSpPr/>
            <p:nvPr/>
          </p:nvSpPr>
          <p:spPr>
            <a:xfrm>
              <a:off x="5998981" y="4096560"/>
              <a:ext cx="832927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E32C3A3-52EF-408E-83AE-C9AD5AB010B4}"/>
                </a:ext>
              </a:extLst>
            </p:cNvPr>
            <p:cNvSpPr/>
            <p:nvPr/>
          </p:nvSpPr>
          <p:spPr>
            <a:xfrm>
              <a:off x="6131193" y="4248960"/>
              <a:ext cx="784128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87F0D5-5B04-413D-8425-AE07ECFCF4E5}"/>
                </a:ext>
              </a:extLst>
            </p:cNvPr>
            <p:cNvSpPr/>
            <p:nvPr/>
          </p:nvSpPr>
          <p:spPr>
            <a:xfrm>
              <a:off x="6263403" y="4401360"/>
              <a:ext cx="832927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21F5D6-C4C3-40AE-B11E-26BB4BFF955F}"/>
                </a:ext>
              </a:extLst>
            </p:cNvPr>
            <p:cNvSpPr/>
            <p:nvPr/>
          </p:nvSpPr>
          <p:spPr>
            <a:xfrm>
              <a:off x="6395614" y="4553760"/>
              <a:ext cx="832927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372C5B-081C-41B3-84C8-59BD99BFFF1C}"/>
                </a:ext>
              </a:extLst>
            </p:cNvPr>
            <p:cNvSpPr/>
            <p:nvPr/>
          </p:nvSpPr>
          <p:spPr>
            <a:xfrm>
              <a:off x="6527825" y="4706160"/>
              <a:ext cx="83468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Model (n)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63C9E0-7710-4A48-AA75-4A0EB77CBF4F}"/>
                </a:ext>
              </a:extLst>
            </p:cNvPr>
            <p:cNvSpPr/>
            <p:nvPr/>
          </p:nvSpPr>
          <p:spPr>
            <a:xfrm>
              <a:off x="3621499" y="3944159"/>
              <a:ext cx="1546865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7CD081-B523-41C1-B6A9-9943F4C29B13}"/>
                </a:ext>
              </a:extLst>
            </p:cNvPr>
            <p:cNvSpPr/>
            <p:nvPr/>
          </p:nvSpPr>
          <p:spPr>
            <a:xfrm>
              <a:off x="3753710" y="4096559"/>
              <a:ext cx="1546865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80D685D-2BA9-495C-A61A-5787A001F07A}"/>
                </a:ext>
              </a:extLst>
            </p:cNvPr>
            <p:cNvSpPr/>
            <p:nvPr/>
          </p:nvSpPr>
          <p:spPr>
            <a:xfrm>
              <a:off x="3885921" y="4248959"/>
              <a:ext cx="1546865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449540-A665-4403-905C-81A2903A2F64}"/>
                </a:ext>
              </a:extLst>
            </p:cNvPr>
            <p:cNvSpPr/>
            <p:nvPr/>
          </p:nvSpPr>
          <p:spPr>
            <a:xfrm>
              <a:off x="4018131" y="4401359"/>
              <a:ext cx="1546865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AA76B-C8BE-405D-939F-8544A5E83DD9}"/>
                </a:ext>
              </a:extLst>
            </p:cNvPr>
            <p:cNvSpPr/>
            <p:nvPr/>
          </p:nvSpPr>
          <p:spPr>
            <a:xfrm>
              <a:off x="4150343" y="4553759"/>
              <a:ext cx="1674950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4D11C4-B849-403D-9D76-D3DBD1CD6EDD}"/>
                </a:ext>
              </a:extLst>
            </p:cNvPr>
            <p:cNvSpPr/>
            <p:nvPr/>
          </p:nvSpPr>
          <p:spPr>
            <a:xfrm>
              <a:off x="4282553" y="4706159"/>
              <a:ext cx="1773519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81892A3-A285-4A15-9614-37C9244AF893}"/>
                </a:ext>
              </a:extLst>
            </p:cNvPr>
            <p:cNvCxnSpPr/>
            <p:nvPr/>
          </p:nvCxnSpPr>
          <p:spPr>
            <a:xfrm>
              <a:off x="5589606" y="4401359"/>
              <a:ext cx="226234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547DE9-99DD-4706-81B0-FCDD9D58ADCD}"/>
                </a:ext>
              </a:extLst>
            </p:cNvPr>
            <p:cNvCxnSpPr/>
            <p:nvPr/>
          </p:nvCxnSpPr>
          <p:spPr>
            <a:xfrm>
              <a:off x="7180669" y="4401359"/>
              <a:ext cx="226234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CE3070-AB07-44F0-9E9E-EAC59F9FE4CD}"/>
                </a:ext>
              </a:extLst>
            </p:cNvPr>
            <p:cNvCxnSpPr/>
            <p:nvPr/>
          </p:nvCxnSpPr>
          <p:spPr>
            <a:xfrm>
              <a:off x="9006448" y="4401359"/>
              <a:ext cx="31497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86">
              <a:extLst>
                <a:ext uri="{FF2B5EF4-FFF2-40B4-BE49-F238E27FC236}">
                  <a16:creationId xmlns:a16="http://schemas.microsoft.com/office/drawing/2014/main" id="{78D39EC8-4D49-4DF0-A3C6-F917F197D789}"/>
                </a:ext>
              </a:extLst>
            </p:cNvPr>
            <p:cNvCxnSpPr/>
            <p:nvPr/>
          </p:nvCxnSpPr>
          <p:spPr>
            <a:xfrm rot="5400000" flipH="1" flipV="1">
              <a:off x="3018914" y="3967406"/>
              <a:ext cx="184446" cy="973609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036A59-54AB-47F9-B5CC-D9016E1AA351}"/>
              </a:ext>
            </a:extLst>
          </p:cNvPr>
          <p:cNvGrpSpPr/>
          <p:nvPr/>
        </p:nvGrpSpPr>
        <p:grpSpPr>
          <a:xfrm>
            <a:off x="1750189" y="1241943"/>
            <a:ext cx="8711875" cy="1536710"/>
            <a:chOff x="1750189" y="1241943"/>
            <a:chExt cx="8711875" cy="15367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56CCC2-F7A3-4E4C-90F3-E2EA2D9D0E55}"/>
                </a:ext>
              </a:extLst>
            </p:cNvPr>
            <p:cNvCxnSpPr/>
            <p:nvPr/>
          </p:nvCxnSpPr>
          <p:spPr>
            <a:xfrm>
              <a:off x="3533283" y="2212840"/>
              <a:ext cx="36307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031862-6ADA-4528-9851-4EFA841F2E3D}"/>
                </a:ext>
              </a:extLst>
            </p:cNvPr>
            <p:cNvSpPr/>
            <p:nvPr/>
          </p:nvSpPr>
          <p:spPr>
            <a:xfrm>
              <a:off x="1750189" y="1782675"/>
              <a:ext cx="1783080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D29AF3-16BB-4C13-BE84-2996E6D68019}"/>
                </a:ext>
              </a:extLst>
            </p:cNvPr>
            <p:cNvSpPr/>
            <p:nvPr/>
          </p:nvSpPr>
          <p:spPr>
            <a:xfrm>
              <a:off x="1763778" y="1241943"/>
              <a:ext cx="1702945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Original Sample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F14481C-F1B9-47BA-B011-95EA8A39503A}"/>
                </a:ext>
              </a:extLst>
            </p:cNvPr>
            <p:cNvCxnSpPr/>
            <p:nvPr/>
          </p:nvCxnSpPr>
          <p:spPr>
            <a:xfrm>
              <a:off x="6872745" y="2099320"/>
              <a:ext cx="3429" cy="40873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EA742B-70B6-44E1-9A69-D057A849463D}"/>
                </a:ext>
              </a:extLst>
            </p:cNvPr>
            <p:cNvSpPr/>
            <p:nvPr/>
          </p:nvSpPr>
          <p:spPr>
            <a:xfrm>
              <a:off x="4349592" y="1702677"/>
              <a:ext cx="1431096" cy="4299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Train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223C0E-4DBB-41AC-B50D-C850D85AB672}"/>
                </a:ext>
              </a:extLst>
            </p:cNvPr>
            <p:cNvSpPr/>
            <p:nvPr/>
          </p:nvSpPr>
          <p:spPr>
            <a:xfrm>
              <a:off x="4368836" y="2293098"/>
              <a:ext cx="539021" cy="4299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B003B-ABD5-4AD8-939D-1926ED630A0B}"/>
                </a:ext>
              </a:extLst>
            </p:cNvPr>
            <p:cNvSpPr/>
            <p:nvPr/>
          </p:nvSpPr>
          <p:spPr>
            <a:xfrm>
              <a:off x="6160626" y="1702677"/>
              <a:ext cx="1431096" cy="4299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39B377-5C2B-45B7-8BA9-B90E780880A5}"/>
                </a:ext>
              </a:extLst>
            </p:cNvPr>
            <p:cNvSpPr/>
            <p:nvPr/>
          </p:nvSpPr>
          <p:spPr>
            <a:xfrm>
              <a:off x="7921928" y="2293097"/>
              <a:ext cx="1078619" cy="4299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Prediction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86F1C3-D539-476F-BAD6-802189AC989F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4907858" y="2508050"/>
              <a:ext cx="301407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53EAC0E-4E5E-493B-A24C-08EB1C10E539}"/>
                </a:ext>
              </a:extLst>
            </p:cNvPr>
            <p:cNvCxnSpPr/>
            <p:nvPr/>
          </p:nvCxnSpPr>
          <p:spPr>
            <a:xfrm>
              <a:off x="5780688" y="1917629"/>
              <a:ext cx="36307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5740EDD-4F76-4158-A011-936B6BD93CEF}"/>
                </a:ext>
              </a:extLst>
            </p:cNvPr>
            <p:cNvCxnSpPr/>
            <p:nvPr/>
          </p:nvCxnSpPr>
          <p:spPr>
            <a:xfrm>
              <a:off x="9007031" y="2496386"/>
              <a:ext cx="36307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D4EDFF-451D-4658-82E1-5CA6FBF8BF03}"/>
                </a:ext>
              </a:extLst>
            </p:cNvPr>
            <p:cNvSpPr/>
            <p:nvPr/>
          </p:nvSpPr>
          <p:spPr>
            <a:xfrm>
              <a:off x="9370101" y="1698618"/>
              <a:ext cx="1091963" cy="10800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Model Measure of Fit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583D2B-B2E1-4FA0-BB0D-11279B49259C}"/>
                </a:ext>
              </a:extLst>
            </p:cNvPr>
            <p:cNvSpPr/>
            <p:nvPr/>
          </p:nvSpPr>
          <p:spPr>
            <a:xfrm>
              <a:off x="6143759" y="1241943"/>
              <a:ext cx="1431095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Modeling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3194C2-62E3-406A-9520-81D1FFCB424F}"/>
                </a:ext>
              </a:extLst>
            </p:cNvPr>
            <p:cNvSpPr/>
            <p:nvPr/>
          </p:nvSpPr>
          <p:spPr>
            <a:xfrm>
              <a:off x="8333255" y="1241943"/>
              <a:ext cx="1431095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1BCB63-9EC3-40D8-BAB5-6A41B87C0A6A}"/>
                </a:ext>
              </a:extLst>
            </p:cNvPr>
            <p:cNvSpPr/>
            <p:nvPr/>
          </p:nvSpPr>
          <p:spPr>
            <a:xfrm>
              <a:off x="3844580" y="1241943"/>
              <a:ext cx="2124022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cs typeface="Times New Roman" panose="02020603050405020304" pitchFamily="18" charset="0"/>
                </a:rPr>
                <a:t>Cross-Validation Splitting</a:t>
              </a:r>
            </a:p>
          </p:txBody>
        </p: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3FD8683-DF05-4F43-9C3B-08D47833882C}"/>
                </a:ext>
              </a:extLst>
            </p:cNvPr>
            <p:cNvSpPr/>
            <p:nvPr/>
          </p:nvSpPr>
          <p:spPr>
            <a:xfrm>
              <a:off x="4012085" y="1650148"/>
              <a:ext cx="276831" cy="1101438"/>
            </a:xfrm>
            <a:prstGeom prst="leftBrace">
              <a:avLst>
                <a:gd name="adj1" fmla="val 4999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29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FB235F98-BBB9-4908-83D1-5BAD3AB11CDD}"/>
              </a:ext>
            </a:extLst>
          </p:cNvPr>
          <p:cNvGrpSpPr/>
          <p:nvPr/>
        </p:nvGrpSpPr>
        <p:grpSpPr>
          <a:xfrm>
            <a:off x="2042160" y="1143000"/>
            <a:ext cx="7492540" cy="5029200"/>
            <a:chOff x="2042160" y="1143000"/>
            <a:chExt cx="7492540" cy="5029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8D5DF7-4662-4651-870C-29E86D59EF7D}"/>
                </a:ext>
              </a:extLst>
            </p:cNvPr>
            <p:cNvSpPr/>
            <p:nvPr/>
          </p:nvSpPr>
          <p:spPr>
            <a:xfrm>
              <a:off x="2042160" y="2936240"/>
              <a:ext cx="2286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90684D-75F1-4B7D-A0D8-C8E98B339144}"/>
                </a:ext>
              </a:extLst>
            </p:cNvPr>
            <p:cNvGrpSpPr/>
            <p:nvPr/>
          </p:nvGrpSpPr>
          <p:grpSpPr>
            <a:xfrm>
              <a:off x="6096000" y="1143000"/>
              <a:ext cx="2286000" cy="2286000"/>
              <a:chOff x="6096000" y="1143000"/>
              <a:chExt cx="2286000" cy="2286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6635D7-7B38-4E40-B54C-BFE5D5A4A034}"/>
                  </a:ext>
                </a:extLst>
              </p:cNvPr>
              <p:cNvSpPr/>
              <p:nvPr/>
            </p:nvSpPr>
            <p:spPr>
              <a:xfrm>
                <a:off x="6096000" y="1991360"/>
                <a:ext cx="2286000" cy="1437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46C84B-A2BC-4EF8-99F1-4A77E6B4E61D}"/>
                  </a:ext>
                </a:extLst>
              </p:cNvPr>
              <p:cNvSpPr/>
              <p:nvPr/>
            </p:nvSpPr>
            <p:spPr>
              <a:xfrm>
                <a:off x="6096000" y="1143000"/>
                <a:ext cx="2286000" cy="7366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A72DDC-8F3A-4E46-B1CA-9DD887D0809D}"/>
                </a:ext>
              </a:extLst>
            </p:cNvPr>
            <p:cNvGrpSpPr/>
            <p:nvPr/>
          </p:nvGrpSpPr>
          <p:grpSpPr>
            <a:xfrm>
              <a:off x="6096000" y="3886200"/>
              <a:ext cx="2286000" cy="2286000"/>
              <a:chOff x="6096000" y="1143000"/>
              <a:chExt cx="2286000" cy="228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DFBD3D-46CF-4AEC-BC47-2E9F7019DED9}"/>
                  </a:ext>
                </a:extLst>
              </p:cNvPr>
              <p:cNvSpPr/>
              <p:nvPr/>
            </p:nvSpPr>
            <p:spPr>
              <a:xfrm>
                <a:off x="6096000" y="1991360"/>
                <a:ext cx="2286000" cy="14376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2DE169-8D49-4A86-B8F1-37B0319C42BC}"/>
                  </a:ext>
                </a:extLst>
              </p:cNvPr>
              <p:cNvSpPr/>
              <p:nvPr/>
            </p:nvSpPr>
            <p:spPr>
              <a:xfrm>
                <a:off x="6096000" y="1143000"/>
                <a:ext cx="2286000" cy="7366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903D2E7D-59E0-41D8-98DE-86789DA4FA3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328160" y="2710180"/>
              <a:ext cx="1767840" cy="1369060"/>
            </a:xfrm>
            <a:prstGeom prst="bentConnector3">
              <a:avLst>
                <a:gd name="adj1" fmla="val 2084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65D4A32-5E9A-4226-8CE2-F58283A0226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328160" y="4191000"/>
              <a:ext cx="1767840" cy="1262380"/>
            </a:xfrm>
            <a:prstGeom prst="bentConnector3">
              <a:avLst>
                <a:gd name="adj1" fmla="val 20846"/>
              </a:avLst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630347-BB04-4A4C-A260-572BF72FB6A6}"/>
                </a:ext>
              </a:extLst>
            </p:cNvPr>
            <p:cNvSpPr/>
            <p:nvPr/>
          </p:nvSpPr>
          <p:spPr>
            <a:xfrm>
              <a:off x="2042160" y="2537649"/>
              <a:ext cx="1460232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Original Sample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D20AAA-3F53-4107-AD67-253B3D880AF0}"/>
                </a:ext>
              </a:extLst>
            </p:cNvPr>
            <p:cNvSpPr/>
            <p:nvPr/>
          </p:nvSpPr>
          <p:spPr>
            <a:xfrm>
              <a:off x="4897727" y="2489710"/>
              <a:ext cx="1146865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Random </a:t>
              </a:r>
            </a:p>
            <a:p>
              <a:pPr algn="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Resampling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0EEA6E-BF6F-4961-A630-097CF83041F8}"/>
                </a:ext>
              </a:extLst>
            </p:cNvPr>
            <p:cNvSpPr/>
            <p:nvPr/>
          </p:nvSpPr>
          <p:spPr>
            <a:xfrm>
              <a:off x="4733003" y="5238866"/>
              <a:ext cx="1311589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Blocked </a:t>
              </a:r>
            </a:p>
            <a:p>
              <a:pPr algn="r"/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Resampling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397E7-8493-4964-9506-745EBAB6B9C4}"/>
                </a:ext>
              </a:extLst>
            </p:cNvPr>
            <p:cNvSpPr/>
            <p:nvPr/>
          </p:nvSpPr>
          <p:spPr>
            <a:xfrm>
              <a:off x="8433408" y="1143000"/>
              <a:ext cx="1101292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Out-of-Bag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7A713-EC1D-4F76-93C6-E499083E15C2}"/>
                </a:ext>
              </a:extLst>
            </p:cNvPr>
            <p:cNvSpPr/>
            <p:nvPr/>
          </p:nvSpPr>
          <p:spPr>
            <a:xfrm>
              <a:off x="8433408" y="1943556"/>
              <a:ext cx="1101292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Bag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6E1151-A2B8-412A-8AA9-1AA818AAB239}"/>
                </a:ext>
              </a:extLst>
            </p:cNvPr>
            <p:cNvSpPr/>
            <p:nvPr/>
          </p:nvSpPr>
          <p:spPr>
            <a:xfrm>
              <a:off x="8433408" y="3886200"/>
              <a:ext cx="1101292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Out-of-Bag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459544-F8A0-415A-BC61-79EB38C0356E}"/>
                </a:ext>
              </a:extLst>
            </p:cNvPr>
            <p:cNvSpPr/>
            <p:nvPr/>
          </p:nvSpPr>
          <p:spPr>
            <a:xfrm>
              <a:off x="8433408" y="4707568"/>
              <a:ext cx="1101292" cy="4299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Bag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CE5887-9AB5-4973-B69B-EDC8AAF3CA9E}"/>
                </a:ext>
              </a:extLst>
            </p:cNvPr>
            <p:cNvSpPr/>
            <p:nvPr/>
          </p:nvSpPr>
          <p:spPr>
            <a:xfrm>
              <a:off x="2189018" y="3151192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625CAA-95D6-4ECE-90CC-C5451A8321BA}"/>
                </a:ext>
              </a:extLst>
            </p:cNvPr>
            <p:cNvSpPr/>
            <p:nvPr/>
          </p:nvSpPr>
          <p:spPr>
            <a:xfrm>
              <a:off x="2742537" y="3527891"/>
              <a:ext cx="429904" cy="429904"/>
            </a:xfrm>
            <a:prstGeom prst="ellipse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6203CD-1A7D-47DA-9310-FB6354D89B8C}"/>
                </a:ext>
              </a:extLst>
            </p:cNvPr>
            <p:cNvSpPr/>
            <p:nvPr/>
          </p:nvSpPr>
          <p:spPr>
            <a:xfrm>
              <a:off x="3728189" y="4492616"/>
              <a:ext cx="429904" cy="429904"/>
            </a:xfrm>
            <a:prstGeom prst="ellipse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D155DB-6F13-495B-B4DB-330744915E03}"/>
                </a:ext>
              </a:extLst>
            </p:cNvPr>
            <p:cNvSpPr/>
            <p:nvPr/>
          </p:nvSpPr>
          <p:spPr>
            <a:xfrm>
              <a:off x="2221458" y="4691519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AA44E7-7F32-45B7-BDB7-D325D57B655A}"/>
                </a:ext>
              </a:extLst>
            </p:cNvPr>
            <p:cNvSpPr/>
            <p:nvPr/>
          </p:nvSpPr>
          <p:spPr>
            <a:xfrm>
              <a:off x="3697393" y="3086445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4E206F-B6EC-4FB7-9F06-8EFFC5DA2471}"/>
                </a:ext>
              </a:extLst>
            </p:cNvPr>
            <p:cNvSpPr/>
            <p:nvPr/>
          </p:nvSpPr>
          <p:spPr>
            <a:xfrm>
              <a:off x="2629782" y="4184229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52FC37-3393-421E-B47B-18FAEFB9BDD1}"/>
                </a:ext>
              </a:extLst>
            </p:cNvPr>
            <p:cNvSpPr/>
            <p:nvPr/>
          </p:nvSpPr>
          <p:spPr>
            <a:xfrm>
              <a:off x="3023527" y="4664363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092E3E-57D7-4F8F-9133-8086597AA49D}"/>
                </a:ext>
              </a:extLst>
            </p:cNvPr>
            <p:cNvSpPr/>
            <p:nvPr/>
          </p:nvSpPr>
          <p:spPr>
            <a:xfrm>
              <a:off x="3527831" y="3722611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8A9FD6-9AA5-437B-98CA-9FA7AF7A3856}"/>
                </a:ext>
              </a:extLst>
            </p:cNvPr>
            <p:cNvSpPr/>
            <p:nvPr/>
          </p:nvSpPr>
          <p:spPr>
            <a:xfrm>
              <a:off x="3041221" y="301555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694D8-CF5F-4B97-BD4F-B0DED039A664}"/>
                </a:ext>
              </a:extLst>
            </p:cNvPr>
            <p:cNvSpPr/>
            <p:nvPr/>
          </p:nvSpPr>
          <p:spPr>
            <a:xfrm>
              <a:off x="2238081" y="389044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0C0ACD-1254-4965-8D4D-D0F996977DBD}"/>
                </a:ext>
              </a:extLst>
            </p:cNvPr>
            <p:cNvSpPr/>
            <p:nvPr/>
          </p:nvSpPr>
          <p:spPr>
            <a:xfrm>
              <a:off x="6285638" y="397604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68BE2C-476B-4999-A3C9-749D87050715}"/>
                </a:ext>
              </a:extLst>
            </p:cNvPr>
            <p:cNvSpPr/>
            <p:nvPr/>
          </p:nvSpPr>
          <p:spPr>
            <a:xfrm>
              <a:off x="6903915" y="4091376"/>
              <a:ext cx="429904" cy="429904"/>
            </a:xfrm>
            <a:prstGeom prst="ellipse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D2336B-7B91-4131-A059-B3A59A39167B}"/>
                </a:ext>
              </a:extLst>
            </p:cNvPr>
            <p:cNvSpPr/>
            <p:nvPr/>
          </p:nvSpPr>
          <p:spPr>
            <a:xfrm>
              <a:off x="7703024" y="4019046"/>
              <a:ext cx="429904" cy="429904"/>
            </a:xfrm>
            <a:prstGeom prst="ellipse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8ADF05-E92B-4E2B-81F4-58A0D043595E}"/>
                </a:ext>
              </a:extLst>
            </p:cNvPr>
            <p:cNvSpPr/>
            <p:nvPr/>
          </p:nvSpPr>
          <p:spPr>
            <a:xfrm>
              <a:off x="6235664" y="5428210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1EF8D4-0E3B-445A-AAFA-CBF8771FAE66}"/>
                </a:ext>
              </a:extLst>
            </p:cNvPr>
            <p:cNvSpPr/>
            <p:nvPr/>
          </p:nvSpPr>
          <p:spPr>
            <a:xfrm>
              <a:off x="7720025" y="5650806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FE1FCFA-341E-4611-9DF2-38F06F78B989}"/>
                </a:ext>
              </a:extLst>
            </p:cNvPr>
            <p:cNvSpPr/>
            <p:nvPr/>
          </p:nvSpPr>
          <p:spPr>
            <a:xfrm>
              <a:off x="6820776" y="5571531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A03E5C-B670-401A-8594-E5BB6DE232E7}"/>
                </a:ext>
              </a:extLst>
            </p:cNvPr>
            <p:cNvSpPr/>
            <p:nvPr/>
          </p:nvSpPr>
          <p:spPr>
            <a:xfrm>
              <a:off x="6227025" y="4839179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94931D-EA5A-4449-84F7-95404992B2BF}"/>
                </a:ext>
              </a:extLst>
            </p:cNvPr>
            <p:cNvSpPr/>
            <p:nvPr/>
          </p:nvSpPr>
          <p:spPr>
            <a:xfrm>
              <a:off x="6298985" y="2787121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FB031E-7C26-40DE-A08D-3C51A82F76E1}"/>
                </a:ext>
              </a:extLst>
            </p:cNvPr>
            <p:cNvSpPr/>
            <p:nvPr/>
          </p:nvSpPr>
          <p:spPr>
            <a:xfrm>
              <a:off x="7606483" y="2771132"/>
              <a:ext cx="429904" cy="429904"/>
            </a:xfrm>
            <a:prstGeom prst="ellipse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C92A95-0723-47E4-B293-C991C26643C1}"/>
                </a:ext>
              </a:extLst>
            </p:cNvPr>
            <p:cNvSpPr/>
            <p:nvPr/>
          </p:nvSpPr>
          <p:spPr>
            <a:xfrm>
              <a:off x="6830966" y="2816167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EE1AC18-1C7B-498C-A3FF-2010585F479F}"/>
                </a:ext>
              </a:extLst>
            </p:cNvPr>
            <p:cNvSpPr/>
            <p:nvPr/>
          </p:nvSpPr>
          <p:spPr>
            <a:xfrm>
              <a:off x="6227025" y="213251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2FB2ACA-0786-40E7-A569-676327E21B08}"/>
                </a:ext>
              </a:extLst>
            </p:cNvPr>
            <p:cNvSpPr/>
            <p:nvPr/>
          </p:nvSpPr>
          <p:spPr>
            <a:xfrm>
              <a:off x="7018803" y="500728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59BDE56-21FA-4038-A616-90F889AB2D80}"/>
                </a:ext>
              </a:extLst>
            </p:cNvPr>
            <p:cNvSpPr/>
            <p:nvPr/>
          </p:nvSpPr>
          <p:spPr>
            <a:xfrm>
              <a:off x="7720025" y="486504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41FA7A-F4C1-4318-8186-26F77D13A34E}"/>
                </a:ext>
              </a:extLst>
            </p:cNvPr>
            <p:cNvSpPr/>
            <p:nvPr/>
          </p:nvSpPr>
          <p:spPr>
            <a:xfrm>
              <a:off x="7146265" y="227475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BE9D8DD-1740-497B-ACEF-AB4E6AE94A74}"/>
                </a:ext>
              </a:extLst>
            </p:cNvPr>
            <p:cNvSpPr/>
            <p:nvPr/>
          </p:nvSpPr>
          <p:spPr>
            <a:xfrm>
              <a:off x="7847487" y="2132518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86D026-2062-4736-817D-CEDECE0CEF76}"/>
                </a:ext>
              </a:extLst>
            </p:cNvPr>
            <p:cNvSpPr/>
            <p:nvPr/>
          </p:nvSpPr>
          <p:spPr>
            <a:xfrm>
              <a:off x="6313036" y="1244091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EA1CFD-D84C-4BEC-BA54-D5D52B0562D1}"/>
                </a:ext>
              </a:extLst>
            </p:cNvPr>
            <p:cNvSpPr/>
            <p:nvPr/>
          </p:nvSpPr>
          <p:spPr>
            <a:xfrm>
              <a:off x="7057686" y="1332856"/>
              <a:ext cx="429904" cy="429904"/>
            </a:xfrm>
            <a:prstGeom prst="ellipse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030B7C-57DB-47A2-86EB-252746FD6B93}"/>
                </a:ext>
              </a:extLst>
            </p:cNvPr>
            <p:cNvSpPr/>
            <p:nvPr/>
          </p:nvSpPr>
          <p:spPr>
            <a:xfrm>
              <a:off x="7730422" y="1287089"/>
              <a:ext cx="429904" cy="4299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EB8C9B6-F9C3-4D3A-BAA9-71369998F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8867" y="4229428"/>
              <a:ext cx="799109" cy="8667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C537C-FE97-4B7B-B785-1915C832D045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109483" y="3894837"/>
              <a:ext cx="681664" cy="66073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18CA39E-87BE-48A4-B779-44A5948A6C98}"/>
                    </a:ext>
                  </a:extLst>
                </p:cNvPr>
                <p:cNvSpPr txBox="1"/>
                <p:nvPr/>
              </p:nvSpPr>
              <p:spPr>
                <a:xfrm>
                  <a:off x="2675989" y="3266152"/>
                  <a:ext cx="311239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18CA39E-87BE-48A4-B779-44A5948A6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989" y="3266152"/>
                  <a:ext cx="311239" cy="281937"/>
                </a:xfrm>
                <a:prstGeom prst="rect">
                  <a:avLst/>
                </a:prstGeom>
                <a:blipFill>
                  <a:blip r:embed="rId2"/>
                  <a:stretch>
                    <a:fillRect l="-9804" t="-4348" r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806B21-F3EC-42CB-A117-964B4B24D5D1}"/>
                    </a:ext>
                  </a:extLst>
                </p:cNvPr>
                <p:cNvSpPr txBox="1"/>
                <p:nvPr/>
              </p:nvSpPr>
              <p:spPr>
                <a:xfrm>
                  <a:off x="3614262" y="4939021"/>
                  <a:ext cx="646780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8806B21-F3EC-42CB-A117-964B4B24D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262" y="4939021"/>
                  <a:ext cx="646780" cy="283219"/>
                </a:xfrm>
                <a:prstGeom prst="rect">
                  <a:avLst/>
                </a:prstGeom>
                <a:blipFill>
                  <a:blip r:embed="rId3"/>
                  <a:stretch>
                    <a:fillRect l="-4717" t="-4255"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D9F3951-5BEC-43FE-A4E9-3799B6AB2B28}"/>
                    </a:ext>
                  </a:extLst>
                </p:cNvPr>
                <p:cNvSpPr txBox="1"/>
                <p:nvPr/>
              </p:nvSpPr>
              <p:spPr>
                <a:xfrm>
                  <a:off x="3205811" y="4260681"/>
                  <a:ext cx="3311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D9F3951-5BEC-43FE-A4E9-3799B6A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811" y="4260681"/>
                  <a:ext cx="3311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519" r="-166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527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F5C758-079F-47F2-95E5-FF0027E69D16}"/>
              </a:ext>
            </a:extLst>
          </p:cNvPr>
          <p:cNvGrpSpPr/>
          <p:nvPr/>
        </p:nvGrpSpPr>
        <p:grpSpPr>
          <a:xfrm>
            <a:off x="1945037" y="2030279"/>
            <a:ext cx="7741403" cy="3068664"/>
            <a:chOff x="3800365" y="2818628"/>
            <a:chExt cx="6097746" cy="24171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887DE0-82C2-4912-9A68-139F2DD766AB}"/>
                </a:ext>
              </a:extLst>
            </p:cNvPr>
            <p:cNvGrpSpPr/>
            <p:nvPr/>
          </p:nvGrpSpPr>
          <p:grpSpPr>
            <a:xfrm>
              <a:off x="3800365" y="2818628"/>
              <a:ext cx="6097746" cy="2417124"/>
              <a:chOff x="3800365" y="2818628"/>
              <a:chExt cx="6097746" cy="241712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D6D39AC-F8A7-446B-B8C6-3145ABE669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17" t="12184" r="15020" b="45659"/>
              <a:stretch/>
            </p:blipFill>
            <p:spPr>
              <a:xfrm>
                <a:off x="3800365" y="2818628"/>
                <a:ext cx="6097746" cy="241712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840E86-6A5C-4ECF-9782-6E5F03F572F9}"/>
                  </a:ext>
                </a:extLst>
              </p:cNvPr>
              <p:cNvSpPr/>
              <p:nvPr/>
            </p:nvSpPr>
            <p:spPr>
              <a:xfrm rot="19928273">
                <a:off x="8973292" y="4477163"/>
                <a:ext cx="250721" cy="478877"/>
              </a:xfrm>
              <a:prstGeom prst="ellipse">
                <a:avLst/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843B1E-549F-48BC-B976-F462557AB8A1}"/>
                  </a:ext>
                </a:extLst>
              </p:cNvPr>
              <p:cNvSpPr/>
              <p:nvPr/>
            </p:nvSpPr>
            <p:spPr>
              <a:xfrm rot="19928273">
                <a:off x="6026220" y="4410814"/>
                <a:ext cx="250721" cy="478877"/>
              </a:xfrm>
              <a:prstGeom prst="ellipse">
                <a:avLst/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+mj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CEBBFC-6E0B-463A-B9CA-D5887D01E88A}"/>
                </a:ext>
              </a:extLst>
            </p:cNvPr>
            <p:cNvSpPr txBox="1"/>
            <p:nvPr/>
          </p:nvSpPr>
          <p:spPr>
            <a:xfrm>
              <a:off x="5388007" y="3554361"/>
              <a:ext cx="795219" cy="242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  <a:cs typeface="Arial" panose="020B0604020202020204" pitchFamily="34" charset="0"/>
                </a:rPr>
                <a:t>Training 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80B2D-0227-49BD-B200-E9998D8764B3}"/>
                </a:ext>
              </a:extLst>
            </p:cNvPr>
            <p:cNvSpPr txBox="1"/>
            <p:nvPr/>
          </p:nvSpPr>
          <p:spPr>
            <a:xfrm>
              <a:off x="8614472" y="3554361"/>
              <a:ext cx="570921" cy="242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  <a:cs typeface="Arial" panose="020B0604020202020204" pitchFamily="34" charset="0"/>
                </a:rPr>
                <a:t>Test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18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69558" y="1"/>
            <a:ext cx="9072447" cy="8390238"/>
            <a:chOff x="469558" y="1"/>
            <a:chExt cx="9072447" cy="8390238"/>
          </a:xfrm>
        </p:grpSpPr>
        <p:sp>
          <p:nvSpPr>
            <p:cNvPr id="5" name="Rectangle 4"/>
            <p:cNvSpPr/>
            <p:nvPr/>
          </p:nvSpPr>
          <p:spPr>
            <a:xfrm>
              <a:off x="469558" y="1"/>
              <a:ext cx="9072445" cy="8390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404905" y="637765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43718" y="207602"/>
              <a:ext cx="1522375" cy="4301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Simple Tools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718" y="961363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Animal Labor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35110" y="204898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use of simple tools (e.g., the sickle and the plow) to make human labor more efficient, and the evolution of these tools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04905" y="1391528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3718" y="1715126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Renewable Energy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415989" y="2145291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4802" y="2468889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Irrigation &amp; Fertilizer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04904" y="2899054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43717" y="3222652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Land Use Changes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404903" y="3652816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43716" y="3976414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Improvement in Tools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404902" y="4406579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3715" y="4730177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Fertilizers &amp; Pesticides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404900" y="5160342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43714" y="5483940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Solar Energy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5110" y="958661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partial outsourcing of human labor to animals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5110" y="1712424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harvesting of renewable sources of energy (i.e., water and wind) for grain processing (</a:t>
              </a:r>
              <a:r>
                <a:rPr lang="en-US" sz="12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e.g</a:t>
              </a: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, milling and oil extraction)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35110" y="2463485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control over irrigation and fertilizer, which removed the two key constraints (i.e., water and nitrogen) on crop yields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35108" y="3256488"/>
              <a:ext cx="7206895" cy="703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shift to more intensive systems of land use (</a:t>
              </a:r>
              <a:r>
                <a:rPr lang="en-US" sz="12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multicropping</a:t>
              </a: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or in rotation), under the pressure of increasing population, leading to resiliency and higher yields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35108" y="3968309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More advancements in tools (e.g., from the 1800s to the 1900s, harvesting equipment went from sickle to cradle, binder, then combine; the plow went from wooden to cast-iron, steel, then steel gang) all increasing efficiency in human labor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35108" y="4730177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production of fertilizers (i.e., nitrogen, phosphorus, and potassium, and later the production of synthetic nitrogenous fertilizers). Also, the use of pesticides to control disease</a:t>
              </a:r>
            </a:p>
            <a:p>
              <a:endParaRPr lang="en-US" sz="12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35106" y="5461691"/>
              <a:ext cx="720689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harvesting of another renewable source of energy (i.e., solar)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415988" y="5914105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54802" y="6237703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Management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404898" y="6676200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3712" y="6999798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Human Expertise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35105" y="6253560"/>
              <a:ext cx="720689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Labor turning to supporting, controlling, and managing the productive process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5104" y="6999797"/>
              <a:ext cx="720689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mental development of expertise, which also requires energy inputs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404896" y="7438295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43710" y="7761893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Machine Expertise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35103" y="7771783"/>
              <a:ext cx="720689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collection of data and the outsourcing of our expertise, and more to the point, our decision making, to machines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72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69558" y="546100"/>
            <a:ext cx="9084804" cy="4483101"/>
            <a:chOff x="469558" y="584200"/>
            <a:chExt cx="9084804" cy="4483101"/>
          </a:xfrm>
        </p:grpSpPr>
        <p:sp>
          <p:nvSpPr>
            <p:cNvPr id="25" name="Rectangle 24"/>
            <p:cNvSpPr/>
            <p:nvPr/>
          </p:nvSpPr>
          <p:spPr>
            <a:xfrm>
              <a:off x="469558" y="584200"/>
              <a:ext cx="9072445" cy="448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404905" y="1144394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43718" y="714231"/>
              <a:ext cx="1522375" cy="4301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Capture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3718" y="1467992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Storage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04905" y="1898157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43718" y="2221755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Transfer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15989" y="2651920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54802" y="2975518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Transformation &amp; Learning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04903" y="3397445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43716" y="3721043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Analysis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415989" y="4151208"/>
              <a:ext cx="11085" cy="3235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4802" y="4474806"/>
              <a:ext cx="1522375" cy="430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Marketing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47467" y="711527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 the current state of the art, data is captured with sensors embedded on farm equipment and plants, unmanned aerial vehicles (UAVs), or from historical open data.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47466" y="1465290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It is then stored on cloud-based platforms, Hadoop distributed file systems, or hybrid storage systems.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47466" y="2221755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It can be transferred and shared via wireless connections, cloud-based platforms, or linked open data.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47466" y="2965089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data can then be transformed with statistical learning algorithms. It can be normalized, visualized and anonymized. 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465" y="3713317"/>
              <a:ext cx="7206895" cy="7564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Further analysis could bring about yield models, planning instructions, benchmarking decision ontologies, and cognitive computing.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47464" y="4467081"/>
              <a:ext cx="7206895" cy="600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The final data marketing step will again visualize the data in a publicly consumable manner </a:t>
              </a:r>
              <a:r>
                <a:rPr lang="nl-NL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(Wolfert, Ge, Verdouw, &amp; Bogaardt, 2017)</a:t>
              </a:r>
              <a:r>
                <a:rPr lang="en-US" sz="12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7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76814" y="1867903"/>
            <a:ext cx="6226343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645190" y="4944272"/>
            <a:ext cx="5341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63825" y="3827880"/>
            <a:ext cx="1" cy="244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14094" y="2098195"/>
            <a:ext cx="1965278" cy="860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Input Data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- - - - - - - - - - - - - - - - - 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Response | Predictor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58512" y="3378195"/>
            <a:ext cx="1431096" cy="429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93622" y="3378193"/>
            <a:ext cx="489400" cy="429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48276" y="4084464"/>
            <a:ext cx="1431096" cy="4299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14093" y="4729320"/>
            <a:ext cx="1431096" cy="429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ML Prediction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79372" y="4729320"/>
            <a:ext cx="1431096" cy="429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cs typeface="Times New Roman" panose="02020603050405020304" pitchFamily="18" charset="0"/>
              </a:rPr>
              <a:t>Measures of Fit</a:t>
            </a:r>
          </a:p>
        </p:txBody>
      </p: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3438322" y="3808098"/>
            <a:ext cx="0" cy="921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58795" y="3174704"/>
            <a:ext cx="1" cy="193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75659" y="3174180"/>
            <a:ext cx="1" cy="192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58794" y="3174702"/>
            <a:ext cx="101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171945" y="2959749"/>
            <a:ext cx="0" cy="214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1"/>
          </p:cNvCxnSpPr>
          <p:nvPr/>
        </p:nvCxnSpPr>
        <p:spPr>
          <a:xfrm flipH="1">
            <a:off x="3438323" y="4299415"/>
            <a:ext cx="3099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6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74974" y="2127513"/>
            <a:ext cx="7698180" cy="2628490"/>
            <a:chOff x="750974" y="2127513"/>
            <a:chExt cx="7698180" cy="262849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815108" y="3022629"/>
              <a:ext cx="534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50974" y="259246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18065" y="2137845"/>
              <a:ext cx="1431095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Original Sample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78726" y="2137845"/>
              <a:ext cx="1605262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Bootstrap Samples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90968" y="4214794"/>
              <a:ext cx="1458186" cy="5412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Bootstrap Statistic Distribution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7872461" y="3882187"/>
              <a:ext cx="0" cy="33260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98718" y="2592463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51118" y="2744863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3518" y="2897263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5918" y="3049663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08318" y="3202063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60718" y="3354463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 (n)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33768" y="2592463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834191" y="2984129"/>
              <a:ext cx="534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324227" y="2127513"/>
              <a:ext cx="1605262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Bootstrap Statistics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686168" y="2744863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38568" y="2897263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90968" y="3049663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43368" y="3202063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95768" y="3354463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87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2050" y="850900"/>
            <a:ext cx="10760650" cy="5638800"/>
            <a:chOff x="682050" y="850900"/>
            <a:chExt cx="10760650" cy="5638800"/>
          </a:xfrm>
        </p:grpSpPr>
        <p:sp>
          <p:nvSpPr>
            <p:cNvPr id="6" name="Rectangle 5"/>
            <p:cNvSpPr/>
            <p:nvPr/>
          </p:nvSpPr>
          <p:spPr>
            <a:xfrm>
              <a:off x="682050" y="850900"/>
              <a:ext cx="10760650" cy="563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5" name="Group 334"/>
            <p:cNvGrpSpPr/>
            <p:nvPr/>
          </p:nvGrpSpPr>
          <p:grpSpPr>
            <a:xfrm>
              <a:off x="6417932" y="2510542"/>
              <a:ext cx="1995986" cy="1781033"/>
              <a:chOff x="4003818" y="3979234"/>
              <a:chExt cx="1995986" cy="1781033"/>
            </a:xfrm>
            <a:solidFill>
              <a:schemeClr val="bg1"/>
            </a:solidFill>
          </p:grpSpPr>
          <p:sp>
            <p:nvSpPr>
              <p:cNvPr id="339" name="Rectangle 338"/>
              <p:cNvSpPr/>
              <p:nvPr/>
            </p:nvSpPr>
            <p:spPr>
              <a:xfrm>
                <a:off x="4568708" y="3979237"/>
                <a:ext cx="1431096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003818" y="3979234"/>
                <a:ext cx="489400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Test</a:t>
                </a: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4558472" y="4685506"/>
                <a:ext cx="1431096" cy="429905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Model (n)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03818" y="5330362"/>
                <a:ext cx="1451567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Prediction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830278" y="2205742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0278" y="1025730"/>
              <a:ext cx="1431095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Original Sample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30991" y="1012213"/>
              <a:ext cx="1785270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Bootstrap Simulations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23053" y="5469713"/>
              <a:ext cx="1153386" cy="8025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Bootstrap Statistics Distribution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0599746" y="5137106"/>
              <a:ext cx="0" cy="332607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30991" y="145563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83391" y="160803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5791" y="176043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8191" y="191283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40591" y="206523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92991" y="2217634"/>
              <a:ext cx="1965278" cy="860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Input Data (n)</a:t>
              </a: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- - - - - - - - - - - - - - - - - 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Response | Predictor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261053" y="3847381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59941" y="1001015"/>
              <a:ext cx="1605262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Bootstrap Statistics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3453" y="3999781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565853" y="4139824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718253" y="4279867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870653" y="4432267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023053" y="4584667"/>
              <a:ext cx="1153386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Statistics (n)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93140" y="1005228"/>
              <a:ext cx="2220742" cy="429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Model For Each Simulation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508547" y="2650585"/>
              <a:ext cx="1995986" cy="1781033"/>
              <a:chOff x="4003818" y="3979234"/>
              <a:chExt cx="1995986" cy="1781033"/>
            </a:xfrm>
            <a:solidFill>
              <a:schemeClr val="bg1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4568708" y="3979237"/>
                <a:ext cx="1431096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003818" y="3979234"/>
                <a:ext cx="489400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Test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558472" y="4685506"/>
                <a:ext cx="1431096" cy="429905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Model (n)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003818" y="5330362"/>
                <a:ext cx="1451567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Prediction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611519" y="2778271"/>
              <a:ext cx="1995986" cy="1781033"/>
              <a:chOff x="4003818" y="3979234"/>
              <a:chExt cx="1995986" cy="1781033"/>
            </a:xfrm>
            <a:solidFill>
              <a:schemeClr val="bg1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4568708" y="3979237"/>
                <a:ext cx="1431096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003818" y="3979234"/>
                <a:ext cx="489400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Test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558472" y="4685506"/>
                <a:ext cx="1431096" cy="429905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Model (n)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003818" y="5330362"/>
                <a:ext cx="1451567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Prediction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714491" y="2905957"/>
              <a:ext cx="1995986" cy="1781033"/>
              <a:chOff x="4003818" y="3979234"/>
              <a:chExt cx="1995986" cy="1781033"/>
            </a:xfrm>
            <a:solidFill>
              <a:schemeClr val="bg1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4568708" y="3979237"/>
                <a:ext cx="1431096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003818" y="3979234"/>
                <a:ext cx="489400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Test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558472" y="4685506"/>
                <a:ext cx="1431096" cy="429905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Model (n)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3818" y="5330362"/>
                <a:ext cx="1451567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Prediction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817463" y="3058357"/>
              <a:ext cx="1995986" cy="1781033"/>
              <a:chOff x="4003818" y="3979234"/>
              <a:chExt cx="1995986" cy="1781033"/>
            </a:xfrm>
            <a:solidFill>
              <a:schemeClr val="bg1"/>
            </a:solidFill>
          </p:grpSpPr>
          <p:sp>
            <p:nvSpPr>
              <p:cNvPr id="149" name="Rectangle 148"/>
              <p:cNvSpPr/>
              <p:nvPr/>
            </p:nvSpPr>
            <p:spPr>
              <a:xfrm>
                <a:off x="4568708" y="3979237"/>
                <a:ext cx="1431096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003818" y="3979234"/>
                <a:ext cx="489400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Test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558472" y="4685506"/>
                <a:ext cx="1431096" cy="429905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Model (n)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003818" y="5330362"/>
                <a:ext cx="1451567" cy="429905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Prediction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6919160" y="3201812"/>
              <a:ext cx="3103893" cy="1781032"/>
              <a:chOff x="4003818" y="3979235"/>
              <a:chExt cx="3103893" cy="1781032"/>
            </a:xfrm>
            <a:solidFill>
              <a:schemeClr val="bg1"/>
            </a:solidFill>
          </p:grpSpPr>
          <p:sp>
            <p:nvSpPr>
              <p:cNvPr id="124" name="TextBox 123"/>
              <p:cNvSpPr txBox="1"/>
              <p:nvPr/>
            </p:nvSpPr>
            <p:spPr>
              <a:xfrm>
                <a:off x="4003818" y="3979236"/>
                <a:ext cx="200560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25" name="Straight Arrow Connector 124"/>
              <p:cNvCxnSpPr>
                <a:stCxn id="130" idx="3"/>
              </p:cNvCxnSpPr>
              <p:nvPr/>
            </p:nvCxnSpPr>
            <p:spPr>
              <a:xfrm flipV="1">
                <a:off x="5455385" y="5545314"/>
                <a:ext cx="1652326" cy="1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5274020" y="4428923"/>
                <a:ext cx="1" cy="24443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4568708" y="3979237"/>
                <a:ext cx="1431096" cy="42990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003818" y="3979235"/>
                <a:ext cx="489400" cy="42990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Test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558472" y="4685506"/>
                <a:ext cx="1431096" cy="4299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Model (n)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003818" y="5330362"/>
                <a:ext cx="1451567" cy="42990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ML Prediction</a:t>
                </a:r>
              </a:p>
            </p:txBody>
          </p:sp>
          <p:cxnSp>
            <p:nvCxnSpPr>
              <p:cNvPr id="131" name="Straight Arrow Connector 130"/>
              <p:cNvCxnSpPr>
                <a:stCxn id="128" idx="2"/>
              </p:cNvCxnSpPr>
              <p:nvPr/>
            </p:nvCxnSpPr>
            <p:spPr>
              <a:xfrm>
                <a:off x="4248518" y="4409140"/>
                <a:ext cx="0" cy="921223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9" idx="1"/>
              </p:cNvCxnSpPr>
              <p:nvPr/>
            </p:nvCxnSpPr>
            <p:spPr>
              <a:xfrm flipH="1">
                <a:off x="4248518" y="4900458"/>
                <a:ext cx="309955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5870925" y="2647799"/>
              <a:ext cx="2291555" cy="548265"/>
              <a:chOff x="3192008" y="455104"/>
              <a:chExt cx="2291555" cy="548265"/>
            </a:xfrm>
            <a:solidFill>
              <a:schemeClr val="bg1"/>
            </a:solidFill>
          </p:grpSpPr>
          <p:cxnSp>
            <p:nvCxnSpPr>
              <p:cNvPr id="154" name="Straight Arrow Connector 153"/>
              <p:cNvCxnSpPr/>
              <p:nvPr/>
            </p:nvCxnSpPr>
            <p:spPr>
              <a:xfrm>
                <a:off x="4466698" y="810114"/>
                <a:ext cx="1" cy="193255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483562" y="809591"/>
                <a:ext cx="1" cy="19220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466698" y="810113"/>
                <a:ext cx="1016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4989900" y="455104"/>
                <a:ext cx="0" cy="354487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192008" y="455104"/>
                <a:ext cx="179789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/>
            <p:nvPr/>
          </p:nvCxnSpPr>
          <p:spPr>
            <a:xfrm>
              <a:off x="2795556" y="2647799"/>
              <a:ext cx="1097435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73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817347" y="1876001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7347" y="2196779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7347" y="2528574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7347" y="121632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2073" y="121632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0851" y="1216320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847" y="1655205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2585" y="196774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5924" y="2351825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84746" y="1965366"/>
            <a:ext cx="552629" cy="462823"/>
            <a:chOff x="7512908" y="1676406"/>
            <a:chExt cx="2183669" cy="1828806"/>
          </a:xfrm>
        </p:grpSpPr>
        <p:sp>
          <p:nvSpPr>
            <p:cNvPr id="19" name="Rectangle 18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821687" y="2097925"/>
            <a:ext cx="197708" cy="197708"/>
            <a:chOff x="3923276" y="2549617"/>
            <a:chExt cx="197708" cy="197708"/>
          </a:xfrm>
        </p:grpSpPr>
        <p:sp>
          <p:nvSpPr>
            <p:cNvPr id="9" name="Oval 8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26982" y="2429720"/>
            <a:ext cx="197708" cy="197708"/>
            <a:chOff x="3923276" y="2549617"/>
            <a:chExt cx="197708" cy="197708"/>
          </a:xfrm>
        </p:grpSpPr>
        <p:sp>
          <p:nvSpPr>
            <p:cNvPr id="28" name="Oval 2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62040" y="1765274"/>
            <a:ext cx="197708" cy="197708"/>
            <a:chOff x="3923276" y="2549617"/>
            <a:chExt cx="197708" cy="197708"/>
          </a:xfrm>
        </p:grpSpPr>
        <p:sp>
          <p:nvSpPr>
            <p:cNvPr id="31" name="Oval 30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2813698" y="3785050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3698" y="4105828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3698" y="4437623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3698" y="312536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8424" y="3125369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97202" y="3125369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5198" y="3564254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8936" y="387679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2275" y="4260874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818038" y="4006974"/>
            <a:ext cx="197708" cy="197708"/>
            <a:chOff x="3923276" y="2549617"/>
            <a:chExt cx="197708" cy="197708"/>
          </a:xfrm>
        </p:grpSpPr>
        <p:sp>
          <p:nvSpPr>
            <p:cNvPr id="52" name="Oval 51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23333" y="4338769"/>
            <a:ext cx="197708" cy="197708"/>
            <a:chOff x="3923276" y="2549617"/>
            <a:chExt cx="197708" cy="197708"/>
          </a:xfrm>
        </p:grpSpPr>
        <p:sp>
          <p:nvSpPr>
            <p:cNvPr id="55" name="Oval 54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19627" y="3672351"/>
            <a:ext cx="197708" cy="197708"/>
            <a:chOff x="3923276" y="2549617"/>
            <a:chExt cx="197708" cy="197708"/>
          </a:xfrm>
        </p:grpSpPr>
        <p:sp>
          <p:nvSpPr>
            <p:cNvPr id="58" name="Oval 5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2813698" y="5615355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13698" y="5936133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13698" y="6267928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13698" y="495567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48424" y="495567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97202" y="4955674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35198" y="539455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58936" y="57071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2275" y="6091179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6085379" y="5196075"/>
            <a:ext cx="1199290" cy="1004397"/>
            <a:chOff x="7512908" y="1676406"/>
            <a:chExt cx="2183669" cy="1828806"/>
          </a:xfrm>
        </p:grpSpPr>
        <p:sp>
          <p:nvSpPr>
            <p:cNvPr id="71" name="Rectangle 70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818038" y="5837279"/>
            <a:ext cx="197708" cy="197708"/>
            <a:chOff x="3923276" y="2549617"/>
            <a:chExt cx="197708" cy="197708"/>
          </a:xfrm>
        </p:grpSpPr>
        <p:sp>
          <p:nvSpPr>
            <p:cNvPr id="78" name="Oval 7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23333" y="6169074"/>
            <a:ext cx="197708" cy="197708"/>
            <a:chOff x="3923276" y="2549617"/>
            <a:chExt cx="197708" cy="197708"/>
          </a:xfrm>
        </p:grpSpPr>
        <p:sp>
          <p:nvSpPr>
            <p:cNvPr id="81" name="Oval 80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22952" y="5500566"/>
            <a:ext cx="197708" cy="197708"/>
            <a:chOff x="3923276" y="2549617"/>
            <a:chExt cx="197708" cy="197708"/>
          </a:xfrm>
        </p:grpSpPr>
        <p:sp>
          <p:nvSpPr>
            <p:cNvPr id="84" name="Oval 83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24096" y="3672351"/>
            <a:ext cx="806580" cy="675505"/>
            <a:chOff x="7512908" y="1676406"/>
            <a:chExt cx="2183669" cy="1828806"/>
          </a:xfrm>
        </p:grpSpPr>
        <p:sp>
          <p:nvSpPr>
            <p:cNvPr id="88" name="Rectangle 87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238971" y="1789909"/>
            <a:ext cx="82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cs typeface="Times New Roman" panose="02020603050405020304" pitchFamily="18" charset="0"/>
              </a:rPr>
              <a:t>best case scenario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35372" y="1214818"/>
            <a:ext cx="9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sizes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33946" y="443551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83105" y="6267100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large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27316" y="2528573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363968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A5A5D72-0168-440E-847E-57BE88A685D2}"/>
              </a:ext>
            </a:extLst>
          </p:cNvPr>
          <p:cNvGrpSpPr/>
          <p:nvPr/>
        </p:nvGrpSpPr>
        <p:grpSpPr>
          <a:xfrm>
            <a:off x="782175" y="1469726"/>
            <a:ext cx="10255973" cy="3470243"/>
            <a:chOff x="705173" y="2258997"/>
            <a:chExt cx="10255973" cy="3470243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FE52E57-5BA9-40F7-ABE8-2D08041B119E}"/>
                </a:ext>
              </a:extLst>
            </p:cNvPr>
            <p:cNvCxnSpPr>
              <a:stCxn id="93" idx="6"/>
            </p:cNvCxnSpPr>
            <p:nvPr/>
          </p:nvCxnSpPr>
          <p:spPr>
            <a:xfrm>
              <a:off x="2369130" y="4216919"/>
              <a:ext cx="6860874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0C0ED9A-C35D-4069-B7D8-FD5E08E2298A}"/>
                </a:ext>
              </a:extLst>
            </p:cNvPr>
            <p:cNvSpPr/>
            <p:nvPr/>
          </p:nvSpPr>
          <p:spPr>
            <a:xfrm>
              <a:off x="1943103" y="4003905"/>
              <a:ext cx="426027" cy="4260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5F77796-3741-4E91-817F-9D19FE959BB5}"/>
                </a:ext>
              </a:extLst>
            </p:cNvPr>
            <p:cNvSpPr/>
            <p:nvPr/>
          </p:nvSpPr>
          <p:spPr>
            <a:xfrm>
              <a:off x="6610354" y="4003905"/>
              <a:ext cx="426027" cy="42602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988FE17-C403-4617-892A-97F9B9DE739C}"/>
                </a:ext>
              </a:extLst>
            </p:cNvPr>
            <p:cNvSpPr/>
            <p:nvPr/>
          </p:nvSpPr>
          <p:spPr>
            <a:xfrm>
              <a:off x="9246576" y="4003904"/>
              <a:ext cx="426027" cy="4260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E36F5A-6240-451F-9B3C-D91CA5E4802C}"/>
                </a:ext>
              </a:extLst>
            </p:cNvPr>
            <p:cNvSpPr txBox="1"/>
            <p:nvPr/>
          </p:nvSpPr>
          <p:spPr>
            <a:xfrm>
              <a:off x="1254909" y="5372751"/>
              <a:ext cx="1788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purely stochastic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D6CCE12-24BC-44F9-A97C-4A0766BB5B83}"/>
                </a:ext>
              </a:extLst>
            </p:cNvPr>
            <p:cNvSpPr txBox="1"/>
            <p:nvPr/>
          </p:nvSpPr>
          <p:spPr>
            <a:xfrm>
              <a:off x="6515745" y="5390686"/>
              <a:ext cx="694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causal</a:t>
              </a:r>
            </a:p>
          </p:txBody>
        </p:sp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5107C497-A416-4A3A-B0F5-2CBE7AE17334}"/>
                </a:ext>
              </a:extLst>
            </p:cNvPr>
            <p:cNvSpPr/>
            <p:nvPr/>
          </p:nvSpPr>
          <p:spPr>
            <a:xfrm rot="16200000">
              <a:off x="6828918" y="1434395"/>
              <a:ext cx="359222" cy="7449738"/>
            </a:xfrm>
            <a:prstGeom prst="leftBrace">
              <a:avLst>
                <a:gd name="adj1" fmla="val 5323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5A7841-75A4-4916-851F-DFFA604E9D8B}"/>
                </a:ext>
              </a:extLst>
            </p:cNvPr>
            <p:cNvSpPr txBox="1"/>
            <p:nvPr/>
          </p:nvSpPr>
          <p:spPr>
            <a:xfrm>
              <a:off x="705173" y="3930440"/>
              <a:ext cx="1207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>
                  <a:latin typeface="+mj-lt"/>
                </a:rPr>
                <a:t>Total </a:t>
              </a:r>
              <a:r>
                <a:rPr lang="en-US" sz="1600" i="1" dirty="0" err="1">
                  <a:latin typeface="+mj-lt"/>
                </a:rPr>
                <a:t>apriori</a:t>
              </a:r>
              <a:r>
                <a:rPr lang="en-US" sz="1600" i="1" dirty="0">
                  <a:latin typeface="+mj-lt"/>
                </a:rPr>
                <a:t> ignorance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45DFAD-4F2B-4D90-902E-B52B3D320392}"/>
                </a:ext>
              </a:extLst>
            </p:cNvPr>
            <p:cNvSpPr txBox="1"/>
            <p:nvPr/>
          </p:nvSpPr>
          <p:spPr>
            <a:xfrm>
              <a:off x="9756676" y="3928789"/>
              <a:ext cx="120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+mj-lt"/>
                </a:rPr>
                <a:t>Total </a:t>
              </a:r>
              <a:r>
                <a:rPr lang="en-US" sz="1600" i="1" dirty="0" err="1">
                  <a:latin typeface="+mj-lt"/>
                </a:rPr>
                <a:t>apriori</a:t>
              </a:r>
              <a:r>
                <a:rPr lang="en-US" sz="1600" i="1" dirty="0">
                  <a:latin typeface="+mj-lt"/>
                </a:rPr>
                <a:t> knowledge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07B55B-8015-46BE-B1A2-30CF48183C69}"/>
                </a:ext>
              </a:extLst>
            </p:cNvPr>
            <p:cNvSpPr/>
            <p:nvPr/>
          </p:nvSpPr>
          <p:spPr>
            <a:xfrm>
              <a:off x="4038600" y="4003904"/>
              <a:ext cx="426027" cy="4260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B51582-8F23-41D9-8CCD-AD99707563B7}"/>
                </a:ext>
              </a:extLst>
            </p:cNvPr>
            <p:cNvSpPr txBox="1"/>
            <p:nvPr/>
          </p:nvSpPr>
          <p:spPr>
            <a:xfrm>
              <a:off x="1667407" y="4674716"/>
              <a:ext cx="963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Statistical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54C38C7-BDE6-4FC7-B58F-D1F46C2E0254}"/>
                </a:ext>
              </a:extLst>
            </p:cNvPr>
            <p:cNvSpPr txBox="1"/>
            <p:nvPr/>
          </p:nvSpPr>
          <p:spPr>
            <a:xfrm>
              <a:off x="3283658" y="4676973"/>
              <a:ext cx="1935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Lumped Integral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AC55A44-8DE3-43B5-8FC0-2CE72565743D}"/>
                </a:ext>
              </a:extLst>
            </p:cNvPr>
            <p:cNvSpPr txBox="1"/>
            <p:nvPr/>
          </p:nvSpPr>
          <p:spPr>
            <a:xfrm>
              <a:off x="5725827" y="4681292"/>
              <a:ext cx="2195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Distributed Integral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3BEE101-0320-48A6-BA5A-C81D008CB119}"/>
                </a:ext>
              </a:extLst>
            </p:cNvPr>
            <p:cNvSpPr txBox="1"/>
            <p:nvPr/>
          </p:nvSpPr>
          <p:spPr>
            <a:xfrm>
              <a:off x="8490931" y="4682465"/>
              <a:ext cx="2060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Distributed Differential</a:t>
              </a:r>
            </a:p>
          </p:txBody>
        </p:sp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3A961FF3-1FD7-4E56-870C-8801033A8C67}"/>
                </a:ext>
              </a:extLst>
            </p:cNvPr>
            <p:cNvSpPr/>
            <p:nvPr/>
          </p:nvSpPr>
          <p:spPr>
            <a:xfrm rot="16200000">
              <a:off x="1988537" y="4561982"/>
              <a:ext cx="276831" cy="1101438"/>
            </a:xfrm>
            <a:prstGeom prst="leftBrace">
              <a:avLst>
                <a:gd name="adj1" fmla="val 4999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6ECA1-85B4-47C1-84E7-34A989C982D0}"/>
                </a:ext>
              </a:extLst>
            </p:cNvPr>
            <p:cNvSpPr txBox="1"/>
            <p:nvPr/>
          </p:nvSpPr>
          <p:spPr>
            <a:xfrm>
              <a:off x="1603594" y="2808568"/>
              <a:ext cx="104671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We are here!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D0CA22-72BD-45E7-A6D2-0C7B785781BD}"/>
                </a:ext>
              </a:extLst>
            </p:cNvPr>
            <p:cNvGrpSpPr/>
            <p:nvPr/>
          </p:nvGrpSpPr>
          <p:grpSpPr>
            <a:xfrm>
              <a:off x="2900847" y="2330929"/>
              <a:ext cx="2434948" cy="1560960"/>
              <a:chOff x="0" y="0"/>
              <a:chExt cx="4125595" cy="2644775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7048D17D-EF67-4C02-A0BE-DDB3168A10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4" t="29370" r="15508" b="33035"/>
              <a:stretch/>
            </p:blipFill>
            <p:spPr bwMode="auto">
              <a:xfrm>
                <a:off x="111760" y="0"/>
                <a:ext cx="4013835" cy="264477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6BBCC19-065B-4872-8767-D542D1887E06}"/>
                  </a:ext>
                </a:extLst>
              </p:cNvPr>
              <p:cNvSpPr/>
              <p:nvPr/>
            </p:nvSpPr>
            <p:spPr>
              <a:xfrm>
                <a:off x="0" y="10160"/>
                <a:ext cx="1156335" cy="1222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DA312-D039-4E2B-B36A-8DC2A84C506D}"/>
                </a:ext>
              </a:extLst>
            </p:cNvPr>
            <p:cNvGrpSpPr/>
            <p:nvPr/>
          </p:nvGrpSpPr>
          <p:grpSpPr>
            <a:xfrm>
              <a:off x="5263835" y="2258997"/>
              <a:ext cx="2813359" cy="1645921"/>
              <a:chOff x="0" y="-47706"/>
              <a:chExt cx="4125595" cy="264477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F5BD74C-6F98-47F6-A1E3-D48C1EAF09F7}"/>
                  </a:ext>
                </a:extLst>
              </p:cNvPr>
              <p:cNvGrpSpPr/>
              <p:nvPr/>
            </p:nvGrpSpPr>
            <p:grpSpPr>
              <a:xfrm>
                <a:off x="0" y="-47706"/>
                <a:ext cx="4125595" cy="2644775"/>
                <a:chOff x="0" y="-47706"/>
                <a:chExt cx="4125595" cy="2644775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E5ECA6B1-CABD-4F48-A5A9-005D17DD4D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44" t="29370" r="15508" b="33035"/>
                <a:stretch/>
              </p:blipFill>
              <p:spPr bwMode="auto">
                <a:xfrm>
                  <a:off x="111760" y="-47706"/>
                  <a:ext cx="4013835" cy="264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8D9770E-1D9C-4D81-B402-ED8B69A326F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56335" cy="12223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00">
                    <a:latin typeface="+mj-lt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43C05C3-1550-457D-9495-3BF6330CE158}"/>
                  </a:ext>
                </a:extLst>
              </p:cNvPr>
              <p:cNvGrpSpPr/>
              <p:nvPr/>
            </p:nvGrpSpPr>
            <p:grpSpPr>
              <a:xfrm>
                <a:off x="345440" y="352214"/>
                <a:ext cx="3636000" cy="2157322"/>
                <a:chOff x="0" y="0"/>
                <a:chExt cx="3636000" cy="215732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E4BF3D7-4B43-449D-A0F6-8BDB903DFFE8}"/>
                    </a:ext>
                  </a:extLst>
                </p:cNvPr>
                <p:cNvCxnSpPr/>
                <p:nvPr/>
              </p:nvCxnSpPr>
              <p:spPr>
                <a:xfrm flipH="1">
                  <a:off x="0" y="1828800"/>
                  <a:ext cx="3805" cy="299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1739A35-E90D-4F3E-8726-903F3046AEF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636000" cy="2157322"/>
                  <a:chOff x="0" y="0"/>
                  <a:chExt cx="3636000" cy="2157322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4D855BA6-AE91-44E0-AEEB-A708F6B2EB73}"/>
                      </a:ext>
                    </a:extLst>
                  </p:cNvPr>
                  <p:cNvCxnSpPr/>
                  <p:nvPr/>
                </p:nvCxnSpPr>
                <p:spPr>
                  <a:xfrm>
                    <a:off x="897008" y="302400"/>
                    <a:ext cx="21303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8CB7D628-1D1D-4CB6-A8CF-CE27D0FA9C38}"/>
                      </a:ext>
                    </a:extLst>
                  </p:cNvPr>
                  <p:cNvCxnSpPr/>
                  <p:nvPr/>
                </p:nvCxnSpPr>
                <p:spPr>
                  <a:xfrm>
                    <a:off x="612000" y="637133"/>
                    <a:ext cx="241557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0291E073-9478-4BF0-8A5A-0A581389A10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636000" cy="2157322"/>
                    <a:chOff x="0" y="0"/>
                    <a:chExt cx="3636000" cy="2157322"/>
                  </a:xfrm>
                </p:grpSpPr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34FB6C46-A22A-4F9D-9D65-3DBA2F3552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800" y="907200"/>
                      <a:ext cx="2732730" cy="349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A36C56B8-2DA5-45A0-9704-0CF1140F7B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1600" y="1512000"/>
                      <a:ext cx="333651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AF9B67C6-5564-4413-8EDF-0761674467E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00000" y="298800"/>
                      <a:ext cx="0" cy="182326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19C7FCDC-8D7E-49EC-8116-A9901575FD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1200" y="7200"/>
                      <a:ext cx="0" cy="21131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60A76167-8A02-4F3A-93EA-276405F93D8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20400" y="0"/>
                      <a:ext cx="0" cy="18253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9C6E9753-C0FC-4E14-95A0-3B4965A944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25200" y="3600"/>
                      <a:ext cx="6350" cy="211625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57F7ADAC-0CE2-4A0A-B732-4DE751900F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30000" y="910800"/>
                      <a:ext cx="0" cy="120914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473A6F10-4C35-4DB4-941B-C9B1AF85B85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00" y="2131200"/>
                      <a:ext cx="1500733" cy="605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D83C16CF-1FEE-4188-A842-F0E9BEB818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1600" y="1213200"/>
                      <a:ext cx="0" cy="9232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D618A8DF-DD99-423E-8B05-77EE44283A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90400" y="3600"/>
                      <a:ext cx="123548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E9F01283-B73C-4BD1-AB41-AE463878CC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1600" y="1220400"/>
                      <a:ext cx="303636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59F95B41-DBA2-454D-8971-6AAF2FED0B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1828800"/>
                      <a:ext cx="363316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8CAFEB7C-D012-4657-B1AF-DD9E3DF324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8295" y="633533"/>
                      <a:ext cx="0" cy="14969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A3E1623-9933-4FAF-952D-0FB2A699D8C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2400" y="298800"/>
                      <a:ext cx="0" cy="183747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1F2D7C39-0905-4D8D-A04C-21955D8C387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25200" y="3600"/>
                      <a:ext cx="0" cy="18288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43A586EB-FB4E-469E-8909-ECBE328C71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26400" y="3600"/>
                      <a:ext cx="0" cy="214459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4D179BB7-3710-49BF-8DC4-52C07453B5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31200" y="302400"/>
                      <a:ext cx="0" cy="185492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8B34423E-A2F1-4220-B715-B6EA9E536F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36000" y="1512000"/>
                      <a:ext cx="0" cy="64386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2A803206-D9D4-4223-9125-C19816F0C4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422800" y="2145600"/>
                      <a:ext cx="1211056" cy="200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154093-96B8-4B76-AB32-CE15BC61FA7A}"/>
                </a:ext>
              </a:extLst>
            </p:cNvPr>
            <p:cNvGrpSpPr/>
            <p:nvPr/>
          </p:nvGrpSpPr>
          <p:grpSpPr>
            <a:xfrm>
              <a:off x="8071172" y="2283291"/>
              <a:ext cx="2674603" cy="1708467"/>
              <a:chOff x="0" y="0"/>
              <a:chExt cx="3951142" cy="264209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EDB15D4-07FF-43E1-AB5A-DA81D5F7B159}"/>
                  </a:ext>
                </a:extLst>
              </p:cNvPr>
              <p:cNvGrpSpPr/>
              <p:nvPr/>
            </p:nvGrpSpPr>
            <p:grpSpPr>
              <a:xfrm>
                <a:off x="0" y="0"/>
                <a:ext cx="3951142" cy="2625245"/>
                <a:chOff x="0" y="0"/>
                <a:chExt cx="3951142" cy="262524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35E4DE-ED52-4D1D-84D8-D906802801F7}"/>
                    </a:ext>
                  </a:extLst>
                </p:cNvPr>
                <p:cNvGrpSpPr/>
                <p:nvPr/>
              </p:nvGrpSpPr>
              <p:grpSpPr>
                <a:xfrm rot="20235806">
                  <a:off x="39756" y="0"/>
                  <a:ext cx="3761707" cy="1848139"/>
                  <a:chOff x="0" y="0"/>
                  <a:chExt cx="4125595" cy="2644775"/>
                </a:xfrm>
              </p:grpSpPr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0A7D0FBF-F01E-45DF-994E-BBD508D331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644" t="29370" r="15508" b="33035"/>
                  <a:stretch/>
                </p:blipFill>
                <p:spPr bwMode="auto">
                  <a:xfrm>
                    <a:off x="111760" y="0"/>
                    <a:ext cx="4013835" cy="264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E43645C8-50B9-499C-8F71-4971082E5C26}"/>
                      </a:ext>
                    </a:extLst>
                  </p:cNvPr>
                  <p:cNvSpPr/>
                  <p:nvPr/>
                </p:nvSpPr>
                <p:spPr>
                  <a:xfrm>
                    <a:off x="0" y="10160"/>
                    <a:ext cx="1156335" cy="12223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600">
                      <a:latin typeface="+mj-lt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B8D7828-8C5E-463B-8F5C-6AAF9EEC9D8B}"/>
                    </a:ext>
                  </a:extLst>
                </p:cNvPr>
                <p:cNvGrpSpPr/>
                <p:nvPr/>
              </p:nvGrpSpPr>
              <p:grpSpPr>
                <a:xfrm>
                  <a:off x="0" y="1017767"/>
                  <a:ext cx="3951142" cy="1607478"/>
                  <a:chOff x="0" y="0"/>
                  <a:chExt cx="3951142" cy="1607478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9895F0F2-B8C4-4971-8DD1-FB5261C6B09B}"/>
                      </a:ext>
                    </a:extLst>
                  </p:cNvPr>
                  <p:cNvCxnSpPr/>
                  <p:nvPr/>
                </p:nvCxnSpPr>
                <p:spPr>
                  <a:xfrm>
                    <a:off x="3932854" y="193610"/>
                    <a:ext cx="0" cy="4114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492EE06D-905C-479C-B9F4-E9BDACE367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4056" y="188945"/>
                    <a:ext cx="2989580" cy="10147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009BC0C-EC12-464A-86CF-BDA929E32D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1054" y="592494"/>
                    <a:ext cx="2990088" cy="101498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B21AEA8-E291-4FB2-8988-726038D13E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6388" y="389553"/>
                    <a:ext cx="2990088" cy="101498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77D45D99-5E28-4015-A4F2-764AA26AA5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8721" y="284584"/>
                    <a:ext cx="2989580" cy="10147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Freeform 70">
                    <a:extLst>
                      <a:ext uri="{FF2B5EF4-FFF2-40B4-BE49-F238E27FC236}">
                        <a16:creationId xmlns:a16="http://schemas.microsoft.com/office/drawing/2014/main" id="{6C8C5E2C-EC53-4880-8F2F-A2BB48F68C8D}"/>
                      </a:ext>
                    </a:extLst>
                  </p:cNvPr>
                  <p:cNvSpPr/>
                  <p:nvPr/>
                </p:nvSpPr>
                <p:spPr>
                  <a:xfrm>
                    <a:off x="961054" y="181947"/>
                    <a:ext cx="2971800" cy="1018032"/>
                  </a:xfrm>
                  <a:custGeom>
                    <a:avLst/>
                    <a:gdLst>
                      <a:gd name="connsiteX0" fmla="*/ 0 w 2971800"/>
                      <a:gd name="connsiteY0" fmla="*/ 1018032 h 1018032"/>
                      <a:gd name="connsiteX1" fmla="*/ 932688 w 2971800"/>
                      <a:gd name="connsiteY1" fmla="*/ 612648 h 1018032"/>
                      <a:gd name="connsiteX2" fmla="*/ 1795272 w 2971800"/>
                      <a:gd name="connsiteY2" fmla="*/ 402336 h 1018032"/>
                      <a:gd name="connsiteX3" fmla="*/ 2596896 w 2971800"/>
                      <a:gd name="connsiteY3" fmla="*/ 79248 h 1018032"/>
                      <a:gd name="connsiteX4" fmla="*/ 2971800 w 2971800"/>
                      <a:gd name="connsiteY4" fmla="*/ 0 h 101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1800" h="1018032">
                        <a:moveTo>
                          <a:pt x="0" y="1018032"/>
                        </a:moveTo>
                        <a:cubicBezTo>
                          <a:pt x="316738" y="866648"/>
                          <a:pt x="633476" y="715264"/>
                          <a:pt x="932688" y="612648"/>
                        </a:cubicBezTo>
                        <a:cubicBezTo>
                          <a:pt x="1231900" y="510032"/>
                          <a:pt x="1517904" y="491236"/>
                          <a:pt x="1795272" y="402336"/>
                        </a:cubicBezTo>
                        <a:cubicBezTo>
                          <a:pt x="2072640" y="313436"/>
                          <a:pt x="2400808" y="146304"/>
                          <a:pt x="2596896" y="79248"/>
                        </a:cubicBezTo>
                        <a:cubicBezTo>
                          <a:pt x="2792984" y="12192"/>
                          <a:pt x="2882392" y="6096"/>
                          <a:pt x="2971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600">
                      <a:latin typeface="+mj-lt"/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D20ECFC-5450-4BE5-BB44-F628CE3271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1054" y="492190"/>
                    <a:ext cx="2990088" cy="101498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834F5F27-611D-4D4E-B264-F205109F9AD7}"/>
                      </a:ext>
                    </a:extLst>
                  </p:cNvPr>
                  <p:cNvCxnSpPr/>
                  <p:nvPr/>
                </p:nvCxnSpPr>
                <p:spPr>
                  <a:xfrm>
                    <a:off x="1261966" y="1073021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A375631-E1F8-4E45-BB86-E7D881D4FF9B}"/>
                      </a:ext>
                    </a:extLst>
                  </p:cNvPr>
                  <p:cNvCxnSpPr/>
                  <p:nvPr/>
                </p:nvCxnSpPr>
                <p:spPr>
                  <a:xfrm>
                    <a:off x="1572209" y="919066"/>
                    <a:ext cx="0" cy="48539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8D422C6-211B-4394-AA84-28B8B8AE1175}"/>
                      </a:ext>
                    </a:extLst>
                  </p:cNvPr>
                  <p:cNvCxnSpPr/>
                  <p:nvPr/>
                </p:nvCxnSpPr>
                <p:spPr>
                  <a:xfrm>
                    <a:off x="1875454" y="797768"/>
                    <a:ext cx="0" cy="5006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D2A0CCF-F2F2-4425-B447-1FEB390DC92C}"/>
                      </a:ext>
                    </a:extLst>
                  </p:cNvPr>
                  <p:cNvCxnSpPr/>
                  <p:nvPr/>
                </p:nvCxnSpPr>
                <p:spPr>
                  <a:xfrm>
                    <a:off x="2181031" y="713792"/>
                    <a:ext cx="0" cy="4914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51F4F0B-E537-40DA-847B-1BBDEE443514}"/>
                      </a:ext>
                    </a:extLst>
                  </p:cNvPr>
                  <p:cNvCxnSpPr/>
                  <p:nvPr/>
                </p:nvCxnSpPr>
                <p:spPr>
                  <a:xfrm>
                    <a:off x="2481943" y="662474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1C9B161C-6428-4BF3-8978-246EDB5F2C80}"/>
                      </a:ext>
                    </a:extLst>
                  </p:cNvPr>
                  <p:cNvCxnSpPr/>
                  <p:nvPr/>
                </p:nvCxnSpPr>
                <p:spPr>
                  <a:xfrm>
                    <a:off x="2787521" y="562170"/>
                    <a:ext cx="3810" cy="4305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A747FF30-7790-40CF-AA9A-DA2D8F581B5C}"/>
                      </a:ext>
                    </a:extLst>
                  </p:cNvPr>
                  <p:cNvCxnSpPr/>
                  <p:nvPr/>
                </p:nvCxnSpPr>
                <p:spPr>
                  <a:xfrm>
                    <a:off x="3090766" y="454868"/>
                    <a:ext cx="3810" cy="4305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7E7C83C7-9C3E-408B-B398-DF79591D4FD5}"/>
                      </a:ext>
                    </a:extLst>
                  </p:cNvPr>
                  <p:cNvCxnSpPr/>
                  <p:nvPr/>
                </p:nvCxnSpPr>
                <p:spPr>
                  <a:xfrm>
                    <a:off x="3401009" y="326572"/>
                    <a:ext cx="0" cy="4579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D1184A9-B9E7-4539-AE54-5EEFAA266293}"/>
                      </a:ext>
                    </a:extLst>
                  </p:cNvPr>
                  <p:cNvCxnSpPr/>
                  <p:nvPr/>
                </p:nvCxnSpPr>
                <p:spPr>
                  <a:xfrm>
                    <a:off x="3704254" y="209939"/>
                    <a:ext cx="0" cy="4640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E58BA6B-F182-4238-9A43-00BE6DA06DC0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331" y="800100"/>
                    <a:ext cx="946987" cy="8073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Freeform 82">
                    <a:extLst>
                      <a:ext uri="{FF2B5EF4-FFF2-40B4-BE49-F238E27FC236}">
                        <a16:creationId xmlns:a16="http://schemas.microsoft.com/office/drawing/2014/main" id="{37DFAF1A-84D9-4893-998F-07CE22AE59B5}"/>
                      </a:ext>
                    </a:extLst>
                  </p:cNvPr>
                  <p:cNvSpPr/>
                  <p:nvPr/>
                </p:nvSpPr>
                <p:spPr>
                  <a:xfrm>
                    <a:off x="6998" y="2333"/>
                    <a:ext cx="1243330" cy="381000"/>
                  </a:xfrm>
                  <a:custGeom>
                    <a:avLst/>
                    <a:gdLst>
                      <a:gd name="connsiteX0" fmla="*/ 0 w 2971800"/>
                      <a:gd name="connsiteY0" fmla="*/ 1018032 h 1018032"/>
                      <a:gd name="connsiteX1" fmla="*/ 932688 w 2971800"/>
                      <a:gd name="connsiteY1" fmla="*/ 612648 h 1018032"/>
                      <a:gd name="connsiteX2" fmla="*/ 1795272 w 2971800"/>
                      <a:gd name="connsiteY2" fmla="*/ 402336 h 1018032"/>
                      <a:gd name="connsiteX3" fmla="*/ 2596896 w 2971800"/>
                      <a:gd name="connsiteY3" fmla="*/ 79248 h 1018032"/>
                      <a:gd name="connsiteX4" fmla="*/ 2971800 w 2971800"/>
                      <a:gd name="connsiteY4" fmla="*/ 0 h 101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1800" h="1018032">
                        <a:moveTo>
                          <a:pt x="0" y="1018032"/>
                        </a:moveTo>
                        <a:cubicBezTo>
                          <a:pt x="316738" y="866648"/>
                          <a:pt x="633476" y="715264"/>
                          <a:pt x="932688" y="612648"/>
                        </a:cubicBezTo>
                        <a:cubicBezTo>
                          <a:pt x="1231900" y="510032"/>
                          <a:pt x="1517904" y="491236"/>
                          <a:pt x="1795272" y="402336"/>
                        </a:cubicBezTo>
                        <a:cubicBezTo>
                          <a:pt x="2072640" y="313436"/>
                          <a:pt x="2400808" y="146304"/>
                          <a:pt x="2596896" y="79248"/>
                        </a:cubicBezTo>
                        <a:cubicBezTo>
                          <a:pt x="2792984" y="12192"/>
                          <a:pt x="2882392" y="6096"/>
                          <a:pt x="2971800" y="0"/>
                        </a:cubicBez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600">
                      <a:latin typeface="+mj-lt"/>
                    </a:endParaRPr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F6B8AF3-2A3D-4F24-B9A1-5C50DF0042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7607" y="226268"/>
                    <a:ext cx="952113" cy="3230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94EF5C-5D3C-4265-8478-4D198AB2C43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9554" y="475861"/>
                    <a:ext cx="703834" cy="238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3224D014-0757-4B54-94A7-1494EFF2D5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5496" y="732453"/>
                    <a:ext cx="406239" cy="13779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CF5FE53F-B118-4907-B3D0-B43A8A6B8D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60445" y="947057"/>
                    <a:ext cx="232794" cy="7899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93FDA248-4A36-4D51-BD28-0F1A0AB07B3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0" y="384888"/>
                    <a:ext cx="957712" cy="81648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1EC78C9E-5309-4CC2-8E8E-7B676BD906F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331" y="489857"/>
                    <a:ext cx="946987" cy="8073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77CFEC3-233A-4181-B81A-A804D1FC100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998" y="597159"/>
                    <a:ext cx="956691" cy="8156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19617CD4-06F1-43BB-874B-154EC30B0EE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331" y="692798"/>
                    <a:ext cx="954137" cy="81343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00D7CE8E-067A-4BE2-AE04-EA99BB6E93B0}"/>
                      </a:ext>
                    </a:extLst>
                  </p:cNvPr>
                  <p:cNvCxnSpPr/>
                  <p:nvPr/>
                </p:nvCxnSpPr>
                <p:spPr>
                  <a:xfrm>
                    <a:off x="2333" y="387221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95C8945-15DD-4F92-96DB-A5F3AD4435C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45737" y="254259"/>
                    <a:ext cx="1011047" cy="3500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BB87AD3-BB8D-4D42-A88A-0B620B8DCDB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701921" y="0"/>
                    <a:ext cx="232156" cy="1978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9912B9CE-8B24-4756-BA7F-F153A81C593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587621" y="118966"/>
                    <a:ext cx="113726" cy="969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86C4BD9-3B42-415E-8CA6-BC9239F7C92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284376" y="216937"/>
                    <a:ext cx="113726" cy="969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D30BDDD-6090-4215-A65B-77DCFDA2A8C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878494" y="263590"/>
                    <a:ext cx="206990" cy="1757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B87DE0C-05CC-43C6-86FC-05F370B6A45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486609" y="314908"/>
                    <a:ext cx="297053" cy="2522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747C8B68-C3A8-4F79-B571-560A7E19E2EF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276670" y="475861"/>
                    <a:ext cx="205105" cy="1743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DFFE8623-6C2C-4CB7-8297-7D972077CD2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043405" y="599492"/>
                    <a:ext cx="135001" cy="1145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F25BEF6-B068-4CA7-B641-A32667D0920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793811" y="734786"/>
                    <a:ext cx="82804" cy="7030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554048BA-4CEF-482D-AA7F-603EE22C198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506894" y="874745"/>
                    <a:ext cx="58166" cy="424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A269E9A8-0A7D-42A7-AC29-AD308D7C640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189654" y="996043"/>
                    <a:ext cx="76073" cy="551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9B08FF6A-54D5-4410-909C-453ECEF2894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26572" y="265923"/>
                    <a:ext cx="683260" cy="5822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419EA5B8-29E0-40CD-9E93-4D29D1D5415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2129" y="172617"/>
                    <a:ext cx="364604" cy="3103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A9DB8CC-6325-4AF1-9171-82403AD7DB5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24035" y="55984"/>
                    <a:ext cx="145796" cy="12395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9FBAB93-E002-4FCE-9C76-DA44A940ECE2}"/>
                      </a:ext>
                    </a:extLst>
                  </p:cNvPr>
                  <p:cNvCxnSpPr/>
                  <p:nvPr/>
                </p:nvCxnSpPr>
                <p:spPr>
                  <a:xfrm>
                    <a:off x="200609" y="548174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DF8352B8-78F5-4044-830F-265AE51BAEF4}"/>
                      </a:ext>
                    </a:extLst>
                  </p:cNvPr>
                  <p:cNvCxnSpPr/>
                  <p:nvPr/>
                </p:nvCxnSpPr>
                <p:spPr>
                  <a:xfrm>
                    <a:off x="389554" y="720790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5F5B3CA6-F0FC-4121-9B5A-B1990DB74EF6}"/>
                      </a:ext>
                    </a:extLst>
                  </p:cNvPr>
                  <p:cNvCxnSpPr/>
                  <p:nvPr/>
                </p:nvCxnSpPr>
                <p:spPr>
                  <a:xfrm>
                    <a:off x="580831" y="865415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0E25DDE-3E88-4EB1-9750-F04940EB33F9}"/>
                      </a:ext>
                    </a:extLst>
                  </p:cNvPr>
                  <p:cNvCxnSpPr/>
                  <p:nvPr/>
                </p:nvCxnSpPr>
                <p:spPr>
                  <a:xfrm>
                    <a:off x="755780" y="1031033"/>
                    <a:ext cx="4100" cy="4306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2911E49-2CE9-473C-A8B1-32D93B288D35}"/>
                  </a:ext>
                </a:extLst>
              </p:cNvPr>
              <p:cNvCxnSpPr/>
              <p:nvPr/>
            </p:nvCxnSpPr>
            <p:spPr>
              <a:xfrm>
                <a:off x="958427" y="2211495"/>
                <a:ext cx="4100" cy="43060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Image result for google maps pin">
              <a:extLst>
                <a:ext uri="{FF2B5EF4-FFF2-40B4-BE49-F238E27FC236}">
                  <a16:creationId xmlns:a16="http://schemas.microsoft.com/office/drawing/2014/main" id="{D06F902B-0662-408E-95FC-45A5E0C15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655" y="3400270"/>
              <a:ext cx="338272" cy="591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133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817347" y="1876001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7347" y="2196779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7347" y="2528574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7347" y="121632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2073" y="121632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0851" y="1216320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847" y="1655205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2585" y="196774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5924" y="2351825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84746" y="1965366"/>
            <a:ext cx="552629" cy="462823"/>
            <a:chOff x="7512908" y="1676406"/>
            <a:chExt cx="2183669" cy="1828806"/>
          </a:xfrm>
        </p:grpSpPr>
        <p:sp>
          <p:nvSpPr>
            <p:cNvPr id="19" name="Rectangle 18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62039" y="2076449"/>
            <a:ext cx="197708" cy="197708"/>
            <a:chOff x="3923276" y="2549617"/>
            <a:chExt cx="197708" cy="197708"/>
          </a:xfrm>
        </p:grpSpPr>
        <p:sp>
          <p:nvSpPr>
            <p:cNvPr id="9" name="Oval 8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26982" y="2429720"/>
            <a:ext cx="197708" cy="197708"/>
            <a:chOff x="3923276" y="2549617"/>
            <a:chExt cx="197708" cy="197708"/>
          </a:xfrm>
        </p:grpSpPr>
        <p:sp>
          <p:nvSpPr>
            <p:cNvPr id="28" name="Oval 2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62040" y="1765274"/>
            <a:ext cx="197708" cy="197708"/>
            <a:chOff x="3923276" y="2549617"/>
            <a:chExt cx="197708" cy="197708"/>
          </a:xfrm>
        </p:grpSpPr>
        <p:sp>
          <p:nvSpPr>
            <p:cNvPr id="31" name="Oval 30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35372" y="1214818"/>
            <a:ext cx="9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sizes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13698" y="3785050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3698" y="4105828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3698" y="4437623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3698" y="312536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8424" y="3125369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97202" y="3125369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5198" y="3564254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8936" y="387679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2275" y="4260874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909842" y="4006974"/>
            <a:ext cx="197708" cy="197708"/>
            <a:chOff x="3923276" y="2549617"/>
            <a:chExt cx="197708" cy="197708"/>
          </a:xfrm>
        </p:grpSpPr>
        <p:sp>
          <p:nvSpPr>
            <p:cNvPr id="52" name="Oval 51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2613" y="4315908"/>
            <a:ext cx="197708" cy="197708"/>
            <a:chOff x="3923276" y="2549617"/>
            <a:chExt cx="197708" cy="197708"/>
          </a:xfrm>
        </p:grpSpPr>
        <p:sp>
          <p:nvSpPr>
            <p:cNvPr id="55" name="Oval 54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62038" y="3674323"/>
            <a:ext cx="197708" cy="197708"/>
            <a:chOff x="3923276" y="2549617"/>
            <a:chExt cx="197708" cy="197708"/>
          </a:xfrm>
        </p:grpSpPr>
        <p:sp>
          <p:nvSpPr>
            <p:cNvPr id="58" name="Oval 5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33946" y="443551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233946" y="3649443"/>
            <a:ext cx="806580" cy="675505"/>
            <a:chOff x="7512908" y="1676406"/>
            <a:chExt cx="2183669" cy="1828806"/>
          </a:xfrm>
        </p:grpSpPr>
        <p:sp>
          <p:nvSpPr>
            <p:cNvPr id="88" name="Rectangle 87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2813698" y="5615355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13698" y="5936133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813698" y="6267928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13698" y="495567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648424" y="495567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97202" y="4955674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335198" y="539455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58936" y="57071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2275" y="6091179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5996690" y="5161629"/>
            <a:ext cx="1199290" cy="1004397"/>
            <a:chOff x="7512908" y="1676406"/>
            <a:chExt cx="2183669" cy="1828806"/>
          </a:xfrm>
        </p:grpSpPr>
        <p:sp>
          <p:nvSpPr>
            <p:cNvPr id="111" name="Rectangle 110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818038" y="5837279"/>
            <a:ext cx="197708" cy="197708"/>
            <a:chOff x="3923276" y="2549617"/>
            <a:chExt cx="197708" cy="197708"/>
          </a:xfrm>
        </p:grpSpPr>
        <p:sp>
          <p:nvSpPr>
            <p:cNvPr id="118" name="Oval 11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62036" y="6168247"/>
            <a:ext cx="197708" cy="197708"/>
            <a:chOff x="3923276" y="2549617"/>
            <a:chExt cx="197708" cy="197708"/>
          </a:xfrm>
        </p:grpSpPr>
        <p:sp>
          <p:nvSpPr>
            <p:cNvPr id="121" name="Oval 120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62037" y="5524659"/>
            <a:ext cx="197708" cy="197708"/>
            <a:chOff x="3923276" y="2549617"/>
            <a:chExt cx="197708" cy="197708"/>
          </a:xfrm>
        </p:grpSpPr>
        <p:sp>
          <p:nvSpPr>
            <p:cNvPr id="124" name="Oval 123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383105" y="6267100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large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27316" y="2528573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282369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817347" y="1876001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7347" y="2196779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7347" y="2528574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7347" y="121632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2073" y="121632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0851" y="1216320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8847" y="1655205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2585" y="1967747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5924" y="2351825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84746" y="1965366"/>
            <a:ext cx="552629" cy="462823"/>
            <a:chOff x="7512908" y="1676406"/>
            <a:chExt cx="2183669" cy="1828806"/>
          </a:xfrm>
        </p:grpSpPr>
        <p:sp>
          <p:nvSpPr>
            <p:cNvPr id="19" name="Rectangle 18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62039" y="2076449"/>
            <a:ext cx="197708" cy="197708"/>
            <a:chOff x="3923276" y="2549617"/>
            <a:chExt cx="197708" cy="197708"/>
          </a:xfrm>
        </p:grpSpPr>
        <p:sp>
          <p:nvSpPr>
            <p:cNvPr id="9" name="Oval 8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62038" y="2437650"/>
            <a:ext cx="197708" cy="197708"/>
            <a:chOff x="3923276" y="2549617"/>
            <a:chExt cx="197708" cy="197708"/>
          </a:xfrm>
        </p:grpSpPr>
        <p:sp>
          <p:nvSpPr>
            <p:cNvPr id="28" name="Oval 2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26010" y="1776112"/>
            <a:ext cx="197708" cy="197708"/>
            <a:chOff x="3923276" y="2549617"/>
            <a:chExt cx="197708" cy="197708"/>
          </a:xfrm>
        </p:grpSpPr>
        <p:sp>
          <p:nvSpPr>
            <p:cNvPr id="31" name="Oval 30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2813698" y="3785050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13698" y="4105828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3698" y="4437623"/>
            <a:ext cx="260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3698" y="312536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small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8424" y="3125369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97202" y="3125369"/>
            <a:ext cx="546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large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5198" y="3564254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Auto Correlation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8936" y="387679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Data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2275" y="4260874"/>
            <a:ext cx="179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Computational Ability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909842" y="4006974"/>
            <a:ext cx="197708" cy="197708"/>
            <a:chOff x="3923276" y="2549617"/>
            <a:chExt cx="197708" cy="197708"/>
          </a:xfrm>
        </p:grpSpPr>
        <p:sp>
          <p:nvSpPr>
            <p:cNvPr id="52" name="Oval 51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02613" y="4315908"/>
            <a:ext cx="197708" cy="197708"/>
            <a:chOff x="3923276" y="2549617"/>
            <a:chExt cx="197708" cy="197708"/>
          </a:xfrm>
        </p:grpSpPr>
        <p:sp>
          <p:nvSpPr>
            <p:cNvPr id="55" name="Oval 54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24212" y="3674323"/>
            <a:ext cx="197708" cy="197708"/>
            <a:chOff x="3923276" y="2549617"/>
            <a:chExt cx="197708" cy="197708"/>
          </a:xfrm>
        </p:grpSpPr>
        <p:sp>
          <p:nvSpPr>
            <p:cNvPr id="58" name="Oval 57"/>
            <p:cNvSpPr/>
            <p:nvPr/>
          </p:nvSpPr>
          <p:spPr>
            <a:xfrm>
              <a:off x="3923276" y="2549617"/>
              <a:ext cx="197708" cy="1977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999270" y="2625611"/>
              <a:ext cx="45719" cy="457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33946" y="3698714"/>
            <a:ext cx="806580" cy="675505"/>
            <a:chOff x="7512908" y="1676406"/>
            <a:chExt cx="2183669" cy="1828806"/>
          </a:xfrm>
        </p:grpSpPr>
        <p:sp>
          <p:nvSpPr>
            <p:cNvPr id="88" name="Rectangle 87"/>
            <p:cNvSpPr/>
            <p:nvPr/>
          </p:nvSpPr>
          <p:spPr>
            <a:xfrm>
              <a:off x="8114912" y="1676406"/>
              <a:ext cx="1581665" cy="158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512908" y="1923547"/>
              <a:ext cx="1581665" cy="158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7512908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094573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9094573" y="1676406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512908" y="3258071"/>
              <a:ext cx="602004" cy="24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185132" y="1819707"/>
            <a:ext cx="870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cs typeface="Times New Roman" panose="02020603050405020304" pitchFamily="18" charset="0"/>
              </a:rPr>
              <a:t>worst case scenario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89929" y="3648171"/>
            <a:ext cx="1066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most common scenario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35372" y="1214818"/>
            <a:ext cx="9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sizes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3946" y="443551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27316" y="2528573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34508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420130"/>
            <a:ext cx="12426656" cy="5474044"/>
            <a:chOff x="0" y="420130"/>
            <a:chExt cx="12426656" cy="5474044"/>
          </a:xfrm>
        </p:grpSpPr>
        <p:sp>
          <p:nvSpPr>
            <p:cNvPr id="32" name="Rectangle 31"/>
            <p:cNvSpPr/>
            <p:nvPr/>
          </p:nvSpPr>
          <p:spPr>
            <a:xfrm>
              <a:off x="111211" y="420130"/>
              <a:ext cx="12080789" cy="5474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536691"/>
              <a:ext cx="12192000" cy="5357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459002" y="119637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2459002" y="151715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459002" y="184894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59002" y="53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Small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93728" y="536692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Medium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2506" y="536692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Large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450" y="976398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68507" y="1286781"/>
              <a:ext cx="103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874" y="1672197"/>
              <a:ext cx="225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63342" y="1418297"/>
              <a:ext cx="197708" cy="197708"/>
              <a:chOff x="3923276" y="2549617"/>
              <a:chExt cx="197708" cy="19770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468637" y="1750092"/>
              <a:ext cx="197708" cy="197708"/>
              <a:chOff x="3923276" y="2549617"/>
              <a:chExt cx="197708" cy="19770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03695" y="1085646"/>
              <a:ext cx="197708" cy="197708"/>
              <a:chOff x="3923276" y="2549617"/>
              <a:chExt cx="197708" cy="1977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2443059" y="2409788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443059" y="273056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43059" y="306236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3972" y="221370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7915" y="2502015"/>
              <a:ext cx="103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0931" y="2885612"/>
              <a:ext cx="225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447399" y="2631712"/>
              <a:ext cx="197708" cy="197708"/>
              <a:chOff x="3923276" y="2549617"/>
              <a:chExt cx="197708" cy="19770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452694" y="2963507"/>
              <a:ext cx="197708" cy="197708"/>
              <a:chOff x="3923276" y="2549617"/>
              <a:chExt cx="197708" cy="19770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548988" y="2297089"/>
              <a:ext cx="197708" cy="197708"/>
              <a:chOff x="3923276" y="2549617"/>
              <a:chExt cx="197708" cy="19770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2443059" y="3659234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3059" y="3980012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443059" y="4311807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93973" y="3438438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77915" y="3750159"/>
              <a:ext cx="103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0931" y="4135058"/>
              <a:ext cx="225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7399" y="3881158"/>
              <a:ext cx="197708" cy="197708"/>
              <a:chOff x="3923276" y="2549617"/>
              <a:chExt cx="197708" cy="197708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452694" y="4212953"/>
              <a:ext cx="197708" cy="197708"/>
              <a:chOff x="3923276" y="2549617"/>
              <a:chExt cx="197708" cy="197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452313" y="3544445"/>
              <a:ext cx="197708" cy="197708"/>
              <a:chOff x="3923276" y="2549617"/>
              <a:chExt cx="197708" cy="19770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835795" y="1205176"/>
              <a:ext cx="1107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cs typeface="Times New Roman" panose="02020603050405020304" pitchFamily="18" charset="0"/>
                </a:rPr>
                <a:t>best case scenario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17005" y="570168"/>
              <a:ext cx="118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Block Sizes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294606" y="2338908"/>
              <a:ext cx="806580" cy="675505"/>
              <a:chOff x="5250102" y="1878268"/>
              <a:chExt cx="806580" cy="67550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250102" y="1878268"/>
                <a:ext cx="806580" cy="675505"/>
                <a:chOff x="7512908" y="1676406"/>
                <a:chExt cx="2183669" cy="1828806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5470504" y="2087363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294606" y="3487094"/>
              <a:ext cx="1199290" cy="1004397"/>
              <a:chOff x="5257535" y="2733323"/>
              <a:chExt cx="1199290" cy="100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257535" y="2733323"/>
                <a:ext cx="1199290" cy="1004397"/>
                <a:chOff x="7512908" y="1676406"/>
                <a:chExt cx="2183669" cy="1828806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5707571" y="311380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283316" y="1282065"/>
              <a:ext cx="552629" cy="462823"/>
              <a:chOff x="5273478" y="974243"/>
              <a:chExt cx="552629" cy="4628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273478" y="974243"/>
                <a:ext cx="552629" cy="462823"/>
                <a:chOff x="7512908" y="1676406"/>
                <a:chExt cx="2183669" cy="182880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5416583" y="11021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201085" y="119637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7201085" y="151715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7201085" y="184894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7345777" y="1396821"/>
              <a:ext cx="197708" cy="197708"/>
              <a:chOff x="3923276" y="2549617"/>
              <a:chExt cx="197708" cy="197708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210720" y="1750092"/>
              <a:ext cx="197708" cy="197708"/>
              <a:chOff x="3923276" y="2549617"/>
              <a:chExt cx="197708" cy="197708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7345778" y="1085646"/>
              <a:ext cx="197708" cy="197708"/>
              <a:chOff x="3923276" y="2549617"/>
              <a:chExt cx="197708" cy="197708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>
              <a:off x="7212765" y="2413195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212765" y="273397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212765" y="3065768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8308909" y="2635119"/>
              <a:ext cx="197708" cy="197708"/>
              <a:chOff x="3923276" y="2549617"/>
              <a:chExt cx="197708" cy="19770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301680" y="2944053"/>
              <a:ext cx="197708" cy="197708"/>
              <a:chOff x="3923276" y="2549617"/>
              <a:chExt cx="197708" cy="197708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361105" y="2302468"/>
              <a:ext cx="197708" cy="197708"/>
              <a:chOff x="3923276" y="2549617"/>
              <a:chExt cx="197708" cy="197708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9" name="Straight Arrow Connector 138"/>
            <p:cNvCxnSpPr/>
            <p:nvPr/>
          </p:nvCxnSpPr>
          <p:spPr>
            <a:xfrm>
              <a:off x="7206380" y="3657674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206380" y="3978452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7206380" y="4310247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9210720" y="3879598"/>
              <a:ext cx="197708" cy="197708"/>
              <a:chOff x="3923276" y="2549617"/>
              <a:chExt cx="197708" cy="197708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7354718" y="4210566"/>
              <a:ext cx="197708" cy="197708"/>
              <a:chOff x="3923276" y="2549617"/>
              <a:chExt cx="197708" cy="197708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7354719" y="3566978"/>
              <a:ext cx="197708" cy="197708"/>
              <a:chOff x="3923276" y="2549617"/>
              <a:chExt cx="197708" cy="197708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0134098" y="2338908"/>
              <a:ext cx="806580" cy="675505"/>
              <a:chOff x="5250102" y="1878268"/>
              <a:chExt cx="806580" cy="675505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5250102" y="1878268"/>
                <a:ext cx="806580" cy="675505"/>
                <a:chOff x="7512908" y="1676406"/>
                <a:chExt cx="2183669" cy="1828806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TextBox 193"/>
              <p:cNvSpPr txBox="1"/>
              <p:nvPr/>
            </p:nvSpPr>
            <p:spPr>
              <a:xfrm>
                <a:off x="5470504" y="2087363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0138702" y="3450023"/>
              <a:ext cx="1199290" cy="1004397"/>
              <a:chOff x="5257535" y="2733323"/>
              <a:chExt cx="1199290" cy="1004397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5257535" y="2733323"/>
                <a:ext cx="1199290" cy="1004397"/>
                <a:chOff x="7512908" y="1676406"/>
                <a:chExt cx="2183669" cy="1828806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/>
              <p:cNvSpPr txBox="1"/>
              <p:nvPr/>
            </p:nvSpPr>
            <p:spPr>
              <a:xfrm>
                <a:off x="5707571" y="311380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</a:t>
                </a: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0175773" y="1269708"/>
              <a:ext cx="552629" cy="462823"/>
              <a:chOff x="5273478" y="974243"/>
              <a:chExt cx="552629" cy="462823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5273478" y="974243"/>
                <a:ext cx="552629" cy="462823"/>
                <a:chOff x="7512908" y="1676406"/>
                <a:chExt cx="2183669" cy="182880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TextBox 211"/>
              <p:cNvSpPr txBox="1"/>
              <p:nvPr/>
            </p:nvSpPr>
            <p:spPr>
              <a:xfrm>
                <a:off x="5416583" y="11021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</p:grpSp>
        <p:cxnSp>
          <p:nvCxnSpPr>
            <p:cNvPr id="219" name="Straight Arrow Connector 218"/>
            <p:cNvCxnSpPr/>
            <p:nvPr/>
          </p:nvCxnSpPr>
          <p:spPr>
            <a:xfrm>
              <a:off x="2459002" y="491480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459002" y="523558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459002" y="556737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696193" y="4695404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368507" y="5020838"/>
              <a:ext cx="103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6874" y="5390627"/>
              <a:ext cx="225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2603694" y="5115251"/>
              <a:ext cx="197708" cy="197708"/>
              <a:chOff x="3923276" y="2549617"/>
              <a:chExt cx="197708" cy="197708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2603693" y="5476452"/>
              <a:ext cx="197708" cy="197708"/>
              <a:chOff x="3923276" y="2549617"/>
              <a:chExt cx="197708" cy="197708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4467665" y="4814914"/>
              <a:ext cx="197708" cy="197708"/>
              <a:chOff x="3923276" y="2549617"/>
              <a:chExt cx="197708" cy="197708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4" name="Straight Arrow Connector 243"/>
            <p:cNvCxnSpPr/>
            <p:nvPr/>
          </p:nvCxnSpPr>
          <p:spPr>
            <a:xfrm>
              <a:off x="7202979" y="491480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7202979" y="523558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7202979" y="556737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/>
            <p:cNvGrpSpPr/>
            <p:nvPr/>
          </p:nvGrpSpPr>
          <p:grpSpPr>
            <a:xfrm>
              <a:off x="8299123" y="5136727"/>
              <a:ext cx="197708" cy="197708"/>
              <a:chOff x="3923276" y="2549617"/>
              <a:chExt cx="197708" cy="197708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8291894" y="5445661"/>
              <a:ext cx="197708" cy="197708"/>
              <a:chOff x="3923276" y="2549617"/>
              <a:chExt cx="197708" cy="197708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9213493" y="4804076"/>
              <a:ext cx="197708" cy="197708"/>
              <a:chOff x="3923276" y="2549617"/>
              <a:chExt cx="197708" cy="197708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5866992" y="4925970"/>
              <a:ext cx="128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worst case scenario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999447" y="4751056"/>
              <a:ext cx="14272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most common scenario</a:t>
              </a: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5300933" y="5021141"/>
              <a:ext cx="552629" cy="462823"/>
              <a:chOff x="5273478" y="974243"/>
              <a:chExt cx="552629" cy="46282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5273478" y="974243"/>
                <a:ext cx="552629" cy="462823"/>
                <a:chOff x="7512908" y="1676406"/>
                <a:chExt cx="2183669" cy="1828806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6" name="TextBox 275"/>
              <p:cNvSpPr txBox="1"/>
              <p:nvPr/>
            </p:nvSpPr>
            <p:spPr>
              <a:xfrm>
                <a:off x="5416583" y="11021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10134098" y="4860502"/>
              <a:ext cx="806580" cy="675505"/>
              <a:chOff x="5250102" y="1878268"/>
              <a:chExt cx="806580" cy="675505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5250102" y="1878268"/>
                <a:ext cx="806580" cy="675505"/>
                <a:chOff x="7512908" y="1676406"/>
                <a:chExt cx="2183669" cy="1828806"/>
              </a:xfrm>
            </p:grpSpPr>
            <p:sp>
              <p:nvSpPr>
                <p:cNvPr id="286" name="Rectangle 285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TextBox 284"/>
              <p:cNvSpPr txBox="1"/>
              <p:nvPr/>
            </p:nvSpPr>
            <p:spPr>
              <a:xfrm>
                <a:off x="5470504" y="2087363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sp>
          <p:nvSpPr>
            <p:cNvPr id="296" name="TextBox 295"/>
            <p:cNvSpPr txBox="1"/>
            <p:nvPr/>
          </p:nvSpPr>
          <p:spPr>
            <a:xfrm>
              <a:off x="7181977" y="5649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Small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016703" y="564900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Medium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9065481" y="5649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Large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0025615" y="548431"/>
              <a:ext cx="118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Block Sizes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25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" y="-803188"/>
            <a:ext cx="7327556" cy="10626810"/>
            <a:chOff x="1" y="-803188"/>
            <a:chExt cx="7327556" cy="10626810"/>
          </a:xfrm>
        </p:grpSpPr>
        <p:sp>
          <p:nvSpPr>
            <p:cNvPr id="2" name="Rectangle 1"/>
            <p:cNvSpPr/>
            <p:nvPr/>
          </p:nvSpPr>
          <p:spPr>
            <a:xfrm>
              <a:off x="1" y="-803188"/>
              <a:ext cx="7327556" cy="10626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332226" y="47195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2332226" y="36797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332226" y="699768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332226" y="-61248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Small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66952" y="-61248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Medium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5730" y="-612486"/>
              <a:ext cx="57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Large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3726" y="-173601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7464" y="138941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0803" y="523019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336566" y="269119"/>
              <a:ext cx="197708" cy="197708"/>
              <a:chOff x="3923276" y="2549617"/>
              <a:chExt cx="197708" cy="19770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1861" y="600914"/>
              <a:ext cx="197708" cy="197708"/>
              <a:chOff x="3923276" y="2549617"/>
              <a:chExt cx="197708" cy="19770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476919" y="-63532"/>
              <a:ext cx="197708" cy="197708"/>
              <a:chOff x="3923276" y="2549617"/>
              <a:chExt cx="197708" cy="1977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2316283" y="1260610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316283" y="1581388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316283" y="191318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7783" y="1039814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61521" y="1352356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4860" y="1736434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320623" y="1482534"/>
              <a:ext cx="197708" cy="197708"/>
              <a:chOff x="3923276" y="2549617"/>
              <a:chExt cx="197708" cy="19770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325918" y="1814329"/>
              <a:ext cx="197708" cy="197708"/>
              <a:chOff x="3923276" y="2549617"/>
              <a:chExt cx="197708" cy="19770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422212" y="1147911"/>
              <a:ext cx="197708" cy="197708"/>
              <a:chOff x="3923276" y="2549617"/>
              <a:chExt cx="197708" cy="19770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2316283" y="251005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316283" y="2830834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316283" y="3162629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37783" y="2289260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61521" y="2601802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4860" y="2985880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320623" y="2731980"/>
              <a:ext cx="197708" cy="197708"/>
              <a:chOff x="3923276" y="2549617"/>
              <a:chExt cx="197708" cy="197708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325918" y="3063775"/>
              <a:ext cx="197708" cy="197708"/>
              <a:chOff x="3923276" y="2549617"/>
              <a:chExt cx="197708" cy="19770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25537" y="2395267"/>
              <a:ext cx="197708" cy="197708"/>
              <a:chOff x="3923276" y="2549617"/>
              <a:chExt cx="197708" cy="19770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065160" y="552080"/>
              <a:ext cx="1596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cs typeface="Times New Roman" panose="02020603050405020304" pitchFamily="18" charset="0"/>
                </a:rPr>
                <a:t>best case scenario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90229" y="-579010"/>
              <a:ext cx="966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Block Sizes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167830" y="1115588"/>
              <a:ext cx="806580" cy="675505"/>
              <a:chOff x="5250102" y="1878268"/>
              <a:chExt cx="806580" cy="67550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250102" y="1878268"/>
                <a:ext cx="806580" cy="675505"/>
                <a:chOff x="7512908" y="1676406"/>
                <a:chExt cx="2183669" cy="1828806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5470504" y="2087363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167830" y="2201989"/>
              <a:ext cx="1199290" cy="1004397"/>
              <a:chOff x="5257535" y="2733323"/>
              <a:chExt cx="1199290" cy="100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257535" y="2733323"/>
                <a:ext cx="1199290" cy="1004397"/>
                <a:chOff x="7512908" y="1676406"/>
                <a:chExt cx="2183669" cy="1828806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5707571" y="311380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56540" y="58745"/>
              <a:ext cx="552629" cy="462823"/>
              <a:chOff x="5273478" y="974243"/>
              <a:chExt cx="552629" cy="46282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273478" y="974243"/>
                <a:ext cx="552629" cy="462823"/>
                <a:chOff x="7512908" y="1676406"/>
                <a:chExt cx="2183669" cy="182880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5416583" y="11021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2332226" y="507789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332226" y="539867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332226" y="573046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476918" y="5278341"/>
              <a:ext cx="197708" cy="197708"/>
              <a:chOff x="3923276" y="2549617"/>
              <a:chExt cx="197708" cy="197708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341861" y="5631612"/>
              <a:ext cx="197708" cy="197708"/>
              <a:chOff x="3923276" y="2549617"/>
              <a:chExt cx="197708" cy="197708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476919" y="4967166"/>
              <a:ext cx="197708" cy="197708"/>
              <a:chOff x="3923276" y="2549617"/>
              <a:chExt cx="197708" cy="197708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>
              <a:off x="2343906" y="6294715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343906" y="661549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2343906" y="6947288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3440050" y="6516639"/>
              <a:ext cx="197708" cy="197708"/>
              <a:chOff x="3923276" y="2549617"/>
              <a:chExt cx="197708" cy="19770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432821" y="6825573"/>
              <a:ext cx="197708" cy="197708"/>
              <a:chOff x="3923276" y="2549617"/>
              <a:chExt cx="197708" cy="197708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492246" y="6183988"/>
              <a:ext cx="197708" cy="197708"/>
              <a:chOff x="3923276" y="2549617"/>
              <a:chExt cx="197708" cy="197708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9" name="Straight Arrow Connector 138"/>
            <p:cNvCxnSpPr/>
            <p:nvPr/>
          </p:nvCxnSpPr>
          <p:spPr>
            <a:xfrm>
              <a:off x="2337521" y="7539194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37521" y="7859972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2337521" y="8191767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4341861" y="7761118"/>
              <a:ext cx="197708" cy="197708"/>
              <a:chOff x="3923276" y="2549617"/>
              <a:chExt cx="197708" cy="197708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485859" y="8092086"/>
              <a:ext cx="197708" cy="197708"/>
              <a:chOff x="3923276" y="2549617"/>
              <a:chExt cx="197708" cy="197708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485860" y="7448498"/>
              <a:ext cx="197708" cy="197708"/>
              <a:chOff x="3923276" y="2549617"/>
              <a:chExt cx="197708" cy="197708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265239" y="6146286"/>
              <a:ext cx="806580" cy="675505"/>
              <a:chOff x="5250102" y="1878268"/>
              <a:chExt cx="806580" cy="675505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5250102" y="1878268"/>
                <a:ext cx="806580" cy="675505"/>
                <a:chOff x="7512908" y="1676406"/>
                <a:chExt cx="2183669" cy="1828806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TextBox 193"/>
              <p:cNvSpPr txBox="1"/>
              <p:nvPr/>
            </p:nvSpPr>
            <p:spPr>
              <a:xfrm>
                <a:off x="5470504" y="2087363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5269843" y="7232687"/>
              <a:ext cx="1199290" cy="1004397"/>
              <a:chOff x="5257535" y="2733323"/>
              <a:chExt cx="1199290" cy="1004397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5257535" y="2733323"/>
                <a:ext cx="1199290" cy="1004397"/>
                <a:chOff x="7512908" y="1676406"/>
                <a:chExt cx="2183669" cy="1828806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TextBox 202"/>
              <p:cNvSpPr txBox="1"/>
              <p:nvPr/>
            </p:nvSpPr>
            <p:spPr>
              <a:xfrm>
                <a:off x="5707571" y="311380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</a:t>
                </a: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5306914" y="5151228"/>
              <a:ext cx="552629" cy="462823"/>
              <a:chOff x="5273478" y="974243"/>
              <a:chExt cx="552629" cy="462823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5273478" y="974243"/>
                <a:ext cx="552629" cy="462823"/>
                <a:chOff x="7512908" y="1676406"/>
                <a:chExt cx="2183669" cy="182880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TextBox 211"/>
              <p:cNvSpPr txBox="1"/>
              <p:nvPr/>
            </p:nvSpPr>
            <p:spPr>
              <a:xfrm>
                <a:off x="5416583" y="11021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</p:grpSp>
        <p:cxnSp>
          <p:nvCxnSpPr>
            <p:cNvPr id="219" name="Straight Arrow Connector 218"/>
            <p:cNvCxnSpPr/>
            <p:nvPr/>
          </p:nvCxnSpPr>
          <p:spPr>
            <a:xfrm>
              <a:off x="2332226" y="3765625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332226" y="408640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332226" y="4418198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853726" y="3544829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377464" y="3857371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60803" y="4241449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2476918" y="3966073"/>
              <a:ext cx="197708" cy="197708"/>
              <a:chOff x="3923276" y="2549617"/>
              <a:chExt cx="197708" cy="197708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2476917" y="4327274"/>
              <a:ext cx="197708" cy="197708"/>
              <a:chOff x="3923276" y="2549617"/>
              <a:chExt cx="197708" cy="197708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4340889" y="3665736"/>
              <a:ext cx="197708" cy="197708"/>
              <a:chOff x="3923276" y="2549617"/>
              <a:chExt cx="197708" cy="197708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4" name="Straight Arrow Connector 243"/>
            <p:cNvCxnSpPr/>
            <p:nvPr/>
          </p:nvCxnSpPr>
          <p:spPr>
            <a:xfrm>
              <a:off x="2334120" y="8796323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2334120" y="9117101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2334120" y="9448896"/>
              <a:ext cx="2607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/>
            <p:cNvGrpSpPr/>
            <p:nvPr/>
          </p:nvGrpSpPr>
          <p:grpSpPr>
            <a:xfrm>
              <a:off x="3430264" y="9018247"/>
              <a:ext cx="197708" cy="197708"/>
              <a:chOff x="3923276" y="2549617"/>
              <a:chExt cx="197708" cy="197708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3423035" y="9327181"/>
              <a:ext cx="197708" cy="197708"/>
              <a:chOff x="3923276" y="2549617"/>
              <a:chExt cx="197708" cy="197708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4344634" y="8685596"/>
              <a:ext cx="197708" cy="197708"/>
              <a:chOff x="3923276" y="2549617"/>
              <a:chExt cx="197708" cy="197708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3923276" y="2549617"/>
                <a:ext cx="197708" cy="1977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999270" y="2625611"/>
                <a:ext cx="45719" cy="457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5098282" y="4248763"/>
              <a:ext cx="1746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worst case scenario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156540" y="9298896"/>
              <a:ext cx="206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most common scenario</a:t>
              </a: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5174157" y="3785466"/>
              <a:ext cx="552629" cy="462823"/>
              <a:chOff x="5273478" y="974243"/>
              <a:chExt cx="552629" cy="46282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5273478" y="974243"/>
                <a:ext cx="552629" cy="462823"/>
                <a:chOff x="7512908" y="1676406"/>
                <a:chExt cx="2183669" cy="1828806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6" name="TextBox 275"/>
              <p:cNvSpPr txBox="1"/>
              <p:nvPr/>
            </p:nvSpPr>
            <p:spPr>
              <a:xfrm>
                <a:off x="5416583" y="11021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5251628" y="8632561"/>
              <a:ext cx="806580" cy="675505"/>
              <a:chOff x="5250102" y="1878268"/>
              <a:chExt cx="806580" cy="675505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5250102" y="1878268"/>
                <a:ext cx="806580" cy="675505"/>
                <a:chOff x="7512908" y="1676406"/>
                <a:chExt cx="2183669" cy="1828806"/>
              </a:xfrm>
            </p:grpSpPr>
            <p:sp>
              <p:nvSpPr>
                <p:cNvPr id="286" name="Rectangle 285"/>
                <p:cNvSpPr/>
                <p:nvPr/>
              </p:nvSpPr>
              <p:spPr>
                <a:xfrm>
                  <a:off x="8114912" y="1676406"/>
                  <a:ext cx="1581665" cy="158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7512908" y="1923547"/>
                  <a:ext cx="1581665" cy="158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/>
                <p:cNvCxnSpPr/>
                <p:nvPr/>
              </p:nvCxnSpPr>
              <p:spPr>
                <a:xfrm flipV="1">
                  <a:off x="7512908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flipV="1">
                  <a:off x="9094573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flipV="1">
                  <a:off x="9094573" y="1676406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V="1">
                  <a:off x="7512908" y="3258071"/>
                  <a:ext cx="602004" cy="2471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TextBox 284"/>
              <p:cNvSpPr txBox="1"/>
              <p:nvPr/>
            </p:nvSpPr>
            <p:spPr>
              <a:xfrm>
                <a:off x="5470504" y="2087363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</a:p>
            </p:txBody>
          </p:sp>
        </p:grpSp>
        <p:sp>
          <p:nvSpPr>
            <p:cNvPr id="222" name="TextBox 221"/>
            <p:cNvSpPr txBox="1"/>
            <p:nvPr/>
          </p:nvSpPr>
          <p:spPr>
            <a:xfrm>
              <a:off x="803933" y="4879957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327671" y="5192499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11010" y="5576577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803933" y="6133617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327671" y="6446159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1010" y="6830237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03933" y="7395466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327671" y="7708008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1010" y="8092086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00939" y="8630561"/>
              <a:ext cx="14061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Auto Correlation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324677" y="8943103"/>
              <a:ext cx="845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Data Size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08016" y="9327181"/>
              <a:ext cx="1795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Times New Roman" panose="02020603050405020304" pitchFamily="18" charset="0"/>
                </a:rPr>
                <a:t>Computational 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87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5703" y="1658200"/>
            <a:ext cx="6838287" cy="2898293"/>
            <a:chOff x="4411886" y="1795687"/>
            <a:chExt cx="6838287" cy="2898293"/>
          </a:xfrm>
        </p:grpSpPr>
        <p:grpSp>
          <p:nvGrpSpPr>
            <p:cNvPr id="5" name="Group 4"/>
            <p:cNvGrpSpPr/>
            <p:nvPr/>
          </p:nvGrpSpPr>
          <p:grpSpPr>
            <a:xfrm>
              <a:off x="5623037" y="2188042"/>
              <a:ext cx="3210978" cy="274321"/>
              <a:chOff x="4376671" y="1825057"/>
              <a:chExt cx="3210978" cy="27432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376671" y="1825058"/>
                <a:ext cx="3210978" cy="274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5016751" y="1825058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9691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65683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47569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623037" y="2597300"/>
              <a:ext cx="3210978" cy="274321"/>
              <a:chOff x="4376671" y="1825057"/>
              <a:chExt cx="3210978" cy="27432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376671" y="1825058"/>
                <a:ext cx="3210978" cy="274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016751" y="1825058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9691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65683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947569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623037" y="3006558"/>
              <a:ext cx="3210978" cy="274321"/>
              <a:chOff x="4376671" y="1825057"/>
              <a:chExt cx="3210978" cy="27432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376671" y="1825058"/>
                <a:ext cx="3210978" cy="274320"/>
              </a:xfrm>
              <a:prstGeom prst="rect">
                <a:avLst/>
              </a:prstGeom>
              <a:noFill/>
              <a:ln>
                <a:solidFill>
                  <a:srgbClr val="0028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016751" y="1825058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29691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65683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947569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623037" y="3415816"/>
              <a:ext cx="3210978" cy="274321"/>
              <a:chOff x="4376671" y="1825057"/>
              <a:chExt cx="3210978" cy="27432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376671" y="1825058"/>
                <a:ext cx="3210978" cy="274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016751" y="1825058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29691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65683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47569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23037" y="3825074"/>
              <a:ext cx="3210978" cy="274321"/>
              <a:chOff x="4376671" y="1825057"/>
              <a:chExt cx="3210978" cy="27432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376671" y="1825058"/>
                <a:ext cx="3210978" cy="274320"/>
              </a:xfrm>
              <a:prstGeom prst="rect">
                <a:avLst/>
              </a:prstGeom>
              <a:noFill/>
              <a:ln>
                <a:solidFill>
                  <a:srgbClr val="0028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5016751" y="1825058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29691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656831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947569" y="1825057"/>
                <a:ext cx="0" cy="274320"/>
              </a:xfrm>
              <a:prstGeom prst="line">
                <a:avLst/>
              </a:prstGeom>
              <a:ln w="12700">
                <a:solidFill>
                  <a:srgbClr val="0028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5623037" y="2188042"/>
              <a:ext cx="64008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68122" y="2598303"/>
              <a:ext cx="64008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05723" y="3006558"/>
              <a:ext cx="64008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43277" y="3415816"/>
              <a:ext cx="653453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3935" y="3825074"/>
              <a:ext cx="64008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164632" y="3457795"/>
              <a:ext cx="2085541" cy="738664"/>
              <a:chOff x="9044763" y="3453833"/>
              <a:chExt cx="2085541" cy="73866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044763" y="3480414"/>
                <a:ext cx="64008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724150" y="3453833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Test set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044763" y="3863141"/>
                <a:ext cx="640080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724150" y="3823165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set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401537" y="1795687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Whole dataset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5623037" y="1980353"/>
              <a:ext cx="778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>
              <a:off x="8044936" y="1980353"/>
              <a:ext cx="789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8193935" y="4267843"/>
              <a:ext cx="6400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74866" y="4324648"/>
              <a:ext cx="716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fold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1886" y="2142277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Iteration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1886" y="257104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Iteration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1886" y="2998979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Iteration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1886" y="3401761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Iteration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1886" y="3837275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Iteration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86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20119" y="1507985"/>
            <a:ext cx="5519753" cy="5088803"/>
            <a:chOff x="3920119" y="1507985"/>
            <a:chExt cx="5519753" cy="5088803"/>
          </a:xfrm>
        </p:grpSpPr>
        <p:grpSp>
          <p:nvGrpSpPr>
            <p:cNvPr id="3" name="Group 2"/>
            <p:cNvGrpSpPr/>
            <p:nvPr/>
          </p:nvGrpSpPr>
          <p:grpSpPr>
            <a:xfrm>
              <a:off x="3920119" y="1507985"/>
              <a:ext cx="3863504" cy="5088803"/>
              <a:chOff x="3920119" y="1507985"/>
              <a:chExt cx="3863504" cy="5088803"/>
            </a:xfrm>
          </p:grpSpPr>
          <p:grpSp>
            <p:nvGrpSpPr>
              <p:cNvPr id="9" name="Group 8"/>
              <p:cNvGrpSpPr/>
              <p:nvPr/>
            </p:nvGrpSpPr>
            <p:grpSpPr>
              <a:xfrm rot="16200000">
                <a:off x="3307469" y="2120635"/>
                <a:ext cx="5088803" cy="3863504"/>
                <a:chOff x="7551335" y="4120005"/>
                <a:chExt cx="3388653" cy="257272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>
                  <a:biLevel thresh="50000"/>
                </a:blip>
                <a:srcRect l="29064" r="28230"/>
                <a:stretch/>
              </p:blipFill>
              <p:spPr>
                <a:xfrm rot="5400000">
                  <a:off x="7959301" y="3712039"/>
                  <a:ext cx="2572722" cy="3388653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8322590" y="4943958"/>
                  <a:ext cx="1162373" cy="790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4726561" y="3591534"/>
                <a:ext cx="2279694" cy="2311109"/>
                <a:chOff x="1732417" y="2535466"/>
                <a:chExt cx="2279694" cy="2311109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760235" y="3501584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964847" y="3194886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576990" y="4285101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732417" y="2535466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789830" y="4219218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784533" y="2555699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450637" y="2715582"/>
                  <a:ext cx="561474" cy="5614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250112" y="4161408"/>
                  <a:ext cx="561474" cy="561474"/>
                </a:xfrm>
                <a:prstGeom prst="ellipse">
                  <a:avLst/>
                </a:prstGeom>
                <a:pattFill prst="dkVert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223059" y="3088847"/>
                  <a:ext cx="561474" cy="561474"/>
                </a:xfrm>
                <a:prstGeom prst="ellipse">
                  <a:avLst/>
                </a:prstGeom>
                <a:pattFill prst="dkVert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6" idx="5"/>
                  <a:endCxn id="15" idx="1"/>
                </p:cNvCxnSpPr>
                <p:nvPr/>
              </p:nvCxnSpPr>
              <p:spPr>
                <a:xfrm>
                  <a:off x="2702307" y="3568095"/>
                  <a:ext cx="630031" cy="6755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17"/>
              <p:cNvSpPr/>
              <p:nvPr/>
            </p:nvSpPr>
            <p:spPr>
              <a:xfrm>
                <a:off x="5338643" y="4772724"/>
                <a:ext cx="561474" cy="5614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06983" y="4527582"/>
                <a:ext cx="561474" cy="5614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05730" y="5341169"/>
                <a:ext cx="561474" cy="5614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83343" y="4144915"/>
                <a:ext cx="561474" cy="5614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05234" y="4916469"/>
                <a:ext cx="561474" cy="5614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7828491" y="5477943"/>
              <a:ext cx="561474" cy="561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456744" y="5477943"/>
              <a:ext cx="561474" cy="561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141430" y="5219300"/>
              <a:ext cx="561474" cy="561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878398" y="5531282"/>
              <a:ext cx="561474" cy="561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17883" y="5108345"/>
              <a:ext cx="561474" cy="561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07233" y="5629359"/>
              <a:ext cx="561474" cy="561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73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499FE6-7384-4075-9A57-3A0FE38BD8F5}"/>
              </a:ext>
            </a:extLst>
          </p:cNvPr>
          <p:cNvGrpSpPr/>
          <p:nvPr/>
        </p:nvGrpSpPr>
        <p:grpSpPr>
          <a:xfrm>
            <a:off x="731520" y="955964"/>
            <a:ext cx="10374284" cy="4056611"/>
            <a:chOff x="731520" y="955964"/>
            <a:chExt cx="10374284" cy="40566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A6233C-6AE2-472B-9B40-94CFFF355E28}"/>
                </a:ext>
              </a:extLst>
            </p:cNvPr>
            <p:cNvSpPr/>
            <p:nvPr/>
          </p:nvSpPr>
          <p:spPr>
            <a:xfrm>
              <a:off x="731520" y="955964"/>
              <a:ext cx="10374284" cy="4056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A5A5D72-0168-440E-847E-57BE88A685D2}"/>
                </a:ext>
              </a:extLst>
            </p:cNvPr>
            <p:cNvGrpSpPr/>
            <p:nvPr/>
          </p:nvGrpSpPr>
          <p:grpSpPr>
            <a:xfrm>
              <a:off x="782175" y="1469726"/>
              <a:ext cx="10255973" cy="3470243"/>
              <a:chOff x="705173" y="2258997"/>
              <a:chExt cx="10255973" cy="3470243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FE52E57-5BA9-40F7-ABE8-2D08041B119E}"/>
                  </a:ext>
                </a:extLst>
              </p:cNvPr>
              <p:cNvCxnSpPr>
                <a:stCxn id="93" idx="6"/>
              </p:cNvCxnSpPr>
              <p:nvPr/>
            </p:nvCxnSpPr>
            <p:spPr>
              <a:xfrm>
                <a:off x="2369130" y="4216919"/>
                <a:ext cx="6860874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0C0ED9A-C35D-4069-B7D8-FD5E08E2298A}"/>
                  </a:ext>
                </a:extLst>
              </p:cNvPr>
              <p:cNvSpPr/>
              <p:nvPr/>
            </p:nvSpPr>
            <p:spPr>
              <a:xfrm>
                <a:off x="1943103" y="4003905"/>
                <a:ext cx="426027" cy="4260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5F77796-3741-4E91-817F-9D19FE959BB5}"/>
                  </a:ext>
                </a:extLst>
              </p:cNvPr>
              <p:cNvSpPr/>
              <p:nvPr/>
            </p:nvSpPr>
            <p:spPr>
              <a:xfrm>
                <a:off x="6610354" y="4003905"/>
                <a:ext cx="426027" cy="4260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988FE17-C403-4617-892A-97F9B9DE739C}"/>
                  </a:ext>
                </a:extLst>
              </p:cNvPr>
              <p:cNvSpPr/>
              <p:nvPr/>
            </p:nvSpPr>
            <p:spPr>
              <a:xfrm>
                <a:off x="9246576" y="4003904"/>
                <a:ext cx="426027" cy="4260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E36F5A-6240-451F-9B3C-D91CA5E4802C}"/>
                  </a:ext>
                </a:extLst>
              </p:cNvPr>
              <p:cNvSpPr txBox="1"/>
              <p:nvPr/>
            </p:nvSpPr>
            <p:spPr>
              <a:xfrm>
                <a:off x="1254909" y="5372751"/>
                <a:ext cx="1788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purely stochastic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6CCE12-24BC-44F9-A97C-4A0766BB5B83}"/>
                  </a:ext>
                </a:extLst>
              </p:cNvPr>
              <p:cNvSpPr txBox="1"/>
              <p:nvPr/>
            </p:nvSpPr>
            <p:spPr>
              <a:xfrm>
                <a:off x="6515745" y="5390686"/>
                <a:ext cx="694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causal</a:t>
                </a:r>
              </a:p>
            </p:txBody>
          </p:sp>
          <p:sp>
            <p:nvSpPr>
              <p:cNvPr id="102" name="Left Brace 101">
                <a:extLst>
                  <a:ext uri="{FF2B5EF4-FFF2-40B4-BE49-F238E27FC236}">
                    <a16:creationId xmlns:a16="http://schemas.microsoft.com/office/drawing/2014/main" id="{5107C497-A416-4A3A-B0F5-2CBE7AE17334}"/>
                  </a:ext>
                </a:extLst>
              </p:cNvPr>
              <p:cNvSpPr/>
              <p:nvPr/>
            </p:nvSpPr>
            <p:spPr>
              <a:xfrm rot="16200000">
                <a:off x="6828918" y="1434395"/>
                <a:ext cx="359222" cy="7449738"/>
              </a:xfrm>
              <a:prstGeom prst="leftBrace">
                <a:avLst>
                  <a:gd name="adj1" fmla="val 53232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95A7841-75A4-4916-851F-DFFA604E9D8B}"/>
                  </a:ext>
                </a:extLst>
              </p:cNvPr>
              <p:cNvSpPr txBox="1"/>
              <p:nvPr/>
            </p:nvSpPr>
            <p:spPr>
              <a:xfrm>
                <a:off x="705173" y="3930440"/>
                <a:ext cx="1207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i="1" dirty="0">
                    <a:latin typeface="+mj-lt"/>
                  </a:rPr>
                  <a:t>Total </a:t>
                </a:r>
                <a:r>
                  <a:rPr lang="en-US" sz="1600" i="1" dirty="0" err="1">
                    <a:latin typeface="+mj-lt"/>
                  </a:rPr>
                  <a:t>apriori</a:t>
                </a:r>
                <a:r>
                  <a:rPr lang="en-US" sz="1600" i="1" dirty="0">
                    <a:latin typeface="+mj-lt"/>
                  </a:rPr>
                  <a:t> ignorance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A45DFAD-4F2B-4D90-902E-B52B3D320392}"/>
                  </a:ext>
                </a:extLst>
              </p:cNvPr>
              <p:cNvSpPr txBox="1"/>
              <p:nvPr/>
            </p:nvSpPr>
            <p:spPr>
              <a:xfrm>
                <a:off x="9756676" y="3928789"/>
                <a:ext cx="12044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+mj-lt"/>
                  </a:rPr>
                  <a:t>Total </a:t>
                </a:r>
                <a:r>
                  <a:rPr lang="en-US" sz="1600" i="1" dirty="0" err="1">
                    <a:latin typeface="+mj-lt"/>
                  </a:rPr>
                  <a:t>apriori</a:t>
                </a:r>
                <a:r>
                  <a:rPr lang="en-US" sz="1600" i="1" dirty="0">
                    <a:latin typeface="+mj-lt"/>
                  </a:rPr>
                  <a:t> knowledge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07B55B-8015-46BE-B1A2-30CF48183C69}"/>
                  </a:ext>
                </a:extLst>
              </p:cNvPr>
              <p:cNvSpPr/>
              <p:nvPr/>
            </p:nvSpPr>
            <p:spPr>
              <a:xfrm>
                <a:off x="4038600" y="4003904"/>
                <a:ext cx="426027" cy="42602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B51582-8F23-41D9-8CCD-AD99707563B7}"/>
                  </a:ext>
                </a:extLst>
              </p:cNvPr>
              <p:cNvSpPr txBox="1"/>
              <p:nvPr/>
            </p:nvSpPr>
            <p:spPr>
              <a:xfrm>
                <a:off x="1667407" y="4674716"/>
                <a:ext cx="9638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Statistical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54C38C7-BDE6-4FC7-B58F-D1F46C2E0254}"/>
                  </a:ext>
                </a:extLst>
              </p:cNvPr>
              <p:cNvSpPr txBox="1"/>
              <p:nvPr/>
            </p:nvSpPr>
            <p:spPr>
              <a:xfrm>
                <a:off x="3283658" y="4676973"/>
                <a:ext cx="19359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Lumped Integral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AC55A44-8DE3-43B5-8FC0-2CE72565743D}"/>
                  </a:ext>
                </a:extLst>
              </p:cNvPr>
              <p:cNvSpPr txBox="1"/>
              <p:nvPr/>
            </p:nvSpPr>
            <p:spPr>
              <a:xfrm>
                <a:off x="5725827" y="4681292"/>
                <a:ext cx="2195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Distributed Integral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3BEE101-0320-48A6-BA5A-C81D008CB119}"/>
                  </a:ext>
                </a:extLst>
              </p:cNvPr>
              <p:cNvSpPr txBox="1"/>
              <p:nvPr/>
            </p:nvSpPr>
            <p:spPr>
              <a:xfrm>
                <a:off x="8490931" y="4682465"/>
                <a:ext cx="20608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Distributed Differential</a:t>
                </a:r>
              </a:p>
            </p:txBody>
          </p:sp>
          <p:sp>
            <p:nvSpPr>
              <p:cNvPr id="122" name="Left Brace 121">
                <a:extLst>
                  <a:ext uri="{FF2B5EF4-FFF2-40B4-BE49-F238E27FC236}">
                    <a16:creationId xmlns:a16="http://schemas.microsoft.com/office/drawing/2014/main" id="{3A961FF3-1FD7-4E56-870C-8801033A8C67}"/>
                  </a:ext>
                </a:extLst>
              </p:cNvPr>
              <p:cNvSpPr/>
              <p:nvPr/>
            </p:nvSpPr>
            <p:spPr>
              <a:xfrm rot="16200000">
                <a:off x="1988537" y="4561982"/>
                <a:ext cx="276831" cy="1101438"/>
              </a:xfrm>
              <a:prstGeom prst="leftBrace">
                <a:avLst>
                  <a:gd name="adj1" fmla="val 49997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D0CA22-72BD-45E7-A6D2-0C7B785781BD}"/>
                  </a:ext>
                </a:extLst>
              </p:cNvPr>
              <p:cNvGrpSpPr/>
              <p:nvPr/>
            </p:nvGrpSpPr>
            <p:grpSpPr>
              <a:xfrm>
                <a:off x="2900847" y="2330929"/>
                <a:ext cx="2434948" cy="1560960"/>
                <a:chOff x="0" y="0"/>
                <a:chExt cx="4125595" cy="2644775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7048D17D-EF67-4C02-A0BE-DDB3168A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44" t="29370" r="15508" b="33035"/>
                <a:stretch/>
              </p:blipFill>
              <p:spPr bwMode="auto">
                <a:xfrm>
                  <a:off x="111760" y="0"/>
                  <a:ext cx="4013835" cy="264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6BBCC19-065B-4872-8767-D542D1887E06}"/>
                    </a:ext>
                  </a:extLst>
                </p:cNvPr>
                <p:cNvSpPr/>
                <p:nvPr/>
              </p:nvSpPr>
              <p:spPr>
                <a:xfrm>
                  <a:off x="0" y="10160"/>
                  <a:ext cx="1156335" cy="12223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00">
                    <a:latin typeface="+mj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E8DA312-D039-4E2B-B36A-8DC2A84C506D}"/>
                  </a:ext>
                </a:extLst>
              </p:cNvPr>
              <p:cNvGrpSpPr/>
              <p:nvPr/>
            </p:nvGrpSpPr>
            <p:grpSpPr>
              <a:xfrm>
                <a:off x="5263835" y="2258997"/>
                <a:ext cx="2813359" cy="1645921"/>
                <a:chOff x="0" y="-47706"/>
                <a:chExt cx="4125595" cy="2644775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F5BD74C-6F98-47F6-A1E3-D48C1EAF09F7}"/>
                    </a:ext>
                  </a:extLst>
                </p:cNvPr>
                <p:cNvGrpSpPr/>
                <p:nvPr/>
              </p:nvGrpSpPr>
              <p:grpSpPr>
                <a:xfrm>
                  <a:off x="0" y="-47706"/>
                  <a:ext cx="4125595" cy="2644775"/>
                  <a:chOff x="0" y="-47706"/>
                  <a:chExt cx="4125595" cy="2644775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E5ECA6B1-CABD-4F48-A5A9-005D17DD4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644" t="29370" r="15508" b="33035"/>
                  <a:stretch/>
                </p:blipFill>
                <p:spPr bwMode="auto">
                  <a:xfrm>
                    <a:off x="111760" y="-47706"/>
                    <a:ext cx="4013835" cy="264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8D9770E-1D9C-4D81-B402-ED8B69A326F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56335" cy="12223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600">
                      <a:latin typeface="+mj-lt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43C05C3-1550-457D-9495-3BF6330CE158}"/>
                    </a:ext>
                  </a:extLst>
                </p:cNvPr>
                <p:cNvGrpSpPr/>
                <p:nvPr/>
              </p:nvGrpSpPr>
              <p:grpSpPr>
                <a:xfrm>
                  <a:off x="345440" y="352214"/>
                  <a:ext cx="3636000" cy="2157322"/>
                  <a:chOff x="0" y="0"/>
                  <a:chExt cx="3636000" cy="2157322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E4BF3D7-4B43-449D-A0F6-8BDB903DFF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0" y="1828800"/>
                    <a:ext cx="3805" cy="29940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71739A35-E90D-4F3E-8726-903F3046AEF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636000" cy="2157322"/>
                    <a:chOff x="0" y="0"/>
                    <a:chExt cx="3636000" cy="2157322"/>
                  </a:xfrm>
                </p:grpSpPr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4D855BA6-AE91-44E0-AEEB-A708F6B2EB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97008" y="302400"/>
                      <a:ext cx="213037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8CB7D628-1D1D-4CB6-A8CF-CE27D0FA9C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000" y="637133"/>
                      <a:ext cx="241557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0291E073-9478-4BF0-8A5A-0A581389A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3636000" cy="2157322"/>
                      <a:chOff x="0" y="0"/>
                      <a:chExt cx="3636000" cy="2157322"/>
                    </a:xfrm>
                  </p:grpSpPr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34FB6C46-A22A-4F9D-9D65-3DBA2F35524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4800" y="907200"/>
                        <a:ext cx="2732730" cy="349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A36C56B8-2DA5-45A0-9704-0CF1140F7B2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1600" y="1512000"/>
                        <a:ext cx="3336513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>
                        <a:extLst>
                          <a:ext uri="{FF2B5EF4-FFF2-40B4-BE49-F238E27FC236}">
                            <a16:creationId xmlns:a16="http://schemas.microsoft.com/office/drawing/2014/main" id="{AF9B67C6-5564-4413-8EDF-0761674467E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00000" y="298800"/>
                        <a:ext cx="0" cy="182326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>
                        <a:extLst>
                          <a:ext uri="{FF2B5EF4-FFF2-40B4-BE49-F238E27FC236}">
                            <a16:creationId xmlns:a16="http://schemas.microsoft.com/office/drawing/2014/main" id="{19C7FCDC-8D7E-49EC-8116-A9901575FD0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501200" y="7200"/>
                        <a:ext cx="0" cy="2113188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60A76167-8A02-4F3A-93EA-276405F93D8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20400" y="0"/>
                        <a:ext cx="0" cy="182531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9C6E9753-C0FC-4E14-95A0-3B4965A9447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25200" y="3600"/>
                        <a:ext cx="6350" cy="21162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57F7ADAC-0CE2-4A0A-B732-4DE751900F8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330000" y="910800"/>
                        <a:ext cx="0" cy="120914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73A6F10-4C35-4DB4-941B-C9B1AF85B85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600" y="2131200"/>
                        <a:ext cx="1500733" cy="60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D83C16CF-1FEE-4188-A842-F0E9BEB818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1600" y="1213200"/>
                        <a:ext cx="0" cy="9232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D618A8DF-DD99-423E-8B05-77EE44283AF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90400" y="3600"/>
                        <a:ext cx="1235487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E9F01283-B73C-4BD1-AB41-AE463878CCB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1600" y="1220400"/>
                        <a:ext cx="3036367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59F95B41-DBA2-454D-8971-6AAF2FED0B1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1828800"/>
                        <a:ext cx="3633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8CAFEB7C-D012-4657-B1AF-DD9E3DF3242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8295" y="633533"/>
                        <a:ext cx="0" cy="149698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DA3E1623-9933-4FAF-952D-0FB2A699D8C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02400" y="298800"/>
                        <a:ext cx="0" cy="183747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Straight Connector 82">
                        <a:extLst>
                          <a:ext uri="{FF2B5EF4-FFF2-40B4-BE49-F238E27FC236}">
                            <a16:creationId xmlns:a16="http://schemas.microsoft.com/office/drawing/2014/main" id="{1F2D7C39-0905-4D8D-A04C-21955D8C387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25200" y="3600"/>
                        <a:ext cx="0" cy="18288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>
                        <a:extLst>
                          <a:ext uri="{FF2B5EF4-FFF2-40B4-BE49-F238E27FC236}">
                            <a16:creationId xmlns:a16="http://schemas.microsoft.com/office/drawing/2014/main" id="{43A586EB-FB4E-469E-8909-ECBE328C71B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426400" y="3600"/>
                        <a:ext cx="0" cy="214459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4D179BB7-3710-49BF-8DC4-52C07453B5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031200" y="302400"/>
                        <a:ext cx="0" cy="185492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>
                        <a:extLst>
                          <a:ext uri="{FF2B5EF4-FFF2-40B4-BE49-F238E27FC236}">
                            <a16:creationId xmlns:a16="http://schemas.microsoft.com/office/drawing/2014/main" id="{8B34423E-A2F1-4220-B715-B6EA9E536FB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636000" y="1512000"/>
                        <a:ext cx="0" cy="64386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>
                        <a:extLst>
                          <a:ext uri="{FF2B5EF4-FFF2-40B4-BE49-F238E27FC236}">
                            <a16:creationId xmlns:a16="http://schemas.microsoft.com/office/drawing/2014/main" id="{2A803206-D9D4-4223-9125-C19816F0C45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422800" y="2145600"/>
                        <a:ext cx="1211056" cy="200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154093-96B8-4B76-AB32-CE15BC61FA7A}"/>
                  </a:ext>
                </a:extLst>
              </p:cNvPr>
              <p:cNvGrpSpPr/>
              <p:nvPr/>
            </p:nvGrpSpPr>
            <p:grpSpPr>
              <a:xfrm>
                <a:off x="8071172" y="2283291"/>
                <a:ext cx="2674603" cy="1708467"/>
                <a:chOff x="0" y="0"/>
                <a:chExt cx="3951142" cy="264209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EDB15D4-07FF-43E1-AB5A-DA81D5F7B15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951142" cy="2625245"/>
                  <a:chOff x="0" y="0"/>
                  <a:chExt cx="3951142" cy="2625245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435E4DE-ED52-4D1D-84D8-D906802801F7}"/>
                      </a:ext>
                    </a:extLst>
                  </p:cNvPr>
                  <p:cNvGrpSpPr/>
                  <p:nvPr/>
                </p:nvGrpSpPr>
                <p:grpSpPr>
                  <a:xfrm rot="20235806">
                    <a:off x="39756" y="0"/>
                    <a:ext cx="3761707" cy="1848139"/>
                    <a:chOff x="0" y="0"/>
                    <a:chExt cx="4125595" cy="2644775"/>
                  </a:xfrm>
                </p:grpSpPr>
                <p:pic>
                  <p:nvPicPr>
                    <p:cNvPr id="60" name="Picture 59">
                      <a:extLst>
                        <a:ext uri="{FF2B5EF4-FFF2-40B4-BE49-F238E27FC236}">
                          <a16:creationId xmlns:a16="http://schemas.microsoft.com/office/drawing/2014/main" id="{0A7D0FBF-F01E-45DF-994E-BBD508D331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0644" t="29370" r="15508" b="33035"/>
                    <a:stretch/>
                  </p:blipFill>
                  <p:spPr bwMode="auto">
                    <a:xfrm>
                      <a:off x="111760" y="0"/>
                      <a:ext cx="4013835" cy="2644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E43645C8-50B9-499C-8F71-4971082E5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0160"/>
                      <a:ext cx="1156335" cy="12223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B8D7828-8C5E-463B-8F5C-6AAF9EEC9D8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017767"/>
                    <a:ext cx="3951142" cy="1607478"/>
                    <a:chOff x="0" y="0"/>
                    <a:chExt cx="3951142" cy="1607478"/>
                  </a:xfrm>
                </p:grpSpPr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9895F0F2-B8C4-4971-8DD1-FB5261C6B09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32854" y="193610"/>
                      <a:ext cx="0" cy="4114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492EE06D-905C-479C-B9F4-E9BDACE3678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54056" y="188945"/>
                      <a:ext cx="2989580" cy="101473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6009BC0C-EC12-464A-86CF-BDA929E32D0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61054" y="592494"/>
                      <a:ext cx="2990088" cy="101498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8B21AEA8-E291-4FB2-8988-726038D13EA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56388" y="389553"/>
                      <a:ext cx="2990088" cy="101498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77D45D99-5E28-4015-A4F2-764AA26AA5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58721" y="284584"/>
                      <a:ext cx="2989580" cy="101473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Freeform 70">
                      <a:extLst>
                        <a:ext uri="{FF2B5EF4-FFF2-40B4-BE49-F238E27FC236}">
                          <a16:creationId xmlns:a16="http://schemas.microsoft.com/office/drawing/2014/main" id="{6C8C5E2C-EC53-4880-8F2F-A2BB48F68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054" y="181947"/>
                      <a:ext cx="2971800" cy="1018032"/>
                    </a:xfrm>
                    <a:custGeom>
                      <a:avLst/>
                      <a:gdLst>
                        <a:gd name="connsiteX0" fmla="*/ 0 w 2971800"/>
                        <a:gd name="connsiteY0" fmla="*/ 1018032 h 1018032"/>
                        <a:gd name="connsiteX1" fmla="*/ 932688 w 2971800"/>
                        <a:gd name="connsiteY1" fmla="*/ 612648 h 1018032"/>
                        <a:gd name="connsiteX2" fmla="*/ 1795272 w 2971800"/>
                        <a:gd name="connsiteY2" fmla="*/ 402336 h 1018032"/>
                        <a:gd name="connsiteX3" fmla="*/ 2596896 w 2971800"/>
                        <a:gd name="connsiteY3" fmla="*/ 79248 h 1018032"/>
                        <a:gd name="connsiteX4" fmla="*/ 2971800 w 2971800"/>
                        <a:gd name="connsiteY4" fmla="*/ 0 h 1018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1800" h="1018032">
                          <a:moveTo>
                            <a:pt x="0" y="1018032"/>
                          </a:moveTo>
                          <a:cubicBezTo>
                            <a:pt x="316738" y="866648"/>
                            <a:pt x="633476" y="715264"/>
                            <a:pt x="932688" y="612648"/>
                          </a:cubicBezTo>
                          <a:cubicBezTo>
                            <a:pt x="1231900" y="510032"/>
                            <a:pt x="1517904" y="491236"/>
                            <a:pt x="1795272" y="402336"/>
                          </a:cubicBezTo>
                          <a:cubicBezTo>
                            <a:pt x="2072640" y="313436"/>
                            <a:pt x="2400808" y="146304"/>
                            <a:pt x="2596896" y="79248"/>
                          </a:cubicBezTo>
                          <a:cubicBezTo>
                            <a:pt x="2792984" y="12192"/>
                            <a:pt x="2882392" y="6096"/>
                            <a:pt x="2971800" y="0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2D20ECFC-5450-4BE5-BB44-F628CE3271D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61054" y="492190"/>
                      <a:ext cx="2990088" cy="101498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834F5F27-611D-4D4E-B264-F205109F9A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61966" y="1073021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9A375631-E1F8-4E45-BB86-E7D881D4FF9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72209" y="919066"/>
                      <a:ext cx="0" cy="48539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38D422C6-211B-4394-AA84-28B8B8AE11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75454" y="797768"/>
                      <a:ext cx="0" cy="50063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ED2A0CCF-F2F2-4425-B447-1FEB390DC92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81031" y="713792"/>
                      <a:ext cx="0" cy="49149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351F4F0B-E537-40DA-847B-1BBDEE44351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81943" y="662474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1C9B161C-6428-4BF3-8978-246EDB5F2C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87521" y="562170"/>
                      <a:ext cx="3810" cy="43053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A747FF30-7790-40CF-AA9A-DA2D8F581B5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90766" y="454868"/>
                      <a:ext cx="3810" cy="43053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7E7C83C7-9C3E-408B-B398-DF79591D4F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01009" y="326572"/>
                      <a:ext cx="0" cy="4579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9D1184A9-B9E7-4539-AE54-5EEFAA26629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04254" y="209939"/>
                      <a:ext cx="0" cy="4640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9E58BA6B-F182-4238-9A43-00BE6DA06DC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9331" y="800100"/>
                      <a:ext cx="946987" cy="8073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Freeform 82">
                      <a:extLst>
                        <a:ext uri="{FF2B5EF4-FFF2-40B4-BE49-F238E27FC236}">
                          <a16:creationId xmlns:a16="http://schemas.microsoft.com/office/drawing/2014/main" id="{37DFAF1A-84D9-4893-998F-07CE22AE5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8" y="2333"/>
                      <a:ext cx="1243330" cy="381000"/>
                    </a:xfrm>
                    <a:custGeom>
                      <a:avLst/>
                      <a:gdLst>
                        <a:gd name="connsiteX0" fmla="*/ 0 w 2971800"/>
                        <a:gd name="connsiteY0" fmla="*/ 1018032 h 1018032"/>
                        <a:gd name="connsiteX1" fmla="*/ 932688 w 2971800"/>
                        <a:gd name="connsiteY1" fmla="*/ 612648 h 1018032"/>
                        <a:gd name="connsiteX2" fmla="*/ 1795272 w 2971800"/>
                        <a:gd name="connsiteY2" fmla="*/ 402336 h 1018032"/>
                        <a:gd name="connsiteX3" fmla="*/ 2596896 w 2971800"/>
                        <a:gd name="connsiteY3" fmla="*/ 79248 h 1018032"/>
                        <a:gd name="connsiteX4" fmla="*/ 2971800 w 2971800"/>
                        <a:gd name="connsiteY4" fmla="*/ 0 h 10180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1800" h="1018032">
                          <a:moveTo>
                            <a:pt x="0" y="1018032"/>
                          </a:moveTo>
                          <a:cubicBezTo>
                            <a:pt x="316738" y="866648"/>
                            <a:pt x="633476" y="715264"/>
                            <a:pt x="932688" y="612648"/>
                          </a:cubicBezTo>
                          <a:cubicBezTo>
                            <a:pt x="1231900" y="510032"/>
                            <a:pt x="1517904" y="491236"/>
                            <a:pt x="1795272" y="402336"/>
                          </a:cubicBezTo>
                          <a:cubicBezTo>
                            <a:pt x="2072640" y="313436"/>
                            <a:pt x="2400808" y="146304"/>
                            <a:pt x="2596896" y="79248"/>
                          </a:cubicBezTo>
                          <a:cubicBezTo>
                            <a:pt x="2792984" y="12192"/>
                            <a:pt x="2882392" y="6096"/>
                            <a:pt x="2971800" y="0"/>
                          </a:cubicBezTo>
                        </a:path>
                      </a:pathLst>
                    </a:custGeom>
                    <a:noFill/>
                    <a:ln w="63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EF6B8AF3-2A3D-4F24-B9A1-5C50DF00421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07607" y="226268"/>
                      <a:ext cx="952113" cy="3230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B594EF5C-5D3C-4265-8478-4D198AB2C43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9554" y="475861"/>
                      <a:ext cx="703834" cy="23851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3224D014-0757-4B54-94A7-1494EFF2D59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85496" y="732453"/>
                      <a:ext cx="406239" cy="1377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CF5FE53F-B118-4907-B3D0-B43A8A6B8D9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60445" y="947057"/>
                      <a:ext cx="232794" cy="7899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93FDA248-4A36-4D51-BD28-0F1A0AB07B3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0" y="384888"/>
                      <a:ext cx="957712" cy="81648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1EC78C9E-5309-4CC2-8E8E-7B676BD906F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9331" y="489857"/>
                      <a:ext cx="946987" cy="8073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E77CFEC3-233A-4181-B81A-A804D1FC100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6998" y="597159"/>
                      <a:ext cx="956691" cy="8156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9617CD4-06F1-43BB-874B-154EC30B0EE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9331" y="692798"/>
                      <a:ext cx="954137" cy="81343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0D7CE8E-067A-4BE2-AE04-EA99BB6E93B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33" y="387221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D95C8945-15DD-4F92-96DB-A5F3AD4435C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045737" y="254259"/>
                      <a:ext cx="1011047" cy="3500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B87AD3-BB8D-4D42-A88A-0B620B8DCDB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701921" y="0"/>
                      <a:ext cx="232156" cy="1978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9912B9CE-8B24-4756-BA7F-F153A81C593D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587621" y="118966"/>
                      <a:ext cx="113726" cy="969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86C4BD9-3B42-415E-8CA6-BC9239F7C92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284376" y="216937"/>
                      <a:ext cx="113726" cy="969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2D30BDDD-6090-4215-A65B-77DCFDA2A8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878494" y="263590"/>
                      <a:ext cx="206990" cy="17576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87DE0C-05CC-43C6-86FC-05F370B6A45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486609" y="314908"/>
                      <a:ext cx="297053" cy="2522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747C8B68-C3A8-4F79-B571-560A7E19E2E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276670" y="475861"/>
                      <a:ext cx="205105" cy="17436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DFFE8623-6C2C-4CB7-8297-7D972077CD2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2043405" y="599492"/>
                      <a:ext cx="135001" cy="11452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4F25BEF6-B068-4CA7-B641-A32667D0920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793811" y="734786"/>
                      <a:ext cx="82804" cy="7030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554048BA-4CEF-482D-AA7F-603EE22C198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506894" y="874745"/>
                      <a:ext cx="58166" cy="4241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A269E9A8-0A7D-42A7-AC29-AD308D7C640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189654" y="996043"/>
                      <a:ext cx="76073" cy="5517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9B08FF6A-54D5-4410-909C-453ECEF2894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326572" y="265923"/>
                      <a:ext cx="683260" cy="58222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419EA5B8-29E0-40CD-9E93-4D29D1D5415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702129" y="172617"/>
                      <a:ext cx="364604" cy="3103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0A9DB8CC-6325-4AF1-9171-82403AD7DB5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1024035" y="55984"/>
                      <a:ext cx="145796" cy="12395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B9FBAB93-E002-4FCE-9C76-DA44A940ECE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0609" y="548174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DF8352B8-78F5-4044-830F-265AE51BAE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9554" y="720790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5F5B3CA6-F0FC-4121-9B5A-B1990DB74EF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0831" y="865415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90E25DDE-3E88-4EB1-9750-F04940EB33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5780" y="1031033"/>
                      <a:ext cx="4100" cy="4306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2911E49-2CE9-473C-A8B1-32D93B288D35}"/>
                    </a:ext>
                  </a:extLst>
                </p:cNvPr>
                <p:cNvCxnSpPr/>
                <p:nvPr/>
              </p:nvCxnSpPr>
              <p:spPr>
                <a:xfrm>
                  <a:off x="958427" y="2211495"/>
                  <a:ext cx="4100" cy="4306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9451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786CE0-0981-478C-B3A7-12CF99EF3DAE}"/>
              </a:ext>
            </a:extLst>
          </p:cNvPr>
          <p:cNvGrpSpPr/>
          <p:nvPr/>
        </p:nvGrpSpPr>
        <p:grpSpPr>
          <a:xfrm>
            <a:off x="-298177" y="-556591"/>
            <a:ext cx="12490176" cy="7951303"/>
            <a:chOff x="-298177" y="-556591"/>
            <a:chExt cx="12490176" cy="795130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B992ED-45FB-4953-99B7-737339FD7A97}"/>
                </a:ext>
              </a:extLst>
            </p:cNvPr>
            <p:cNvGrpSpPr/>
            <p:nvPr/>
          </p:nvGrpSpPr>
          <p:grpSpPr>
            <a:xfrm>
              <a:off x="-298177" y="-556591"/>
              <a:ext cx="12490176" cy="7951303"/>
              <a:chOff x="1245900" y="389042"/>
              <a:chExt cx="9884363" cy="6079915"/>
            </a:xfrm>
            <a:solidFill>
              <a:schemeClr val="bg1"/>
            </a:solidFill>
          </p:grpSpPr>
          <p:sp>
            <p:nvSpPr>
              <p:cNvPr id="38" name="Rectangle 37"/>
              <p:cNvSpPr/>
              <p:nvPr/>
            </p:nvSpPr>
            <p:spPr>
              <a:xfrm>
                <a:off x="1245900" y="389042"/>
                <a:ext cx="9884362" cy="60799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Arial" panose="020B0604020202020204" pitchFamily="34" charset="0"/>
                </a:endParaRPr>
              </a:p>
            </p:txBody>
          </p:sp>
          <p:cxnSp>
            <p:nvCxnSpPr>
              <p:cNvPr id="4" name="Straight Arrow Connector 3"/>
              <p:cNvCxnSpPr>
                <a:cxnSpLocks/>
                <a:endCxn id="7" idx="0"/>
              </p:cNvCxnSpPr>
              <p:nvPr/>
            </p:nvCxnSpPr>
            <p:spPr>
              <a:xfrm>
                <a:off x="2993163" y="1751273"/>
                <a:ext cx="1" cy="32359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2231976" y="1321110"/>
                <a:ext cx="1522375" cy="430164"/>
              </a:xfrm>
              <a:prstGeom prst="rect">
                <a:avLst/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Loss Function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31976" y="2074871"/>
                <a:ext cx="1522375" cy="430165"/>
              </a:xfrm>
              <a:prstGeom prst="rect">
                <a:avLst/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Sampling Method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23368" y="1375855"/>
                <a:ext cx="7206895" cy="756465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Develop a suitable measure of model fit.</a:t>
                </a:r>
              </a:p>
            </p:txBody>
          </p:sp>
          <p:cxnSp>
            <p:nvCxnSpPr>
              <p:cNvPr id="13" name="Straight Arrow Connector 12"/>
              <p:cNvCxnSpPr>
                <a:cxnSpLocks/>
                <a:endCxn id="14" idx="0"/>
              </p:cNvCxnSpPr>
              <p:nvPr/>
            </p:nvCxnSpPr>
            <p:spPr>
              <a:xfrm>
                <a:off x="2993163" y="2505036"/>
                <a:ext cx="1" cy="32359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2231976" y="2828634"/>
                <a:ext cx="1522375" cy="430165"/>
              </a:xfrm>
              <a:prstGeom prst="rect">
                <a:avLst/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Model Development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3004247" y="3258799"/>
                <a:ext cx="1" cy="32359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231975" y="3589178"/>
                <a:ext cx="1522375" cy="4301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Results &amp; Benchmarking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endCxn id="20" idx="0"/>
              </p:cNvCxnSpPr>
              <p:nvPr/>
            </p:nvCxnSpPr>
            <p:spPr>
              <a:xfrm>
                <a:off x="2993161" y="4019342"/>
                <a:ext cx="1" cy="32359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231974" y="4342940"/>
                <a:ext cx="1522375" cy="4301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Improvements</a:t>
                </a:r>
              </a:p>
            </p:txBody>
          </p: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2993160" y="4773105"/>
                <a:ext cx="1" cy="32359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231972" y="5094898"/>
                <a:ext cx="1522375" cy="4301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Deployment &amp; Operationalization</a:t>
                </a:r>
              </a:p>
            </p:txBody>
          </p:sp>
          <p:cxnSp>
            <p:nvCxnSpPr>
              <p:cNvPr id="27" name="Straight Arrow Connector 26"/>
              <p:cNvCxnSpPr>
                <a:cxnSpLocks/>
                <a:endCxn id="28" idx="0"/>
              </p:cNvCxnSpPr>
              <p:nvPr/>
            </p:nvCxnSpPr>
            <p:spPr>
              <a:xfrm>
                <a:off x="2993070" y="5530556"/>
                <a:ext cx="2" cy="323598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2231884" y="5854154"/>
                <a:ext cx="1522375" cy="43016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Societal Impacts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23368" y="1995317"/>
                <a:ext cx="7206895" cy="756465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Identify and develop sampling methods suited to the question and structures present in the data. Sampling methods are used to determine a model’s hyper-parameters or estimate a model’s prediction error. 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23368" y="2815299"/>
                <a:ext cx="7206895" cy="756465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Select algorithm based on question, data, and computational ability. Use an appropriate method to optimize the loss or objective function (e.g., gradient decent, evolutionary algorithms. </a:t>
                </a:r>
              </a:p>
              <a:p>
                <a:endParaRPr 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23366" y="3677426"/>
                <a:ext cx="7206895" cy="70371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Analyze the results. Evaluate time to obtain results.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23366" y="4197857"/>
                <a:ext cx="7206895" cy="756465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If needed, perform more tuning, apply ensemble methods (bagging, boosting, blending), or implement extreme feature engineering. Check if you have appropriate infrastructure, scaling capabilities of the infrastructure, and permissions/access to the algorithm.</a:t>
                </a:r>
              </a:p>
              <a:p>
                <a:endParaRPr 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23366" y="5089537"/>
                <a:ext cx="7206895" cy="756465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Plan for feature manipulation for training and inference in real time, training the algorithm periodically, deployment into production, integration with other systems.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120944D-D6DA-4C6C-99E1-46EEA52A6D3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2993071" y="998798"/>
                <a:ext cx="93" cy="322312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F95574-D28A-46D0-BB74-F0D7B590ED4C}"/>
                  </a:ext>
                </a:extLst>
              </p:cNvPr>
              <p:cNvSpPr/>
              <p:nvPr/>
            </p:nvSpPr>
            <p:spPr>
              <a:xfrm>
                <a:off x="2231884" y="568635"/>
                <a:ext cx="1522375" cy="430164"/>
              </a:xfrm>
              <a:prstGeom prst="rect">
                <a:avLst/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Data Transformations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469324-1291-49ED-8211-91AC707FDDA4}"/>
                  </a:ext>
                </a:extLst>
              </p:cNvPr>
              <p:cNvSpPr/>
              <p:nvPr/>
            </p:nvSpPr>
            <p:spPr>
              <a:xfrm>
                <a:off x="3923363" y="494383"/>
                <a:ext cx="7206895" cy="756465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Find, collect, explore (i.e., summarize and visualize), pre-process variables (i.e., cleaning, formatting, and sampling), transform data (i.e., scaling, decomposition, and aggregation), impute, engineer, select, and encode features, build datasets.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C3277D5-703A-42B1-810E-4534EF3E3607}"/>
                  </a:ext>
                </a:extLst>
              </p:cNvPr>
              <p:cNvSpPr/>
              <p:nvPr/>
            </p:nvSpPr>
            <p:spPr>
              <a:xfrm>
                <a:off x="3923278" y="5882209"/>
                <a:ext cx="7206895" cy="341407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Track societal impacts and mitigate harm.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D653B12-7FE0-4AB1-904B-5ED6EB75B885}"/>
                  </a:ext>
                </a:extLst>
              </p:cNvPr>
              <p:cNvSpPr/>
              <p:nvPr/>
            </p:nvSpPr>
            <p:spPr>
              <a:xfrm>
                <a:off x="1245995" y="1324650"/>
                <a:ext cx="885101" cy="43016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Chapter 3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ADB73-5E44-4BF3-89C0-D0C76A9ECF72}"/>
                  </a:ext>
                </a:extLst>
              </p:cNvPr>
              <p:cNvSpPr/>
              <p:nvPr/>
            </p:nvSpPr>
            <p:spPr>
              <a:xfrm>
                <a:off x="1245993" y="2078411"/>
                <a:ext cx="885102" cy="430165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Chapter 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5AF694C-E48A-41C6-9FDD-7785FC5A4F60}"/>
                  </a:ext>
                </a:extLst>
              </p:cNvPr>
              <p:cNvSpPr/>
              <p:nvPr/>
            </p:nvSpPr>
            <p:spPr>
              <a:xfrm>
                <a:off x="1245993" y="2832174"/>
                <a:ext cx="885103" cy="430165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All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BE81FA5-C782-40BE-B128-3DFE6A87D552}"/>
                  </a:ext>
                </a:extLst>
              </p:cNvPr>
              <p:cNvSpPr/>
              <p:nvPr/>
            </p:nvSpPr>
            <p:spPr>
              <a:xfrm>
                <a:off x="1245995" y="572175"/>
                <a:ext cx="885009" cy="430164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Chapter 2</a:t>
                </a:r>
              </a:p>
              <a:p>
                <a:pPr algn="r"/>
                <a:r>
                  <a:rPr lang="en-US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&amp; 5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5A5203-1BBE-471E-BB89-F2B513797946}"/>
                </a:ext>
              </a:extLst>
            </p:cNvPr>
            <p:cNvSpPr/>
            <p:nvPr/>
          </p:nvSpPr>
          <p:spPr>
            <a:xfrm>
              <a:off x="-298117" y="3655092"/>
              <a:ext cx="1118443" cy="5625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  <a:cs typeface="Arial" panose="020B0604020202020204" pitchFamily="34" charset="0"/>
                </a:rPr>
                <a:t>All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1EB987-B778-4B7B-A2CC-FEF745E621F3}"/>
                </a:ext>
              </a:extLst>
            </p:cNvPr>
            <p:cNvSpPr/>
            <p:nvPr/>
          </p:nvSpPr>
          <p:spPr>
            <a:xfrm>
              <a:off x="-234381" y="4608387"/>
              <a:ext cx="1118441" cy="56256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i="1" dirty="0">
                  <a:solidFill>
                    <a:schemeClr val="tx1"/>
                  </a:solidFill>
                  <a:cs typeface="Arial" panose="020B0604020202020204" pitchFamily="34" charset="0"/>
                </a:rPr>
                <a:t>Chapter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1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02B57D2-F705-434F-90C6-2E56FC526EFA}"/>
              </a:ext>
            </a:extLst>
          </p:cNvPr>
          <p:cNvGrpSpPr/>
          <p:nvPr/>
        </p:nvGrpSpPr>
        <p:grpSpPr>
          <a:xfrm>
            <a:off x="7199496" y="1605787"/>
            <a:ext cx="4818888" cy="3776472"/>
            <a:chOff x="7199497" y="1605787"/>
            <a:chExt cx="4677871" cy="368159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FF0A5B1-9A9B-4227-840E-7BC3FCB9618C}"/>
                </a:ext>
              </a:extLst>
            </p:cNvPr>
            <p:cNvSpPr/>
            <p:nvPr/>
          </p:nvSpPr>
          <p:spPr>
            <a:xfrm>
              <a:off x="9461800" y="2750195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2013CD1-DEED-4FAC-A7E9-955800502B98}"/>
                </a:ext>
              </a:extLst>
            </p:cNvPr>
            <p:cNvSpPr/>
            <p:nvPr/>
          </p:nvSpPr>
          <p:spPr>
            <a:xfrm>
              <a:off x="9460978" y="3330853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793C325-37F8-4597-A8DE-7307D8D0CF8C}"/>
                </a:ext>
              </a:extLst>
            </p:cNvPr>
            <p:cNvSpPr/>
            <p:nvPr/>
          </p:nvSpPr>
          <p:spPr>
            <a:xfrm>
              <a:off x="9466053" y="3856260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BCDA467-BB50-4B3A-B4EC-54F7967A763B}"/>
                </a:ext>
              </a:extLst>
            </p:cNvPr>
            <p:cNvSpPr/>
            <p:nvPr/>
          </p:nvSpPr>
          <p:spPr>
            <a:xfrm>
              <a:off x="9448517" y="4875230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6479502-94CC-4699-A668-4E019137AA59}"/>
                </a:ext>
              </a:extLst>
            </p:cNvPr>
            <p:cNvSpPr/>
            <p:nvPr/>
          </p:nvSpPr>
          <p:spPr>
            <a:xfrm>
              <a:off x="9539794" y="4348044"/>
              <a:ext cx="253839" cy="505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A2ABE34-ED4F-4423-9BA2-BEC9DF1B5AC6}"/>
                </a:ext>
              </a:extLst>
            </p:cNvPr>
            <p:cNvSpPr/>
            <p:nvPr/>
          </p:nvSpPr>
          <p:spPr>
            <a:xfrm>
              <a:off x="9454259" y="2221799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F2D9947-7EF5-4E6C-B42B-D6D86009B670}"/>
                </a:ext>
              </a:extLst>
            </p:cNvPr>
            <p:cNvSpPr/>
            <p:nvPr/>
          </p:nvSpPr>
          <p:spPr>
            <a:xfrm>
              <a:off x="7927343" y="3012348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3C0E30-6312-49CC-AC79-701F0BFC7227}"/>
                </a:ext>
              </a:extLst>
            </p:cNvPr>
            <p:cNvSpPr/>
            <p:nvPr/>
          </p:nvSpPr>
          <p:spPr>
            <a:xfrm>
              <a:off x="7927343" y="3721843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BD6EE00-0338-4372-93F0-7613F0FFB0AE}"/>
                </a:ext>
              </a:extLst>
            </p:cNvPr>
            <p:cNvSpPr/>
            <p:nvPr/>
          </p:nvSpPr>
          <p:spPr>
            <a:xfrm>
              <a:off x="7927342" y="4875898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9D2163-9888-4F11-878F-AB491555A970}"/>
                </a:ext>
              </a:extLst>
            </p:cNvPr>
            <p:cNvSpPr/>
            <p:nvPr/>
          </p:nvSpPr>
          <p:spPr>
            <a:xfrm>
              <a:off x="8070162" y="4348317"/>
              <a:ext cx="253839" cy="505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BC8851A-38F3-4593-9248-BBAE2A74FC78}"/>
                </a:ext>
              </a:extLst>
            </p:cNvPr>
            <p:cNvSpPr/>
            <p:nvPr/>
          </p:nvSpPr>
          <p:spPr>
            <a:xfrm>
              <a:off x="10925335" y="3330853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8C6A4FB-B81B-4F41-81A8-2C674B92E051}"/>
                </a:ext>
              </a:extLst>
            </p:cNvPr>
            <p:cNvSpPr/>
            <p:nvPr/>
          </p:nvSpPr>
          <p:spPr>
            <a:xfrm>
              <a:off x="10925334" y="4484908"/>
              <a:ext cx="430945" cy="4114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011CA1B-8426-4308-8AA7-AEEEEA0AB9CA}"/>
                </a:ext>
              </a:extLst>
            </p:cNvPr>
            <p:cNvSpPr/>
            <p:nvPr/>
          </p:nvSpPr>
          <p:spPr>
            <a:xfrm>
              <a:off x="11026557" y="3822121"/>
              <a:ext cx="253839" cy="505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8401587-4924-4407-8888-7634153CB690}"/>
                </a:ext>
              </a:extLst>
            </p:cNvPr>
            <p:cNvCxnSpPr>
              <a:cxnSpLocks/>
              <a:stCxn id="121" idx="3"/>
              <a:endCxn id="110" idx="2"/>
            </p:cNvCxnSpPr>
            <p:nvPr/>
          </p:nvCxnSpPr>
          <p:spPr>
            <a:xfrm>
              <a:off x="7682061" y="3215428"/>
              <a:ext cx="245282" cy="2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2827EDF-257A-427C-8DC4-918E0B68BD12}"/>
                </a:ext>
              </a:extLst>
            </p:cNvPr>
            <p:cNvCxnSpPr>
              <a:cxnSpLocks/>
              <a:stCxn id="122" idx="3"/>
              <a:endCxn id="111" idx="2"/>
            </p:cNvCxnSpPr>
            <p:nvPr/>
          </p:nvCxnSpPr>
          <p:spPr>
            <a:xfrm>
              <a:off x="7687636" y="3922995"/>
              <a:ext cx="239707" cy="4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D10A2CB-B935-4302-A760-3C8741671C52}"/>
                </a:ext>
              </a:extLst>
            </p:cNvPr>
            <p:cNvCxnSpPr>
              <a:cxnSpLocks/>
              <a:stCxn id="124" idx="3"/>
              <a:endCxn id="112" idx="2"/>
            </p:cNvCxnSpPr>
            <p:nvPr/>
          </p:nvCxnSpPr>
          <p:spPr>
            <a:xfrm flipV="1">
              <a:off x="7702408" y="5081638"/>
              <a:ext cx="224934" cy="12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61F76F0-F940-492E-8415-BD1B6C018DA1}"/>
                    </a:ext>
                  </a:extLst>
                </p:cNvPr>
                <p:cNvSpPr/>
                <p:nvPr/>
              </p:nvSpPr>
              <p:spPr>
                <a:xfrm>
                  <a:off x="7199498" y="3030762"/>
                  <a:ext cx="4825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61F76F0-F940-492E-8415-BD1B6C018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498" y="3030762"/>
                  <a:ext cx="48256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52ADF91-791D-496D-927E-388B4FA8299D}"/>
                    </a:ext>
                  </a:extLst>
                </p:cNvPr>
                <p:cNvSpPr/>
                <p:nvPr/>
              </p:nvSpPr>
              <p:spPr>
                <a:xfrm>
                  <a:off x="7199498" y="3738329"/>
                  <a:ext cx="4881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52ADF91-791D-496D-927E-388B4FA82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498" y="3738329"/>
                  <a:ext cx="4881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8AEBA92-4F95-4861-915A-B97DFFB1B5BC}"/>
                    </a:ext>
                  </a:extLst>
                </p:cNvPr>
                <p:cNvSpPr/>
                <p:nvPr/>
              </p:nvSpPr>
              <p:spPr>
                <a:xfrm>
                  <a:off x="7199497" y="4898271"/>
                  <a:ext cx="5029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8AEBA92-4F95-4861-915A-B97DFFB1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497" y="4898271"/>
                  <a:ext cx="5029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B840E18-1BF5-4869-AA2B-9A02DFFCDC0C}"/>
                    </a:ext>
                  </a:extLst>
                </p:cNvPr>
                <p:cNvSpPr/>
                <p:nvPr/>
              </p:nvSpPr>
              <p:spPr>
                <a:xfrm>
                  <a:off x="11386612" y="4453322"/>
                  <a:ext cx="490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B840E18-1BF5-4869-AA2B-9A02DFFCD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6612" y="4453322"/>
                  <a:ext cx="49075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03D7C59-94D4-4891-939D-F40DAFC9D957}"/>
                    </a:ext>
                  </a:extLst>
                </p:cNvPr>
                <p:cNvSpPr/>
                <p:nvPr/>
              </p:nvSpPr>
              <p:spPr>
                <a:xfrm>
                  <a:off x="11389835" y="3268307"/>
                  <a:ext cx="4843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03D7C59-94D4-4891-939D-F40DAFC9D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9835" y="3268307"/>
                  <a:ext cx="4843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0B5F38B-EC0A-43E2-9794-5738B39D4364}"/>
                </a:ext>
              </a:extLst>
            </p:cNvPr>
            <p:cNvSpPr txBox="1"/>
            <p:nvPr/>
          </p:nvSpPr>
          <p:spPr>
            <a:xfrm>
              <a:off x="9391241" y="1605787"/>
              <a:ext cx="727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hidden</a:t>
              </a:r>
            </a:p>
            <a:p>
              <a:pPr algn="ctr"/>
              <a:r>
                <a:rPr lang="en-US" sz="1400" dirty="0">
                  <a:cs typeface="Arial" panose="020B0604020202020204" pitchFamily="34" charset="0"/>
                </a:rPr>
                <a:t>layer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2E8686-CDCF-4073-B4A5-27E0A609528B}"/>
                </a:ext>
              </a:extLst>
            </p:cNvPr>
            <p:cNvCxnSpPr>
              <a:stCxn id="110" idx="6"/>
              <a:endCxn id="109" idx="2"/>
            </p:cNvCxnSpPr>
            <p:nvPr/>
          </p:nvCxnSpPr>
          <p:spPr>
            <a:xfrm flipV="1">
              <a:off x="8358288" y="2427539"/>
              <a:ext cx="1095971" cy="790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D688CA9-ECC4-4785-B726-8B9E30772002}"/>
                </a:ext>
              </a:extLst>
            </p:cNvPr>
            <p:cNvCxnSpPr>
              <a:cxnSpLocks/>
              <a:stCxn id="110" idx="6"/>
              <a:endCxn id="104" idx="2"/>
            </p:cNvCxnSpPr>
            <p:nvPr/>
          </p:nvCxnSpPr>
          <p:spPr>
            <a:xfrm flipV="1">
              <a:off x="8358288" y="2955935"/>
              <a:ext cx="1103512" cy="262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583C25F-D69A-4DB8-8B59-B27CF76EDC4F}"/>
                </a:ext>
              </a:extLst>
            </p:cNvPr>
            <p:cNvCxnSpPr>
              <a:cxnSpLocks/>
              <a:stCxn id="110" idx="6"/>
              <a:endCxn id="105" idx="2"/>
            </p:cNvCxnSpPr>
            <p:nvPr/>
          </p:nvCxnSpPr>
          <p:spPr>
            <a:xfrm>
              <a:off x="8358288" y="3218088"/>
              <a:ext cx="1102690" cy="318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A34E0DE-27D3-43E5-AC59-795288B2A0FC}"/>
                </a:ext>
              </a:extLst>
            </p:cNvPr>
            <p:cNvCxnSpPr>
              <a:cxnSpLocks/>
              <a:stCxn id="110" idx="6"/>
              <a:endCxn id="106" idx="2"/>
            </p:cNvCxnSpPr>
            <p:nvPr/>
          </p:nvCxnSpPr>
          <p:spPr>
            <a:xfrm>
              <a:off x="8358288" y="3218088"/>
              <a:ext cx="1107765" cy="843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2230D9-ABC4-43BD-A6B8-40A9AD300507}"/>
                </a:ext>
              </a:extLst>
            </p:cNvPr>
            <p:cNvCxnSpPr>
              <a:cxnSpLocks/>
              <a:stCxn id="110" idx="6"/>
              <a:endCxn id="107" idx="2"/>
            </p:cNvCxnSpPr>
            <p:nvPr/>
          </p:nvCxnSpPr>
          <p:spPr>
            <a:xfrm>
              <a:off x="8358288" y="3218088"/>
              <a:ext cx="1090229" cy="1862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0888B28-070C-4DE8-91B7-64D492AA3B5C}"/>
                </a:ext>
              </a:extLst>
            </p:cNvPr>
            <p:cNvCxnSpPr>
              <a:cxnSpLocks/>
              <a:stCxn id="111" idx="6"/>
              <a:endCxn id="109" idx="2"/>
            </p:cNvCxnSpPr>
            <p:nvPr/>
          </p:nvCxnSpPr>
          <p:spPr>
            <a:xfrm flipV="1">
              <a:off x="8358288" y="2427539"/>
              <a:ext cx="1095971" cy="150004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CC07197-7670-4BB7-8FD1-7B045B7C9A91}"/>
                </a:ext>
              </a:extLst>
            </p:cNvPr>
            <p:cNvCxnSpPr>
              <a:cxnSpLocks/>
              <a:stCxn id="111" idx="6"/>
              <a:endCxn id="104" idx="2"/>
            </p:cNvCxnSpPr>
            <p:nvPr/>
          </p:nvCxnSpPr>
          <p:spPr>
            <a:xfrm flipV="1">
              <a:off x="8358288" y="2955935"/>
              <a:ext cx="1103512" cy="9716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702DD46-2DF0-4D63-A872-175497829913}"/>
                </a:ext>
              </a:extLst>
            </p:cNvPr>
            <p:cNvCxnSpPr>
              <a:cxnSpLocks/>
              <a:stCxn id="111" idx="6"/>
              <a:endCxn id="105" idx="2"/>
            </p:cNvCxnSpPr>
            <p:nvPr/>
          </p:nvCxnSpPr>
          <p:spPr>
            <a:xfrm flipV="1">
              <a:off x="8358288" y="3536593"/>
              <a:ext cx="1102690" cy="39099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B62DC7D-8AB9-442B-B388-6AB4969D404E}"/>
                </a:ext>
              </a:extLst>
            </p:cNvPr>
            <p:cNvCxnSpPr>
              <a:cxnSpLocks/>
              <a:stCxn id="111" idx="6"/>
              <a:endCxn id="107" idx="2"/>
            </p:cNvCxnSpPr>
            <p:nvPr/>
          </p:nvCxnSpPr>
          <p:spPr>
            <a:xfrm>
              <a:off x="8358288" y="3927583"/>
              <a:ext cx="1090229" cy="115338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128D433-11ED-44B1-8A15-7236660EAE49}"/>
                </a:ext>
              </a:extLst>
            </p:cNvPr>
            <p:cNvCxnSpPr>
              <a:cxnSpLocks/>
              <a:stCxn id="112" idx="6"/>
              <a:endCxn id="109" idx="2"/>
            </p:cNvCxnSpPr>
            <p:nvPr/>
          </p:nvCxnSpPr>
          <p:spPr>
            <a:xfrm flipV="1">
              <a:off x="8358287" y="2427539"/>
              <a:ext cx="1095972" cy="26540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C8C3811-4C01-4B40-AC94-661A5A864507}"/>
                </a:ext>
              </a:extLst>
            </p:cNvPr>
            <p:cNvCxnSpPr>
              <a:cxnSpLocks/>
              <a:stCxn id="112" idx="6"/>
              <a:endCxn id="104" idx="2"/>
            </p:cNvCxnSpPr>
            <p:nvPr/>
          </p:nvCxnSpPr>
          <p:spPr>
            <a:xfrm flipV="1">
              <a:off x="8358287" y="2955935"/>
              <a:ext cx="1103513" cy="21257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8AF7EEC-7EA9-4C00-8CBF-9CD13C8A2037}"/>
                </a:ext>
              </a:extLst>
            </p:cNvPr>
            <p:cNvCxnSpPr>
              <a:cxnSpLocks/>
              <a:stCxn id="112" idx="6"/>
              <a:endCxn id="105" idx="2"/>
            </p:cNvCxnSpPr>
            <p:nvPr/>
          </p:nvCxnSpPr>
          <p:spPr>
            <a:xfrm flipV="1">
              <a:off x="8358287" y="3536593"/>
              <a:ext cx="1102691" cy="154504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A29C32B-059F-46F1-9B0F-2B0DC58C1D93}"/>
                </a:ext>
              </a:extLst>
            </p:cNvPr>
            <p:cNvCxnSpPr>
              <a:cxnSpLocks/>
              <a:stCxn id="112" idx="6"/>
              <a:endCxn id="106" idx="2"/>
            </p:cNvCxnSpPr>
            <p:nvPr/>
          </p:nvCxnSpPr>
          <p:spPr>
            <a:xfrm flipV="1">
              <a:off x="8358287" y="4062000"/>
              <a:ext cx="1107766" cy="101963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2012065-A6CF-4D40-B301-79F15C8E2373}"/>
                </a:ext>
              </a:extLst>
            </p:cNvPr>
            <p:cNvCxnSpPr>
              <a:cxnSpLocks/>
              <a:stCxn id="112" idx="6"/>
              <a:endCxn id="107" idx="2"/>
            </p:cNvCxnSpPr>
            <p:nvPr/>
          </p:nvCxnSpPr>
          <p:spPr>
            <a:xfrm flipV="1">
              <a:off x="8358287" y="5080970"/>
              <a:ext cx="1090230" cy="66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37B0A3-AC3C-4686-A159-AECBAD7B5478}"/>
                </a:ext>
              </a:extLst>
            </p:cNvPr>
            <p:cNvCxnSpPr>
              <a:cxnSpLocks/>
              <a:stCxn id="109" idx="6"/>
              <a:endCxn id="114" idx="2"/>
            </p:cNvCxnSpPr>
            <p:nvPr/>
          </p:nvCxnSpPr>
          <p:spPr>
            <a:xfrm>
              <a:off x="9885204" y="2427539"/>
              <a:ext cx="1040131" cy="1109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A95B311-39A7-4E89-98F6-42639809AE87}"/>
                </a:ext>
              </a:extLst>
            </p:cNvPr>
            <p:cNvCxnSpPr>
              <a:cxnSpLocks/>
              <a:stCxn id="104" idx="6"/>
              <a:endCxn id="114" idx="2"/>
            </p:cNvCxnSpPr>
            <p:nvPr/>
          </p:nvCxnSpPr>
          <p:spPr>
            <a:xfrm>
              <a:off x="9892745" y="2955935"/>
              <a:ext cx="1032590" cy="580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D66ACF0-F7D8-4D93-A131-D9F4F8C0B356}"/>
                </a:ext>
              </a:extLst>
            </p:cNvPr>
            <p:cNvCxnSpPr>
              <a:cxnSpLocks/>
              <a:stCxn id="114" idx="2"/>
              <a:endCxn id="105" idx="6"/>
            </p:cNvCxnSpPr>
            <p:nvPr/>
          </p:nvCxnSpPr>
          <p:spPr>
            <a:xfrm flipH="1">
              <a:off x="9891923" y="3536593"/>
              <a:ext cx="10334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407167-6BF4-4409-84D2-BFEDE6245BFC}"/>
                </a:ext>
              </a:extLst>
            </p:cNvPr>
            <p:cNvCxnSpPr>
              <a:cxnSpLocks/>
              <a:stCxn id="114" idx="2"/>
              <a:endCxn id="106" idx="6"/>
            </p:cNvCxnSpPr>
            <p:nvPr/>
          </p:nvCxnSpPr>
          <p:spPr>
            <a:xfrm flipH="1">
              <a:off x="9896998" y="3536593"/>
              <a:ext cx="1028337" cy="5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0B91EE6-6D9B-4518-B51D-8E443EDF099C}"/>
                </a:ext>
              </a:extLst>
            </p:cNvPr>
            <p:cNvCxnSpPr>
              <a:cxnSpLocks/>
              <a:stCxn id="114" idx="2"/>
              <a:endCxn id="107" idx="6"/>
            </p:cNvCxnSpPr>
            <p:nvPr/>
          </p:nvCxnSpPr>
          <p:spPr>
            <a:xfrm flipH="1">
              <a:off x="9879462" y="3536593"/>
              <a:ext cx="1045873" cy="1544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269F9BE-0CD4-40E2-85D9-684418F65136}"/>
                </a:ext>
              </a:extLst>
            </p:cNvPr>
            <p:cNvCxnSpPr>
              <a:cxnSpLocks/>
              <a:stCxn id="109" idx="6"/>
              <a:endCxn id="115" idx="2"/>
            </p:cNvCxnSpPr>
            <p:nvPr/>
          </p:nvCxnSpPr>
          <p:spPr>
            <a:xfrm>
              <a:off x="9885204" y="2427539"/>
              <a:ext cx="1040130" cy="226310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3DCE3F6-B4C3-447E-BDEA-2CB244050FC9}"/>
                </a:ext>
              </a:extLst>
            </p:cNvPr>
            <p:cNvCxnSpPr>
              <a:cxnSpLocks/>
              <a:stCxn id="104" idx="6"/>
              <a:endCxn id="115" idx="2"/>
            </p:cNvCxnSpPr>
            <p:nvPr/>
          </p:nvCxnSpPr>
          <p:spPr>
            <a:xfrm>
              <a:off x="9892745" y="2955935"/>
              <a:ext cx="1032589" cy="173471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EB9B6B7-59CB-4C34-AF48-5BAC14556436}"/>
                </a:ext>
              </a:extLst>
            </p:cNvPr>
            <p:cNvCxnSpPr>
              <a:cxnSpLocks/>
              <a:stCxn id="105" idx="6"/>
              <a:endCxn id="115" idx="2"/>
            </p:cNvCxnSpPr>
            <p:nvPr/>
          </p:nvCxnSpPr>
          <p:spPr>
            <a:xfrm>
              <a:off x="9891923" y="3536593"/>
              <a:ext cx="1033411" cy="115405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2FAB14D-DD9C-4EBF-8223-50A4E03539AE}"/>
                </a:ext>
              </a:extLst>
            </p:cNvPr>
            <p:cNvCxnSpPr>
              <a:cxnSpLocks/>
              <a:stCxn id="106" idx="6"/>
              <a:endCxn id="115" idx="2"/>
            </p:cNvCxnSpPr>
            <p:nvPr/>
          </p:nvCxnSpPr>
          <p:spPr>
            <a:xfrm>
              <a:off x="9896998" y="4062000"/>
              <a:ext cx="1028336" cy="6286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B4FF1D9-EEF2-4E23-81EB-F653727DF7A4}"/>
                </a:ext>
              </a:extLst>
            </p:cNvPr>
            <p:cNvCxnSpPr>
              <a:cxnSpLocks/>
              <a:stCxn id="107" idx="6"/>
              <a:endCxn id="115" idx="2"/>
            </p:cNvCxnSpPr>
            <p:nvPr/>
          </p:nvCxnSpPr>
          <p:spPr>
            <a:xfrm flipV="1">
              <a:off x="9879462" y="4690648"/>
              <a:ext cx="1045872" cy="39032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3786DC0-7B29-447F-8736-9F94EF39F798}"/>
                </a:ext>
              </a:extLst>
            </p:cNvPr>
            <p:cNvSpPr txBox="1"/>
            <p:nvPr/>
          </p:nvSpPr>
          <p:spPr>
            <a:xfrm>
              <a:off x="7898081" y="1612339"/>
              <a:ext cx="598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sz="1400" dirty="0"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F89F732-7870-4F9A-A985-0B26D4B69738}"/>
                </a:ext>
              </a:extLst>
            </p:cNvPr>
            <p:cNvSpPr txBox="1"/>
            <p:nvPr/>
          </p:nvSpPr>
          <p:spPr>
            <a:xfrm>
              <a:off x="10794877" y="1612339"/>
              <a:ext cx="7171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output</a:t>
              </a:r>
            </a:p>
            <a:p>
              <a:pPr algn="ctr"/>
              <a:r>
                <a:rPr lang="en-US" sz="1400" dirty="0">
                  <a:cs typeface="Arial" panose="020B0604020202020204" pitchFamily="34" charset="0"/>
                </a:rPr>
                <a:t>layer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4232273-513F-47C0-8500-2A04F4A5BB59}"/>
              </a:ext>
            </a:extLst>
          </p:cNvPr>
          <p:cNvGrpSpPr/>
          <p:nvPr/>
        </p:nvGrpSpPr>
        <p:grpSpPr>
          <a:xfrm>
            <a:off x="1027769" y="1627471"/>
            <a:ext cx="4816669" cy="3778407"/>
            <a:chOff x="1027769" y="1627471"/>
            <a:chExt cx="4816669" cy="3778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C72B9C8-2EEA-4347-8B66-BFC916F58496}"/>
                    </a:ext>
                  </a:extLst>
                </p:cNvPr>
                <p:cNvSpPr/>
                <p:nvPr/>
              </p:nvSpPr>
              <p:spPr>
                <a:xfrm>
                  <a:off x="2730402" y="2807966"/>
                  <a:ext cx="914400" cy="9144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l-G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C72B9C8-2EEA-4347-8B66-BFC916F58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402" y="2807966"/>
                  <a:ext cx="914400" cy="914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0BAFF2D-F65E-44E6-A843-F3A68E53D45C}"/>
                </a:ext>
              </a:extLst>
            </p:cNvPr>
            <p:cNvCxnSpPr>
              <a:cxnSpLocks/>
              <a:stCxn id="54" idx="3"/>
              <a:endCxn id="6" idx="1"/>
            </p:cNvCxnSpPr>
            <p:nvPr/>
          </p:nvCxnSpPr>
          <p:spPr>
            <a:xfrm>
              <a:off x="1572524" y="2537980"/>
              <a:ext cx="278341" cy="7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Arrow: Pentagon 5">
                  <a:extLst>
                    <a:ext uri="{FF2B5EF4-FFF2-40B4-BE49-F238E27FC236}">
                      <a16:creationId xmlns:a16="http://schemas.microsoft.com/office/drawing/2014/main" id="{71E3EEF8-DEE2-4788-A1EB-387AA26012C7}"/>
                    </a:ext>
                  </a:extLst>
                </p:cNvPr>
                <p:cNvSpPr/>
                <p:nvPr/>
              </p:nvSpPr>
              <p:spPr>
                <a:xfrm>
                  <a:off x="1850865" y="2258000"/>
                  <a:ext cx="561551" cy="561551"/>
                </a:xfrm>
                <a:prstGeom prst="homePlat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Arrow: Pentagon 5">
                  <a:extLst>
                    <a:ext uri="{FF2B5EF4-FFF2-40B4-BE49-F238E27FC236}">
                      <a16:creationId xmlns:a16="http://schemas.microsoft.com/office/drawing/2014/main" id="{71E3EEF8-DEE2-4788-A1EB-387AA2601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65" y="2258000"/>
                  <a:ext cx="561551" cy="561551"/>
                </a:xfrm>
                <a:prstGeom prst="homePlate">
                  <a:avLst/>
                </a:prstGeom>
                <a:blipFill>
                  <a:blip r:embed="rId8"/>
                  <a:stretch>
                    <a:fillRect l="-8511"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Arrow: Pentagon 9">
                  <a:extLst>
                    <a:ext uri="{FF2B5EF4-FFF2-40B4-BE49-F238E27FC236}">
                      <a16:creationId xmlns:a16="http://schemas.microsoft.com/office/drawing/2014/main" id="{D9A3E2CC-69F9-49FA-9CB5-016E50590154}"/>
                    </a:ext>
                  </a:extLst>
                </p:cNvPr>
                <p:cNvSpPr/>
                <p:nvPr/>
              </p:nvSpPr>
              <p:spPr>
                <a:xfrm>
                  <a:off x="1850864" y="2980777"/>
                  <a:ext cx="561551" cy="561551"/>
                </a:xfrm>
                <a:prstGeom prst="homePlat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Arrow: Pentagon 9">
                  <a:extLst>
                    <a:ext uri="{FF2B5EF4-FFF2-40B4-BE49-F238E27FC236}">
                      <a16:creationId xmlns:a16="http://schemas.microsoft.com/office/drawing/2014/main" id="{D9A3E2CC-69F9-49FA-9CB5-016E50590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64" y="2980777"/>
                  <a:ext cx="561551" cy="561551"/>
                </a:xfrm>
                <a:prstGeom prst="homePlate">
                  <a:avLst/>
                </a:prstGeom>
                <a:blipFill>
                  <a:blip r:embed="rId9"/>
                  <a:stretch>
                    <a:fillRect l="-8511"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Arrow: Pentagon 10">
                  <a:extLst>
                    <a:ext uri="{FF2B5EF4-FFF2-40B4-BE49-F238E27FC236}">
                      <a16:creationId xmlns:a16="http://schemas.microsoft.com/office/drawing/2014/main" id="{5B8DC576-9712-4357-ADA6-4BA9557FEDAC}"/>
                    </a:ext>
                  </a:extLst>
                </p:cNvPr>
                <p:cNvSpPr/>
                <p:nvPr/>
              </p:nvSpPr>
              <p:spPr>
                <a:xfrm>
                  <a:off x="1850864" y="3690272"/>
                  <a:ext cx="561551" cy="561551"/>
                </a:xfrm>
                <a:prstGeom prst="homePlat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Arrow: Pentagon 10">
                  <a:extLst>
                    <a:ext uri="{FF2B5EF4-FFF2-40B4-BE49-F238E27FC236}">
                      <a16:creationId xmlns:a16="http://schemas.microsoft.com/office/drawing/2014/main" id="{5B8DC576-9712-4357-ADA6-4BA9557FE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64" y="3690272"/>
                  <a:ext cx="561551" cy="561551"/>
                </a:xfrm>
                <a:prstGeom prst="homePlate">
                  <a:avLst/>
                </a:prstGeom>
                <a:blipFill>
                  <a:blip r:embed="rId10"/>
                  <a:stretch>
                    <a:fillRect l="-8511"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Arrow: Pentagon 11">
                  <a:extLst>
                    <a:ext uri="{FF2B5EF4-FFF2-40B4-BE49-F238E27FC236}">
                      <a16:creationId xmlns:a16="http://schemas.microsoft.com/office/drawing/2014/main" id="{910711AB-CEBE-4878-A5AF-0C6B35AB137C}"/>
                    </a:ext>
                  </a:extLst>
                </p:cNvPr>
                <p:cNvSpPr/>
                <p:nvPr/>
              </p:nvSpPr>
              <p:spPr>
                <a:xfrm>
                  <a:off x="1850863" y="4844327"/>
                  <a:ext cx="561551" cy="561551"/>
                </a:xfrm>
                <a:prstGeom prst="homePlat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𝑛𝑗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Arrow: Pentagon 11">
                  <a:extLst>
                    <a:ext uri="{FF2B5EF4-FFF2-40B4-BE49-F238E27FC236}">
                      <a16:creationId xmlns:a16="http://schemas.microsoft.com/office/drawing/2014/main" id="{910711AB-CEBE-4878-A5AF-0C6B35AB1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63" y="4844327"/>
                  <a:ext cx="561551" cy="561551"/>
                </a:xfrm>
                <a:prstGeom prst="homePlate">
                  <a:avLst/>
                </a:prstGeom>
                <a:blipFill>
                  <a:blip r:embed="rId11"/>
                  <a:stretch>
                    <a:fillRect l="-9574"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ED3A34-6B03-44B4-98B7-EF58DF2847BD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1577847" y="3261449"/>
              <a:ext cx="273017" cy="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27D88E-7F4A-4837-A2BB-46203556B2C2}"/>
                </a:ext>
              </a:extLst>
            </p:cNvPr>
            <p:cNvCxnSpPr>
              <a:cxnSpLocks/>
              <a:stCxn id="56" idx="3"/>
              <a:endCxn id="11" idx="1"/>
            </p:cNvCxnSpPr>
            <p:nvPr/>
          </p:nvCxnSpPr>
          <p:spPr>
            <a:xfrm>
              <a:off x="1579743" y="3967743"/>
              <a:ext cx="271121" cy="33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BEC837-7FA8-46E1-8754-69638E6ACC63}"/>
                </a:ext>
              </a:extLst>
            </p:cNvPr>
            <p:cNvCxnSpPr>
              <a:cxnSpLocks/>
              <a:stCxn id="57" idx="3"/>
              <a:endCxn id="12" idx="1"/>
            </p:cNvCxnSpPr>
            <p:nvPr/>
          </p:nvCxnSpPr>
          <p:spPr>
            <a:xfrm>
              <a:off x="1591952" y="5121108"/>
              <a:ext cx="258911" cy="3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458CEB-F48C-4C7B-BDAD-93304CE4B3EE}"/>
                </a:ext>
              </a:extLst>
            </p:cNvPr>
            <p:cNvSpPr txBox="1"/>
            <p:nvPr/>
          </p:nvSpPr>
          <p:spPr>
            <a:xfrm>
              <a:off x="1027769" y="184058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inputs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5764ED-B3D1-461F-A460-85980D01318C}"/>
                </a:ext>
              </a:extLst>
            </p:cNvPr>
            <p:cNvSpPr txBox="1"/>
            <p:nvPr/>
          </p:nvSpPr>
          <p:spPr>
            <a:xfrm>
              <a:off x="1677012" y="1827743"/>
              <a:ext cx="752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weights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4108D58-9C9C-4772-8607-E012C441F405}"/>
                    </a:ext>
                  </a:extLst>
                </p:cNvPr>
                <p:cNvSpPr/>
                <p:nvPr/>
              </p:nvSpPr>
              <p:spPr>
                <a:xfrm>
                  <a:off x="1111757" y="2353314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4108D58-9C9C-4772-8607-E012C441F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57" y="2353314"/>
                  <a:ext cx="46076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C41D58B-3820-48E1-98BC-84E111AA2921}"/>
                    </a:ext>
                  </a:extLst>
                </p:cNvPr>
                <p:cNvSpPr/>
                <p:nvPr/>
              </p:nvSpPr>
              <p:spPr>
                <a:xfrm>
                  <a:off x="1111757" y="307678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C41D58B-3820-48E1-98BC-84E111AA2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57" y="3076783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0A8C14C-A2B4-4477-BCB6-72AA9CE70481}"/>
                    </a:ext>
                  </a:extLst>
                </p:cNvPr>
                <p:cNvSpPr/>
                <p:nvPr/>
              </p:nvSpPr>
              <p:spPr>
                <a:xfrm>
                  <a:off x="1113653" y="378307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0A8C14C-A2B4-4477-BCB6-72AA9CE70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653" y="3783077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AB5100-98BF-44EA-BF8C-1C026D6707A6}"/>
                    </a:ext>
                  </a:extLst>
                </p:cNvPr>
                <p:cNvSpPr/>
                <p:nvPr/>
              </p:nvSpPr>
              <p:spPr>
                <a:xfrm>
                  <a:off x="1111756" y="4936442"/>
                  <a:ext cx="4801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AB5100-98BF-44EA-BF8C-1C026D670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56" y="4936442"/>
                  <a:ext cx="48019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819664-5012-4EE4-A3D2-BDC8903B0612}"/>
                </a:ext>
              </a:extLst>
            </p:cNvPr>
            <p:cNvSpPr/>
            <p:nvPr/>
          </p:nvSpPr>
          <p:spPr>
            <a:xfrm>
              <a:off x="1987232" y="4316746"/>
              <a:ext cx="242374" cy="505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45A28F-27DF-42FD-BB66-14A94D0E422B}"/>
                </a:ext>
              </a:extLst>
            </p:cNvPr>
            <p:cNvSpPr txBox="1"/>
            <p:nvPr/>
          </p:nvSpPr>
          <p:spPr>
            <a:xfrm>
              <a:off x="2607561" y="1627471"/>
              <a:ext cx="1080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propagation</a:t>
              </a:r>
            </a:p>
            <a:p>
              <a:pPr algn="ctr"/>
              <a:r>
                <a:rPr lang="en-US" sz="1400" dirty="0">
                  <a:cs typeface="Arial" panose="020B0604020202020204" pitchFamily="34" charset="0"/>
                </a:rPr>
                <a:t>function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97571E7-A645-4B07-BE66-4A8C142B0CA9}"/>
                </a:ext>
              </a:extLst>
            </p:cNvPr>
            <p:cNvCxnSpPr>
              <a:cxnSpLocks/>
              <a:stCxn id="42" idx="6"/>
              <a:endCxn id="69" idx="1"/>
            </p:cNvCxnSpPr>
            <p:nvPr/>
          </p:nvCxnSpPr>
          <p:spPr>
            <a:xfrm flipV="1">
              <a:off x="3644802" y="3261851"/>
              <a:ext cx="620410" cy="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F370ADF-9832-4840-A7F8-6F11A6BBCDEB}"/>
                    </a:ext>
                  </a:extLst>
                </p:cNvPr>
                <p:cNvSpPr/>
                <p:nvPr/>
              </p:nvSpPr>
              <p:spPr>
                <a:xfrm>
                  <a:off x="3617261" y="2879336"/>
                  <a:ext cx="64575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F370ADF-9832-4840-A7F8-6F11A6BBC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261" y="2879336"/>
                  <a:ext cx="645754" cy="391646"/>
                </a:xfrm>
                <a:prstGeom prst="rect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59F2E64-B46B-4500-8CF0-9C36706BAE9A}"/>
                    </a:ext>
                  </a:extLst>
                </p:cNvPr>
                <p:cNvSpPr txBox="1"/>
                <p:nvPr/>
              </p:nvSpPr>
              <p:spPr>
                <a:xfrm>
                  <a:off x="4265212" y="3077185"/>
                  <a:ext cx="570989" cy="369332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59F2E64-B46B-4500-8CF0-9C36706BA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212" y="3077185"/>
                  <a:ext cx="57098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4918"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876F94E-2BFD-4A56-8CB2-1D1E30DDFC3A}"/>
                    </a:ext>
                  </a:extLst>
                </p:cNvPr>
                <p:cNvSpPr/>
                <p:nvPr/>
              </p:nvSpPr>
              <p:spPr>
                <a:xfrm>
                  <a:off x="4334734" y="3683929"/>
                  <a:ext cx="43261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876F94E-2BFD-4A56-8CB2-1D1E30DDFC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734" y="3683929"/>
                  <a:ext cx="432618" cy="391646"/>
                </a:xfrm>
                <a:prstGeom prst="rect">
                  <a:avLst/>
                </a:prstGeom>
                <a:blipFill>
                  <a:blip r:embed="rId1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48AE70D-6337-4F66-8982-2B2254C810B4}"/>
                </a:ext>
              </a:extLst>
            </p:cNvPr>
            <p:cNvSpPr txBox="1"/>
            <p:nvPr/>
          </p:nvSpPr>
          <p:spPr>
            <a:xfrm>
              <a:off x="4128641" y="4087475"/>
              <a:ext cx="886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threshold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143F53-229F-4265-95EF-D21E9F8FABAA}"/>
                </a:ext>
              </a:extLst>
            </p:cNvPr>
            <p:cNvCxnSpPr>
              <a:cxnSpLocks/>
              <a:stCxn id="70" idx="0"/>
              <a:endCxn id="69" idx="2"/>
            </p:cNvCxnSpPr>
            <p:nvPr/>
          </p:nvCxnSpPr>
          <p:spPr>
            <a:xfrm flipH="1" flipV="1">
              <a:off x="4550707" y="3446517"/>
              <a:ext cx="336" cy="2374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A6B50F8-AC7D-432E-B0AF-EDC79CA720AF}"/>
                </a:ext>
              </a:extLst>
            </p:cNvPr>
            <p:cNvCxnSpPr>
              <a:cxnSpLocks/>
              <a:stCxn id="69" idx="3"/>
              <a:endCxn id="78" idx="1"/>
            </p:cNvCxnSpPr>
            <p:nvPr/>
          </p:nvCxnSpPr>
          <p:spPr>
            <a:xfrm>
              <a:off x="4836201" y="3261851"/>
              <a:ext cx="278296" cy="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315F745-BCBA-46AF-826B-A9AECA0679B8}"/>
                    </a:ext>
                  </a:extLst>
                </p:cNvPr>
                <p:cNvSpPr/>
                <p:nvPr/>
              </p:nvSpPr>
              <p:spPr>
                <a:xfrm>
                  <a:off x="5114497" y="3066984"/>
                  <a:ext cx="44101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315F745-BCBA-46AF-826B-A9AECA067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497" y="3066984"/>
                  <a:ext cx="441018" cy="391646"/>
                </a:xfrm>
                <a:prstGeom prst="rect">
                  <a:avLst/>
                </a:prstGeom>
                <a:blipFill>
                  <a:blip r:embed="rId19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E1FB9A-67C6-4BDB-8D2E-A8D7A8D3D2FC}"/>
                </a:ext>
              </a:extLst>
            </p:cNvPr>
            <p:cNvSpPr txBox="1"/>
            <p:nvPr/>
          </p:nvSpPr>
          <p:spPr>
            <a:xfrm>
              <a:off x="4862588" y="3452621"/>
              <a:ext cx="904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activation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DA9FE1-A5A8-4E40-BB54-66231E517EBD}"/>
                </a:ext>
              </a:extLst>
            </p:cNvPr>
            <p:cNvSpPr txBox="1"/>
            <p:nvPr/>
          </p:nvSpPr>
          <p:spPr>
            <a:xfrm>
              <a:off x="4109726" y="1627471"/>
              <a:ext cx="9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sz="1400" dirty="0">
                  <a:cs typeface="Arial" panose="020B0604020202020204" pitchFamily="34" charset="0"/>
                </a:rPr>
                <a:t>function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E9D409E-3272-40B9-A2C6-BDB834E18F76}"/>
                </a:ext>
              </a:extLst>
            </p:cNvPr>
            <p:cNvSpPr txBox="1"/>
            <p:nvPr/>
          </p:nvSpPr>
          <p:spPr>
            <a:xfrm>
              <a:off x="5089103" y="1811581"/>
              <a:ext cx="755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cs typeface="Arial" panose="020B0604020202020204" pitchFamily="34" charset="0"/>
                </a:rPr>
                <a:t>outputs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7C51633-9300-492F-8424-D45DCA04B035}"/>
                </a:ext>
              </a:extLst>
            </p:cNvPr>
            <p:cNvSpPr txBox="1"/>
            <p:nvPr/>
          </p:nvSpPr>
          <p:spPr>
            <a:xfrm>
              <a:off x="3213690" y="3747353"/>
              <a:ext cx="712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neuron</a:t>
              </a:r>
            </a:p>
          </p:txBody>
        </p: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0C4ABD10-080C-4B5D-9CF7-42507C230B46}"/>
                </a:ext>
              </a:extLst>
            </p:cNvPr>
            <p:cNvCxnSpPr>
              <a:cxnSpLocks/>
              <a:stCxn id="6" idx="3"/>
              <a:endCxn id="42" idx="0"/>
            </p:cNvCxnSpPr>
            <p:nvPr/>
          </p:nvCxnSpPr>
          <p:spPr>
            <a:xfrm>
              <a:off x="2412416" y="2538776"/>
              <a:ext cx="775186" cy="269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or: Elbow 245">
              <a:extLst>
                <a:ext uri="{FF2B5EF4-FFF2-40B4-BE49-F238E27FC236}">
                  <a16:creationId xmlns:a16="http://schemas.microsoft.com/office/drawing/2014/main" id="{E02B0185-7705-42FC-8B73-5BA7409B66CF}"/>
                </a:ext>
              </a:extLst>
            </p:cNvPr>
            <p:cNvCxnSpPr>
              <a:cxnSpLocks/>
              <a:stCxn id="10" idx="3"/>
              <a:endCxn id="42" idx="2"/>
            </p:cNvCxnSpPr>
            <p:nvPr/>
          </p:nvCxnSpPr>
          <p:spPr>
            <a:xfrm>
              <a:off x="2412415" y="3261553"/>
              <a:ext cx="317987" cy="36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94DB54C2-F49F-44B8-82A3-1772399B1F4C}"/>
                </a:ext>
              </a:extLst>
            </p:cNvPr>
            <p:cNvCxnSpPr>
              <a:cxnSpLocks/>
              <a:stCxn id="11" idx="3"/>
              <a:endCxn id="42" idx="3"/>
            </p:cNvCxnSpPr>
            <p:nvPr/>
          </p:nvCxnSpPr>
          <p:spPr>
            <a:xfrm flipV="1">
              <a:off x="2412415" y="3588455"/>
              <a:ext cx="451898" cy="382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or: Elbow 251">
              <a:extLst>
                <a:ext uri="{FF2B5EF4-FFF2-40B4-BE49-F238E27FC236}">
                  <a16:creationId xmlns:a16="http://schemas.microsoft.com/office/drawing/2014/main" id="{D9400429-4748-43A6-962C-2F488D7BB34F}"/>
                </a:ext>
              </a:extLst>
            </p:cNvPr>
            <p:cNvCxnSpPr>
              <a:cxnSpLocks/>
              <a:stCxn id="12" idx="3"/>
              <a:endCxn id="42" idx="4"/>
            </p:cNvCxnSpPr>
            <p:nvPr/>
          </p:nvCxnSpPr>
          <p:spPr>
            <a:xfrm flipV="1">
              <a:off x="2412414" y="3722366"/>
              <a:ext cx="775188" cy="14027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7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952786" y="0"/>
            <a:ext cx="8896028" cy="6858000"/>
            <a:chOff x="1952786" y="0"/>
            <a:chExt cx="8896028" cy="6858000"/>
          </a:xfrm>
        </p:grpSpPr>
        <p:grpSp>
          <p:nvGrpSpPr>
            <p:cNvPr id="52" name="Group 51"/>
            <p:cNvGrpSpPr/>
            <p:nvPr/>
          </p:nvGrpSpPr>
          <p:grpSpPr>
            <a:xfrm>
              <a:off x="1952786" y="0"/>
              <a:ext cx="8896028" cy="6858000"/>
              <a:chOff x="1952786" y="0"/>
              <a:chExt cx="8896028" cy="6858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952786" y="0"/>
                <a:ext cx="88960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02780" y="294469"/>
                <a:ext cx="8405071" cy="6500444"/>
                <a:chOff x="413465" y="511444"/>
                <a:chExt cx="8405071" cy="6500444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25519" y="556090"/>
                  <a:ext cx="2077673" cy="1063751"/>
                  <a:chOff x="8834034" y="2205701"/>
                  <a:chExt cx="2077673" cy="1063751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8834034" y="2355742"/>
                    <a:ext cx="46494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298983" y="2205701"/>
                    <a:ext cx="1299227" cy="27671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</a:rPr>
                      <a:t>Observed</a:t>
                    </a:r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8834034" y="3133644"/>
                    <a:ext cx="46494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298983" y="2626763"/>
                    <a:ext cx="1299227" cy="22925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</a:rPr>
                      <a:t>Predicted 1</a:t>
                    </a:r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8834034" y="2760043"/>
                    <a:ext cx="46494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9298983" y="3014304"/>
                    <a:ext cx="1612724" cy="25514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sz="1800" dirty="0">
                        <a:solidFill>
                          <a:schemeClr val="tx1"/>
                        </a:solidFill>
                      </a:rPr>
                      <a:t>Predicted 2</a:t>
                    </a:r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820363" y="511444"/>
                  <a:ext cx="7998173" cy="5935850"/>
                  <a:chOff x="3052119" y="759417"/>
                  <a:chExt cx="4497859" cy="4352513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5331414" y="867905"/>
                    <a:ext cx="2107771" cy="42440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cxnSp>
                <p:nvCxnSpPr>
                  <p:cNvPr id="5" name="Straight Arrow Connector 4"/>
                  <p:cNvCxnSpPr/>
                  <p:nvPr/>
                </p:nvCxnSpPr>
                <p:spPr>
                  <a:xfrm flipV="1">
                    <a:off x="3052119" y="759417"/>
                    <a:ext cx="0" cy="4352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3052119" y="5111929"/>
                    <a:ext cx="449785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Freeform 12"/>
                  <p:cNvSpPr/>
                  <p:nvPr/>
                </p:nvSpPr>
                <p:spPr>
                  <a:xfrm>
                    <a:off x="3502617" y="2030149"/>
                    <a:ext cx="3859078" cy="1999410"/>
                  </a:xfrm>
                  <a:custGeom>
                    <a:avLst/>
                    <a:gdLst>
                      <a:gd name="connsiteX0" fmla="*/ 0 w 3859078"/>
                      <a:gd name="connsiteY0" fmla="*/ 1999410 h 1999410"/>
                      <a:gd name="connsiteX1" fmla="*/ 1286359 w 3859078"/>
                      <a:gd name="connsiteY1" fmla="*/ 129 h 1999410"/>
                      <a:gd name="connsiteX2" fmla="*/ 2386739 w 3859078"/>
                      <a:gd name="connsiteY2" fmla="*/ 1890922 h 1999410"/>
                      <a:gd name="connsiteX3" fmla="*/ 3859078 w 3859078"/>
                      <a:gd name="connsiteY3" fmla="*/ 186109 h 199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9078" h="1999410">
                        <a:moveTo>
                          <a:pt x="0" y="1999410"/>
                        </a:moveTo>
                        <a:cubicBezTo>
                          <a:pt x="444284" y="1008810"/>
                          <a:pt x="888569" y="18210"/>
                          <a:pt x="1286359" y="129"/>
                        </a:cubicBezTo>
                        <a:cubicBezTo>
                          <a:pt x="1684149" y="-17952"/>
                          <a:pt x="1957953" y="1859925"/>
                          <a:pt x="2386739" y="1890922"/>
                        </a:cubicBezTo>
                        <a:cubicBezTo>
                          <a:pt x="2815526" y="1921919"/>
                          <a:pt x="3337302" y="1054014"/>
                          <a:pt x="3859078" y="186109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5291034" y="2931427"/>
                    <a:ext cx="102845" cy="1340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5368559" y="2525536"/>
                        <a:ext cx="731017" cy="4083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8559" y="2525536"/>
                        <a:ext cx="731017" cy="40834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" name="Freeform 15"/>
                  <p:cNvSpPr/>
                  <p:nvPr/>
                </p:nvSpPr>
                <p:spPr>
                  <a:xfrm>
                    <a:off x="3502617" y="1277255"/>
                    <a:ext cx="3859078" cy="3496225"/>
                  </a:xfrm>
                  <a:custGeom>
                    <a:avLst/>
                    <a:gdLst>
                      <a:gd name="connsiteX0" fmla="*/ 0 w 3859078"/>
                      <a:gd name="connsiteY0" fmla="*/ 1999410 h 1999410"/>
                      <a:gd name="connsiteX1" fmla="*/ 1286359 w 3859078"/>
                      <a:gd name="connsiteY1" fmla="*/ 129 h 1999410"/>
                      <a:gd name="connsiteX2" fmla="*/ 2386739 w 3859078"/>
                      <a:gd name="connsiteY2" fmla="*/ 1890922 h 1999410"/>
                      <a:gd name="connsiteX3" fmla="*/ 3859078 w 3859078"/>
                      <a:gd name="connsiteY3" fmla="*/ 186109 h 199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9078" h="1999410">
                        <a:moveTo>
                          <a:pt x="0" y="1999410"/>
                        </a:moveTo>
                        <a:cubicBezTo>
                          <a:pt x="444284" y="1008810"/>
                          <a:pt x="888569" y="18210"/>
                          <a:pt x="1286359" y="129"/>
                        </a:cubicBezTo>
                        <a:cubicBezTo>
                          <a:pt x="1684149" y="-17952"/>
                          <a:pt x="1957953" y="1859925"/>
                          <a:pt x="2386739" y="1890922"/>
                        </a:cubicBezTo>
                        <a:cubicBezTo>
                          <a:pt x="2815526" y="1921919"/>
                          <a:pt x="3337302" y="1054014"/>
                          <a:pt x="3859078" y="18610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3459411" y="2505783"/>
                    <a:ext cx="3859078" cy="857349"/>
                  </a:xfrm>
                  <a:custGeom>
                    <a:avLst/>
                    <a:gdLst>
                      <a:gd name="connsiteX0" fmla="*/ 0 w 3859078"/>
                      <a:gd name="connsiteY0" fmla="*/ 1999410 h 1999410"/>
                      <a:gd name="connsiteX1" fmla="*/ 1286359 w 3859078"/>
                      <a:gd name="connsiteY1" fmla="*/ 129 h 1999410"/>
                      <a:gd name="connsiteX2" fmla="*/ 2386739 w 3859078"/>
                      <a:gd name="connsiteY2" fmla="*/ 1890922 h 1999410"/>
                      <a:gd name="connsiteX3" fmla="*/ 3859078 w 3859078"/>
                      <a:gd name="connsiteY3" fmla="*/ 186109 h 199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9078" h="1999410">
                        <a:moveTo>
                          <a:pt x="0" y="1999410"/>
                        </a:moveTo>
                        <a:cubicBezTo>
                          <a:pt x="444284" y="1008810"/>
                          <a:pt x="888569" y="18210"/>
                          <a:pt x="1286359" y="129"/>
                        </a:cubicBezTo>
                        <a:cubicBezTo>
                          <a:pt x="1684149" y="-17952"/>
                          <a:pt x="1957953" y="1859925"/>
                          <a:pt x="2386739" y="1890922"/>
                        </a:cubicBezTo>
                        <a:cubicBezTo>
                          <a:pt x="2815526" y="1921919"/>
                          <a:pt x="3337302" y="1054014"/>
                          <a:pt x="3859078" y="186109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cxnSp>
                <p:nvCxnSpPr>
                  <p:cNvPr id="27" name="Straight Arrow Connector 26"/>
                  <p:cNvCxnSpPr>
                    <a:stCxn id="13" idx="1"/>
                    <a:endCxn id="16" idx="1"/>
                  </p:cNvCxnSpPr>
                  <p:nvPr/>
                </p:nvCxnSpPr>
                <p:spPr>
                  <a:xfrm flipV="1">
                    <a:off x="4788976" y="1277481"/>
                    <a:ext cx="0" cy="752797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4788976" y="2021401"/>
                    <a:ext cx="0" cy="484382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5917769" y="3905573"/>
                    <a:ext cx="0" cy="681925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5917769" y="3285639"/>
                    <a:ext cx="0" cy="619934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917769" y="3303967"/>
                    <a:ext cx="407292" cy="4731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High Cost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917768" y="3999977"/>
                    <a:ext cx="407293" cy="4731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sz="1800" dirty="0">
                        <a:solidFill>
                          <a:schemeClr val="accent1"/>
                        </a:solidFill>
                      </a:rPr>
                      <a:t>Low Cost</a:t>
                    </a: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760243" y="1407707"/>
                    <a:ext cx="370716" cy="4731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sz="1800" dirty="0">
                        <a:solidFill>
                          <a:schemeClr val="accent1"/>
                        </a:solidFill>
                      </a:rPr>
                      <a:t>Low Cost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84626" y="2108393"/>
                    <a:ext cx="391211" cy="4731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>
                      <a:defRPr sz="1350">
                        <a:solidFill>
                          <a:srgbClr val="000099"/>
                        </a:solidFill>
                        <a:cs typeface="Times New Roman" panose="02020603050405020304" pitchFamily="18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sz="18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High Cost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476873" y="6488668"/>
                      <a:ext cx="100848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6873" y="6488668"/>
                      <a:ext cx="1008481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13465" y="2774066"/>
                      <a:ext cx="47295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465" y="2774066"/>
                      <a:ext cx="472950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5470902" y="4173619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4816226" y="4732858"/>
                  <a:ext cx="1301510" cy="5568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226" y="4732858"/>
                  <a:ext cx="1301510" cy="5568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 flipV="1">
              <a:off x="7893779" y="1342824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7217376" y="819604"/>
                  <a:ext cx="1301510" cy="5568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376" y="819604"/>
                  <a:ext cx="1301510" cy="5568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908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52786" y="0"/>
            <a:ext cx="8896028" cy="6858000"/>
            <a:chOff x="1952786" y="0"/>
            <a:chExt cx="8896028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1952786" y="0"/>
              <a:ext cx="8896028" cy="6858000"/>
              <a:chOff x="1952786" y="0"/>
              <a:chExt cx="8896028" cy="6858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52786" y="0"/>
                <a:ext cx="8896028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02780" y="294469"/>
                <a:ext cx="8405071" cy="6500444"/>
                <a:chOff x="413465" y="511444"/>
                <a:chExt cx="8405071" cy="650044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820363" y="511444"/>
                  <a:ext cx="7998173" cy="5935850"/>
                  <a:chOff x="3052119" y="759417"/>
                  <a:chExt cx="4497859" cy="4352513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5331414" y="867905"/>
                    <a:ext cx="2107771" cy="42440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latin typeface="+mj-lt"/>
                    </a:endParaRPr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52119" y="759417"/>
                    <a:ext cx="0" cy="4352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3052119" y="5111929"/>
                    <a:ext cx="449785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reeform 18"/>
                  <p:cNvSpPr/>
                  <p:nvPr/>
                </p:nvSpPr>
                <p:spPr>
                  <a:xfrm>
                    <a:off x="3502617" y="2030149"/>
                    <a:ext cx="3859078" cy="1999410"/>
                  </a:xfrm>
                  <a:custGeom>
                    <a:avLst/>
                    <a:gdLst>
                      <a:gd name="connsiteX0" fmla="*/ 0 w 3859078"/>
                      <a:gd name="connsiteY0" fmla="*/ 1999410 h 1999410"/>
                      <a:gd name="connsiteX1" fmla="*/ 1286359 w 3859078"/>
                      <a:gd name="connsiteY1" fmla="*/ 129 h 1999410"/>
                      <a:gd name="connsiteX2" fmla="*/ 2386739 w 3859078"/>
                      <a:gd name="connsiteY2" fmla="*/ 1890922 h 1999410"/>
                      <a:gd name="connsiteX3" fmla="*/ 3859078 w 3859078"/>
                      <a:gd name="connsiteY3" fmla="*/ 186109 h 199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9078" h="1999410">
                        <a:moveTo>
                          <a:pt x="0" y="1999410"/>
                        </a:moveTo>
                        <a:cubicBezTo>
                          <a:pt x="444284" y="1008810"/>
                          <a:pt x="888569" y="18210"/>
                          <a:pt x="1286359" y="129"/>
                        </a:cubicBezTo>
                        <a:cubicBezTo>
                          <a:pt x="1684149" y="-17952"/>
                          <a:pt x="1957953" y="1859925"/>
                          <a:pt x="2386739" y="1890922"/>
                        </a:cubicBezTo>
                        <a:cubicBezTo>
                          <a:pt x="2815526" y="1921919"/>
                          <a:pt x="3337302" y="1054014"/>
                          <a:pt x="3859078" y="186109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>
                      <a:latin typeface="+mj-lt"/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291034" y="2931427"/>
                    <a:ext cx="102845" cy="1340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>
                      <a:latin typeface="+mj-lt"/>
                    </a:endParaRPr>
                  </a:p>
                </p:txBody>
              </p:sp>
              <p:sp>
                <p:nvSpPr>
                  <p:cNvPr id="22" name="Freeform 21"/>
                  <p:cNvSpPr/>
                  <p:nvPr/>
                </p:nvSpPr>
                <p:spPr>
                  <a:xfrm>
                    <a:off x="3502617" y="1277255"/>
                    <a:ext cx="3859078" cy="3496225"/>
                  </a:xfrm>
                  <a:custGeom>
                    <a:avLst/>
                    <a:gdLst>
                      <a:gd name="connsiteX0" fmla="*/ 0 w 3859078"/>
                      <a:gd name="connsiteY0" fmla="*/ 1999410 h 1999410"/>
                      <a:gd name="connsiteX1" fmla="*/ 1286359 w 3859078"/>
                      <a:gd name="connsiteY1" fmla="*/ 129 h 1999410"/>
                      <a:gd name="connsiteX2" fmla="*/ 2386739 w 3859078"/>
                      <a:gd name="connsiteY2" fmla="*/ 1890922 h 1999410"/>
                      <a:gd name="connsiteX3" fmla="*/ 3859078 w 3859078"/>
                      <a:gd name="connsiteY3" fmla="*/ 186109 h 199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9078" h="1999410">
                        <a:moveTo>
                          <a:pt x="0" y="1999410"/>
                        </a:moveTo>
                        <a:cubicBezTo>
                          <a:pt x="444284" y="1008810"/>
                          <a:pt x="888569" y="18210"/>
                          <a:pt x="1286359" y="129"/>
                        </a:cubicBezTo>
                        <a:cubicBezTo>
                          <a:pt x="1684149" y="-17952"/>
                          <a:pt x="1957953" y="1859925"/>
                          <a:pt x="2386739" y="1890922"/>
                        </a:cubicBezTo>
                        <a:cubicBezTo>
                          <a:pt x="2815526" y="1921919"/>
                          <a:pt x="3337302" y="1054014"/>
                          <a:pt x="3859078" y="18610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latin typeface="+mj-lt"/>
                    </a:endParaRPr>
                  </a:p>
                </p:txBody>
              </p:sp>
              <p:sp>
                <p:nvSpPr>
                  <p:cNvPr id="23" name="Freeform 22"/>
                  <p:cNvSpPr/>
                  <p:nvPr/>
                </p:nvSpPr>
                <p:spPr>
                  <a:xfrm>
                    <a:off x="3459411" y="2505783"/>
                    <a:ext cx="3859078" cy="857349"/>
                  </a:xfrm>
                  <a:custGeom>
                    <a:avLst/>
                    <a:gdLst>
                      <a:gd name="connsiteX0" fmla="*/ 0 w 3859078"/>
                      <a:gd name="connsiteY0" fmla="*/ 1999410 h 1999410"/>
                      <a:gd name="connsiteX1" fmla="*/ 1286359 w 3859078"/>
                      <a:gd name="connsiteY1" fmla="*/ 129 h 1999410"/>
                      <a:gd name="connsiteX2" fmla="*/ 2386739 w 3859078"/>
                      <a:gd name="connsiteY2" fmla="*/ 1890922 h 1999410"/>
                      <a:gd name="connsiteX3" fmla="*/ 3859078 w 3859078"/>
                      <a:gd name="connsiteY3" fmla="*/ 186109 h 199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59078" h="1999410">
                        <a:moveTo>
                          <a:pt x="0" y="1999410"/>
                        </a:moveTo>
                        <a:cubicBezTo>
                          <a:pt x="444284" y="1008810"/>
                          <a:pt x="888569" y="18210"/>
                          <a:pt x="1286359" y="129"/>
                        </a:cubicBezTo>
                        <a:cubicBezTo>
                          <a:pt x="1684149" y="-17952"/>
                          <a:pt x="1957953" y="1859925"/>
                          <a:pt x="2386739" y="1890922"/>
                        </a:cubicBezTo>
                        <a:cubicBezTo>
                          <a:pt x="2815526" y="1921919"/>
                          <a:pt x="3337302" y="1054014"/>
                          <a:pt x="3859078" y="186109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>
                      <a:latin typeface="+mj-lt"/>
                    </a:endParaRPr>
                  </a:p>
                </p:txBody>
              </p:sp>
              <p:cxnSp>
                <p:nvCxnSpPr>
                  <p:cNvPr id="24" name="Straight Arrow Connector 23"/>
                  <p:cNvCxnSpPr>
                    <a:cxnSpLocks/>
                    <a:stCxn id="19" idx="1"/>
                    <a:endCxn id="22" idx="1"/>
                  </p:cNvCxnSpPr>
                  <p:nvPr/>
                </p:nvCxnSpPr>
                <p:spPr>
                  <a:xfrm flipV="1">
                    <a:off x="4788976" y="1277481"/>
                    <a:ext cx="0" cy="752797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4788976" y="2021401"/>
                    <a:ext cx="0" cy="484382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5917769" y="3905573"/>
                    <a:ext cx="0" cy="681925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5917769" y="3285639"/>
                    <a:ext cx="0" cy="619934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4476873" y="6488668"/>
                      <a:ext cx="100848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oMath>
                        </m:oMathPara>
                      </a14:m>
                      <a:endParaRPr lang="en-US" sz="2800" dirty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6873" y="6488668"/>
                      <a:ext cx="1008481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3465" y="2774066"/>
                      <a:ext cx="47295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800" dirty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465" y="2774066"/>
                      <a:ext cx="472950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7" name="Group 56"/>
            <p:cNvGrpSpPr/>
            <p:nvPr/>
          </p:nvGrpSpPr>
          <p:grpSpPr>
            <a:xfrm>
              <a:off x="6838869" y="505492"/>
              <a:ext cx="3541256" cy="2456061"/>
              <a:chOff x="6806158" y="457376"/>
              <a:chExt cx="3541256" cy="245606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806158" y="457376"/>
                <a:ext cx="3348471" cy="2456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809262" y="2439200"/>
                    <a:ext cx="1549783" cy="46166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9262" y="2439200"/>
                    <a:ext cx="154978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Box 54"/>
              <p:cNvSpPr txBox="1"/>
              <p:nvPr/>
            </p:nvSpPr>
            <p:spPr>
              <a:xfrm>
                <a:off x="6969409" y="994175"/>
                <a:ext cx="1520482" cy="64532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1350">
                    <a:solidFill>
                      <a:srgbClr val="000099"/>
                    </a:solidFill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accent1"/>
                    </a:solidFill>
                    <a:latin typeface="+mj-lt"/>
                  </a:rPr>
                  <a:t>Low Cost</a:t>
                </a:r>
              </a:p>
              <a:p>
                <a:r>
                  <a:rPr lang="en-US" sz="1800" dirty="0">
                    <a:solidFill>
                      <a:schemeClr val="accent1"/>
                    </a:solidFill>
                    <a:latin typeface="+mj-lt"/>
                  </a:rPr>
                  <a:t>Under Predicting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22660" y="1396123"/>
                <a:ext cx="1124754" cy="95575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1350">
                    <a:solidFill>
                      <a:srgbClr val="000099"/>
                    </a:solidFill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High </a:t>
                </a:r>
              </a:p>
              <a:p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Cost</a:t>
                </a:r>
              </a:p>
              <a:p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Over </a:t>
                </a:r>
              </a:p>
              <a:p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Predicting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6932154" y="2541980"/>
                <a:ext cx="32211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6932154" y="1008387"/>
                <a:ext cx="2421383" cy="1527813"/>
              </a:xfrm>
              <a:custGeom>
                <a:avLst/>
                <a:gdLst>
                  <a:gd name="connsiteX0" fmla="*/ 2386739 w 2386739"/>
                  <a:gd name="connsiteY0" fmla="*/ 0 h 1731656"/>
                  <a:gd name="connsiteX1" fmla="*/ 1859796 w 2386739"/>
                  <a:gd name="connsiteY1" fmla="*/ 1704814 h 1731656"/>
                  <a:gd name="connsiteX2" fmla="*/ 0 w 2386739"/>
                  <a:gd name="connsiteY2" fmla="*/ 883404 h 173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739" h="1731656">
                    <a:moveTo>
                      <a:pt x="2386739" y="0"/>
                    </a:moveTo>
                    <a:cubicBezTo>
                      <a:pt x="2322162" y="778790"/>
                      <a:pt x="2257586" y="1557580"/>
                      <a:pt x="1859796" y="1704814"/>
                    </a:cubicBezTo>
                    <a:cubicBezTo>
                      <a:pt x="1462006" y="1852048"/>
                      <a:pt x="731003" y="1367726"/>
                      <a:pt x="0" y="8834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8723760" y="862793"/>
                <a:ext cx="0" cy="16802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083988" y="3702590"/>
              <a:ext cx="3348471" cy="2456910"/>
              <a:chOff x="3083988" y="3702590"/>
              <a:chExt cx="3348471" cy="245691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083988" y="3702590"/>
                <a:ext cx="3348471" cy="24560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83988" y="4269030"/>
                <a:ext cx="3326444" cy="1890470"/>
                <a:chOff x="3083988" y="4269030"/>
                <a:chExt cx="3326444" cy="1890470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316198" y="5796545"/>
                  <a:ext cx="28230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755801" y="5697835"/>
                      <a:ext cx="15497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𝑠𝑖𝑚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5801" y="5697835"/>
                      <a:ext cx="154978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4449922" y="4269030"/>
                  <a:ext cx="0" cy="15275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reeform 43"/>
                <p:cNvSpPr/>
                <p:nvPr/>
              </p:nvSpPr>
              <p:spPr>
                <a:xfrm>
                  <a:off x="3995147" y="4351556"/>
                  <a:ext cx="2314572" cy="1438846"/>
                </a:xfrm>
                <a:custGeom>
                  <a:avLst/>
                  <a:gdLst>
                    <a:gd name="connsiteX0" fmla="*/ 0 w 2355743"/>
                    <a:gd name="connsiteY0" fmla="*/ 0 h 1714268"/>
                    <a:gd name="connsiteX1" fmla="*/ 495946 w 2355743"/>
                    <a:gd name="connsiteY1" fmla="*/ 1689316 h 1714268"/>
                    <a:gd name="connsiteX2" fmla="*/ 2355743 w 2355743"/>
                    <a:gd name="connsiteY2" fmla="*/ 852407 h 17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55743" h="1714268">
                      <a:moveTo>
                        <a:pt x="0" y="0"/>
                      </a:moveTo>
                      <a:cubicBezTo>
                        <a:pt x="51661" y="773624"/>
                        <a:pt x="103322" y="1547248"/>
                        <a:pt x="495946" y="1689316"/>
                      </a:cubicBezTo>
                      <a:cubicBezTo>
                        <a:pt x="888570" y="1831384"/>
                        <a:pt x="1622156" y="1341895"/>
                        <a:pt x="2355743" y="85240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057028" y="4321777"/>
                  <a:ext cx="1353404" cy="64532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>
                    <a:defRPr sz="1350">
                      <a:solidFill>
                        <a:srgbClr val="000099"/>
                      </a:solidFill>
                      <a:cs typeface="Times New Roman" panose="02020603050405020304" pitchFamily="18" charset="0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accent1"/>
                      </a:solidFill>
                      <a:latin typeface="+mj-lt"/>
                    </a:rPr>
                    <a:t>Low Cost</a:t>
                  </a:r>
                </a:p>
                <a:p>
                  <a:r>
                    <a:rPr lang="en-US" sz="1800" dirty="0">
                      <a:solidFill>
                        <a:schemeClr val="accent1"/>
                      </a:solidFill>
                      <a:latin typeface="+mj-lt"/>
                    </a:rPr>
                    <a:t>Over Predicting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083988" y="4599354"/>
                  <a:ext cx="1145765" cy="118724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>
                    <a:defRPr sz="1350">
                      <a:solidFill>
                        <a:srgbClr val="000099"/>
                      </a:solidFill>
                      <a:cs typeface="Times New Roman" panose="02020603050405020304" pitchFamily="18" charset="0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High </a:t>
                  </a:r>
                </a:p>
                <a:p>
                  <a:r>
                    <a:rPr lang="en-US" sz="18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Cost</a:t>
                  </a:r>
                </a:p>
                <a:p>
                  <a:r>
                    <a:rPr lang="en-US" sz="18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Under Predicting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CCF462-9D12-432A-9936-47BEE909E93E}"/>
                  </a:ext>
                </a:extLst>
              </p:cNvPr>
              <p:cNvSpPr txBox="1"/>
              <p:nvPr/>
            </p:nvSpPr>
            <p:spPr>
              <a:xfrm>
                <a:off x="3831236" y="3712153"/>
                <a:ext cx="12984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𝐿𝐼𝑁𝐸𝑋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CCF462-9D12-432A-9936-47BEE909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36" y="3712153"/>
                <a:ext cx="1298497" cy="553998"/>
              </a:xfrm>
              <a:prstGeom prst="rect">
                <a:avLst/>
              </a:prstGeom>
              <a:blipFill>
                <a:blip r:embed="rId6"/>
                <a:stretch>
                  <a:fillRect l="-3756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3F4013-9582-48E2-A3BB-6BD2D275D5A3}"/>
                  </a:ext>
                </a:extLst>
              </p:cNvPr>
              <p:cNvSpPr txBox="1"/>
              <p:nvPr/>
            </p:nvSpPr>
            <p:spPr>
              <a:xfrm>
                <a:off x="8087751" y="417562"/>
                <a:ext cx="12984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𝐿𝐼𝑁𝐸𝑋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3F4013-9582-48E2-A3BB-6BD2D275D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751" y="417562"/>
                <a:ext cx="1298497" cy="553998"/>
              </a:xfrm>
              <a:prstGeom prst="rect">
                <a:avLst/>
              </a:prstGeom>
              <a:blipFill>
                <a:blip r:embed="rId7"/>
                <a:stretch>
                  <a:fillRect l="-4225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5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952786" y="0"/>
            <a:ext cx="9100443" cy="6858000"/>
            <a:chOff x="1952786" y="0"/>
            <a:chExt cx="9100443" cy="6858000"/>
          </a:xfrm>
        </p:grpSpPr>
        <p:sp>
          <p:nvSpPr>
            <p:cNvPr id="10" name="Rectangle 9"/>
            <p:cNvSpPr/>
            <p:nvPr/>
          </p:nvSpPr>
          <p:spPr>
            <a:xfrm>
              <a:off x="1952786" y="0"/>
              <a:ext cx="889602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509678" y="294469"/>
              <a:ext cx="0" cy="593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509678" y="6230318"/>
              <a:ext cx="79981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-402179" y="3031561"/>
                  <a:ext cx="52395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𝐷𝑒𝑛𝑠𝑖𝑡𝑦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02179" y="3031561"/>
                  <a:ext cx="5239511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508764" y="628984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764" y="6289841"/>
                  <a:ext cx="43037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>
            <a:xfrm>
              <a:off x="2882685" y="1395989"/>
              <a:ext cx="7129220" cy="4206468"/>
            </a:xfrm>
            <a:custGeom>
              <a:avLst/>
              <a:gdLst>
                <a:gd name="connsiteX0" fmla="*/ 0 w 7129220"/>
                <a:gd name="connsiteY0" fmla="*/ 4634018 h 4680513"/>
                <a:gd name="connsiteX1" fmla="*/ 1069383 w 7129220"/>
                <a:gd name="connsiteY1" fmla="*/ 3921096 h 4680513"/>
                <a:gd name="connsiteX2" fmla="*/ 3626603 w 7129220"/>
                <a:gd name="connsiteY2" fmla="*/ 25 h 4680513"/>
                <a:gd name="connsiteX3" fmla="*/ 6075335 w 7129220"/>
                <a:gd name="connsiteY3" fmla="*/ 3859103 h 4680513"/>
                <a:gd name="connsiteX4" fmla="*/ 7129220 w 7129220"/>
                <a:gd name="connsiteY4" fmla="*/ 4680513 h 468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9220" h="4680513">
                  <a:moveTo>
                    <a:pt x="0" y="4634018"/>
                  </a:moveTo>
                  <a:cubicBezTo>
                    <a:pt x="232474" y="4663723"/>
                    <a:pt x="464949" y="4693428"/>
                    <a:pt x="1069383" y="3921096"/>
                  </a:cubicBezTo>
                  <a:cubicBezTo>
                    <a:pt x="1673817" y="3148764"/>
                    <a:pt x="2792278" y="10357"/>
                    <a:pt x="3626603" y="25"/>
                  </a:cubicBezTo>
                  <a:cubicBezTo>
                    <a:pt x="4460928" y="-10307"/>
                    <a:pt x="5491565" y="3079022"/>
                    <a:pt x="6075335" y="3859103"/>
                  </a:cubicBezTo>
                  <a:cubicBezTo>
                    <a:pt x="6659105" y="4639184"/>
                    <a:pt x="6894162" y="4659848"/>
                    <a:pt x="7129220" y="468051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882685" y="2181878"/>
              <a:ext cx="7129220" cy="2762082"/>
            </a:xfrm>
            <a:custGeom>
              <a:avLst/>
              <a:gdLst>
                <a:gd name="connsiteX0" fmla="*/ 0 w 7129220"/>
                <a:gd name="connsiteY0" fmla="*/ 4634018 h 4680513"/>
                <a:gd name="connsiteX1" fmla="*/ 1069383 w 7129220"/>
                <a:gd name="connsiteY1" fmla="*/ 3921096 h 4680513"/>
                <a:gd name="connsiteX2" fmla="*/ 3626603 w 7129220"/>
                <a:gd name="connsiteY2" fmla="*/ 25 h 4680513"/>
                <a:gd name="connsiteX3" fmla="*/ 6075335 w 7129220"/>
                <a:gd name="connsiteY3" fmla="*/ 3859103 h 4680513"/>
                <a:gd name="connsiteX4" fmla="*/ 7129220 w 7129220"/>
                <a:gd name="connsiteY4" fmla="*/ 4680513 h 468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9220" h="4680513">
                  <a:moveTo>
                    <a:pt x="0" y="4634018"/>
                  </a:moveTo>
                  <a:cubicBezTo>
                    <a:pt x="232474" y="4663723"/>
                    <a:pt x="464949" y="4693428"/>
                    <a:pt x="1069383" y="3921096"/>
                  </a:cubicBezTo>
                  <a:cubicBezTo>
                    <a:pt x="1673817" y="3148764"/>
                    <a:pt x="2792278" y="10357"/>
                    <a:pt x="3626603" y="25"/>
                  </a:cubicBezTo>
                  <a:cubicBezTo>
                    <a:pt x="4460928" y="-10307"/>
                    <a:pt x="5491565" y="3079022"/>
                    <a:pt x="6075335" y="3859103"/>
                  </a:cubicBezTo>
                  <a:cubicBezTo>
                    <a:pt x="6659105" y="4639184"/>
                    <a:pt x="6894162" y="4659848"/>
                    <a:pt x="7129220" y="46805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82685" y="618579"/>
              <a:ext cx="7129220" cy="5503253"/>
            </a:xfrm>
            <a:custGeom>
              <a:avLst/>
              <a:gdLst>
                <a:gd name="connsiteX0" fmla="*/ 0 w 7129220"/>
                <a:gd name="connsiteY0" fmla="*/ 4634018 h 4680513"/>
                <a:gd name="connsiteX1" fmla="*/ 1069383 w 7129220"/>
                <a:gd name="connsiteY1" fmla="*/ 3921096 h 4680513"/>
                <a:gd name="connsiteX2" fmla="*/ 3626603 w 7129220"/>
                <a:gd name="connsiteY2" fmla="*/ 25 h 4680513"/>
                <a:gd name="connsiteX3" fmla="*/ 6075335 w 7129220"/>
                <a:gd name="connsiteY3" fmla="*/ 3859103 h 4680513"/>
                <a:gd name="connsiteX4" fmla="*/ 7129220 w 7129220"/>
                <a:gd name="connsiteY4" fmla="*/ 4680513 h 468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9220" h="4680513">
                  <a:moveTo>
                    <a:pt x="0" y="4634018"/>
                  </a:moveTo>
                  <a:cubicBezTo>
                    <a:pt x="232474" y="4663723"/>
                    <a:pt x="464949" y="4693428"/>
                    <a:pt x="1069383" y="3921096"/>
                  </a:cubicBezTo>
                  <a:cubicBezTo>
                    <a:pt x="1673817" y="3148764"/>
                    <a:pt x="2792278" y="10357"/>
                    <a:pt x="3626603" y="25"/>
                  </a:cubicBezTo>
                  <a:cubicBezTo>
                    <a:pt x="4460928" y="-10307"/>
                    <a:pt x="5491565" y="3079022"/>
                    <a:pt x="6075335" y="3859103"/>
                  </a:cubicBezTo>
                  <a:cubicBezTo>
                    <a:pt x="6659105" y="4639184"/>
                    <a:pt x="6894162" y="4659848"/>
                    <a:pt x="7129220" y="46805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5" name="Straight Arrow Connector 44"/>
            <p:cNvCxnSpPr>
              <a:endCxn id="41" idx="3"/>
            </p:cNvCxnSpPr>
            <p:nvPr/>
          </p:nvCxnSpPr>
          <p:spPr>
            <a:xfrm flipH="1">
              <a:off x="8958020" y="3983064"/>
              <a:ext cx="371960" cy="47616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826337" y="3066945"/>
              <a:ext cx="22268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Bad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Off From Observed 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But Conservative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27048" y="1115240"/>
              <a:ext cx="24913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Worse</a:t>
              </a:r>
            </a:p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Fewer Extreme Events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7557506" y="1391956"/>
              <a:ext cx="371960" cy="4761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4955142" y="3581474"/>
              <a:ext cx="3700255" cy="2329027"/>
              <a:chOff x="4955142" y="3581474"/>
              <a:chExt cx="3700255" cy="232902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955142" y="3581474"/>
                <a:ext cx="3700255" cy="2329027"/>
                <a:chOff x="8438608" y="648481"/>
                <a:chExt cx="3700255" cy="2329027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8897368" y="2534910"/>
                  <a:ext cx="28230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8501110" y="2577398"/>
                      <a:ext cx="325749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𝑅𝑆𝐷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𝑠𝑖𝑚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01110" y="2577398"/>
                      <a:ext cx="325749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8884215" y="648481"/>
                  <a:ext cx="0" cy="1901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 rot="16200000">
                      <a:off x="8254359" y="1566138"/>
                      <a:ext cx="83016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8254359" y="1566138"/>
                      <a:ext cx="83016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Freeform 56"/>
                <p:cNvSpPr/>
                <p:nvPr/>
              </p:nvSpPr>
              <p:spPr>
                <a:xfrm>
                  <a:off x="9023704" y="814499"/>
                  <a:ext cx="2355743" cy="1714268"/>
                </a:xfrm>
                <a:custGeom>
                  <a:avLst/>
                  <a:gdLst>
                    <a:gd name="connsiteX0" fmla="*/ 0 w 2355743"/>
                    <a:gd name="connsiteY0" fmla="*/ 0 h 1714268"/>
                    <a:gd name="connsiteX1" fmla="*/ 495946 w 2355743"/>
                    <a:gd name="connsiteY1" fmla="*/ 1689316 h 1714268"/>
                    <a:gd name="connsiteX2" fmla="*/ 2355743 w 2355743"/>
                    <a:gd name="connsiteY2" fmla="*/ 852407 h 17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55743" h="1714268">
                      <a:moveTo>
                        <a:pt x="0" y="0"/>
                      </a:moveTo>
                      <a:cubicBezTo>
                        <a:pt x="51661" y="773624"/>
                        <a:pt x="103322" y="1547248"/>
                        <a:pt x="495946" y="1689316"/>
                      </a:cubicBezTo>
                      <a:cubicBezTo>
                        <a:pt x="888570" y="1831384"/>
                        <a:pt x="1622156" y="1341895"/>
                        <a:pt x="2355743" y="85240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785459" y="1905087"/>
                  <a:ext cx="1353404" cy="64532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>
                    <a:defRPr sz="1350">
                      <a:solidFill>
                        <a:srgbClr val="000099"/>
                      </a:solidFill>
                      <a:cs typeface="Times New Roman" panose="02020603050405020304" pitchFamily="18" charset="0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accent1"/>
                      </a:solidFill>
                    </a:rPr>
                    <a:t>Low Cost</a:t>
                  </a:r>
                </a:p>
                <a:p>
                  <a:r>
                    <a:rPr lang="en-US" sz="1800" dirty="0">
                      <a:solidFill>
                        <a:schemeClr val="accent1"/>
                      </a:solidFill>
                    </a:rPr>
                    <a:t>RSD &gt;1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9096602" y="935495"/>
                  <a:ext cx="913555" cy="93709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>
                    <a:defRPr sz="1350">
                      <a:solidFill>
                        <a:srgbClr val="000099"/>
                      </a:solidFill>
                      <a:cs typeface="Times New Roman" panose="02020603050405020304" pitchFamily="18" charset="0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High </a:t>
                  </a:r>
                </a:p>
                <a:p>
                  <a:r>
                    <a:rPr lang="en-US" sz="1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Cost</a:t>
                  </a:r>
                </a:p>
                <a:p>
                  <a:r>
                    <a:rPr lang="en-US" sz="18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RSD &lt; 1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511604" y="2042326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1</a:t>
                  </a:r>
                </a:p>
              </p:txBody>
            </p:sp>
          </p:grpSp>
          <p:sp>
            <p:nvSpPr>
              <p:cNvPr id="68" name="Oval 67"/>
              <p:cNvSpPr/>
              <p:nvPr/>
            </p:nvSpPr>
            <p:spPr>
              <a:xfrm>
                <a:off x="6069913" y="5378426"/>
                <a:ext cx="182881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2714834" y="489156"/>
            <a:ext cx="4649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79783" y="339115"/>
            <a:ext cx="1299227" cy="276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350">
                <a:solidFill>
                  <a:srgbClr val="000099"/>
                </a:solidFill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Observed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714834" y="1267058"/>
            <a:ext cx="4649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79783" y="760177"/>
            <a:ext cx="1299227" cy="229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350">
                <a:solidFill>
                  <a:srgbClr val="000099"/>
                </a:solidFill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Predicted 1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714834" y="893457"/>
            <a:ext cx="46494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79783" y="1147718"/>
            <a:ext cx="1612724" cy="2551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350">
                <a:solidFill>
                  <a:srgbClr val="000099"/>
                </a:solidFill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Predicted 2</a:t>
            </a:r>
          </a:p>
        </p:txBody>
      </p:sp>
    </p:spTree>
    <p:extLst>
      <p:ext uri="{BB962C8B-B14F-4D97-AF65-F5344CB8AC3E}">
        <p14:creationId xmlns:p14="http://schemas.microsoft.com/office/powerpoint/2010/main" val="343020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6000" y="812533"/>
                <a:ext cx="5872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Drought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2533"/>
                <a:ext cx="5872480" cy="400110"/>
              </a:xfrm>
              <a:prstGeom prst="rect">
                <a:avLst/>
              </a:prstGeom>
              <a:blipFill>
                <a:blip r:embed="rId2"/>
                <a:stretch>
                  <a:fillRect l="-4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400" y="812829"/>
                <a:ext cx="594360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Flood</m:t>
                      </m:r>
                    </m:oMath>
                  </m:oMathPara>
                </a14:m>
                <a:endParaRPr lang="en-US" sz="28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12829"/>
                <a:ext cx="59436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DBBA53-C70B-4DE9-BE55-5319A2F7475E}"/>
              </a:ext>
            </a:extLst>
          </p:cNvPr>
          <p:cNvGrpSpPr/>
          <p:nvPr/>
        </p:nvGrpSpPr>
        <p:grpSpPr>
          <a:xfrm>
            <a:off x="152400" y="1748098"/>
            <a:ext cx="5915244" cy="3176370"/>
            <a:chOff x="152400" y="1748098"/>
            <a:chExt cx="5915244" cy="3176370"/>
          </a:xfrm>
        </p:grpSpPr>
        <p:sp>
          <p:nvSpPr>
            <p:cNvPr id="5" name="Rectangle 4"/>
            <p:cNvSpPr/>
            <p:nvPr/>
          </p:nvSpPr>
          <p:spPr>
            <a:xfrm>
              <a:off x="152400" y="1748098"/>
              <a:ext cx="5915244" cy="3176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09409" y="2259519"/>
              <a:ext cx="2844896" cy="2390060"/>
              <a:chOff x="3175220" y="1817415"/>
              <a:chExt cx="2844896" cy="239006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3187260" y="3906075"/>
                <a:ext cx="2823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626863" y="3807365"/>
                    <a:ext cx="1326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6863" y="3807365"/>
                    <a:ext cx="132600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V="1">
                <a:off x="4320984" y="2378560"/>
                <a:ext cx="0" cy="1527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938660" y="1817415"/>
                    <a:ext cx="723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oMath>
                      </m:oMathPara>
                    </a14:m>
                    <a:endParaRPr lang="en-US" sz="28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660" y="1817415"/>
                    <a:ext cx="72314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4666712" y="2790027"/>
                <a:ext cx="1353404" cy="64532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1350">
                    <a:solidFill>
                      <a:srgbClr val="000099"/>
                    </a:solidFill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Low Cost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Over Predicting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5220" y="2310242"/>
                <a:ext cx="1145765" cy="1187241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1350">
                    <a:solidFill>
                      <a:srgbClr val="000099"/>
                    </a:solidFill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High 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Cost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Under Predicting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4320984" y="3386073"/>
                <a:ext cx="1412551" cy="52000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598507" y="2496629"/>
                <a:ext cx="734518" cy="14094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127158" y="3570317"/>
                <a:ext cx="4396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>
                    <a:cs typeface="Times New Roman" panose="02020603050405020304" pitchFamily="18" charset="0"/>
                  </a:rPr>
                  <a:t>β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21750" y="3440253"/>
                <a:ext cx="291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>
                    <a:cs typeface="Times New Roman" panose="02020603050405020304" pitchFamily="18" charset="0"/>
                  </a:rPr>
                  <a:t>α</a:t>
                </a:r>
                <a:endParaRPr lang="en-US" sz="2000" dirty="0"/>
              </a:p>
            </p:txBody>
          </p:sp>
          <p:sp>
            <p:nvSpPr>
              <p:cNvPr id="37" name="Arc 36"/>
              <p:cNvSpPr/>
              <p:nvPr/>
            </p:nvSpPr>
            <p:spPr>
              <a:xfrm rot="1727579">
                <a:off x="4776494" y="3638342"/>
                <a:ext cx="366216" cy="366216"/>
              </a:xfrm>
              <a:prstGeom prst="arc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9" name="Arc 38"/>
              <p:cNvSpPr/>
              <p:nvPr/>
            </p:nvSpPr>
            <p:spPr>
              <a:xfrm rot="14309725">
                <a:off x="3840458" y="3288816"/>
                <a:ext cx="784380" cy="773946"/>
              </a:xfrm>
              <a:prstGeom prst="arc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26C525-6930-470D-9FA0-31135D31434F}"/>
              </a:ext>
            </a:extLst>
          </p:cNvPr>
          <p:cNvGrpSpPr/>
          <p:nvPr/>
        </p:nvGrpSpPr>
        <p:grpSpPr>
          <a:xfrm>
            <a:off x="6096000" y="1748098"/>
            <a:ext cx="5872480" cy="3176369"/>
            <a:chOff x="6096000" y="1748098"/>
            <a:chExt cx="5872480" cy="317636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D44BBF-6C0F-42CB-844A-93425FC4C38B}"/>
                </a:ext>
              </a:extLst>
            </p:cNvPr>
            <p:cNvSpPr/>
            <p:nvPr/>
          </p:nvSpPr>
          <p:spPr>
            <a:xfrm>
              <a:off x="6096000" y="1748098"/>
              <a:ext cx="5872480" cy="3176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+mj-lt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464918" y="2264731"/>
              <a:ext cx="3106288" cy="2390060"/>
              <a:chOff x="7172044" y="1818264"/>
              <a:chExt cx="3106288" cy="239006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7411917" y="3906924"/>
                <a:ext cx="28230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851520" y="3808214"/>
                    <a:ext cx="1326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1520" y="3808214"/>
                    <a:ext cx="132600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 flipV="1">
                <a:off x="8545641" y="2379409"/>
                <a:ext cx="0" cy="1527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163317" y="1818264"/>
                    <a:ext cx="723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oMath>
                      </m:oMathPara>
                    </a14:m>
                    <a:endParaRPr lang="en-US" sz="28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3317" y="1818264"/>
                    <a:ext cx="723147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7172044" y="2793088"/>
                <a:ext cx="1520482" cy="64532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1350">
                    <a:solidFill>
                      <a:srgbClr val="000099"/>
                    </a:solidFill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Low Cost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Under Predicting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153578" y="2464225"/>
                <a:ext cx="1124754" cy="95575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1350">
                    <a:solidFill>
                      <a:srgbClr val="000099"/>
                    </a:solidFill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High 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Cost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Over </a:t>
                </a:r>
              </a:p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Predicting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V="1">
                <a:off x="8554176" y="2699747"/>
                <a:ext cx="590868" cy="120747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7281534" y="3386073"/>
                <a:ext cx="1282365" cy="51119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7533761" y="3553539"/>
                <a:ext cx="291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>
                    <a:cs typeface="Times New Roman" panose="02020603050405020304" pitchFamily="18" charset="0"/>
                  </a:rPr>
                  <a:t>α</a:t>
                </a:r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19466" y="3394441"/>
                <a:ext cx="4396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>
                    <a:cs typeface="Times New Roman" panose="02020603050405020304" pitchFamily="18" charset="0"/>
                  </a:rPr>
                  <a:t>β</a:t>
                </a:r>
                <a:endParaRPr lang="en-US" sz="2000" dirty="0"/>
              </a:p>
            </p:txBody>
          </p:sp>
          <p:sp>
            <p:nvSpPr>
              <p:cNvPr id="38" name="Arc 37"/>
              <p:cNvSpPr/>
              <p:nvPr/>
            </p:nvSpPr>
            <p:spPr>
              <a:xfrm rot="13591303">
                <a:off x="7820382" y="3593030"/>
                <a:ext cx="366216" cy="366216"/>
              </a:xfrm>
              <a:prstGeom prst="arc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Arc 39"/>
              <p:cNvSpPr/>
              <p:nvPr/>
            </p:nvSpPr>
            <p:spPr>
              <a:xfrm rot="1817383">
                <a:off x="8243598" y="3330003"/>
                <a:ext cx="784380" cy="773946"/>
              </a:xfrm>
              <a:prstGeom prst="arc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33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8821</TotalTime>
  <Words>1830</Words>
  <Application>Microsoft Office PowerPoint</Application>
  <PresentationFormat>Widescreen</PresentationFormat>
  <Paragraphs>504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 White</dc:creator>
  <cp:lastModifiedBy>Ellie White</cp:lastModifiedBy>
  <cp:revision>159</cp:revision>
  <dcterms:created xsi:type="dcterms:W3CDTF">2017-11-12T05:13:02Z</dcterms:created>
  <dcterms:modified xsi:type="dcterms:W3CDTF">2020-06-27T07:52:46Z</dcterms:modified>
</cp:coreProperties>
</file>