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8"/>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306" r:id="rId20"/>
    <p:sldId id="307" r:id="rId21"/>
    <p:sldId id="308" r:id="rId22"/>
    <p:sldId id="309" r:id="rId23"/>
    <p:sldId id="310" r:id="rId24"/>
    <p:sldId id="311" r:id="rId25"/>
    <p:sldId id="312" r:id="rId26"/>
    <p:sldId id="313"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5" r:id="rId47"/>
    <p:sldId id="296" r:id="rId48"/>
    <p:sldId id="297" r:id="rId49"/>
    <p:sldId id="298" r:id="rId50"/>
    <p:sldId id="299" r:id="rId51"/>
    <p:sldId id="300" r:id="rId52"/>
    <p:sldId id="301" r:id="rId53"/>
    <p:sldId id="302" r:id="rId54"/>
    <p:sldId id="303" r:id="rId55"/>
    <p:sldId id="304" r:id="rId56"/>
    <p:sldId id="30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0"/>
  </p:normalViewPr>
  <p:slideViewPr>
    <p:cSldViewPr snapToGrid="0" snapToObjects="1">
      <p:cViewPr varScale="1">
        <p:scale>
          <a:sx n="106" d="100"/>
          <a:sy n="106" d="100"/>
        </p:scale>
        <p:origin x="1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35591-B609-C043-A4E8-1738D6DB9677}"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B092FB5-44B0-A64A-A030-6E8F963F6AC6}">
      <dgm:prSet phldrT="[Text]" custT="1"/>
      <dgm:spPr/>
      <dgm:t>
        <a:bodyPr/>
        <a:lstStyle/>
        <a:p>
          <a:r>
            <a:rPr lang="en-US" sz="1600" dirty="0" smtClean="0"/>
            <a:t>Jeopardy</a:t>
          </a:r>
          <a:endParaRPr lang="en-US" sz="1600" dirty="0"/>
        </a:p>
      </dgm:t>
    </dgm:pt>
    <dgm:pt modelId="{5B6789D9-9EF3-334F-8315-A6E0A6E4D549}" type="parTrans" cxnId="{68504995-5DD6-284A-90DD-F88DE0CBC9C4}">
      <dgm:prSet/>
      <dgm:spPr/>
      <dgm:t>
        <a:bodyPr/>
        <a:lstStyle/>
        <a:p>
          <a:endParaRPr lang="en-US"/>
        </a:p>
      </dgm:t>
    </dgm:pt>
    <dgm:pt modelId="{50619591-9D63-194E-A1DF-E0AB9053EB0E}" type="sibTrans" cxnId="{68504995-5DD6-284A-90DD-F88DE0CBC9C4}">
      <dgm:prSet/>
      <dgm:spPr/>
      <dgm:t>
        <a:bodyPr/>
        <a:lstStyle/>
        <a:p>
          <a:endParaRPr lang="en-US"/>
        </a:p>
      </dgm:t>
    </dgm:pt>
    <dgm:pt modelId="{B254A527-71E6-664E-96EC-3A8053F6EF42}">
      <dgm:prSet phldrT="[Text]" custT="1"/>
      <dgm:spPr/>
      <dgm:t>
        <a:bodyPr/>
        <a:lstStyle/>
        <a:p>
          <a:r>
            <a:rPr lang="en-US" sz="1600" dirty="0" err="1" smtClean="0"/>
            <a:t>HTMLPlayers</a:t>
          </a:r>
          <a:r>
            <a:rPr lang="en-US" sz="1600" dirty="0" smtClean="0"/>
            <a:t>/</a:t>
          </a:r>
          <a:endParaRPr lang="en-US" sz="1600" dirty="0"/>
        </a:p>
      </dgm:t>
    </dgm:pt>
    <dgm:pt modelId="{F4887615-D87A-5D40-A304-1C7B00B8D42E}" type="parTrans" cxnId="{B95BF457-A933-314D-82EE-B00241D9CA9C}">
      <dgm:prSet/>
      <dgm:spPr/>
      <dgm:t>
        <a:bodyPr/>
        <a:lstStyle/>
        <a:p>
          <a:endParaRPr lang="en-US" sz="2800"/>
        </a:p>
      </dgm:t>
    </dgm:pt>
    <dgm:pt modelId="{C96BA32B-1C8D-FC4B-9DE9-96BE7C848B0F}" type="sibTrans" cxnId="{B95BF457-A933-314D-82EE-B00241D9CA9C}">
      <dgm:prSet/>
      <dgm:spPr/>
      <dgm:t>
        <a:bodyPr/>
        <a:lstStyle/>
        <a:p>
          <a:endParaRPr lang="en-US"/>
        </a:p>
      </dgm:t>
    </dgm:pt>
    <dgm:pt modelId="{F923F962-2F83-BA47-A914-03E988B250F9}">
      <dgm:prSet phldrT="[Text]" custT="1"/>
      <dgm:spPr/>
      <dgm:t>
        <a:bodyPr/>
        <a:lstStyle/>
        <a:p>
          <a:r>
            <a:rPr lang="en-US" sz="1600" dirty="0" smtClean="0"/>
            <a:t>Player-1.html</a:t>
          </a:r>
          <a:br>
            <a:rPr lang="en-US" sz="1600" dirty="0" smtClean="0"/>
          </a:br>
          <a:r>
            <a:rPr lang="en-US" sz="1600" dirty="0" smtClean="0"/>
            <a:t>Player-2.html</a:t>
          </a:r>
          <a:br>
            <a:rPr lang="en-US" sz="1600" dirty="0" smtClean="0"/>
          </a:br>
          <a:r>
            <a:rPr lang="en-US" sz="1600" dirty="0" smtClean="0"/>
            <a:t>Player-3.html</a:t>
          </a:r>
          <a:br>
            <a:rPr lang="en-US" sz="1600" dirty="0" smtClean="0"/>
          </a:br>
          <a:r>
            <a:rPr lang="en-US" sz="1600" dirty="0" smtClean="0"/>
            <a:t>etc…</a:t>
          </a:r>
          <a:endParaRPr lang="en-US" sz="1600" dirty="0"/>
        </a:p>
      </dgm:t>
    </dgm:pt>
    <dgm:pt modelId="{0EF2113D-8FC4-3549-860B-1B1F04E0BE76}" type="parTrans" cxnId="{8FCD3118-FC82-684F-8EB6-77EBF2934CA6}">
      <dgm:prSet/>
      <dgm:spPr/>
      <dgm:t>
        <a:bodyPr/>
        <a:lstStyle/>
        <a:p>
          <a:endParaRPr lang="en-US" sz="2800"/>
        </a:p>
      </dgm:t>
    </dgm:pt>
    <dgm:pt modelId="{3E2BED52-7325-C143-9222-E026B2949CF3}" type="sibTrans" cxnId="{8FCD3118-FC82-684F-8EB6-77EBF2934CA6}">
      <dgm:prSet/>
      <dgm:spPr/>
      <dgm:t>
        <a:bodyPr/>
        <a:lstStyle/>
        <a:p>
          <a:endParaRPr lang="en-US"/>
        </a:p>
      </dgm:t>
    </dgm:pt>
    <dgm:pt modelId="{0D73CD69-5DE4-7D41-9198-70F25483A37D}">
      <dgm:prSet phldrT="[Text]" custT="1"/>
      <dgm:spPr/>
      <dgm:t>
        <a:bodyPr/>
        <a:lstStyle/>
        <a:p>
          <a:r>
            <a:rPr lang="en-US" sz="1600" dirty="0" err="1" smtClean="0"/>
            <a:t>playerDataFiles</a:t>
          </a:r>
          <a:r>
            <a:rPr lang="en-US" sz="1600" dirty="0" smtClean="0"/>
            <a:t>/</a:t>
          </a:r>
          <a:endParaRPr lang="en-US" sz="1600" dirty="0"/>
        </a:p>
      </dgm:t>
    </dgm:pt>
    <dgm:pt modelId="{114EA452-8DB8-EB40-981A-497BAB39B49C}" type="parTrans" cxnId="{3B2FD74C-73F0-174A-8160-3677C4EA2DE1}">
      <dgm:prSet/>
      <dgm:spPr/>
      <dgm:t>
        <a:bodyPr/>
        <a:lstStyle/>
        <a:p>
          <a:endParaRPr lang="en-US" sz="2800"/>
        </a:p>
      </dgm:t>
    </dgm:pt>
    <dgm:pt modelId="{322046D7-B002-A64E-A8AF-BC2629005A8C}" type="sibTrans" cxnId="{3B2FD74C-73F0-174A-8160-3677C4EA2DE1}">
      <dgm:prSet/>
      <dgm:spPr/>
      <dgm:t>
        <a:bodyPr/>
        <a:lstStyle/>
        <a:p>
          <a:endParaRPr lang="en-US"/>
        </a:p>
      </dgm:t>
    </dgm:pt>
    <dgm:pt modelId="{D0B387C8-2072-7D45-B114-AEB017D59B58}">
      <dgm:prSet phldrT="[Text]" custT="1"/>
      <dgm:spPr/>
      <dgm:t>
        <a:bodyPr/>
        <a:lstStyle/>
        <a:p>
          <a:r>
            <a:rPr lang="en-US" sz="1600" dirty="0" smtClean="0"/>
            <a:t>Player-1.csv</a:t>
          </a:r>
          <a:br>
            <a:rPr lang="en-US" sz="1600" dirty="0" smtClean="0"/>
          </a:br>
          <a:r>
            <a:rPr lang="en-US" sz="1600" dirty="0" smtClean="0"/>
            <a:t>Player-2.csv</a:t>
          </a:r>
          <a:br>
            <a:rPr lang="en-US" sz="1600" dirty="0" smtClean="0"/>
          </a:br>
          <a:r>
            <a:rPr lang="en-US" sz="1600" dirty="0" smtClean="0"/>
            <a:t>Player-3.csv</a:t>
          </a:r>
          <a:endParaRPr lang="en-US" sz="1600" dirty="0"/>
        </a:p>
      </dgm:t>
    </dgm:pt>
    <dgm:pt modelId="{E9AC4380-D1BA-BB4D-A316-490ECBF13FA0}" type="parTrans" cxnId="{A1B47981-9C57-2D4E-B232-A98A80227CB7}">
      <dgm:prSet/>
      <dgm:spPr/>
      <dgm:t>
        <a:bodyPr/>
        <a:lstStyle/>
        <a:p>
          <a:endParaRPr lang="en-US" sz="2800"/>
        </a:p>
      </dgm:t>
    </dgm:pt>
    <dgm:pt modelId="{92BE2C03-F10C-774D-BA99-6D93D8C62F47}" type="sibTrans" cxnId="{A1B47981-9C57-2D4E-B232-A98A80227CB7}">
      <dgm:prSet/>
      <dgm:spPr/>
      <dgm:t>
        <a:bodyPr/>
        <a:lstStyle/>
        <a:p>
          <a:endParaRPr lang="en-US"/>
        </a:p>
      </dgm:t>
    </dgm:pt>
    <dgm:pt modelId="{14C435FB-EAFA-9F44-9F51-A10AE75997C3}">
      <dgm:prSet phldrT="[Text]" custT="1"/>
      <dgm:spPr/>
      <dgm:t>
        <a:bodyPr/>
        <a:lstStyle/>
        <a:p>
          <a:r>
            <a:rPr lang="en-US" sz="1600" dirty="0" err="1" smtClean="0"/>
            <a:t>playerdata.csv</a:t>
          </a:r>
          <a:r>
            <a:rPr lang="en-US" sz="1600" dirty="0" smtClean="0"/>
            <a:t/>
          </a:r>
          <a:br>
            <a:rPr lang="en-US" sz="1600" dirty="0" smtClean="0"/>
          </a:br>
          <a:r>
            <a:rPr lang="en-US" sz="1600" dirty="0" err="1" smtClean="0"/>
            <a:t>jeopardy_scrape.ipynb</a:t>
          </a:r>
          <a:r>
            <a:rPr lang="en-US" sz="1600" dirty="0" smtClean="0"/>
            <a:t/>
          </a:r>
          <a:br>
            <a:rPr lang="en-US" sz="1600" dirty="0" smtClean="0"/>
          </a:br>
          <a:r>
            <a:rPr lang="en-US" sz="1600" dirty="0" err="1" smtClean="0"/>
            <a:t>jeopardy_dataprep.ipynb</a:t>
          </a:r>
          <a:r>
            <a:rPr lang="en-US" sz="1600" dirty="0" smtClean="0"/>
            <a:t/>
          </a:r>
          <a:br>
            <a:rPr lang="en-US" sz="1600" dirty="0" smtClean="0"/>
          </a:br>
          <a:r>
            <a:rPr lang="en-US" sz="1600" dirty="0" err="1" smtClean="0"/>
            <a:t>jeopardy_analysis.rmd</a:t>
          </a:r>
          <a:r>
            <a:rPr lang="en-US" sz="1600" dirty="0" smtClean="0"/>
            <a:t/>
          </a:r>
          <a:br>
            <a:rPr lang="en-US" sz="1600" dirty="0" smtClean="0"/>
          </a:br>
          <a:r>
            <a:rPr lang="en-US" sz="1600" dirty="0" err="1" smtClean="0"/>
            <a:t>jeopardy_analysis.html</a:t>
          </a:r>
          <a:r>
            <a:rPr lang="en-US" sz="1600" dirty="0" smtClean="0"/>
            <a:t/>
          </a:r>
          <a:br>
            <a:rPr lang="en-US" sz="1600" dirty="0" smtClean="0"/>
          </a:br>
          <a:r>
            <a:rPr lang="en-US" sz="1600" dirty="0" err="1" smtClean="0"/>
            <a:t>readme.txt</a:t>
          </a:r>
          <a:endParaRPr lang="en-US" sz="1600" dirty="0"/>
        </a:p>
      </dgm:t>
    </dgm:pt>
    <dgm:pt modelId="{709A7E05-2319-734A-B488-FE0597C4775F}" type="parTrans" cxnId="{495A66E8-0DC4-4748-88CD-0CE6BF6B341F}">
      <dgm:prSet/>
      <dgm:spPr/>
      <dgm:t>
        <a:bodyPr/>
        <a:lstStyle/>
        <a:p>
          <a:endParaRPr lang="en-US" sz="2800"/>
        </a:p>
      </dgm:t>
    </dgm:pt>
    <dgm:pt modelId="{FCF127D4-FA6F-064A-9508-9C9BA416CD90}" type="sibTrans" cxnId="{495A66E8-0DC4-4748-88CD-0CE6BF6B341F}">
      <dgm:prSet/>
      <dgm:spPr/>
      <dgm:t>
        <a:bodyPr/>
        <a:lstStyle/>
        <a:p>
          <a:endParaRPr lang="en-US"/>
        </a:p>
      </dgm:t>
    </dgm:pt>
    <dgm:pt modelId="{86FF425C-ACC5-4D47-9382-F60330B49F7A}">
      <dgm:prSet phldrT="[Text]" custT="1"/>
      <dgm:spPr/>
      <dgm:t>
        <a:bodyPr/>
        <a:lstStyle/>
        <a:p>
          <a:r>
            <a:rPr lang="en-US" sz="1600" dirty="0" err="1" smtClean="0"/>
            <a:t>bystate.png</a:t>
          </a:r>
          <a:r>
            <a:rPr lang="en-US" sz="1600" dirty="0" smtClean="0"/>
            <a:t/>
          </a:r>
          <a:br>
            <a:rPr lang="en-US" sz="1600" dirty="0" smtClean="0"/>
          </a:br>
          <a:r>
            <a:rPr lang="en-US" sz="1600" dirty="0" err="1" smtClean="0"/>
            <a:t>byregion.png</a:t>
          </a:r>
          <a:r>
            <a:rPr lang="en-US" sz="1600" dirty="0" smtClean="0"/>
            <a:t/>
          </a:r>
          <a:br>
            <a:rPr lang="en-US" sz="1600" dirty="0" smtClean="0"/>
          </a:br>
          <a:r>
            <a:rPr lang="en-US" sz="1600" dirty="0" err="1" smtClean="0"/>
            <a:t>kenjennings.png</a:t>
          </a:r>
          <a:r>
            <a:rPr lang="en-US" sz="1600" dirty="0" smtClean="0"/>
            <a:t/>
          </a:r>
          <a:br>
            <a:rPr lang="en-US" sz="1600" dirty="0" smtClean="0"/>
          </a:br>
          <a:r>
            <a:rPr lang="en-US" sz="1600" dirty="0" smtClean="0"/>
            <a:t>etc…</a:t>
          </a:r>
          <a:endParaRPr lang="en-US" sz="1600" dirty="0"/>
        </a:p>
      </dgm:t>
    </dgm:pt>
    <dgm:pt modelId="{39F573E4-7FE9-E64D-85A2-416ABEB9CD7F}" type="parTrans" cxnId="{ACE06E29-70D8-4F45-9E61-1934C309EC42}">
      <dgm:prSet/>
      <dgm:spPr/>
      <dgm:t>
        <a:bodyPr/>
        <a:lstStyle/>
        <a:p>
          <a:endParaRPr lang="en-US" sz="2800"/>
        </a:p>
      </dgm:t>
    </dgm:pt>
    <dgm:pt modelId="{0EF02799-3D15-ED46-9323-B53E60A96191}" type="sibTrans" cxnId="{ACE06E29-70D8-4F45-9E61-1934C309EC42}">
      <dgm:prSet/>
      <dgm:spPr/>
      <dgm:t>
        <a:bodyPr/>
        <a:lstStyle/>
        <a:p>
          <a:endParaRPr lang="en-US"/>
        </a:p>
      </dgm:t>
    </dgm:pt>
    <dgm:pt modelId="{A4BE8854-4023-304E-B3EB-5AC32F1962E7}">
      <dgm:prSet phldrT="[Text]" custT="1"/>
      <dgm:spPr/>
      <dgm:t>
        <a:bodyPr/>
        <a:lstStyle/>
        <a:p>
          <a:r>
            <a:rPr lang="en-US" sz="1600" dirty="0" smtClean="0"/>
            <a:t>visualizations/</a:t>
          </a:r>
          <a:endParaRPr lang="en-US" sz="1600" dirty="0"/>
        </a:p>
      </dgm:t>
    </dgm:pt>
    <dgm:pt modelId="{2C306594-55C1-0945-B428-D12852DEAF43}" type="sibTrans" cxnId="{A49E5EF6-DBAE-2F43-ABCB-2C0A3120CDB0}">
      <dgm:prSet/>
      <dgm:spPr/>
      <dgm:t>
        <a:bodyPr/>
        <a:lstStyle/>
        <a:p>
          <a:endParaRPr lang="en-US"/>
        </a:p>
      </dgm:t>
    </dgm:pt>
    <dgm:pt modelId="{5A29ACEF-2C8A-E549-8250-F23F49A1355B}" type="parTrans" cxnId="{A49E5EF6-DBAE-2F43-ABCB-2C0A3120CDB0}">
      <dgm:prSet/>
      <dgm:spPr/>
      <dgm:t>
        <a:bodyPr/>
        <a:lstStyle/>
        <a:p>
          <a:endParaRPr lang="en-US"/>
        </a:p>
      </dgm:t>
    </dgm:pt>
    <dgm:pt modelId="{631CEA14-BDF4-F94A-A9BE-F71E655D201A}" type="pres">
      <dgm:prSet presAssocID="{E5F35591-B609-C043-A4E8-1738D6DB9677}" presName="hierChild1" presStyleCnt="0">
        <dgm:presLayoutVars>
          <dgm:chPref val="1"/>
          <dgm:dir/>
          <dgm:animOne val="branch"/>
          <dgm:animLvl val="lvl"/>
          <dgm:resizeHandles/>
        </dgm:presLayoutVars>
      </dgm:prSet>
      <dgm:spPr/>
      <dgm:t>
        <a:bodyPr/>
        <a:lstStyle/>
        <a:p>
          <a:endParaRPr lang="en-US"/>
        </a:p>
      </dgm:t>
    </dgm:pt>
    <dgm:pt modelId="{62DDD246-5D7F-5948-A621-21A1B5F2F957}" type="pres">
      <dgm:prSet presAssocID="{3B092FB5-44B0-A64A-A030-6E8F963F6AC6}" presName="hierRoot1" presStyleCnt="0"/>
      <dgm:spPr/>
    </dgm:pt>
    <dgm:pt modelId="{1B1118FC-F455-8F4C-8B60-EAD7569C3943}" type="pres">
      <dgm:prSet presAssocID="{3B092FB5-44B0-A64A-A030-6E8F963F6AC6}" presName="composite" presStyleCnt="0"/>
      <dgm:spPr/>
    </dgm:pt>
    <dgm:pt modelId="{AB2D1CAB-1721-744F-82B9-9F4C2FA7105E}" type="pres">
      <dgm:prSet presAssocID="{3B092FB5-44B0-A64A-A030-6E8F963F6AC6}" presName="background" presStyleLbl="node0" presStyleIdx="0" presStyleCnt="1"/>
      <dgm:spPr/>
    </dgm:pt>
    <dgm:pt modelId="{0A606942-B6B4-EA49-91C7-9DD890AD8C46}" type="pres">
      <dgm:prSet presAssocID="{3B092FB5-44B0-A64A-A030-6E8F963F6AC6}" presName="text" presStyleLbl="fgAcc0" presStyleIdx="0" presStyleCnt="1" custLinFactNeighborY="-2982">
        <dgm:presLayoutVars>
          <dgm:chPref val="3"/>
        </dgm:presLayoutVars>
      </dgm:prSet>
      <dgm:spPr/>
      <dgm:t>
        <a:bodyPr/>
        <a:lstStyle/>
        <a:p>
          <a:endParaRPr lang="en-US"/>
        </a:p>
      </dgm:t>
    </dgm:pt>
    <dgm:pt modelId="{1E337EEC-E07F-8D46-93AE-F40E439DA598}" type="pres">
      <dgm:prSet presAssocID="{3B092FB5-44B0-A64A-A030-6E8F963F6AC6}" presName="hierChild2" presStyleCnt="0"/>
      <dgm:spPr/>
    </dgm:pt>
    <dgm:pt modelId="{323CF71A-0CF5-7744-A6F1-66FAF1F536DC}" type="pres">
      <dgm:prSet presAssocID="{F4887615-D87A-5D40-A304-1C7B00B8D42E}" presName="Name10" presStyleLbl="parChTrans1D2" presStyleIdx="0" presStyleCnt="4"/>
      <dgm:spPr/>
      <dgm:t>
        <a:bodyPr/>
        <a:lstStyle/>
        <a:p>
          <a:endParaRPr lang="en-US"/>
        </a:p>
      </dgm:t>
    </dgm:pt>
    <dgm:pt modelId="{C2114107-11E7-DD4F-9688-3E39CAF65A04}" type="pres">
      <dgm:prSet presAssocID="{B254A527-71E6-664E-96EC-3A8053F6EF42}" presName="hierRoot2" presStyleCnt="0"/>
      <dgm:spPr/>
    </dgm:pt>
    <dgm:pt modelId="{3CEF7379-4D07-6F4C-8E3D-3E3952F535EF}" type="pres">
      <dgm:prSet presAssocID="{B254A527-71E6-664E-96EC-3A8053F6EF42}" presName="composite2" presStyleCnt="0"/>
      <dgm:spPr/>
    </dgm:pt>
    <dgm:pt modelId="{2241C449-CF51-9C47-8679-82962CC909E3}" type="pres">
      <dgm:prSet presAssocID="{B254A527-71E6-664E-96EC-3A8053F6EF42}" presName="background2" presStyleLbl="node2" presStyleIdx="0" presStyleCnt="4"/>
      <dgm:spPr/>
    </dgm:pt>
    <dgm:pt modelId="{3864F04F-A2F2-4441-AD33-C70E1AB2DC76}" type="pres">
      <dgm:prSet presAssocID="{B254A527-71E6-664E-96EC-3A8053F6EF42}" presName="text2" presStyleLbl="fgAcc2" presStyleIdx="0" presStyleCnt="4" custLinFactNeighborY="-2982">
        <dgm:presLayoutVars>
          <dgm:chPref val="3"/>
        </dgm:presLayoutVars>
      </dgm:prSet>
      <dgm:spPr/>
      <dgm:t>
        <a:bodyPr/>
        <a:lstStyle/>
        <a:p>
          <a:endParaRPr lang="en-US"/>
        </a:p>
      </dgm:t>
    </dgm:pt>
    <dgm:pt modelId="{1F5667B1-F31B-4740-8871-56FFDB072DEE}" type="pres">
      <dgm:prSet presAssocID="{B254A527-71E6-664E-96EC-3A8053F6EF42}" presName="hierChild3" presStyleCnt="0"/>
      <dgm:spPr/>
    </dgm:pt>
    <dgm:pt modelId="{87FB0F0B-5222-434E-97C2-0F202F6B9F1F}" type="pres">
      <dgm:prSet presAssocID="{0EF2113D-8FC4-3549-860B-1B1F04E0BE76}" presName="Name17" presStyleLbl="parChTrans1D3" presStyleIdx="0" presStyleCnt="3"/>
      <dgm:spPr/>
      <dgm:t>
        <a:bodyPr/>
        <a:lstStyle/>
        <a:p>
          <a:endParaRPr lang="en-US"/>
        </a:p>
      </dgm:t>
    </dgm:pt>
    <dgm:pt modelId="{980030A0-4CF0-764E-BE11-45D42F442A90}" type="pres">
      <dgm:prSet presAssocID="{F923F962-2F83-BA47-A914-03E988B250F9}" presName="hierRoot3" presStyleCnt="0"/>
      <dgm:spPr/>
    </dgm:pt>
    <dgm:pt modelId="{E348F2B8-9730-0544-82D2-9734414A31B3}" type="pres">
      <dgm:prSet presAssocID="{F923F962-2F83-BA47-A914-03E988B250F9}" presName="composite3" presStyleCnt="0"/>
      <dgm:spPr/>
    </dgm:pt>
    <dgm:pt modelId="{2A35C4A8-EF51-3744-B543-DEB56886D74F}" type="pres">
      <dgm:prSet presAssocID="{F923F962-2F83-BA47-A914-03E988B250F9}" presName="background3" presStyleLbl="node3" presStyleIdx="0" presStyleCnt="3"/>
      <dgm:spPr/>
    </dgm:pt>
    <dgm:pt modelId="{5D488183-5CDD-5344-808D-CD8220FCBD76}" type="pres">
      <dgm:prSet presAssocID="{F923F962-2F83-BA47-A914-03E988B250F9}" presName="text3" presStyleLbl="fgAcc3" presStyleIdx="0" presStyleCnt="3" custScaleY="113778" custLinFactNeighborY="-2982">
        <dgm:presLayoutVars>
          <dgm:chPref val="3"/>
        </dgm:presLayoutVars>
      </dgm:prSet>
      <dgm:spPr/>
      <dgm:t>
        <a:bodyPr/>
        <a:lstStyle/>
        <a:p>
          <a:endParaRPr lang="en-US"/>
        </a:p>
      </dgm:t>
    </dgm:pt>
    <dgm:pt modelId="{31664D56-5FDD-694E-A773-9B43D2FB64C8}" type="pres">
      <dgm:prSet presAssocID="{F923F962-2F83-BA47-A914-03E988B250F9}" presName="hierChild4" presStyleCnt="0"/>
      <dgm:spPr/>
    </dgm:pt>
    <dgm:pt modelId="{F6629369-1C39-BC43-9269-3E50692DE7D9}" type="pres">
      <dgm:prSet presAssocID="{114EA452-8DB8-EB40-981A-497BAB39B49C}" presName="Name10" presStyleLbl="parChTrans1D2" presStyleIdx="1" presStyleCnt="4"/>
      <dgm:spPr/>
      <dgm:t>
        <a:bodyPr/>
        <a:lstStyle/>
        <a:p>
          <a:endParaRPr lang="en-US"/>
        </a:p>
      </dgm:t>
    </dgm:pt>
    <dgm:pt modelId="{A70CE5C4-F420-9F47-868E-5073BC6C99ED}" type="pres">
      <dgm:prSet presAssocID="{0D73CD69-5DE4-7D41-9198-70F25483A37D}" presName="hierRoot2" presStyleCnt="0"/>
      <dgm:spPr/>
    </dgm:pt>
    <dgm:pt modelId="{33B1FCF2-D041-CF4C-B360-EADD6FEF2C1F}" type="pres">
      <dgm:prSet presAssocID="{0D73CD69-5DE4-7D41-9198-70F25483A37D}" presName="composite2" presStyleCnt="0"/>
      <dgm:spPr/>
    </dgm:pt>
    <dgm:pt modelId="{F3882B6B-9681-9841-AE38-127719D5904A}" type="pres">
      <dgm:prSet presAssocID="{0D73CD69-5DE4-7D41-9198-70F25483A37D}" presName="background2" presStyleLbl="node2" presStyleIdx="1" presStyleCnt="4"/>
      <dgm:spPr/>
    </dgm:pt>
    <dgm:pt modelId="{F7E3487F-B01C-724F-A844-725290898A4E}" type="pres">
      <dgm:prSet presAssocID="{0D73CD69-5DE4-7D41-9198-70F25483A37D}" presName="text2" presStyleLbl="fgAcc2" presStyleIdx="1" presStyleCnt="4" custScaleX="113200" custLinFactNeighborY="-2982">
        <dgm:presLayoutVars>
          <dgm:chPref val="3"/>
        </dgm:presLayoutVars>
      </dgm:prSet>
      <dgm:spPr/>
      <dgm:t>
        <a:bodyPr/>
        <a:lstStyle/>
        <a:p>
          <a:endParaRPr lang="en-US"/>
        </a:p>
      </dgm:t>
    </dgm:pt>
    <dgm:pt modelId="{057AB99C-DF3D-D441-87FA-15CF972B85B3}" type="pres">
      <dgm:prSet presAssocID="{0D73CD69-5DE4-7D41-9198-70F25483A37D}" presName="hierChild3" presStyleCnt="0"/>
      <dgm:spPr/>
    </dgm:pt>
    <dgm:pt modelId="{A46E9823-B5D0-1A45-836A-FC65AEE3D6D3}" type="pres">
      <dgm:prSet presAssocID="{E9AC4380-D1BA-BB4D-A316-490ECBF13FA0}" presName="Name17" presStyleLbl="parChTrans1D3" presStyleIdx="1" presStyleCnt="3"/>
      <dgm:spPr/>
      <dgm:t>
        <a:bodyPr/>
        <a:lstStyle/>
        <a:p>
          <a:endParaRPr lang="en-US"/>
        </a:p>
      </dgm:t>
    </dgm:pt>
    <dgm:pt modelId="{E97885F2-9132-AF48-8725-309E1C898D8A}" type="pres">
      <dgm:prSet presAssocID="{D0B387C8-2072-7D45-B114-AEB017D59B58}" presName="hierRoot3" presStyleCnt="0"/>
      <dgm:spPr/>
    </dgm:pt>
    <dgm:pt modelId="{3657F822-71B9-8B4D-9D35-4F3B3314575E}" type="pres">
      <dgm:prSet presAssocID="{D0B387C8-2072-7D45-B114-AEB017D59B58}" presName="composite3" presStyleCnt="0"/>
      <dgm:spPr/>
    </dgm:pt>
    <dgm:pt modelId="{A38BC63C-A638-E34A-A6C9-220F3D27CE0A}" type="pres">
      <dgm:prSet presAssocID="{D0B387C8-2072-7D45-B114-AEB017D59B58}" presName="background3" presStyleLbl="node3" presStyleIdx="1" presStyleCnt="3"/>
      <dgm:spPr/>
    </dgm:pt>
    <dgm:pt modelId="{50755954-E700-4B43-942A-C5434F22C326}" type="pres">
      <dgm:prSet presAssocID="{D0B387C8-2072-7D45-B114-AEB017D59B58}" presName="text3" presStyleLbl="fgAcc3" presStyleIdx="1" presStyleCnt="3" custLinFactNeighborY="-2982">
        <dgm:presLayoutVars>
          <dgm:chPref val="3"/>
        </dgm:presLayoutVars>
      </dgm:prSet>
      <dgm:spPr/>
      <dgm:t>
        <a:bodyPr/>
        <a:lstStyle/>
        <a:p>
          <a:endParaRPr lang="en-US"/>
        </a:p>
      </dgm:t>
    </dgm:pt>
    <dgm:pt modelId="{93F91A21-135D-9A44-846D-05E4C329FE30}" type="pres">
      <dgm:prSet presAssocID="{D0B387C8-2072-7D45-B114-AEB017D59B58}" presName="hierChild4" presStyleCnt="0"/>
      <dgm:spPr/>
    </dgm:pt>
    <dgm:pt modelId="{1FD22579-92B0-2549-9C8C-A73E27613932}" type="pres">
      <dgm:prSet presAssocID="{709A7E05-2319-734A-B488-FE0597C4775F}" presName="Name10" presStyleLbl="parChTrans1D2" presStyleIdx="2" presStyleCnt="4"/>
      <dgm:spPr/>
      <dgm:t>
        <a:bodyPr/>
        <a:lstStyle/>
        <a:p>
          <a:endParaRPr lang="en-US"/>
        </a:p>
      </dgm:t>
    </dgm:pt>
    <dgm:pt modelId="{586AA02E-53ED-5E4E-B430-96B9E0EB9882}" type="pres">
      <dgm:prSet presAssocID="{14C435FB-EAFA-9F44-9F51-A10AE75997C3}" presName="hierRoot2" presStyleCnt="0"/>
      <dgm:spPr/>
    </dgm:pt>
    <dgm:pt modelId="{3A874C18-DB04-BE42-991A-9DBC2FEEB057}" type="pres">
      <dgm:prSet presAssocID="{14C435FB-EAFA-9F44-9F51-A10AE75997C3}" presName="composite2" presStyleCnt="0"/>
      <dgm:spPr/>
    </dgm:pt>
    <dgm:pt modelId="{7D209790-0BA7-8349-BFD3-6334209A26D2}" type="pres">
      <dgm:prSet presAssocID="{14C435FB-EAFA-9F44-9F51-A10AE75997C3}" presName="background2" presStyleLbl="node2" presStyleIdx="2" presStyleCnt="4"/>
      <dgm:spPr/>
    </dgm:pt>
    <dgm:pt modelId="{C1D43E91-A413-DE46-A208-B2308D66A8BD}" type="pres">
      <dgm:prSet presAssocID="{14C435FB-EAFA-9F44-9F51-A10AE75997C3}" presName="text2" presStyleLbl="fgAcc2" presStyleIdx="2" presStyleCnt="4" custScaleX="186747" custScaleY="163102" custLinFactNeighborY="-2982">
        <dgm:presLayoutVars>
          <dgm:chPref val="3"/>
        </dgm:presLayoutVars>
      </dgm:prSet>
      <dgm:spPr/>
      <dgm:t>
        <a:bodyPr/>
        <a:lstStyle/>
        <a:p>
          <a:endParaRPr lang="en-US"/>
        </a:p>
      </dgm:t>
    </dgm:pt>
    <dgm:pt modelId="{8C5272E7-30CB-534F-A785-DFE1E3BB3A37}" type="pres">
      <dgm:prSet presAssocID="{14C435FB-EAFA-9F44-9F51-A10AE75997C3}" presName="hierChild3" presStyleCnt="0"/>
      <dgm:spPr/>
    </dgm:pt>
    <dgm:pt modelId="{4FA1CEED-C3A9-724D-81A2-08F06B68DEC4}" type="pres">
      <dgm:prSet presAssocID="{5A29ACEF-2C8A-E549-8250-F23F49A1355B}" presName="Name10" presStyleLbl="parChTrans1D2" presStyleIdx="3" presStyleCnt="4"/>
      <dgm:spPr/>
      <dgm:t>
        <a:bodyPr/>
        <a:lstStyle/>
        <a:p>
          <a:endParaRPr lang="en-US"/>
        </a:p>
      </dgm:t>
    </dgm:pt>
    <dgm:pt modelId="{BDE27F4E-8B4C-914E-B8C6-2FB9CA83E207}" type="pres">
      <dgm:prSet presAssocID="{A4BE8854-4023-304E-B3EB-5AC32F1962E7}" presName="hierRoot2" presStyleCnt="0"/>
      <dgm:spPr/>
    </dgm:pt>
    <dgm:pt modelId="{F7780AA1-21D6-1640-938F-723A99532904}" type="pres">
      <dgm:prSet presAssocID="{A4BE8854-4023-304E-B3EB-5AC32F1962E7}" presName="composite2" presStyleCnt="0"/>
      <dgm:spPr/>
    </dgm:pt>
    <dgm:pt modelId="{9525B794-0111-DC49-853A-6794BCB53B9A}" type="pres">
      <dgm:prSet presAssocID="{A4BE8854-4023-304E-B3EB-5AC32F1962E7}" presName="background2" presStyleLbl="node2" presStyleIdx="3" presStyleCnt="4"/>
      <dgm:spPr/>
    </dgm:pt>
    <dgm:pt modelId="{2DF8C4D5-2F1E-004A-BF84-1D546054B891}" type="pres">
      <dgm:prSet presAssocID="{A4BE8854-4023-304E-B3EB-5AC32F1962E7}" presName="text2" presStyleLbl="fgAcc2" presStyleIdx="3" presStyleCnt="4" custLinFactNeighborY="-2982">
        <dgm:presLayoutVars>
          <dgm:chPref val="3"/>
        </dgm:presLayoutVars>
      </dgm:prSet>
      <dgm:spPr/>
      <dgm:t>
        <a:bodyPr/>
        <a:lstStyle/>
        <a:p>
          <a:endParaRPr lang="en-US"/>
        </a:p>
      </dgm:t>
    </dgm:pt>
    <dgm:pt modelId="{3DB2611F-4888-B445-991C-05DAA907C8A8}" type="pres">
      <dgm:prSet presAssocID="{A4BE8854-4023-304E-B3EB-5AC32F1962E7}" presName="hierChild3" presStyleCnt="0"/>
      <dgm:spPr/>
    </dgm:pt>
    <dgm:pt modelId="{CD93AA73-DE57-CA42-9D58-EAA4FD0F23AA}" type="pres">
      <dgm:prSet presAssocID="{39F573E4-7FE9-E64D-85A2-416ABEB9CD7F}" presName="Name17" presStyleLbl="parChTrans1D3" presStyleIdx="2" presStyleCnt="3"/>
      <dgm:spPr/>
      <dgm:t>
        <a:bodyPr/>
        <a:lstStyle/>
        <a:p>
          <a:endParaRPr lang="en-US"/>
        </a:p>
      </dgm:t>
    </dgm:pt>
    <dgm:pt modelId="{7FC46EF2-64CE-8247-BCCC-7F299BA13969}" type="pres">
      <dgm:prSet presAssocID="{86FF425C-ACC5-4D47-9382-F60330B49F7A}" presName="hierRoot3" presStyleCnt="0"/>
      <dgm:spPr/>
    </dgm:pt>
    <dgm:pt modelId="{4BE7406D-B605-604B-8BF1-08877CDCF24E}" type="pres">
      <dgm:prSet presAssocID="{86FF425C-ACC5-4D47-9382-F60330B49F7A}" presName="composite3" presStyleCnt="0"/>
      <dgm:spPr/>
    </dgm:pt>
    <dgm:pt modelId="{F6F2BA00-0789-0B4E-B9D7-DE3019EE8734}" type="pres">
      <dgm:prSet presAssocID="{86FF425C-ACC5-4D47-9382-F60330B49F7A}" presName="background3" presStyleLbl="node3" presStyleIdx="2" presStyleCnt="3"/>
      <dgm:spPr/>
    </dgm:pt>
    <dgm:pt modelId="{A5A49494-05FE-1547-837D-13990FCAEAA9}" type="pres">
      <dgm:prSet presAssocID="{86FF425C-ACC5-4D47-9382-F60330B49F7A}" presName="text3" presStyleLbl="fgAcc3" presStyleIdx="2" presStyleCnt="3" custScaleX="126085" custLinFactNeighborY="-2982">
        <dgm:presLayoutVars>
          <dgm:chPref val="3"/>
        </dgm:presLayoutVars>
      </dgm:prSet>
      <dgm:spPr/>
      <dgm:t>
        <a:bodyPr/>
        <a:lstStyle/>
        <a:p>
          <a:endParaRPr lang="en-US"/>
        </a:p>
      </dgm:t>
    </dgm:pt>
    <dgm:pt modelId="{B2337345-4F06-ED40-ADFA-8CB641BFA805}" type="pres">
      <dgm:prSet presAssocID="{86FF425C-ACC5-4D47-9382-F60330B49F7A}" presName="hierChild4" presStyleCnt="0"/>
      <dgm:spPr/>
    </dgm:pt>
  </dgm:ptLst>
  <dgm:cxnLst>
    <dgm:cxn modelId="{D23AE03C-AEEA-E245-A402-C56934D9B2C8}" type="presOf" srcId="{0D73CD69-5DE4-7D41-9198-70F25483A37D}" destId="{F7E3487F-B01C-724F-A844-725290898A4E}" srcOrd="0" destOrd="0" presId="urn:microsoft.com/office/officeart/2005/8/layout/hierarchy1"/>
    <dgm:cxn modelId="{5BEE8C05-FFE9-E24E-8DF9-6C1A7A5A8E27}" type="presOf" srcId="{F923F962-2F83-BA47-A914-03E988B250F9}" destId="{5D488183-5CDD-5344-808D-CD8220FCBD76}" srcOrd="0" destOrd="0" presId="urn:microsoft.com/office/officeart/2005/8/layout/hierarchy1"/>
    <dgm:cxn modelId="{B9919E3E-FEFF-4749-BF69-E20D03990106}" type="presOf" srcId="{3B092FB5-44B0-A64A-A030-6E8F963F6AC6}" destId="{0A606942-B6B4-EA49-91C7-9DD890AD8C46}" srcOrd="0" destOrd="0" presId="urn:microsoft.com/office/officeart/2005/8/layout/hierarchy1"/>
    <dgm:cxn modelId="{4DF16C67-C698-5F45-9DCF-9E4F8012EB0C}" type="presOf" srcId="{114EA452-8DB8-EB40-981A-497BAB39B49C}" destId="{F6629369-1C39-BC43-9269-3E50692DE7D9}" srcOrd="0" destOrd="0" presId="urn:microsoft.com/office/officeart/2005/8/layout/hierarchy1"/>
    <dgm:cxn modelId="{ACE06E29-70D8-4F45-9E61-1934C309EC42}" srcId="{A4BE8854-4023-304E-B3EB-5AC32F1962E7}" destId="{86FF425C-ACC5-4D47-9382-F60330B49F7A}" srcOrd="0" destOrd="0" parTransId="{39F573E4-7FE9-E64D-85A2-416ABEB9CD7F}" sibTransId="{0EF02799-3D15-ED46-9323-B53E60A96191}"/>
    <dgm:cxn modelId="{8AECBCD0-A566-684A-8D86-7D60810F211D}" type="presOf" srcId="{E9AC4380-D1BA-BB4D-A316-490ECBF13FA0}" destId="{A46E9823-B5D0-1A45-836A-FC65AEE3D6D3}" srcOrd="0" destOrd="0" presId="urn:microsoft.com/office/officeart/2005/8/layout/hierarchy1"/>
    <dgm:cxn modelId="{3B2FD74C-73F0-174A-8160-3677C4EA2DE1}" srcId="{3B092FB5-44B0-A64A-A030-6E8F963F6AC6}" destId="{0D73CD69-5DE4-7D41-9198-70F25483A37D}" srcOrd="1" destOrd="0" parTransId="{114EA452-8DB8-EB40-981A-497BAB39B49C}" sibTransId="{322046D7-B002-A64E-A8AF-BC2629005A8C}"/>
    <dgm:cxn modelId="{25F8DC77-F129-8247-A596-5B22CF43E862}" type="presOf" srcId="{709A7E05-2319-734A-B488-FE0597C4775F}" destId="{1FD22579-92B0-2549-9C8C-A73E27613932}" srcOrd="0" destOrd="0" presId="urn:microsoft.com/office/officeart/2005/8/layout/hierarchy1"/>
    <dgm:cxn modelId="{4949CED7-3225-4B4C-BD91-28B994D63525}" type="presOf" srcId="{86FF425C-ACC5-4D47-9382-F60330B49F7A}" destId="{A5A49494-05FE-1547-837D-13990FCAEAA9}" srcOrd="0" destOrd="0" presId="urn:microsoft.com/office/officeart/2005/8/layout/hierarchy1"/>
    <dgm:cxn modelId="{A1B47981-9C57-2D4E-B232-A98A80227CB7}" srcId="{0D73CD69-5DE4-7D41-9198-70F25483A37D}" destId="{D0B387C8-2072-7D45-B114-AEB017D59B58}" srcOrd="0" destOrd="0" parTransId="{E9AC4380-D1BA-BB4D-A316-490ECBF13FA0}" sibTransId="{92BE2C03-F10C-774D-BA99-6D93D8C62F47}"/>
    <dgm:cxn modelId="{A49E5EF6-DBAE-2F43-ABCB-2C0A3120CDB0}" srcId="{3B092FB5-44B0-A64A-A030-6E8F963F6AC6}" destId="{A4BE8854-4023-304E-B3EB-5AC32F1962E7}" srcOrd="3" destOrd="0" parTransId="{5A29ACEF-2C8A-E549-8250-F23F49A1355B}" sibTransId="{2C306594-55C1-0945-B428-D12852DEAF43}"/>
    <dgm:cxn modelId="{48041836-2324-E54B-8224-BE19BC4026F5}" type="presOf" srcId="{14C435FB-EAFA-9F44-9F51-A10AE75997C3}" destId="{C1D43E91-A413-DE46-A208-B2308D66A8BD}" srcOrd="0" destOrd="0" presId="urn:microsoft.com/office/officeart/2005/8/layout/hierarchy1"/>
    <dgm:cxn modelId="{EAFE39A2-304F-9944-851A-7B71028B5A59}" type="presOf" srcId="{D0B387C8-2072-7D45-B114-AEB017D59B58}" destId="{50755954-E700-4B43-942A-C5434F22C326}" srcOrd="0" destOrd="0" presId="urn:microsoft.com/office/officeart/2005/8/layout/hierarchy1"/>
    <dgm:cxn modelId="{6B237974-E60A-3A42-9036-0E69934346F6}" type="presOf" srcId="{A4BE8854-4023-304E-B3EB-5AC32F1962E7}" destId="{2DF8C4D5-2F1E-004A-BF84-1D546054B891}" srcOrd="0" destOrd="0" presId="urn:microsoft.com/office/officeart/2005/8/layout/hierarchy1"/>
    <dgm:cxn modelId="{68504995-5DD6-284A-90DD-F88DE0CBC9C4}" srcId="{E5F35591-B609-C043-A4E8-1738D6DB9677}" destId="{3B092FB5-44B0-A64A-A030-6E8F963F6AC6}" srcOrd="0" destOrd="0" parTransId="{5B6789D9-9EF3-334F-8315-A6E0A6E4D549}" sibTransId="{50619591-9D63-194E-A1DF-E0AB9053EB0E}"/>
    <dgm:cxn modelId="{4777047E-1202-2940-B110-0EA9596011B9}" type="presOf" srcId="{39F573E4-7FE9-E64D-85A2-416ABEB9CD7F}" destId="{CD93AA73-DE57-CA42-9D58-EAA4FD0F23AA}" srcOrd="0" destOrd="0" presId="urn:microsoft.com/office/officeart/2005/8/layout/hierarchy1"/>
    <dgm:cxn modelId="{268E0654-677D-6842-9EAF-EF3A2CCCD444}" type="presOf" srcId="{0EF2113D-8FC4-3549-860B-1B1F04E0BE76}" destId="{87FB0F0B-5222-434E-97C2-0F202F6B9F1F}" srcOrd="0" destOrd="0" presId="urn:microsoft.com/office/officeart/2005/8/layout/hierarchy1"/>
    <dgm:cxn modelId="{6940A4ED-EA2B-2047-8B6B-6D91B0A70BDC}" type="presOf" srcId="{B254A527-71E6-664E-96EC-3A8053F6EF42}" destId="{3864F04F-A2F2-4441-AD33-C70E1AB2DC76}" srcOrd="0" destOrd="0" presId="urn:microsoft.com/office/officeart/2005/8/layout/hierarchy1"/>
    <dgm:cxn modelId="{8FCD3118-FC82-684F-8EB6-77EBF2934CA6}" srcId="{B254A527-71E6-664E-96EC-3A8053F6EF42}" destId="{F923F962-2F83-BA47-A914-03E988B250F9}" srcOrd="0" destOrd="0" parTransId="{0EF2113D-8FC4-3549-860B-1B1F04E0BE76}" sibTransId="{3E2BED52-7325-C143-9222-E026B2949CF3}"/>
    <dgm:cxn modelId="{B95BF457-A933-314D-82EE-B00241D9CA9C}" srcId="{3B092FB5-44B0-A64A-A030-6E8F963F6AC6}" destId="{B254A527-71E6-664E-96EC-3A8053F6EF42}" srcOrd="0" destOrd="0" parTransId="{F4887615-D87A-5D40-A304-1C7B00B8D42E}" sibTransId="{C96BA32B-1C8D-FC4B-9DE9-96BE7C848B0F}"/>
    <dgm:cxn modelId="{A902676B-578D-6548-822E-A016AF759E32}" type="presOf" srcId="{5A29ACEF-2C8A-E549-8250-F23F49A1355B}" destId="{4FA1CEED-C3A9-724D-81A2-08F06B68DEC4}" srcOrd="0" destOrd="0" presId="urn:microsoft.com/office/officeart/2005/8/layout/hierarchy1"/>
    <dgm:cxn modelId="{175A6937-B596-4E4C-A20E-D1E5BC550A49}" type="presOf" srcId="{E5F35591-B609-C043-A4E8-1738D6DB9677}" destId="{631CEA14-BDF4-F94A-A9BE-F71E655D201A}" srcOrd="0" destOrd="0" presId="urn:microsoft.com/office/officeart/2005/8/layout/hierarchy1"/>
    <dgm:cxn modelId="{495A66E8-0DC4-4748-88CD-0CE6BF6B341F}" srcId="{3B092FB5-44B0-A64A-A030-6E8F963F6AC6}" destId="{14C435FB-EAFA-9F44-9F51-A10AE75997C3}" srcOrd="2" destOrd="0" parTransId="{709A7E05-2319-734A-B488-FE0597C4775F}" sibTransId="{FCF127D4-FA6F-064A-9508-9C9BA416CD90}"/>
    <dgm:cxn modelId="{9CC29CF9-B991-7943-AE21-AA33964737B6}" type="presOf" srcId="{F4887615-D87A-5D40-A304-1C7B00B8D42E}" destId="{323CF71A-0CF5-7744-A6F1-66FAF1F536DC}" srcOrd="0" destOrd="0" presId="urn:microsoft.com/office/officeart/2005/8/layout/hierarchy1"/>
    <dgm:cxn modelId="{6F684E2E-FDA9-9C48-8458-352CAB7D48E4}" type="presParOf" srcId="{631CEA14-BDF4-F94A-A9BE-F71E655D201A}" destId="{62DDD246-5D7F-5948-A621-21A1B5F2F957}" srcOrd="0" destOrd="0" presId="urn:microsoft.com/office/officeart/2005/8/layout/hierarchy1"/>
    <dgm:cxn modelId="{1AAA5336-28FD-294C-8CE9-EE1CACF88E8D}" type="presParOf" srcId="{62DDD246-5D7F-5948-A621-21A1B5F2F957}" destId="{1B1118FC-F455-8F4C-8B60-EAD7569C3943}" srcOrd="0" destOrd="0" presId="urn:microsoft.com/office/officeart/2005/8/layout/hierarchy1"/>
    <dgm:cxn modelId="{4301482B-24DB-8F44-9011-E1C0B0221FAB}" type="presParOf" srcId="{1B1118FC-F455-8F4C-8B60-EAD7569C3943}" destId="{AB2D1CAB-1721-744F-82B9-9F4C2FA7105E}" srcOrd="0" destOrd="0" presId="urn:microsoft.com/office/officeart/2005/8/layout/hierarchy1"/>
    <dgm:cxn modelId="{062BD051-0479-3540-BEB5-C5ADB4A4FDA5}" type="presParOf" srcId="{1B1118FC-F455-8F4C-8B60-EAD7569C3943}" destId="{0A606942-B6B4-EA49-91C7-9DD890AD8C46}" srcOrd="1" destOrd="0" presId="urn:microsoft.com/office/officeart/2005/8/layout/hierarchy1"/>
    <dgm:cxn modelId="{9B467CC6-8CAB-8D48-A908-D6E71CCE9491}" type="presParOf" srcId="{62DDD246-5D7F-5948-A621-21A1B5F2F957}" destId="{1E337EEC-E07F-8D46-93AE-F40E439DA598}" srcOrd="1" destOrd="0" presId="urn:microsoft.com/office/officeart/2005/8/layout/hierarchy1"/>
    <dgm:cxn modelId="{6779C1F7-20EE-5441-818A-3668B0109843}" type="presParOf" srcId="{1E337EEC-E07F-8D46-93AE-F40E439DA598}" destId="{323CF71A-0CF5-7744-A6F1-66FAF1F536DC}" srcOrd="0" destOrd="0" presId="urn:microsoft.com/office/officeart/2005/8/layout/hierarchy1"/>
    <dgm:cxn modelId="{34FE389E-1BA1-1248-BCA7-5CBB49B36E82}" type="presParOf" srcId="{1E337EEC-E07F-8D46-93AE-F40E439DA598}" destId="{C2114107-11E7-DD4F-9688-3E39CAF65A04}" srcOrd="1" destOrd="0" presId="urn:microsoft.com/office/officeart/2005/8/layout/hierarchy1"/>
    <dgm:cxn modelId="{C163A15A-6AAA-CF4B-8B5C-BEA656B13F3A}" type="presParOf" srcId="{C2114107-11E7-DD4F-9688-3E39CAF65A04}" destId="{3CEF7379-4D07-6F4C-8E3D-3E3952F535EF}" srcOrd="0" destOrd="0" presId="urn:microsoft.com/office/officeart/2005/8/layout/hierarchy1"/>
    <dgm:cxn modelId="{FD2F1680-D7EC-2B46-86CA-84D769C65C37}" type="presParOf" srcId="{3CEF7379-4D07-6F4C-8E3D-3E3952F535EF}" destId="{2241C449-CF51-9C47-8679-82962CC909E3}" srcOrd="0" destOrd="0" presId="urn:microsoft.com/office/officeart/2005/8/layout/hierarchy1"/>
    <dgm:cxn modelId="{0BFD6E3E-DFD2-DB46-92BB-639B9B2224BB}" type="presParOf" srcId="{3CEF7379-4D07-6F4C-8E3D-3E3952F535EF}" destId="{3864F04F-A2F2-4441-AD33-C70E1AB2DC76}" srcOrd="1" destOrd="0" presId="urn:microsoft.com/office/officeart/2005/8/layout/hierarchy1"/>
    <dgm:cxn modelId="{A103FD3B-EB33-5E46-B2EF-CAD8244C803D}" type="presParOf" srcId="{C2114107-11E7-DD4F-9688-3E39CAF65A04}" destId="{1F5667B1-F31B-4740-8871-56FFDB072DEE}" srcOrd="1" destOrd="0" presId="urn:microsoft.com/office/officeart/2005/8/layout/hierarchy1"/>
    <dgm:cxn modelId="{A0D77B75-4650-F045-91F3-A1E0C1CE7E86}" type="presParOf" srcId="{1F5667B1-F31B-4740-8871-56FFDB072DEE}" destId="{87FB0F0B-5222-434E-97C2-0F202F6B9F1F}" srcOrd="0" destOrd="0" presId="urn:microsoft.com/office/officeart/2005/8/layout/hierarchy1"/>
    <dgm:cxn modelId="{50268358-7FE4-FE41-9383-1020763D89CC}" type="presParOf" srcId="{1F5667B1-F31B-4740-8871-56FFDB072DEE}" destId="{980030A0-4CF0-764E-BE11-45D42F442A90}" srcOrd="1" destOrd="0" presId="urn:microsoft.com/office/officeart/2005/8/layout/hierarchy1"/>
    <dgm:cxn modelId="{8E36A2D5-B6DB-1049-8B54-EDA7B3BCED28}" type="presParOf" srcId="{980030A0-4CF0-764E-BE11-45D42F442A90}" destId="{E348F2B8-9730-0544-82D2-9734414A31B3}" srcOrd="0" destOrd="0" presId="urn:microsoft.com/office/officeart/2005/8/layout/hierarchy1"/>
    <dgm:cxn modelId="{8F47A541-6ADC-764D-9995-6197C7BF489C}" type="presParOf" srcId="{E348F2B8-9730-0544-82D2-9734414A31B3}" destId="{2A35C4A8-EF51-3744-B543-DEB56886D74F}" srcOrd="0" destOrd="0" presId="urn:microsoft.com/office/officeart/2005/8/layout/hierarchy1"/>
    <dgm:cxn modelId="{7493E995-1439-8F47-9B14-27670B61EE65}" type="presParOf" srcId="{E348F2B8-9730-0544-82D2-9734414A31B3}" destId="{5D488183-5CDD-5344-808D-CD8220FCBD76}" srcOrd="1" destOrd="0" presId="urn:microsoft.com/office/officeart/2005/8/layout/hierarchy1"/>
    <dgm:cxn modelId="{F85E47C3-5733-CB42-806B-CAC0223E35E2}" type="presParOf" srcId="{980030A0-4CF0-764E-BE11-45D42F442A90}" destId="{31664D56-5FDD-694E-A773-9B43D2FB64C8}" srcOrd="1" destOrd="0" presId="urn:microsoft.com/office/officeart/2005/8/layout/hierarchy1"/>
    <dgm:cxn modelId="{AAE1E04D-9A68-6547-9371-B430BF2A3A2A}" type="presParOf" srcId="{1E337EEC-E07F-8D46-93AE-F40E439DA598}" destId="{F6629369-1C39-BC43-9269-3E50692DE7D9}" srcOrd="2" destOrd="0" presId="urn:microsoft.com/office/officeart/2005/8/layout/hierarchy1"/>
    <dgm:cxn modelId="{34A82C75-0039-2F47-999F-E4F302A2FE9B}" type="presParOf" srcId="{1E337EEC-E07F-8D46-93AE-F40E439DA598}" destId="{A70CE5C4-F420-9F47-868E-5073BC6C99ED}" srcOrd="3" destOrd="0" presId="urn:microsoft.com/office/officeart/2005/8/layout/hierarchy1"/>
    <dgm:cxn modelId="{8CBB5E05-D227-4043-866A-37DFD0C6FC89}" type="presParOf" srcId="{A70CE5C4-F420-9F47-868E-5073BC6C99ED}" destId="{33B1FCF2-D041-CF4C-B360-EADD6FEF2C1F}" srcOrd="0" destOrd="0" presId="urn:microsoft.com/office/officeart/2005/8/layout/hierarchy1"/>
    <dgm:cxn modelId="{B16B6F1E-C965-6444-8042-55F92478070C}" type="presParOf" srcId="{33B1FCF2-D041-CF4C-B360-EADD6FEF2C1F}" destId="{F3882B6B-9681-9841-AE38-127719D5904A}" srcOrd="0" destOrd="0" presId="urn:microsoft.com/office/officeart/2005/8/layout/hierarchy1"/>
    <dgm:cxn modelId="{FFBB965B-3CE3-C14A-9958-193C51C8D4A2}" type="presParOf" srcId="{33B1FCF2-D041-CF4C-B360-EADD6FEF2C1F}" destId="{F7E3487F-B01C-724F-A844-725290898A4E}" srcOrd="1" destOrd="0" presId="urn:microsoft.com/office/officeart/2005/8/layout/hierarchy1"/>
    <dgm:cxn modelId="{36E71582-8F6B-9B43-B692-3E089F33A96D}" type="presParOf" srcId="{A70CE5C4-F420-9F47-868E-5073BC6C99ED}" destId="{057AB99C-DF3D-D441-87FA-15CF972B85B3}" srcOrd="1" destOrd="0" presId="urn:microsoft.com/office/officeart/2005/8/layout/hierarchy1"/>
    <dgm:cxn modelId="{CBA37EB1-A35B-3F43-9578-DEB51ADF6303}" type="presParOf" srcId="{057AB99C-DF3D-D441-87FA-15CF972B85B3}" destId="{A46E9823-B5D0-1A45-836A-FC65AEE3D6D3}" srcOrd="0" destOrd="0" presId="urn:microsoft.com/office/officeart/2005/8/layout/hierarchy1"/>
    <dgm:cxn modelId="{3068D3F7-53C8-D049-BCD1-90BFCDD8B190}" type="presParOf" srcId="{057AB99C-DF3D-D441-87FA-15CF972B85B3}" destId="{E97885F2-9132-AF48-8725-309E1C898D8A}" srcOrd="1" destOrd="0" presId="urn:microsoft.com/office/officeart/2005/8/layout/hierarchy1"/>
    <dgm:cxn modelId="{183562EE-FF4F-0944-A029-162277E8E718}" type="presParOf" srcId="{E97885F2-9132-AF48-8725-309E1C898D8A}" destId="{3657F822-71B9-8B4D-9D35-4F3B3314575E}" srcOrd="0" destOrd="0" presId="urn:microsoft.com/office/officeart/2005/8/layout/hierarchy1"/>
    <dgm:cxn modelId="{C0FC4A20-BAAF-E346-84CA-90711A112FF7}" type="presParOf" srcId="{3657F822-71B9-8B4D-9D35-4F3B3314575E}" destId="{A38BC63C-A638-E34A-A6C9-220F3D27CE0A}" srcOrd="0" destOrd="0" presId="urn:microsoft.com/office/officeart/2005/8/layout/hierarchy1"/>
    <dgm:cxn modelId="{E8624CF0-4C35-0F4F-8927-5B83F9D13807}" type="presParOf" srcId="{3657F822-71B9-8B4D-9D35-4F3B3314575E}" destId="{50755954-E700-4B43-942A-C5434F22C326}" srcOrd="1" destOrd="0" presId="urn:microsoft.com/office/officeart/2005/8/layout/hierarchy1"/>
    <dgm:cxn modelId="{F1C00498-3A63-8844-918F-2F7D4A26BAB7}" type="presParOf" srcId="{E97885F2-9132-AF48-8725-309E1C898D8A}" destId="{93F91A21-135D-9A44-846D-05E4C329FE30}" srcOrd="1" destOrd="0" presId="urn:microsoft.com/office/officeart/2005/8/layout/hierarchy1"/>
    <dgm:cxn modelId="{43FD8E4D-18BF-8F4C-BA05-FEFF84C44A31}" type="presParOf" srcId="{1E337EEC-E07F-8D46-93AE-F40E439DA598}" destId="{1FD22579-92B0-2549-9C8C-A73E27613932}" srcOrd="4" destOrd="0" presId="urn:microsoft.com/office/officeart/2005/8/layout/hierarchy1"/>
    <dgm:cxn modelId="{E96A2B6E-78A2-CD43-990E-E910050BB422}" type="presParOf" srcId="{1E337EEC-E07F-8D46-93AE-F40E439DA598}" destId="{586AA02E-53ED-5E4E-B430-96B9E0EB9882}" srcOrd="5" destOrd="0" presId="urn:microsoft.com/office/officeart/2005/8/layout/hierarchy1"/>
    <dgm:cxn modelId="{59A84DB5-A84A-8C4C-A196-2490B40F3192}" type="presParOf" srcId="{586AA02E-53ED-5E4E-B430-96B9E0EB9882}" destId="{3A874C18-DB04-BE42-991A-9DBC2FEEB057}" srcOrd="0" destOrd="0" presId="urn:microsoft.com/office/officeart/2005/8/layout/hierarchy1"/>
    <dgm:cxn modelId="{0AE06527-4837-284E-8756-71E28BC4B720}" type="presParOf" srcId="{3A874C18-DB04-BE42-991A-9DBC2FEEB057}" destId="{7D209790-0BA7-8349-BFD3-6334209A26D2}" srcOrd="0" destOrd="0" presId="urn:microsoft.com/office/officeart/2005/8/layout/hierarchy1"/>
    <dgm:cxn modelId="{55140B80-E57A-264C-91B1-D734DD016D82}" type="presParOf" srcId="{3A874C18-DB04-BE42-991A-9DBC2FEEB057}" destId="{C1D43E91-A413-DE46-A208-B2308D66A8BD}" srcOrd="1" destOrd="0" presId="urn:microsoft.com/office/officeart/2005/8/layout/hierarchy1"/>
    <dgm:cxn modelId="{276FBA6C-39F1-9E49-B243-709FF70C35DF}" type="presParOf" srcId="{586AA02E-53ED-5E4E-B430-96B9E0EB9882}" destId="{8C5272E7-30CB-534F-A785-DFE1E3BB3A37}" srcOrd="1" destOrd="0" presId="urn:microsoft.com/office/officeart/2005/8/layout/hierarchy1"/>
    <dgm:cxn modelId="{086C284A-ECD3-7448-BB06-1D8603443AB9}" type="presParOf" srcId="{1E337EEC-E07F-8D46-93AE-F40E439DA598}" destId="{4FA1CEED-C3A9-724D-81A2-08F06B68DEC4}" srcOrd="6" destOrd="0" presId="urn:microsoft.com/office/officeart/2005/8/layout/hierarchy1"/>
    <dgm:cxn modelId="{01428C98-2B65-6F4D-BCAA-1F43F02114E7}" type="presParOf" srcId="{1E337EEC-E07F-8D46-93AE-F40E439DA598}" destId="{BDE27F4E-8B4C-914E-B8C6-2FB9CA83E207}" srcOrd="7" destOrd="0" presId="urn:microsoft.com/office/officeart/2005/8/layout/hierarchy1"/>
    <dgm:cxn modelId="{82F1398C-F29F-3A4B-9120-8A9A78B4C8CD}" type="presParOf" srcId="{BDE27F4E-8B4C-914E-B8C6-2FB9CA83E207}" destId="{F7780AA1-21D6-1640-938F-723A99532904}" srcOrd="0" destOrd="0" presId="urn:microsoft.com/office/officeart/2005/8/layout/hierarchy1"/>
    <dgm:cxn modelId="{0F60C2AA-720B-C54C-B84E-C315EFCCBDD1}" type="presParOf" srcId="{F7780AA1-21D6-1640-938F-723A99532904}" destId="{9525B794-0111-DC49-853A-6794BCB53B9A}" srcOrd="0" destOrd="0" presId="urn:microsoft.com/office/officeart/2005/8/layout/hierarchy1"/>
    <dgm:cxn modelId="{A774B8B2-898F-3E43-A8C5-2E908B090CAF}" type="presParOf" srcId="{F7780AA1-21D6-1640-938F-723A99532904}" destId="{2DF8C4D5-2F1E-004A-BF84-1D546054B891}" srcOrd="1" destOrd="0" presId="urn:microsoft.com/office/officeart/2005/8/layout/hierarchy1"/>
    <dgm:cxn modelId="{5B325887-3F07-B34D-B6C3-E819A413FE34}" type="presParOf" srcId="{BDE27F4E-8B4C-914E-B8C6-2FB9CA83E207}" destId="{3DB2611F-4888-B445-991C-05DAA907C8A8}" srcOrd="1" destOrd="0" presId="urn:microsoft.com/office/officeart/2005/8/layout/hierarchy1"/>
    <dgm:cxn modelId="{19CD5894-07C7-994C-BF44-FF4BAB11447A}" type="presParOf" srcId="{3DB2611F-4888-B445-991C-05DAA907C8A8}" destId="{CD93AA73-DE57-CA42-9D58-EAA4FD0F23AA}" srcOrd="0" destOrd="0" presId="urn:microsoft.com/office/officeart/2005/8/layout/hierarchy1"/>
    <dgm:cxn modelId="{5171D79B-222F-D247-9EBB-38889D8E11D2}" type="presParOf" srcId="{3DB2611F-4888-B445-991C-05DAA907C8A8}" destId="{7FC46EF2-64CE-8247-BCCC-7F299BA13969}" srcOrd="1" destOrd="0" presId="urn:microsoft.com/office/officeart/2005/8/layout/hierarchy1"/>
    <dgm:cxn modelId="{BA053A8B-C04C-174B-815D-2B55EED51D02}" type="presParOf" srcId="{7FC46EF2-64CE-8247-BCCC-7F299BA13969}" destId="{4BE7406D-B605-604B-8BF1-08877CDCF24E}" srcOrd="0" destOrd="0" presId="urn:microsoft.com/office/officeart/2005/8/layout/hierarchy1"/>
    <dgm:cxn modelId="{2C8A03C7-9778-284F-A8A8-A918797DF27A}" type="presParOf" srcId="{4BE7406D-B605-604B-8BF1-08877CDCF24E}" destId="{F6F2BA00-0789-0B4E-B9D7-DE3019EE8734}" srcOrd="0" destOrd="0" presId="urn:microsoft.com/office/officeart/2005/8/layout/hierarchy1"/>
    <dgm:cxn modelId="{475A3EC9-8E34-EF41-8A71-DA709BFD25DB}" type="presParOf" srcId="{4BE7406D-B605-604B-8BF1-08877CDCF24E}" destId="{A5A49494-05FE-1547-837D-13990FCAEAA9}" srcOrd="1" destOrd="0" presId="urn:microsoft.com/office/officeart/2005/8/layout/hierarchy1"/>
    <dgm:cxn modelId="{07E8F9B3-F76D-A048-BD8A-887601894667}" type="presParOf" srcId="{7FC46EF2-64CE-8247-BCCC-7F299BA13969}" destId="{B2337345-4F06-ED40-ADFA-8CB641BFA8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3AA73-DE57-CA42-9D58-EAA4FD0F23AA}">
      <dsp:nvSpPr>
        <dsp:cNvPr id="0" name=""/>
        <dsp:cNvSpPr/>
      </dsp:nvSpPr>
      <dsp:spPr>
        <a:xfrm>
          <a:off x="7597182" y="2419052"/>
          <a:ext cx="91440" cy="419437"/>
        </a:xfrm>
        <a:custGeom>
          <a:avLst/>
          <a:gdLst/>
          <a:ahLst/>
          <a:cxnLst/>
          <a:rect l="0" t="0" r="0" b="0"/>
          <a:pathLst>
            <a:path>
              <a:moveTo>
                <a:pt x="45720" y="0"/>
              </a:moveTo>
              <a:lnTo>
                <a:pt x="45720" y="41943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A1CEED-C3A9-724D-81A2-08F06B68DEC4}">
      <dsp:nvSpPr>
        <dsp:cNvPr id="0" name=""/>
        <dsp:cNvSpPr/>
      </dsp:nvSpPr>
      <dsp:spPr>
        <a:xfrm>
          <a:off x="4184117" y="1083821"/>
          <a:ext cx="3458784" cy="419437"/>
        </a:xfrm>
        <a:custGeom>
          <a:avLst/>
          <a:gdLst/>
          <a:ahLst/>
          <a:cxnLst/>
          <a:rect l="0" t="0" r="0" b="0"/>
          <a:pathLst>
            <a:path>
              <a:moveTo>
                <a:pt x="0" y="0"/>
              </a:moveTo>
              <a:lnTo>
                <a:pt x="0" y="285834"/>
              </a:lnTo>
              <a:lnTo>
                <a:pt x="3458784" y="285834"/>
              </a:lnTo>
              <a:lnTo>
                <a:pt x="3458784" y="41943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D22579-92B0-2549-9C8C-A73E27613932}">
      <dsp:nvSpPr>
        <dsp:cNvPr id="0" name=""/>
        <dsp:cNvSpPr/>
      </dsp:nvSpPr>
      <dsp:spPr>
        <a:xfrm>
          <a:off x="4184117" y="1083821"/>
          <a:ext cx="882476" cy="419437"/>
        </a:xfrm>
        <a:custGeom>
          <a:avLst/>
          <a:gdLst/>
          <a:ahLst/>
          <a:cxnLst/>
          <a:rect l="0" t="0" r="0" b="0"/>
          <a:pathLst>
            <a:path>
              <a:moveTo>
                <a:pt x="0" y="0"/>
              </a:moveTo>
              <a:lnTo>
                <a:pt x="0" y="285834"/>
              </a:lnTo>
              <a:lnTo>
                <a:pt x="882476" y="285834"/>
              </a:lnTo>
              <a:lnTo>
                <a:pt x="882476" y="41943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6E9823-B5D0-1A45-836A-FC65AEE3D6D3}">
      <dsp:nvSpPr>
        <dsp:cNvPr id="0" name=""/>
        <dsp:cNvSpPr/>
      </dsp:nvSpPr>
      <dsp:spPr>
        <a:xfrm>
          <a:off x="2537478" y="2419052"/>
          <a:ext cx="91440" cy="419437"/>
        </a:xfrm>
        <a:custGeom>
          <a:avLst/>
          <a:gdLst/>
          <a:ahLst/>
          <a:cxnLst/>
          <a:rect l="0" t="0" r="0" b="0"/>
          <a:pathLst>
            <a:path>
              <a:moveTo>
                <a:pt x="45720" y="0"/>
              </a:moveTo>
              <a:lnTo>
                <a:pt x="45720" y="41943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6629369-1C39-BC43-9269-3E50692DE7D9}">
      <dsp:nvSpPr>
        <dsp:cNvPr id="0" name=""/>
        <dsp:cNvSpPr/>
      </dsp:nvSpPr>
      <dsp:spPr>
        <a:xfrm>
          <a:off x="2583198" y="1083821"/>
          <a:ext cx="1600919" cy="419437"/>
        </a:xfrm>
        <a:custGeom>
          <a:avLst/>
          <a:gdLst/>
          <a:ahLst/>
          <a:cxnLst/>
          <a:rect l="0" t="0" r="0" b="0"/>
          <a:pathLst>
            <a:path>
              <a:moveTo>
                <a:pt x="1600919" y="0"/>
              </a:moveTo>
              <a:lnTo>
                <a:pt x="1600919" y="285834"/>
              </a:lnTo>
              <a:lnTo>
                <a:pt x="0" y="285834"/>
              </a:lnTo>
              <a:lnTo>
                <a:pt x="0" y="41943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FB0F0B-5222-434E-97C2-0F202F6B9F1F}">
      <dsp:nvSpPr>
        <dsp:cNvPr id="0" name=""/>
        <dsp:cNvSpPr/>
      </dsp:nvSpPr>
      <dsp:spPr>
        <a:xfrm>
          <a:off x="679612" y="2419052"/>
          <a:ext cx="91440" cy="419437"/>
        </a:xfrm>
        <a:custGeom>
          <a:avLst/>
          <a:gdLst/>
          <a:ahLst/>
          <a:cxnLst/>
          <a:rect l="0" t="0" r="0" b="0"/>
          <a:pathLst>
            <a:path>
              <a:moveTo>
                <a:pt x="45720" y="0"/>
              </a:moveTo>
              <a:lnTo>
                <a:pt x="45720" y="41943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3CF71A-0CF5-7744-A6F1-66FAF1F536DC}">
      <dsp:nvSpPr>
        <dsp:cNvPr id="0" name=""/>
        <dsp:cNvSpPr/>
      </dsp:nvSpPr>
      <dsp:spPr>
        <a:xfrm>
          <a:off x="725332" y="1083821"/>
          <a:ext cx="3458784" cy="419437"/>
        </a:xfrm>
        <a:custGeom>
          <a:avLst/>
          <a:gdLst/>
          <a:ahLst/>
          <a:cxnLst/>
          <a:rect l="0" t="0" r="0" b="0"/>
          <a:pathLst>
            <a:path>
              <a:moveTo>
                <a:pt x="3458784" y="0"/>
              </a:moveTo>
              <a:lnTo>
                <a:pt x="3458784" y="285834"/>
              </a:lnTo>
              <a:lnTo>
                <a:pt x="0" y="285834"/>
              </a:lnTo>
              <a:lnTo>
                <a:pt x="0" y="41943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B2D1CAB-1721-744F-82B9-9F4C2FA7105E}">
      <dsp:nvSpPr>
        <dsp:cNvPr id="0" name=""/>
        <dsp:cNvSpPr/>
      </dsp:nvSpPr>
      <dsp:spPr>
        <a:xfrm>
          <a:off x="3463020" y="168029"/>
          <a:ext cx="1442193"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A606942-B6B4-EA49-91C7-9DD890AD8C46}">
      <dsp:nvSpPr>
        <dsp:cNvPr id="0" name=""/>
        <dsp:cNvSpPr/>
      </dsp:nvSpPr>
      <dsp:spPr>
        <a:xfrm>
          <a:off x="3623264" y="320260"/>
          <a:ext cx="1442193"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Jeopardy</a:t>
          </a:r>
          <a:endParaRPr lang="en-US" sz="1600" kern="1200" dirty="0"/>
        </a:p>
      </dsp:txBody>
      <dsp:txXfrm>
        <a:off x="3650087" y="347083"/>
        <a:ext cx="1388547" cy="862146"/>
      </dsp:txXfrm>
    </dsp:sp>
    <dsp:sp modelId="{2241C449-CF51-9C47-8679-82962CC909E3}">
      <dsp:nvSpPr>
        <dsp:cNvPr id="0" name=""/>
        <dsp:cNvSpPr/>
      </dsp:nvSpPr>
      <dsp:spPr>
        <a:xfrm>
          <a:off x="4236" y="1503259"/>
          <a:ext cx="1442193"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864F04F-A2F2-4441-AD33-C70E1AB2DC76}">
      <dsp:nvSpPr>
        <dsp:cNvPr id="0" name=""/>
        <dsp:cNvSpPr/>
      </dsp:nvSpPr>
      <dsp:spPr>
        <a:xfrm>
          <a:off x="164479" y="1655491"/>
          <a:ext cx="1442193"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HTMLPlayers</a:t>
          </a:r>
          <a:r>
            <a:rPr lang="en-US" sz="1600" kern="1200" dirty="0" smtClean="0"/>
            <a:t>/</a:t>
          </a:r>
          <a:endParaRPr lang="en-US" sz="1600" kern="1200" dirty="0"/>
        </a:p>
      </dsp:txBody>
      <dsp:txXfrm>
        <a:off x="191302" y="1682314"/>
        <a:ext cx="1388547" cy="862146"/>
      </dsp:txXfrm>
    </dsp:sp>
    <dsp:sp modelId="{2A35C4A8-EF51-3744-B543-DEB56886D74F}">
      <dsp:nvSpPr>
        <dsp:cNvPr id="0" name=""/>
        <dsp:cNvSpPr/>
      </dsp:nvSpPr>
      <dsp:spPr>
        <a:xfrm>
          <a:off x="4236" y="2838490"/>
          <a:ext cx="1442193" cy="1041970"/>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D488183-5CDD-5344-808D-CD8220FCBD76}">
      <dsp:nvSpPr>
        <dsp:cNvPr id="0" name=""/>
        <dsp:cNvSpPr/>
      </dsp:nvSpPr>
      <dsp:spPr>
        <a:xfrm>
          <a:off x="164479" y="2990722"/>
          <a:ext cx="1442193" cy="1041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Player-1.html</a:t>
          </a:r>
          <a:br>
            <a:rPr lang="en-US" sz="1600" kern="1200" dirty="0" smtClean="0"/>
          </a:br>
          <a:r>
            <a:rPr lang="en-US" sz="1600" kern="1200" dirty="0" smtClean="0"/>
            <a:t>Player-2.html</a:t>
          </a:r>
          <a:br>
            <a:rPr lang="en-US" sz="1600" kern="1200" dirty="0" smtClean="0"/>
          </a:br>
          <a:r>
            <a:rPr lang="en-US" sz="1600" kern="1200" dirty="0" smtClean="0"/>
            <a:t>Player-3.html</a:t>
          </a:r>
          <a:br>
            <a:rPr lang="en-US" sz="1600" kern="1200" dirty="0" smtClean="0"/>
          </a:br>
          <a:r>
            <a:rPr lang="en-US" sz="1600" kern="1200" dirty="0" smtClean="0"/>
            <a:t>etc…</a:t>
          </a:r>
          <a:endParaRPr lang="en-US" sz="1600" kern="1200" dirty="0"/>
        </a:p>
      </dsp:txBody>
      <dsp:txXfrm>
        <a:off x="194997" y="3021240"/>
        <a:ext cx="1381157" cy="980934"/>
      </dsp:txXfrm>
    </dsp:sp>
    <dsp:sp modelId="{F3882B6B-9681-9841-AE38-127719D5904A}">
      <dsp:nvSpPr>
        <dsp:cNvPr id="0" name=""/>
        <dsp:cNvSpPr/>
      </dsp:nvSpPr>
      <dsp:spPr>
        <a:xfrm>
          <a:off x="1766916" y="1503259"/>
          <a:ext cx="1632562"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7E3487F-B01C-724F-A844-725290898A4E}">
      <dsp:nvSpPr>
        <dsp:cNvPr id="0" name=""/>
        <dsp:cNvSpPr/>
      </dsp:nvSpPr>
      <dsp:spPr>
        <a:xfrm>
          <a:off x="1927160" y="1655491"/>
          <a:ext cx="1632562"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playerDataFiles</a:t>
          </a:r>
          <a:r>
            <a:rPr lang="en-US" sz="1600" kern="1200" dirty="0" smtClean="0"/>
            <a:t>/</a:t>
          </a:r>
          <a:endParaRPr lang="en-US" sz="1600" kern="1200" dirty="0"/>
        </a:p>
      </dsp:txBody>
      <dsp:txXfrm>
        <a:off x="1953983" y="1682314"/>
        <a:ext cx="1578916" cy="862146"/>
      </dsp:txXfrm>
    </dsp:sp>
    <dsp:sp modelId="{A38BC63C-A638-E34A-A6C9-220F3D27CE0A}">
      <dsp:nvSpPr>
        <dsp:cNvPr id="0" name=""/>
        <dsp:cNvSpPr/>
      </dsp:nvSpPr>
      <dsp:spPr>
        <a:xfrm>
          <a:off x="1862101" y="2838490"/>
          <a:ext cx="1442193"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0755954-E700-4B43-942A-C5434F22C326}">
      <dsp:nvSpPr>
        <dsp:cNvPr id="0" name=""/>
        <dsp:cNvSpPr/>
      </dsp:nvSpPr>
      <dsp:spPr>
        <a:xfrm>
          <a:off x="2022345" y="2990722"/>
          <a:ext cx="1442193"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Player-1.csv</a:t>
          </a:r>
          <a:br>
            <a:rPr lang="en-US" sz="1600" kern="1200" dirty="0" smtClean="0"/>
          </a:br>
          <a:r>
            <a:rPr lang="en-US" sz="1600" kern="1200" dirty="0" smtClean="0"/>
            <a:t>Player-2.csv</a:t>
          </a:r>
          <a:br>
            <a:rPr lang="en-US" sz="1600" kern="1200" dirty="0" smtClean="0"/>
          </a:br>
          <a:r>
            <a:rPr lang="en-US" sz="1600" kern="1200" dirty="0" smtClean="0"/>
            <a:t>Player-3.csv</a:t>
          </a:r>
          <a:endParaRPr lang="en-US" sz="1600" kern="1200" dirty="0"/>
        </a:p>
      </dsp:txBody>
      <dsp:txXfrm>
        <a:off x="2049168" y="3017545"/>
        <a:ext cx="1388547" cy="862146"/>
      </dsp:txXfrm>
    </dsp:sp>
    <dsp:sp modelId="{7D209790-0BA7-8349-BFD3-6334209A26D2}">
      <dsp:nvSpPr>
        <dsp:cNvPr id="0" name=""/>
        <dsp:cNvSpPr/>
      </dsp:nvSpPr>
      <dsp:spPr>
        <a:xfrm>
          <a:off x="3719967" y="1503259"/>
          <a:ext cx="2693252" cy="149367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1D43E91-A413-DE46-A208-B2308D66A8BD}">
      <dsp:nvSpPr>
        <dsp:cNvPr id="0" name=""/>
        <dsp:cNvSpPr/>
      </dsp:nvSpPr>
      <dsp:spPr>
        <a:xfrm>
          <a:off x="3880210" y="1655491"/>
          <a:ext cx="2693252" cy="14936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playerdata.csv</a:t>
          </a:r>
          <a:r>
            <a:rPr lang="en-US" sz="1600" kern="1200" dirty="0" smtClean="0"/>
            <a:t/>
          </a:r>
          <a:br>
            <a:rPr lang="en-US" sz="1600" kern="1200" dirty="0" smtClean="0"/>
          </a:br>
          <a:r>
            <a:rPr lang="en-US" sz="1600" kern="1200" dirty="0" err="1" smtClean="0"/>
            <a:t>jeopardy_scrape.ipynb</a:t>
          </a:r>
          <a:r>
            <a:rPr lang="en-US" sz="1600" kern="1200" dirty="0" smtClean="0"/>
            <a:t/>
          </a:r>
          <a:br>
            <a:rPr lang="en-US" sz="1600" kern="1200" dirty="0" smtClean="0"/>
          </a:br>
          <a:r>
            <a:rPr lang="en-US" sz="1600" kern="1200" dirty="0" err="1" smtClean="0"/>
            <a:t>jeopardy_dataprep.ipynb</a:t>
          </a:r>
          <a:r>
            <a:rPr lang="en-US" sz="1600" kern="1200" dirty="0" smtClean="0"/>
            <a:t/>
          </a:r>
          <a:br>
            <a:rPr lang="en-US" sz="1600" kern="1200" dirty="0" smtClean="0"/>
          </a:br>
          <a:r>
            <a:rPr lang="en-US" sz="1600" kern="1200" dirty="0" err="1" smtClean="0"/>
            <a:t>jeopardy_analysis.rmd</a:t>
          </a:r>
          <a:r>
            <a:rPr lang="en-US" sz="1600" kern="1200" dirty="0" smtClean="0"/>
            <a:t/>
          </a:r>
          <a:br>
            <a:rPr lang="en-US" sz="1600" kern="1200" dirty="0" smtClean="0"/>
          </a:br>
          <a:r>
            <a:rPr lang="en-US" sz="1600" kern="1200" dirty="0" err="1" smtClean="0"/>
            <a:t>jeopardy_analysis.html</a:t>
          </a:r>
          <a:r>
            <a:rPr lang="en-US" sz="1600" kern="1200" dirty="0" smtClean="0"/>
            <a:t/>
          </a:r>
          <a:br>
            <a:rPr lang="en-US" sz="1600" kern="1200" dirty="0" smtClean="0"/>
          </a:br>
          <a:r>
            <a:rPr lang="en-US" sz="1600" kern="1200" dirty="0" err="1" smtClean="0"/>
            <a:t>readme.txt</a:t>
          </a:r>
          <a:endParaRPr lang="en-US" sz="1600" kern="1200" dirty="0"/>
        </a:p>
      </dsp:txBody>
      <dsp:txXfrm>
        <a:off x="3923958" y="1699239"/>
        <a:ext cx="2605756" cy="1406180"/>
      </dsp:txXfrm>
    </dsp:sp>
    <dsp:sp modelId="{9525B794-0111-DC49-853A-6794BCB53B9A}">
      <dsp:nvSpPr>
        <dsp:cNvPr id="0" name=""/>
        <dsp:cNvSpPr/>
      </dsp:nvSpPr>
      <dsp:spPr>
        <a:xfrm>
          <a:off x="6921805" y="1503259"/>
          <a:ext cx="1442193"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DF8C4D5-2F1E-004A-BF84-1D546054B891}">
      <dsp:nvSpPr>
        <dsp:cNvPr id="0" name=""/>
        <dsp:cNvSpPr/>
      </dsp:nvSpPr>
      <dsp:spPr>
        <a:xfrm>
          <a:off x="7082049" y="1655491"/>
          <a:ext cx="1442193"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visualizations/</a:t>
          </a:r>
          <a:endParaRPr lang="en-US" sz="1600" kern="1200" dirty="0"/>
        </a:p>
      </dsp:txBody>
      <dsp:txXfrm>
        <a:off x="7108872" y="1682314"/>
        <a:ext cx="1388547" cy="862146"/>
      </dsp:txXfrm>
    </dsp:sp>
    <dsp:sp modelId="{F6F2BA00-0789-0B4E-B9D7-DE3019EE8734}">
      <dsp:nvSpPr>
        <dsp:cNvPr id="0" name=""/>
        <dsp:cNvSpPr/>
      </dsp:nvSpPr>
      <dsp:spPr>
        <a:xfrm>
          <a:off x="6733707" y="2838490"/>
          <a:ext cx="1818389"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5A49494-05FE-1547-837D-13990FCAEAA9}">
      <dsp:nvSpPr>
        <dsp:cNvPr id="0" name=""/>
        <dsp:cNvSpPr/>
      </dsp:nvSpPr>
      <dsp:spPr>
        <a:xfrm>
          <a:off x="6893951" y="2990722"/>
          <a:ext cx="1818389"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bystate.png</a:t>
          </a:r>
          <a:r>
            <a:rPr lang="en-US" sz="1600" kern="1200" dirty="0" smtClean="0"/>
            <a:t/>
          </a:r>
          <a:br>
            <a:rPr lang="en-US" sz="1600" kern="1200" dirty="0" smtClean="0"/>
          </a:br>
          <a:r>
            <a:rPr lang="en-US" sz="1600" kern="1200" dirty="0" err="1" smtClean="0"/>
            <a:t>byregion.png</a:t>
          </a:r>
          <a:r>
            <a:rPr lang="en-US" sz="1600" kern="1200" dirty="0" smtClean="0"/>
            <a:t/>
          </a:r>
          <a:br>
            <a:rPr lang="en-US" sz="1600" kern="1200" dirty="0" smtClean="0"/>
          </a:br>
          <a:r>
            <a:rPr lang="en-US" sz="1600" kern="1200" dirty="0" err="1" smtClean="0"/>
            <a:t>kenjennings.png</a:t>
          </a:r>
          <a:r>
            <a:rPr lang="en-US" sz="1600" kern="1200" dirty="0" smtClean="0"/>
            <a:t/>
          </a:r>
          <a:br>
            <a:rPr lang="en-US" sz="1600" kern="1200" dirty="0" smtClean="0"/>
          </a:br>
          <a:r>
            <a:rPr lang="en-US" sz="1600" kern="1200" dirty="0" smtClean="0"/>
            <a:t>etc…</a:t>
          </a:r>
          <a:endParaRPr lang="en-US" sz="1600" kern="1200" dirty="0"/>
        </a:p>
      </dsp:txBody>
      <dsp:txXfrm>
        <a:off x="6920774" y="3017545"/>
        <a:ext cx="1764743" cy="8621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E18E5-378B-1A47-85FE-6E5A5470C3F5}" type="datetimeFigureOut">
              <a:rPr lang="en-US" smtClean="0"/>
              <a:t>4/10/18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C6276-22B6-424E-93DA-A9655B9E6E6C}" type="slidenum">
              <a:rPr lang="en-US" smtClean="0"/>
              <a:t>‹#›</a:t>
            </a:fld>
            <a:endParaRPr lang="en-US"/>
          </a:p>
        </p:txBody>
      </p:sp>
    </p:spTree>
    <p:extLst>
      <p:ext uri="{BB962C8B-B14F-4D97-AF65-F5344CB8AC3E}">
        <p14:creationId xmlns:p14="http://schemas.microsoft.com/office/powerpoint/2010/main" val="85302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through to see </a:t>
            </a:r>
            <a:r>
              <a:rPr lang="en-US" smtClean="0"/>
              <a:t>the animation</a:t>
            </a:r>
            <a:endParaRPr lang="en-US" dirty="0"/>
          </a:p>
        </p:txBody>
      </p:sp>
      <p:sp>
        <p:nvSpPr>
          <p:cNvPr id="4" name="Slide Number Placeholder 3"/>
          <p:cNvSpPr>
            <a:spLocks noGrp="1"/>
          </p:cNvSpPr>
          <p:nvPr>
            <p:ph type="sldNum" sz="quarter" idx="10"/>
          </p:nvPr>
        </p:nvSpPr>
        <p:spPr/>
        <p:txBody>
          <a:bodyPr/>
          <a:lstStyle/>
          <a:p>
            <a:fld id="{024FDCFA-65BE-A248-9148-BA15160A551A}" type="slidenum">
              <a:rPr lang="en-US" smtClean="0"/>
              <a:t>21</a:t>
            </a:fld>
            <a:endParaRPr lang="en-US"/>
          </a:p>
        </p:txBody>
      </p:sp>
    </p:spTree>
    <p:extLst>
      <p:ext uri="{BB962C8B-B14F-4D97-AF65-F5344CB8AC3E}">
        <p14:creationId xmlns:p14="http://schemas.microsoft.com/office/powerpoint/2010/main" val="140598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C08193-07A0-6A48-B397-05E36DFB20CF}" type="datetimeFigureOut">
              <a:rPr lang="en-US" smtClean="0"/>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D66AD-8886-B041-9393-97F29EC6AE6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C08193-07A0-6A48-B397-05E36DFB20CF}" type="datetimeFigureOut">
              <a:rPr lang="en-US" smtClean="0"/>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C08193-07A0-6A48-B397-05E36DFB20CF}" type="datetimeFigureOut">
              <a:rPr lang="en-US" smtClean="0"/>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C08193-07A0-6A48-B397-05E36DFB20CF}" type="datetimeFigureOut">
              <a:rPr lang="en-US" smtClean="0"/>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08193-07A0-6A48-B397-05E36DFB20CF}" type="datetimeFigureOut">
              <a:rPr lang="en-US" smtClean="0"/>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D66AD-8886-B041-9393-97F29EC6AE6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C08193-07A0-6A48-B397-05E36DFB20CF}" type="datetimeFigureOut">
              <a:rPr lang="en-US" smtClean="0"/>
              <a:t>4/9/18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C08193-07A0-6A48-B397-05E36DFB20CF}" type="datetimeFigureOut">
              <a:rPr lang="en-US" smtClean="0"/>
              <a:t>4/9/18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C08193-07A0-6A48-B397-05E36DFB20CF}" type="datetimeFigureOut">
              <a:rPr lang="en-US" smtClean="0"/>
              <a:t>4/9/18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C08193-07A0-6A48-B397-05E36DFB20CF}" type="datetimeFigureOut">
              <a:rPr lang="en-US" smtClean="0"/>
              <a:t>4/9/18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AC08193-07A0-6A48-B397-05E36DFB20CF}" type="datetimeFigureOut">
              <a:rPr lang="en-US" smtClean="0"/>
              <a:t>4/9/18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0D66AD-8886-B041-9393-97F29EC6AE6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08193-07A0-6A48-B397-05E36DFB20CF}" type="datetimeFigureOut">
              <a:rPr lang="en-US" smtClean="0"/>
              <a:t>4/9/18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AC08193-07A0-6A48-B397-05E36DFB20CF}" type="datetimeFigureOut">
              <a:rPr lang="en-US" smtClean="0"/>
              <a:t>4/9/18</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00D66AD-8886-B041-9393-97F29EC6AE62}"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981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Intermediate Python for Automation and Data Processing</a:t>
            </a:r>
            <a:endParaRPr lang="en-US" dirty="0"/>
          </a:p>
        </p:txBody>
      </p:sp>
      <p:sp>
        <p:nvSpPr>
          <p:cNvPr id="3" name="Subtitle 2"/>
          <p:cNvSpPr>
            <a:spLocks noGrp="1"/>
          </p:cNvSpPr>
          <p:nvPr>
            <p:ph type="subTitle" idx="1"/>
          </p:nvPr>
        </p:nvSpPr>
        <p:spPr/>
        <p:txBody>
          <a:bodyPr/>
          <a:lstStyle/>
          <a:p>
            <a:r>
              <a:rPr lang="en-US" dirty="0" smtClean="0"/>
              <a:t>Elizabeth </a:t>
            </a:r>
            <a:r>
              <a:rPr lang="en-US" dirty="0" err="1" smtClean="0"/>
              <a:t>wickes</a:t>
            </a:r>
            <a:endParaRPr lang="en-US" dirty="0" smtClean="0"/>
          </a:p>
          <a:p>
            <a:r>
              <a:rPr lang="en-US" dirty="0" smtClean="0"/>
              <a:t>Rails, 2018-04-12 </a:t>
            </a:r>
            <a:r>
              <a:rPr lang="mr-IN" dirty="0" smtClean="0"/>
              <a:t>–</a:t>
            </a:r>
            <a:r>
              <a:rPr lang="en-US" dirty="0" smtClean="0"/>
              <a:t> 2018-04-13</a:t>
            </a:r>
            <a:endParaRPr lang="en-US" dirty="0"/>
          </a:p>
        </p:txBody>
      </p:sp>
    </p:spTree>
    <p:extLst>
      <p:ext uri="{BB962C8B-B14F-4D97-AF65-F5344CB8AC3E}">
        <p14:creationId xmlns:p14="http://schemas.microsoft.com/office/powerpoint/2010/main" val="1185045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Anaconda?</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smtClean="0"/>
              <a:t> This brings you your Python</a:t>
            </a:r>
          </a:p>
          <a:p>
            <a:pPr lvl="1">
              <a:buFont typeface="Arial" charset="0"/>
              <a:buChar char="•"/>
            </a:pPr>
            <a:r>
              <a:rPr lang="en-US" sz="2800" dirty="0" smtClean="0"/>
              <a:t>For windows because you might not have it at all</a:t>
            </a:r>
          </a:p>
          <a:p>
            <a:pPr lvl="1">
              <a:buFont typeface="Arial" charset="0"/>
              <a:buChar char="•"/>
            </a:pPr>
            <a:r>
              <a:rPr lang="en-US" sz="2800" dirty="0" smtClean="0"/>
              <a:t>For macs, because you don’t want to be messing with your system Python</a:t>
            </a:r>
          </a:p>
        </p:txBody>
      </p:sp>
    </p:spTree>
    <p:extLst>
      <p:ext uri="{BB962C8B-B14F-4D97-AF65-F5344CB8AC3E}">
        <p14:creationId xmlns:p14="http://schemas.microsoft.com/office/powerpoint/2010/main" val="191426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PyCharm</a:t>
            </a:r>
            <a:r>
              <a:rPr lang="en-US" dirty="0" smtClean="0"/>
              <a:t>?	</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This program let’s you interact with Python.</a:t>
            </a:r>
          </a:p>
          <a:p>
            <a:pPr>
              <a:buFont typeface="Arial" charset="0"/>
              <a:buChar char="•"/>
            </a:pPr>
            <a:r>
              <a:rPr lang="en-US" sz="2800" dirty="0" smtClean="0"/>
              <a:t> There are many in the world</a:t>
            </a:r>
            <a:r>
              <a:rPr lang="mr-IN" sz="2800" dirty="0" smtClean="0"/>
              <a:t>…</a:t>
            </a:r>
            <a:endParaRPr lang="en-US" sz="2800" dirty="0"/>
          </a:p>
        </p:txBody>
      </p:sp>
    </p:spTree>
    <p:extLst>
      <p:ext uri="{BB962C8B-B14F-4D97-AF65-F5344CB8AC3E}">
        <p14:creationId xmlns:p14="http://schemas.microsoft.com/office/powerpoint/2010/main" val="144189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 used what?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8845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Syntax</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438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Syntax review and reminders</a:t>
            </a:r>
            <a:endParaRPr lang="en-US" dirty="0"/>
          </a:p>
        </p:txBody>
      </p:sp>
      <p:sp>
        <p:nvSpPr>
          <p:cNvPr id="5" name="Content Placeholder 4"/>
          <p:cNvSpPr>
            <a:spLocks noGrp="1"/>
          </p:cNvSpPr>
          <p:nvPr>
            <p:ph idx="1"/>
          </p:nvPr>
        </p:nvSpPr>
        <p:spPr/>
        <p:txBody>
          <a:bodyPr>
            <a:normAutofit/>
          </a:bodyPr>
          <a:lstStyle/>
          <a:p>
            <a:r>
              <a:rPr lang="en-US" sz="3200" dirty="0"/>
              <a:t>https://</a:t>
            </a:r>
            <a:r>
              <a:rPr lang="en-US" sz="3200" dirty="0" err="1"/>
              <a:t>github.com</a:t>
            </a:r>
            <a:r>
              <a:rPr lang="en-US" sz="3200" dirty="0"/>
              <a:t>/</a:t>
            </a:r>
            <a:r>
              <a:rPr lang="en-US" sz="3200" dirty="0" err="1"/>
              <a:t>elliewix</a:t>
            </a:r>
            <a:r>
              <a:rPr lang="en-US" sz="3200" dirty="0"/>
              <a:t>/IS-452-Spring2018/blob/master/IS452-CheatSheet.md</a:t>
            </a:r>
          </a:p>
        </p:txBody>
      </p:sp>
    </p:spTree>
    <p:extLst>
      <p:ext uri="{BB962C8B-B14F-4D97-AF65-F5344CB8AC3E}">
        <p14:creationId xmlns:p14="http://schemas.microsoft.com/office/powerpoint/2010/main" val="257673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automation?</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78440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a:t>
            </a:r>
            <a:r>
              <a:rPr lang="en-US" dirty="0" err="1" smtClean="0"/>
              <a:t>github</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2161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Lunch</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9816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a:t>
            </a:r>
            <a:r>
              <a:rPr lang="en-US" dirty="0" err="1" smtClean="0"/>
              <a:t>Protips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980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458991" y="683017"/>
            <a:ext cx="8229600" cy="9144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rgbClr val="E46C0A"/>
                </a:solidFill>
                <a:latin typeface="+mj-lt"/>
                <a:ea typeface="+mj-ea"/>
                <a:cs typeface="+mj-cs"/>
              </a:defRPr>
            </a:lvl1pPr>
          </a:lstStyle>
          <a:p>
            <a:r>
              <a:rPr lang="en-US" sz="4800" spc="-50" dirty="0">
                <a:solidFill>
                  <a:schemeClr val="tx1">
                    <a:lumMod val="75000"/>
                    <a:lumOff val="25000"/>
                  </a:schemeClr>
                </a:solidFill>
              </a:rPr>
              <a:t>Consistent</a:t>
            </a:r>
            <a:r>
              <a:rPr lang="en-US" dirty="0" smtClean="0"/>
              <a:t> </a:t>
            </a:r>
            <a:r>
              <a:rPr lang="en-US" sz="4800" spc="-50" dirty="0">
                <a:solidFill>
                  <a:schemeClr val="tx1">
                    <a:lumMod val="75000"/>
                    <a:lumOff val="25000"/>
                  </a:schemeClr>
                </a:solidFill>
              </a:rPr>
              <a:t>File</a:t>
            </a:r>
            <a:r>
              <a:rPr lang="en-US" dirty="0" smtClean="0"/>
              <a:t> </a:t>
            </a:r>
            <a:r>
              <a:rPr lang="en-US" sz="4800" spc="-50" dirty="0">
                <a:solidFill>
                  <a:schemeClr val="tx1">
                    <a:lumMod val="75000"/>
                    <a:lumOff val="25000"/>
                  </a:schemeClr>
                </a:solidFill>
              </a:rPr>
              <a:t>and</a:t>
            </a:r>
            <a:r>
              <a:rPr lang="en-US" dirty="0" smtClean="0"/>
              <a:t> </a:t>
            </a:r>
            <a:r>
              <a:rPr lang="en-US" sz="4800" spc="-50" dirty="0">
                <a:solidFill>
                  <a:schemeClr val="tx1">
                    <a:lumMod val="75000"/>
                    <a:lumOff val="25000"/>
                  </a:schemeClr>
                </a:solidFill>
              </a:rPr>
              <a:t>Folder</a:t>
            </a:r>
            <a:r>
              <a:rPr lang="en-US" dirty="0" smtClean="0"/>
              <a:t> </a:t>
            </a:r>
            <a:r>
              <a:rPr lang="en-US" sz="4800" spc="-50" dirty="0">
                <a:solidFill>
                  <a:schemeClr val="tx1">
                    <a:lumMod val="75000"/>
                    <a:lumOff val="25000"/>
                  </a:schemeClr>
                </a:solidFill>
              </a:rPr>
              <a:t>Naming</a:t>
            </a:r>
          </a:p>
        </p:txBody>
      </p:sp>
      <p:sp>
        <p:nvSpPr>
          <p:cNvPr id="5" name="Content Placeholder 3"/>
          <p:cNvSpPr>
            <a:spLocks noGrp="1"/>
          </p:cNvSpPr>
          <p:nvPr/>
        </p:nvSpPr>
        <p:spPr>
          <a:xfrm>
            <a:off x="799794" y="1726927"/>
            <a:ext cx="8229600" cy="415498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en-US" sz="2400" dirty="0">
                <a:latin typeface="Calibri"/>
                <a:cs typeface="Calibri"/>
              </a:rPr>
              <a:t>For quickly finding and sorting files and folders, the names should be consistent but unique. Avoid special characters. </a:t>
            </a:r>
          </a:p>
          <a:p>
            <a:pPr marL="0" indent="0" fontAlgn="base">
              <a:buNone/>
            </a:pPr>
            <a:endParaRPr lang="en-US" sz="1200" dirty="0">
              <a:latin typeface="Calibri"/>
              <a:cs typeface="Calibri"/>
            </a:endParaRPr>
          </a:p>
          <a:p>
            <a:pPr marL="742950" lvl="1" indent="-285750" fontAlgn="base">
              <a:buFont typeface="Arial" panose="020B0604020202020204" pitchFamily="34" charset="0"/>
              <a:buChar char="•"/>
            </a:pPr>
            <a:r>
              <a:rPr lang="en-US" sz="2400" dirty="0">
                <a:latin typeface="Calibri"/>
                <a:cs typeface="Calibri"/>
              </a:rPr>
              <a:t>project name/acronym</a:t>
            </a:r>
          </a:p>
          <a:p>
            <a:pPr marL="742950" lvl="1" indent="-285750" fontAlgn="base">
              <a:buFont typeface="Arial" panose="020B0604020202020204" pitchFamily="34" charset="0"/>
              <a:buChar char="•"/>
            </a:pPr>
            <a:r>
              <a:rPr lang="en-US" sz="2400" dirty="0">
                <a:latin typeface="Calibri"/>
                <a:cs typeface="Calibri"/>
              </a:rPr>
              <a:t>experiment/instrument type</a:t>
            </a:r>
          </a:p>
          <a:p>
            <a:pPr marL="742950" lvl="1" indent="-285750" fontAlgn="base">
              <a:buFont typeface="Arial" panose="020B0604020202020204" pitchFamily="34" charset="0"/>
              <a:buChar char="•"/>
            </a:pPr>
            <a:r>
              <a:rPr lang="en-US" sz="2400" dirty="0">
                <a:latin typeface="Calibri"/>
                <a:cs typeface="Calibri"/>
              </a:rPr>
              <a:t>site location information (if applicable)</a:t>
            </a:r>
          </a:p>
          <a:p>
            <a:pPr marL="742950" lvl="1" indent="-285750" fontAlgn="base">
              <a:buFont typeface="Arial" panose="020B0604020202020204" pitchFamily="34" charset="0"/>
              <a:buChar char="•"/>
            </a:pPr>
            <a:r>
              <a:rPr lang="en-US" sz="2400" dirty="0">
                <a:latin typeface="Calibri"/>
                <a:cs typeface="Calibri"/>
              </a:rPr>
              <a:t>researcher initials</a:t>
            </a:r>
          </a:p>
          <a:p>
            <a:pPr marL="742950" lvl="1" indent="-285750" fontAlgn="base">
              <a:buFont typeface="Arial" panose="020B0604020202020204" pitchFamily="34" charset="0"/>
              <a:buChar char="•"/>
            </a:pPr>
            <a:r>
              <a:rPr lang="en-US" sz="2400" dirty="0">
                <a:latin typeface="Calibri"/>
                <a:cs typeface="Calibri"/>
              </a:rPr>
              <a:t>date (consistently formatted, i.e. YYYYMMDD)</a:t>
            </a:r>
          </a:p>
          <a:p>
            <a:pPr marL="742950" lvl="1" indent="-285750" fontAlgn="base">
              <a:buFont typeface="Arial" panose="020B0604020202020204" pitchFamily="34" charset="0"/>
              <a:buChar char="•"/>
            </a:pPr>
            <a:r>
              <a:rPr lang="en-US" sz="2400" dirty="0">
                <a:latin typeface="Calibri"/>
                <a:cs typeface="Calibri"/>
              </a:rPr>
              <a:t>version number (w/ leading zeros</a:t>
            </a:r>
            <a:r>
              <a:rPr lang="en-US" sz="2400" dirty="0" smtClean="0">
                <a:latin typeface="Calibri"/>
                <a:cs typeface="Calibri"/>
              </a:rPr>
              <a:t>)</a:t>
            </a:r>
          </a:p>
          <a:p>
            <a:pPr marL="742950" lvl="1" indent="-285750" fontAlgn="base">
              <a:buFont typeface="Arial" panose="020B0604020202020204" pitchFamily="34" charset="0"/>
              <a:buChar char="•"/>
            </a:pPr>
            <a:r>
              <a:rPr lang="en-US" sz="2400" dirty="0" smtClean="0">
                <a:latin typeface="Calibri"/>
                <a:cs typeface="Calibri"/>
              </a:rPr>
              <a:t>General theme: Scale ruins all informality – Think ahead. </a:t>
            </a:r>
            <a:endParaRPr lang="en-US" sz="2400" dirty="0">
              <a:latin typeface="Calibri"/>
              <a:cs typeface="Calibri"/>
            </a:endParaRPr>
          </a:p>
        </p:txBody>
      </p:sp>
    </p:spTree>
    <p:extLst>
      <p:ext uri="{BB962C8B-B14F-4D97-AF65-F5344CB8AC3E}">
        <p14:creationId xmlns:p14="http://schemas.microsoft.com/office/powerpoint/2010/main" val="999993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we’re talking</a:t>
            </a:r>
            <a:r>
              <a:rPr lang="mr-IN" dirty="0" smtClean="0"/>
              <a: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600" dirty="0" smtClean="0"/>
              <a:t>This is the time to download all the things while we’re talking.</a:t>
            </a:r>
            <a:endParaRPr lang="en-US" sz="3600" dirty="0"/>
          </a:p>
        </p:txBody>
      </p:sp>
    </p:spTree>
    <p:extLst>
      <p:ext uri="{BB962C8B-B14F-4D97-AF65-F5344CB8AC3E}">
        <p14:creationId xmlns:p14="http://schemas.microsoft.com/office/powerpoint/2010/main" val="229496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Tip</a:t>
            </a:r>
            <a:endParaRPr lang="en-US" dirty="0"/>
          </a:p>
        </p:txBody>
      </p:sp>
      <p:pic>
        <p:nvPicPr>
          <p:cNvPr id="4"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768862" y="1976582"/>
            <a:ext cx="3289883" cy="3835400"/>
          </a:xfrm>
          <a:prstGeom prst="rect">
            <a:avLst/>
          </a:prstGeom>
          <a:ln>
            <a:noFill/>
          </a:ln>
          <a:effectLst>
            <a:outerShdw blurRad="190500" algn="tl" rotWithShape="0">
              <a:srgbClr val="000000">
                <a:alpha val="70000"/>
              </a:srgbClr>
            </a:outerShdw>
          </a:effectLst>
        </p:spPr>
      </p:pic>
      <p:sp>
        <p:nvSpPr>
          <p:cNvPr id="5" name="TextBox 2"/>
          <p:cNvSpPr txBox="1"/>
          <p:nvPr/>
        </p:nvSpPr>
        <p:spPr>
          <a:xfrm>
            <a:off x="4572000" y="2315707"/>
            <a:ext cx="4041491" cy="110799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smtClean="0"/>
              <a:t>BAM </a:t>
            </a:r>
            <a:r>
              <a:rPr lang="en-US" sz="2200" dirty="0"/>
              <a:t>Co-Exp Run 01 20140904.txt</a:t>
            </a:r>
          </a:p>
          <a:p>
            <a:r>
              <a:rPr lang="en-US" sz="2200" dirty="0" smtClean="0"/>
              <a:t>BAM </a:t>
            </a:r>
            <a:r>
              <a:rPr lang="en-US" sz="2200" dirty="0"/>
              <a:t>Co-Exp Run 02 20140904.txt</a:t>
            </a:r>
          </a:p>
          <a:p>
            <a:r>
              <a:rPr lang="en-US" sz="2200" dirty="0" smtClean="0"/>
              <a:t>BAM </a:t>
            </a:r>
            <a:r>
              <a:rPr lang="en-US" sz="2200" dirty="0"/>
              <a:t>Co-Exp Run 03 20140904.txt</a:t>
            </a:r>
          </a:p>
        </p:txBody>
      </p:sp>
      <p:sp>
        <p:nvSpPr>
          <p:cNvPr id="6" name="TextBox 5"/>
          <p:cNvSpPr txBox="1"/>
          <p:nvPr/>
        </p:nvSpPr>
        <p:spPr>
          <a:xfrm>
            <a:off x="4911443" y="4428837"/>
            <a:ext cx="3549958" cy="110799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t>Run 1 B anth meth Sept 4 .txt</a:t>
            </a:r>
          </a:p>
          <a:p>
            <a:r>
              <a:rPr lang="en-US" sz="2200" dirty="0"/>
              <a:t>BAM Rxn 2 2014_09_04.txt</a:t>
            </a:r>
          </a:p>
          <a:p>
            <a:r>
              <a:rPr lang="en-US" sz="2200" dirty="0"/>
              <a:t>20140904_meth_3.txt</a:t>
            </a:r>
          </a:p>
        </p:txBody>
      </p:sp>
      <p:sp>
        <p:nvSpPr>
          <p:cNvPr id="9" name="TextBox 8"/>
          <p:cNvSpPr txBox="1"/>
          <p:nvPr/>
        </p:nvSpPr>
        <p:spPr>
          <a:xfrm>
            <a:off x="6304044" y="3681921"/>
            <a:ext cx="577402" cy="461665"/>
          </a:xfrm>
          <a:prstGeom prst="rect">
            <a:avLst/>
          </a:prstGeom>
          <a:noFill/>
        </p:spPr>
        <p:txBody>
          <a:bodyPr wrap="none" rtlCol="0">
            <a:spAutoFit/>
          </a:bodyPr>
          <a:lstStyle/>
          <a:p>
            <a:r>
              <a:rPr lang="en-US" sz="2400" i="1" dirty="0">
                <a:latin typeface="Arial" panose="020B0604020202020204" pitchFamily="34" charset="0"/>
                <a:cs typeface="Arial" panose="020B0604020202020204" pitchFamily="34" charset="0"/>
              </a:rPr>
              <a:t>v</a:t>
            </a:r>
            <a:r>
              <a:rPr lang="en-US" sz="2400" i="1" dirty="0" smtClean="0">
                <a:latin typeface="Arial" panose="020B0604020202020204" pitchFamily="34" charset="0"/>
                <a:cs typeface="Arial" panose="020B0604020202020204" pitchFamily="34" charset="0"/>
              </a:rPr>
              <a:t>s.</a:t>
            </a:r>
            <a:endParaRPr lang="en-US"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1144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52077" y="5631638"/>
            <a:ext cx="700348"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ounded Rectangle 4"/>
          <p:cNvSpPr/>
          <p:nvPr/>
        </p:nvSpPr>
        <p:spPr>
          <a:xfrm>
            <a:off x="2268418" y="5631638"/>
            <a:ext cx="563865"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 </a:t>
            </a:r>
            <a:endParaRPr lang="en-US" dirty="0"/>
          </a:p>
        </p:txBody>
      </p:sp>
      <p:sp>
        <p:nvSpPr>
          <p:cNvPr id="6" name="Rounded Rectangle 5"/>
          <p:cNvSpPr/>
          <p:nvPr/>
        </p:nvSpPr>
        <p:spPr>
          <a:xfrm>
            <a:off x="1120868" y="4687371"/>
            <a:ext cx="1068783"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ounded Rectangle 6"/>
          <p:cNvSpPr/>
          <p:nvPr/>
        </p:nvSpPr>
        <p:spPr>
          <a:xfrm>
            <a:off x="2665623" y="4684986"/>
            <a:ext cx="962286"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ounded Rectangle 7"/>
          <p:cNvSpPr/>
          <p:nvPr/>
        </p:nvSpPr>
        <p:spPr>
          <a:xfrm>
            <a:off x="1091480" y="3735098"/>
            <a:ext cx="700348"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ounded Rectangle 8"/>
          <p:cNvSpPr/>
          <p:nvPr/>
        </p:nvSpPr>
        <p:spPr>
          <a:xfrm>
            <a:off x="2238416" y="3735098"/>
            <a:ext cx="1267076"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ounded Rectangle 9"/>
          <p:cNvSpPr/>
          <p:nvPr/>
        </p:nvSpPr>
        <p:spPr>
          <a:xfrm>
            <a:off x="4045104" y="3735098"/>
            <a:ext cx="3163130"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ounded Rectangle 10"/>
          <p:cNvSpPr/>
          <p:nvPr/>
        </p:nvSpPr>
        <p:spPr>
          <a:xfrm>
            <a:off x="1149204" y="2757999"/>
            <a:ext cx="1377051"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11"/>
          <p:cNvSpPr/>
          <p:nvPr/>
        </p:nvSpPr>
        <p:spPr>
          <a:xfrm>
            <a:off x="3065859" y="2757999"/>
            <a:ext cx="1525972"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Content Placeholder 2"/>
          <p:cNvSpPr>
            <a:spLocks noGrp="1"/>
          </p:cNvSpPr>
          <p:nvPr/>
        </p:nvSpPr>
        <p:spPr>
          <a:xfrm>
            <a:off x="227838" y="1783069"/>
            <a:ext cx="8688325" cy="43513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a:buChar char="•"/>
            </a:pPr>
            <a:r>
              <a:rPr lang="en-US" sz="2600" dirty="0">
                <a:cs typeface="Microsoft Sans Serif" pitchFamily="34" charset="0"/>
              </a:rPr>
              <a:t>T</a:t>
            </a:r>
            <a:r>
              <a:rPr lang="en-US" sz="2600" dirty="0" smtClean="0">
                <a:cs typeface="Microsoft Sans Serif" pitchFamily="34" charset="0"/>
              </a:rPr>
              <a:t>ake </a:t>
            </a:r>
            <a:r>
              <a:rPr lang="en-US" sz="2600" dirty="0">
                <a:cs typeface="Microsoft Sans Serif" pitchFamily="34" charset="0"/>
              </a:rPr>
              <a:t>the guess work out of choosing between: </a:t>
            </a:r>
          </a:p>
          <a:p>
            <a:pPr lvl="1">
              <a:buFont typeface="Arial"/>
              <a:buChar char="•"/>
            </a:pPr>
            <a:r>
              <a:rPr lang="en-US" sz="2600" dirty="0">
                <a:latin typeface="Calibri" pitchFamily="34" charset="0"/>
                <a:cs typeface="Microsoft Sans Serif" pitchFamily="34" charset="0"/>
              </a:rPr>
              <a:t>a preferred </a:t>
            </a:r>
            <a:r>
              <a:rPr lang="en-US" sz="2600" dirty="0" smtClean="0">
                <a:latin typeface="Calibri" pitchFamily="34" charset="0"/>
                <a:cs typeface="Microsoft Sans Serif" pitchFamily="34" charset="0"/>
              </a:rPr>
              <a:t>spelling</a:t>
            </a:r>
          </a:p>
          <a:p>
            <a:pPr marL="914400" lvl="2" indent="0">
              <a:buNone/>
            </a:pPr>
            <a:r>
              <a:rPr lang="en-US" sz="2600" dirty="0">
                <a:latin typeface="Calibri" pitchFamily="34" charset="0"/>
                <a:cs typeface="Microsoft Sans Serif" pitchFamily="34" charset="0"/>
              </a:rPr>
              <a:t>b</a:t>
            </a:r>
            <a:r>
              <a:rPr lang="en-US" sz="2600" dirty="0" smtClean="0">
                <a:latin typeface="Calibri" pitchFamily="34" charset="0"/>
                <a:cs typeface="Microsoft Sans Serif" pitchFamily="34" charset="0"/>
              </a:rPr>
              <a:t>ehavior   </a:t>
            </a:r>
            <a:r>
              <a:rPr lang="en-US" sz="2600" i="1" dirty="0" err="1" smtClean="0">
                <a:latin typeface="Calibri" pitchFamily="34" charset="0"/>
                <a:cs typeface="Microsoft Sans Serif" pitchFamily="34" charset="0"/>
              </a:rPr>
              <a:t>vs</a:t>
            </a:r>
            <a:r>
              <a:rPr lang="en-US" sz="2600" i="1" dirty="0" smtClean="0">
                <a:latin typeface="Calibri" pitchFamily="34" charset="0"/>
                <a:cs typeface="Microsoft Sans Serif" pitchFamily="34" charset="0"/>
              </a:rPr>
              <a:t> </a:t>
            </a:r>
            <a:r>
              <a:rPr lang="en-US" sz="2600" dirty="0" smtClean="0">
                <a:latin typeface="Calibri" pitchFamily="34" charset="0"/>
                <a:cs typeface="Microsoft Sans Serif" pitchFamily="34" charset="0"/>
              </a:rPr>
              <a:t>  </a:t>
            </a:r>
            <a:r>
              <a:rPr lang="en-US" sz="2600" dirty="0" err="1" smtClean="0">
                <a:latin typeface="Calibri" pitchFamily="34" charset="0"/>
                <a:cs typeface="Microsoft Sans Serif" pitchFamily="34" charset="0"/>
              </a:rPr>
              <a:t>behaviour</a:t>
            </a:r>
            <a:endParaRPr lang="en-US" sz="2600" dirty="0" smtClean="0">
              <a:latin typeface="Calibri" pitchFamily="34" charset="0"/>
              <a:cs typeface="Microsoft Sans Serif" pitchFamily="34" charset="0"/>
            </a:endParaRPr>
          </a:p>
          <a:p>
            <a:pPr lvl="1">
              <a:buFont typeface="Arial"/>
              <a:buChar char="•"/>
            </a:pPr>
            <a:r>
              <a:rPr lang="en-US" sz="2600" dirty="0" smtClean="0">
                <a:latin typeface="Calibri" pitchFamily="34" charset="0"/>
                <a:cs typeface="Microsoft Sans Serif" pitchFamily="34" charset="0"/>
              </a:rPr>
              <a:t>a scientific or popular term</a:t>
            </a:r>
          </a:p>
          <a:p>
            <a:pPr marL="914400" lvl="2" indent="0">
              <a:buNone/>
            </a:pPr>
            <a:r>
              <a:rPr lang="en-US" sz="2600" dirty="0" smtClean="0">
                <a:latin typeface="Calibri"/>
                <a:cs typeface="Calibri"/>
              </a:rPr>
              <a:t>pig   </a:t>
            </a:r>
            <a:r>
              <a:rPr lang="en-US" sz="2600" i="1" dirty="0" err="1" smtClean="0">
                <a:latin typeface="Calibri"/>
                <a:cs typeface="Calibri"/>
              </a:rPr>
              <a:t>vs</a:t>
            </a:r>
            <a:r>
              <a:rPr lang="en-US" sz="2600" dirty="0" smtClean="0">
                <a:latin typeface="Calibri"/>
                <a:cs typeface="Calibri"/>
              </a:rPr>
              <a:t>   porcine   </a:t>
            </a:r>
            <a:r>
              <a:rPr lang="en-US" sz="2600" i="1" dirty="0" err="1" smtClean="0">
                <a:latin typeface="Calibri"/>
                <a:cs typeface="Calibri"/>
              </a:rPr>
              <a:t>vs</a:t>
            </a:r>
            <a:r>
              <a:rPr lang="en-US" sz="2600" i="1" dirty="0" smtClean="0">
                <a:latin typeface="Calibri"/>
                <a:cs typeface="Calibri"/>
              </a:rPr>
              <a:t> </a:t>
            </a:r>
            <a:r>
              <a:rPr lang="en-US" sz="2600" dirty="0" smtClean="0">
                <a:latin typeface="Calibri"/>
                <a:cs typeface="Calibri"/>
              </a:rPr>
              <a:t>   </a:t>
            </a:r>
            <a:r>
              <a:rPr lang="en-US" sz="2600" i="1" dirty="0" err="1">
                <a:latin typeface="Calibri"/>
                <a:cs typeface="Calibri"/>
              </a:rPr>
              <a:t>Sus</a:t>
            </a:r>
            <a:r>
              <a:rPr lang="en-US" sz="2600" i="1" dirty="0">
                <a:latin typeface="Calibri"/>
                <a:cs typeface="Calibri"/>
              </a:rPr>
              <a:t> </a:t>
            </a:r>
            <a:r>
              <a:rPr lang="en-US" sz="2600" i="1" dirty="0" err="1">
                <a:latin typeface="Calibri"/>
                <a:cs typeface="Calibri"/>
              </a:rPr>
              <a:t>scrofa</a:t>
            </a:r>
            <a:r>
              <a:rPr lang="en-US" sz="2600" i="1" dirty="0">
                <a:latin typeface="Calibri"/>
                <a:cs typeface="Calibri"/>
              </a:rPr>
              <a:t> </a:t>
            </a:r>
            <a:r>
              <a:rPr lang="en-US" sz="2600" i="1" dirty="0" err="1">
                <a:latin typeface="Calibri"/>
                <a:cs typeface="Calibri"/>
              </a:rPr>
              <a:t>domesticus</a:t>
            </a:r>
            <a:r>
              <a:rPr lang="en-US" sz="2600" dirty="0" smtClean="0">
                <a:latin typeface="Calibri"/>
                <a:cs typeface="Calibri"/>
              </a:rPr>
              <a:t> </a:t>
            </a:r>
            <a:endParaRPr lang="en-US" sz="2600" dirty="0">
              <a:latin typeface="Calibri"/>
              <a:cs typeface="Calibri"/>
            </a:endParaRPr>
          </a:p>
          <a:p>
            <a:pPr lvl="1">
              <a:buFont typeface="Arial"/>
              <a:buChar char="•"/>
            </a:pPr>
            <a:r>
              <a:rPr lang="en-US" sz="2600" dirty="0">
                <a:latin typeface="Calibri" pitchFamily="34" charset="0"/>
                <a:cs typeface="Microsoft Sans Serif" pitchFamily="34" charset="0"/>
              </a:rPr>
              <a:t>determining which synonym to </a:t>
            </a:r>
            <a:r>
              <a:rPr lang="en-US" sz="2600" dirty="0" smtClean="0">
                <a:latin typeface="Calibri" pitchFamily="34" charset="0"/>
                <a:cs typeface="Microsoft Sans Serif" pitchFamily="34" charset="0"/>
              </a:rPr>
              <a:t>use</a:t>
            </a:r>
          </a:p>
          <a:p>
            <a:pPr marL="914400" lvl="2" indent="0">
              <a:buNone/>
            </a:pPr>
            <a:r>
              <a:rPr lang="en-US" sz="2600" dirty="0">
                <a:latin typeface="Calibri" pitchFamily="34" charset="0"/>
                <a:cs typeface="Microsoft Sans Serif" pitchFamily="34" charset="0"/>
              </a:rPr>
              <a:t>r</a:t>
            </a:r>
            <a:r>
              <a:rPr lang="en-US" sz="2600" dirty="0" smtClean="0">
                <a:latin typeface="Calibri" pitchFamily="34" charset="0"/>
                <a:cs typeface="Microsoft Sans Serif" pitchFamily="34" charset="0"/>
              </a:rPr>
              <a:t>ecord  </a:t>
            </a:r>
            <a:r>
              <a:rPr lang="en-US" sz="2600" i="1" dirty="0" err="1" smtClean="0">
                <a:latin typeface="Calibri" pitchFamily="34" charset="0"/>
                <a:cs typeface="Microsoft Sans Serif" pitchFamily="34" charset="0"/>
              </a:rPr>
              <a:t>vs</a:t>
            </a:r>
            <a:r>
              <a:rPr lang="en-US" sz="2600" i="1" dirty="0" smtClean="0">
                <a:latin typeface="Calibri" pitchFamily="34" charset="0"/>
                <a:cs typeface="Microsoft Sans Serif" pitchFamily="34" charset="0"/>
              </a:rPr>
              <a:t> </a:t>
            </a:r>
            <a:r>
              <a:rPr lang="en-US" sz="2600" dirty="0" smtClean="0">
                <a:latin typeface="Calibri" pitchFamily="34" charset="0"/>
                <a:cs typeface="Microsoft Sans Serif" pitchFamily="34" charset="0"/>
              </a:rPr>
              <a:t>  entry </a:t>
            </a:r>
            <a:endParaRPr lang="en-US" sz="2600" dirty="0">
              <a:latin typeface="Calibri" pitchFamily="34" charset="0"/>
              <a:cs typeface="Microsoft Sans Serif" pitchFamily="34" charset="0"/>
            </a:endParaRPr>
          </a:p>
          <a:p>
            <a:pPr lvl="1">
              <a:buFont typeface="Arial"/>
              <a:buChar char="•"/>
            </a:pPr>
            <a:r>
              <a:rPr lang="en-US" sz="2600" dirty="0">
                <a:latin typeface="Calibri" pitchFamily="34" charset="0"/>
                <a:cs typeface="Microsoft Sans Serif" pitchFamily="34" charset="0"/>
              </a:rPr>
              <a:t>d</a:t>
            </a:r>
            <a:r>
              <a:rPr lang="en-US" sz="2600" dirty="0" smtClean="0">
                <a:latin typeface="Calibri" pitchFamily="34" charset="0"/>
                <a:cs typeface="Microsoft Sans Serif" pitchFamily="34" charset="0"/>
              </a:rPr>
              <a:t>etermining which abbreviation to use (if you have to)</a:t>
            </a:r>
          </a:p>
          <a:p>
            <a:pPr marL="914400" lvl="2" indent="0">
              <a:buNone/>
            </a:pPr>
            <a:r>
              <a:rPr lang="en-US" sz="2600" dirty="0" smtClean="0">
                <a:latin typeface="Calibri" pitchFamily="34" charset="0"/>
                <a:cs typeface="Microsoft Sans Serif" pitchFamily="34" charset="0"/>
              </a:rPr>
              <a:t>USA  </a:t>
            </a:r>
            <a:r>
              <a:rPr lang="en-US" sz="2600" i="1" dirty="0" smtClean="0">
                <a:latin typeface="Calibri" pitchFamily="34" charset="0"/>
                <a:cs typeface="Microsoft Sans Serif" pitchFamily="34" charset="0"/>
              </a:rPr>
              <a:t>vs</a:t>
            </a:r>
            <a:r>
              <a:rPr lang="en-US" sz="2600" dirty="0" smtClean="0">
                <a:latin typeface="Calibri" pitchFamily="34" charset="0"/>
                <a:cs typeface="Microsoft Sans Serif" pitchFamily="34" charset="0"/>
              </a:rPr>
              <a:t>  US</a:t>
            </a:r>
          </a:p>
        </p:txBody>
      </p:sp>
      <p:sp>
        <p:nvSpPr>
          <p:cNvPr id="14" name="Title 6"/>
          <p:cNvSpPr>
            <a:spLocks noGrp="1"/>
          </p:cNvSpPr>
          <p:nvPr/>
        </p:nvSpPr>
        <p:spPr>
          <a:xfrm>
            <a:off x="454996" y="704440"/>
            <a:ext cx="8229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46C0A"/>
                </a:solidFill>
                <a:latin typeface="+mj-lt"/>
                <a:ea typeface="+mj-ea"/>
                <a:cs typeface="+mj-cs"/>
              </a:defRPr>
            </a:lvl1pPr>
          </a:lstStyle>
          <a:p>
            <a:r>
              <a:rPr lang="en-US" sz="4800" spc="-50" dirty="0">
                <a:solidFill>
                  <a:schemeClr val="tx1">
                    <a:lumMod val="75000"/>
                    <a:lumOff val="25000"/>
                  </a:schemeClr>
                </a:solidFill>
              </a:rPr>
              <a:t>Controlled Vocabulary</a:t>
            </a:r>
          </a:p>
        </p:txBody>
      </p:sp>
      <p:sp>
        <p:nvSpPr>
          <p:cNvPr id="15" name="Rectangle 14"/>
          <p:cNvSpPr/>
          <p:nvPr/>
        </p:nvSpPr>
        <p:spPr>
          <a:xfrm>
            <a:off x="338285" y="5235769"/>
            <a:ext cx="8400010" cy="9177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p:cNvSpPr/>
          <p:nvPr/>
        </p:nvSpPr>
        <p:spPr>
          <a:xfrm>
            <a:off x="307078" y="4244209"/>
            <a:ext cx="8400010" cy="9177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p:cNvSpPr/>
          <p:nvPr/>
        </p:nvSpPr>
        <p:spPr>
          <a:xfrm>
            <a:off x="338285" y="3295560"/>
            <a:ext cx="8400010" cy="9177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US"/>
          </a:p>
        </p:txBody>
      </p:sp>
    </p:spTree>
    <p:extLst>
      <p:ext uri="{BB962C8B-B14F-4D97-AF65-F5344CB8AC3E}">
        <p14:creationId xmlns:p14="http://schemas.microsoft.com/office/powerpoint/2010/main" val="191281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a:t> </a:t>
            </a:r>
            <a:r>
              <a:rPr lang="en-US" sz="2400" dirty="0" smtClean="0"/>
              <a:t>Putting this all together, we can look at an example project.</a:t>
            </a:r>
          </a:p>
        </p:txBody>
      </p:sp>
    </p:spTree>
    <p:extLst>
      <p:ext uri="{BB962C8B-B14F-4D97-AF65-F5344CB8AC3E}">
        <p14:creationId xmlns:p14="http://schemas.microsoft.com/office/powerpoint/2010/main" val="813835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Noble (2009)’s Bioinformatics project structure</a:t>
            </a:r>
            <a:endParaRPr lang="en-US" dirty="0"/>
          </a:p>
        </p:txBody>
      </p:sp>
      <p:pic>
        <p:nvPicPr>
          <p:cNvPr id="6" name="Picture 5" descr="journal.pcbi.1000424.g0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546" y="1737361"/>
            <a:ext cx="6904554" cy="3854792"/>
          </a:xfrm>
          <a:prstGeom prst="rect">
            <a:avLst/>
          </a:prstGeom>
        </p:spPr>
      </p:pic>
      <p:sp>
        <p:nvSpPr>
          <p:cNvPr id="7" name="TextBox 6"/>
          <p:cNvSpPr txBox="1"/>
          <p:nvPr/>
        </p:nvSpPr>
        <p:spPr>
          <a:xfrm>
            <a:off x="822960" y="5592153"/>
            <a:ext cx="7655839" cy="646331"/>
          </a:xfrm>
          <a:prstGeom prst="rect">
            <a:avLst/>
          </a:prstGeom>
          <a:noFill/>
        </p:spPr>
        <p:txBody>
          <a:bodyPr wrap="square" rtlCol="0">
            <a:spAutoFit/>
          </a:bodyPr>
          <a:lstStyle/>
          <a:p>
            <a:r>
              <a:rPr lang="en-US" dirty="0"/>
              <a:t>Noble WS (2009) A Quick Guide to Organizing Computational Biology Projects. </a:t>
            </a:r>
            <a:r>
              <a:rPr lang="en-US" dirty="0" err="1"/>
              <a:t>PLoS</a:t>
            </a:r>
            <a:r>
              <a:rPr lang="en-US" dirty="0"/>
              <a:t> </a:t>
            </a:r>
            <a:r>
              <a:rPr lang="en-US" dirty="0" err="1"/>
              <a:t>Comput</a:t>
            </a:r>
            <a:r>
              <a:rPr lang="en-US" dirty="0"/>
              <a:t> </a:t>
            </a:r>
            <a:r>
              <a:rPr lang="en-US" dirty="0" err="1"/>
              <a:t>Biol</a:t>
            </a:r>
            <a:r>
              <a:rPr lang="en-US" dirty="0"/>
              <a:t> 5(7): e1000424. doi:</a:t>
            </a:r>
            <a:r>
              <a:rPr lang="en-US" b="1" dirty="0"/>
              <a:t>10.1371/journal.pcbi.1000424</a:t>
            </a:r>
          </a:p>
        </p:txBody>
      </p:sp>
    </p:spTree>
    <p:extLst>
      <p:ext uri="{BB962C8B-B14F-4D97-AF65-F5344CB8AC3E}">
        <p14:creationId xmlns:p14="http://schemas.microsoft.com/office/powerpoint/2010/main" val="802438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4733" y="182234"/>
            <a:ext cx="7543800" cy="561975"/>
          </a:xfrm>
        </p:spPr>
        <p:txBody>
          <a:bodyPr>
            <a:normAutofit fontScale="90000"/>
          </a:bodyPr>
          <a:lstStyle/>
          <a:p>
            <a:r>
              <a:rPr lang="en-US" dirty="0" smtClean="0"/>
              <a:t>An example data project</a:t>
            </a:r>
            <a:endParaRPr lang="en-US" dirty="0"/>
          </a:p>
        </p:txBody>
      </p:sp>
      <p:graphicFrame>
        <p:nvGraphicFramePr>
          <p:cNvPr id="4" name="Content Placeholder 3"/>
          <p:cNvGraphicFramePr>
            <a:graphicFrameLocks/>
          </p:cNvGraphicFramePr>
          <p:nvPr>
            <p:extLst/>
          </p:nvPr>
        </p:nvGraphicFramePr>
        <p:xfrm>
          <a:off x="234733" y="1026108"/>
          <a:ext cx="8716577" cy="4255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5999657" y="5539315"/>
            <a:ext cx="2881584" cy="92454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Code to produce these graphs is stored &amp; documented in the </a:t>
            </a:r>
            <a:r>
              <a:rPr lang="en-US" dirty="0" err="1" smtClean="0"/>
              <a:t>rmd</a:t>
            </a:r>
            <a:r>
              <a:rPr lang="en-US" dirty="0" smtClean="0"/>
              <a:t> file.</a:t>
            </a:r>
            <a:endParaRPr lang="en-US" dirty="0"/>
          </a:p>
        </p:txBody>
      </p:sp>
      <p:cxnSp>
        <p:nvCxnSpPr>
          <p:cNvPr id="7" name="Straight Arrow Connector 6"/>
          <p:cNvCxnSpPr>
            <a:stCxn id="5" idx="0"/>
          </p:cNvCxnSpPr>
          <p:nvPr/>
        </p:nvCxnSpPr>
        <p:spPr>
          <a:xfrm flipV="1">
            <a:off x="7440449" y="4755931"/>
            <a:ext cx="135758" cy="783384"/>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234732" y="5539315"/>
            <a:ext cx="5358526" cy="117069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Storing one distinct entity type per file. The semantic link between the contents of these files is encoded in the file extensions, which are the unique entity IDs. Document the meaning of these ID numbers.</a:t>
            </a:r>
            <a:endParaRPr lang="en-US" dirty="0"/>
          </a:p>
        </p:txBody>
      </p:sp>
      <p:cxnSp>
        <p:nvCxnSpPr>
          <p:cNvPr id="14" name="Straight Arrow Connector 13"/>
          <p:cNvCxnSpPr>
            <a:stCxn id="12" idx="0"/>
          </p:cNvCxnSpPr>
          <p:nvPr/>
        </p:nvCxnSpPr>
        <p:spPr>
          <a:xfrm flipH="1" flipV="1">
            <a:off x="1502097" y="4874677"/>
            <a:ext cx="1411898" cy="664638"/>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2" idx="0"/>
          </p:cNvCxnSpPr>
          <p:nvPr/>
        </p:nvCxnSpPr>
        <p:spPr>
          <a:xfrm flipV="1">
            <a:off x="2913995" y="4874677"/>
            <a:ext cx="76539" cy="664638"/>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249622" y="1283612"/>
            <a:ext cx="2881584" cy="92454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Separate folders mean I don’t have to filter from a giant list of files.</a:t>
            </a:r>
            <a:endParaRPr lang="en-US" dirty="0"/>
          </a:p>
        </p:txBody>
      </p:sp>
      <p:cxnSp>
        <p:nvCxnSpPr>
          <p:cNvPr id="20" name="Straight Arrow Connector 19"/>
          <p:cNvCxnSpPr>
            <a:stCxn id="18" idx="2"/>
          </p:cNvCxnSpPr>
          <p:nvPr/>
        </p:nvCxnSpPr>
        <p:spPr>
          <a:xfrm flipH="1">
            <a:off x="1042276" y="2208160"/>
            <a:ext cx="648138" cy="708461"/>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1690414" y="2208160"/>
            <a:ext cx="1164896" cy="708461"/>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5999657" y="692586"/>
            <a:ext cx="2881584" cy="1182052"/>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Make folders as large amounts of similar files are created, but not always required. </a:t>
            </a:r>
            <a:endParaRPr lang="en-US" dirty="0"/>
          </a:p>
        </p:txBody>
      </p:sp>
      <p:cxnSp>
        <p:nvCxnSpPr>
          <p:cNvPr id="31" name="Straight Arrow Connector 30"/>
          <p:cNvCxnSpPr/>
          <p:nvPr/>
        </p:nvCxnSpPr>
        <p:spPr>
          <a:xfrm flipH="1">
            <a:off x="6377074" y="1874638"/>
            <a:ext cx="1063375" cy="1041983"/>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7440449" y="1874638"/>
            <a:ext cx="657206" cy="1041983"/>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3895180" y="4490736"/>
            <a:ext cx="2881584" cy="92454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Separate scripts by purpose to keep code from being cluttered.</a:t>
            </a:r>
            <a:endParaRPr lang="en-US" dirty="0"/>
          </a:p>
        </p:txBody>
      </p:sp>
      <p:cxnSp>
        <p:nvCxnSpPr>
          <p:cNvPr id="36" name="Straight Arrow Connector 35"/>
          <p:cNvCxnSpPr>
            <a:stCxn id="34" idx="0"/>
          </p:cNvCxnSpPr>
          <p:nvPr/>
        </p:nvCxnSpPr>
        <p:spPr>
          <a:xfrm flipV="1">
            <a:off x="5335972" y="4184611"/>
            <a:ext cx="0" cy="306125"/>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09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Documentation</a:t>
            </a:r>
            <a:endParaRPr lang="en-US" dirty="0"/>
          </a:p>
        </p:txBody>
      </p:sp>
      <p:sp>
        <p:nvSpPr>
          <p:cNvPr id="5" name="Content Placeholder 2"/>
          <p:cNvSpPr>
            <a:spLocks noGrp="1"/>
          </p:cNvSpPr>
          <p:nvPr>
            <p:ph idx="1"/>
          </p:nvPr>
        </p:nvSpPr>
        <p:spPr>
          <a:xfrm>
            <a:off x="457200" y="1752601"/>
            <a:ext cx="8229600" cy="4267200"/>
          </a:xfrm>
        </p:spPr>
        <p:txBody>
          <a:bodyPr>
            <a:normAutofit/>
          </a:bodyPr>
          <a:lstStyle/>
          <a:p>
            <a:r>
              <a:rPr lang="en-US" sz="2800" dirty="0" smtClean="0"/>
              <a:t>Types of Documentation:</a:t>
            </a:r>
          </a:p>
          <a:p>
            <a:pPr lvl="1"/>
            <a:r>
              <a:rPr lang="en-US" sz="2400" dirty="0" smtClean="0"/>
              <a:t>Descriptive (e.g., creator, title, keywords)</a:t>
            </a:r>
          </a:p>
          <a:p>
            <a:pPr lvl="1"/>
            <a:r>
              <a:rPr lang="en-US" sz="2400" dirty="0" smtClean="0"/>
              <a:t>Structural (e.g., relation to other files)</a:t>
            </a:r>
          </a:p>
          <a:p>
            <a:pPr lvl="1"/>
            <a:r>
              <a:rPr lang="en-US" sz="2400" dirty="0" smtClean="0"/>
              <a:t>Administrative (e.g., software &amp; hardware requirements, rights information)</a:t>
            </a:r>
          </a:p>
          <a:p>
            <a:r>
              <a:rPr lang="en-US" sz="2800" dirty="0" smtClean="0"/>
              <a:t>If you know the data will be deposited in a repository, understand the documentation requirements early in the process</a:t>
            </a:r>
          </a:p>
          <a:p>
            <a:pPr marL="0" indent="0">
              <a:buNone/>
            </a:pPr>
            <a:endParaRPr lang="en-US" sz="2800" dirty="0"/>
          </a:p>
        </p:txBody>
      </p:sp>
    </p:spTree>
    <p:extLst>
      <p:ext uri="{BB962C8B-B14F-4D97-AF65-F5344CB8AC3E}">
        <p14:creationId xmlns:p14="http://schemas.microsoft.com/office/powerpoint/2010/main" val="1508592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28081" y="4732159"/>
            <a:ext cx="1430216" cy="1016000"/>
          </a:xfrm>
          <a:prstGeom prst="roundRect">
            <a:avLst>
              <a:gd name="adj" fmla="val 3206"/>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ounded Rectangle 4"/>
          <p:cNvSpPr/>
          <p:nvPr/>
        </p:nvSpPr>
        <p:spPr>
          <a:xfrm>
            <a:off x="644758" y="4736068"/>
            <a:ext cx="1289539" cy="1016000"/>
          </a:xfrm>
          <a:prstGeom prst="roundRect">
            <a:avLst>
              <a:gd name="adj" fmla="val 3206"/>
            </a:avLst>
          </a:prstGeom>
          <a:solidFill>
            <a:schemeClr val="accent3">
              <a:lumMod val="40000"/>
              <a:lumOff val="6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p:cNvSpPr>
            <a:spLocks noGrp="1"/>
          </p:cNvSpPr>
          <p:nvPr/>
        </p:nvSpPr>
        <p:spPr>
          <a:xfrm>
            <a:off x="457200" y="683207"/>
            <a:ext cx="8229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46C0A"/>
                </a:solidFill>
                <a:latin typeface="+mj-lt"/>
                <a:ea typeface="+mj-ea"/>
                <a:cs typeface="+mj-cs"/>
              </a:defRPr>
            </a:lvl1pPr>
          </a:lstStyle>
          <a:p>
            <a:r>
              <a:rPr lang="en-US" sz="4800" spc="-50" dirty="0">
                <a:solidFill>
                  <a:schemeClr val="tx1">
                    <a:lumMod val="75000"/>
                    <a:lumOff val="25000"/>
                  </a:schemeClr>
                </a:solidFill>
              </a:rPr>
              <a:t>Data Documentation Continuum</a:t>
            </a:r>
          </a:p>
        </p:txBody>
      </p:sp>
      <p:pic>
        <p:nvPicPr>
          <p:cNvPr id="7"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640871" y="1743192"/>
            <a:ext cx="3506665" cy="2170792"/>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625219" y="4783549"/>
            <a:ext cx="131143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Low-Barrier</a:t>
            </a:r>
            <a:endParaRPr lang="en-US" b="1" dirty="0"/>
          </a:p>
        </p:txBody>
      </p:sp>
      <p:sp>
        <p:nvSpPr>
          <p:cNvPr id="9" name="TextBox 9"/>
          <p:cNvSpPr txBox="1"/>
          <p:nvPr/>
        </p:nvSpPr>
        <p:spPr>
          <a:xfrm>
            <a:off x="976914" y="5068108"/>
            <a:ext cx="602712"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Fast</a:t>
            </a:r>
          </a:p>
          <a:p>
            <a:pPr algn="ctr"/>
            <a:r>
              <a:rPr lang="en-US" dirty="0" smtClean="0"/>
              <a:t>Easy</a:t>
            </a:r>
          </a:p>
        </p:txBody>
      </p:sp>
      <p:sp>
        <p:nvSpPr>
          <p:cNvPr id="10" name="TextBox 10"/>
          <p:cNvSpPr txBox="1"/>
          <p:nvPr/>
        </p:nvSpPr>
        <p:spPr>
          <a:xfrm>
            <a:off x="2110139" y="5068108"/>
            <a:ext cx="1249110"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Irregular</a:t>
            </a:r>
          </a:p>
          <a:p>
            <a:pPr algn="ctr"/>
            <a:r>
              <a:rPr lang="en-US" dirty="0" smtClean="0"/>
              <a:t>Incomplete</a:t>
            </a:r>
            <a:endParaRPr lang="en-US" dirty="0"/>
          </a:p>
        </p:txBody>
      </p:sp>
      <p:sp>
        <p:nvSpPr>
          <p:cNvPr id="11" name="TextBox 13"/>
          <p:cNvSpPr txBox="1"/>
          <p:nvPr/>
        </p:nvSpPr>
        <p:spPr>
          <a:xfrm>
            <a:off x="2086690" y="4783549"/>
            <a:ext cx="135165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Low-Quality</a:t>
            </a:r>
            <a:endParaRPr lang="en-US" b="1" dirty="0"/>
          </a:p>
        </p:txBody>
      </p:sp>
      <p:sp>
        <p:nvSpPr>
          <p:cNvPr id="12" name="Right Arrow 11"/>
          <p:cNvSpPr/>
          <p:nvPr/>
        </p:nvSpPr>
        <p:spPr>
          <a:xfrm>
            <a:off x="547074" y="4052222"/>
            <a:ext cx="8088923" cy="605693"/>
          </a:xfrm>
          <a:prstGeom prst="rightArrow">
            <a:avLst/>
          </a:prstGeom>
          <a:gradFill flip="none" rotWithShape="1">
            <a:gsLst>
              <a:gs pos="0">
                <a:schemeClr val="bg1">
                  <a:lumMod val="65000"/>
                </a:schemeClr>
              </a:gs>
              <a:gs pos="100000">
                <a:schemeClr val="tx1">
                  <a:lumMod val="95000"/>
                  <a:lumOff val="5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ounded Rectangle 12"/>
          <p:cNvSpPr/>
          <p:nvPr/>
        </p:nvSpPr>
        <p:spPr>
          <a:xfrm>
            <a:off x="5736478" y="4790658"/>
            <a:ext cx="1430216" cy="1016000"/>
          </a:xfrm>
          <a:prstGeom prst="roundRect">
            <a:avLst>
              <a:gd name="adj" fmla="val 3206"/>
            </a:avLst>
          </a:prstGeom>
          <a:solidFill>
            <a:schemeClr val="accent3">
              <a:lumMod val="40000"/>
              <a:lumOff val="60000"/>
            </a:schemeClr>
          </a:solidFill>
          <a:ln>
            <a:solidFill>
              <a:srgbClr val="4F6228"/>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ounded Rectangle 13"/>
          <p:cNvSpPr/>
          <p:nvPr/>
        </p:nvSpPr>
        <p:spPr>
          <a:xfrm>
            <a:off x="7244847" y="4775028"/>
            <a:ext cx="1289539" cy="1016000"/>
          </a:xfrm>
          <a:prstGeom prst="roundRect">
            <a:avLst>
              <a:gd name="adj" fmla="val 3206"/>
            </a:avLst>
          </a:prstGeom>
          <a:solidFill>
            <a:schemeClr val="accent2">
              <a:lumMod val="20000"/>
              <a:lumOff val="80000"/>
            </a:schemeClr>
          </a:soli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19"/>
          <p:cNvSpPr txBox="1"/>
          <p:nvPr/>
        </p:nvSpPr>
        <p:spPr>
          <a:xfrm>
            <a:off x="7225308" y="4783549"/>
            <a:ext cx="135336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High-Barrier</a:t>
            </a:r>
            <a:endParaRPr lang="en-US" b="1" dirty="0"/>
          </a:p>
        </p:txBody>
      </p:sp>
      <p:sp>
        <p:nvSpPr>
          <p:cNvPr id="16" name="TextBox 20"/>
          <p:cNvSpPr txBox="1"/>
          <p:nvPr/>
        </p:nvSpPr>
        <p:spPr>
          <a:xfrm>
            <a:off x="7483003" y="5068108"/>
            <a:ext cx="790714"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Slow</a:t>
            </a:r>
          </a:p>
          <a:p>
            <a:pPr algn="ctr"/>
            <a:r>
              <a:rPr lang="en-US" dirty="0" smtClean="0"/>
              <a:t>Skilled</a:t>
            </a:r>
          </a:p>
        </p:txBody>
      </p:sp>
      <p:sp>
        <p:nvSpPr>
          <p:cNvPr id="17" name="TextBox 21"/>
          <p:cNvSpPr txBox="1"/>
          <p:nvPr/>
        </p:nvSpPr>
        <p:spPr>
          <a:xfrm>
            <a:off x="5747494" y="5087647"/>
            <a:ext cx="1413781" cy="646331"/>
          </a:xfrm>
          <a:prstGeom prst="rect">
            <a:avLst/>
          </a:prstGeom>
          <a:solidFill>
            <a:schemeClr val="accent3">
              <a:lumMod val="40000"/>
              <a:lumOff val="60000"/>
            </a:schemeClr>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Standardized</a:t>
            </a:r>
          </a:p>
          <a:p>
            <a:pPr algn="ctr"/>
            <a:r>
              <a:rPr lang="en-US" dirty="0" smtClean="0"/>
              <a:t>Rich</a:t>
            </a:r>
            <a:endParaRPr lang="en-US" dirty="0"/>
          </a:p>
        </p:txBody>
      </p:sp>
      <p:sp>
        <p:nvSpPr>
          <p:cNvPr id="18" name="TextBox 22"/>
          <p:cNvSpPr txBox="1"/>
          <p:nvPr/>
        </p:nvSpPr>
        <p:spPr>
          <a:xfrm>
            <a:off x="5756011" y="4803088"/>
            <a:ext cx="1390124" cy="369332"/>
          </a:xfrm>
          <a:prstGeom prst="rect">
            <a:avLst/>
          </a:prstGeom>
          <a:solidFill>
            <a:schemeClr val="accent3">
              <a:lumMod val="40000"/>
              <a:lumOff val="60000"/>
            </a:schemeClr>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High-Quality</a:t>
            </a:r>
            <a:endParaRPr lang="en-US" b="1" dirty="0"/>
          </a:p>
        </p:txBody>
      </p:sp>
      <p:pic>
        <p:nvPicPr>
          <p:cNvPr id="19" name="Picture 18" descr="bibi.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760" y="1749786"/>
            <a:ext cx="2025163" cy="2144660"/>
          </a:xfrm>
          <a:prstGeom prst="rect">
            <a:avLst/>
          </a:prstGeom>
          <a:ln>
            <a:noFill/>
          </a:ln>
          <a:effectLst>
            <a:outerShdw blurRad="292100" dist="139700" dir="2700000" algn="tl" rotWithShape="0">
              <a:srgbClr val="333333">
                <a:alpha val="65000"/>
              </a:srgbClr>
            </a:outerShdw>
          </a:effectLst>
        </p:spPr>
      </p:pic>
      <p:sp>
        <p:nvSpPr>
          <p:cNvPr id="20" name="TextBox 19"/>
          <p:cNvSpPr txBox="1"/>
          <p:nvPr/>
        </p:nvSpPr>
        <p:spPr>
          <a:xfrm>
            <a:off x="519289" y="4176449"/>
            <a:ext cx="1850122" cy="369332"/>
          </a:xfrm>
          <a:prstGeom prst="rect">
            <a:avLst/>
          </a:prstGeom>
          <a:noFill/>
        </p:spPr>
        <p:txBody>
          <a:bodyPr wrap="none" rtlCol="0">
            <a:spAutoFit/>
          </a:bodyPr>
          <a:lstStyle/>
          <a:p>
            <a:r>
              <a:rPr lang="en-US" b="1" dirty="0" smtClean="0">
                <a:solidFill>
                  <a:schemeClr val="bg1"/>
                </a:solidFill>
              </a:rPr>
              <a:t>Informal ReadMe</a:t>
            </a:r>
            <a:endParaRPr lang="en-US" b="1" dirty="0">
              <a:solidFill>
                <a:schemeClr val="bg1"/>
              </a:solidFill>
            </a:endParaRPr>
          </a:p>
        </p:txBody>
      </p:sp>
      <p:sp>
        <p:nvSpPr>
          <p:cNvPr id="37" name="TextBox 36"/>
          <p:cNvSpPr txBox="1"/>
          <p:nvPr/>
        </p:nvSpPr>
        <p:spPr>
          <a:xfrm>
            <a:off x="6767691" y="4159516"/>
            <a:ext cx="1648593" cy="369332"/>
          </a:xfrm>
          <a:prstGeom prst="rect">
            <a:avLst/>
          </a:prstGeom>
          <a:noFill/>
        </p:spPr>
        <p:txBody>
          <a:bodyPr wrap="none" rtlCol="0">
            <a:spAutoFit/>
          </a:bodyPr>
          <a:lstStyle/>
          <a:p>
            <a:r>
              <a:rPr lang="en-US" b="1" dirty="0">
                <a:solidFill>
                  <a:schemeClr val="bg1"/>
                </a:solidFill>
              </a:rPr>
              <a:t>F</a:t>
            </a:r>
            <a:r>
              <a:rPr lang="en-US" b="1" dirty="0" smtClean="0">
                <a:solidFill>
                  <a:schemeClr val="bg1"/>
                </a:solidFill>
              </a:rPr>
              <a:t>ormal Schema</a:t>
            </a:r>
            <a:endParaRPr lang="en-US" b="1" dirty="0">
              <a:solidFill>
                <a:schemeClr val="bg1"/>
              </a:solidFill>
            </a:endParaRPr>
          </a:p>
        </p:txBody>
      </p:sp>
    </p:spTree>
    <p:extLst>
      <p:ext uri="{BB962C8B-B14F-4D97-AF65-F5344CB8AC3E}">
        <p14:creationId xmlns:p14="http://schemas.microsoft.com/office/powerpoint/2010/main" val="1714395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Reading &amp; Writing files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45332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6478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 and URL endpoints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468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smtClean="0"/>
              <a:t> Who am I?</a:t>
            </a:r>
          </a:p>
          <a:p>
            <a:pPr>
              <a:buFont typeface="Arial" charset="0"/>
              <a:buChar char="•"/>
            </a:pPr>
            <a:r>
              <a:rPr lang="en-US" sz="3200" dirty="0" smtClean="0"/>
              <a:t> Who are you?</a:t>
            </a:r>
          </a:p>
          <a:p>
            <a:pPr lvl="1">
              <a:buFont typeface="Arial" charset="0"/>
              <a:buChar char="•"/>
            </a:pPr>
            <a:r>
              <a:rPr lang="en-US" sz="2800" dirty="0" smtClean="0"/>
              <a:t>Name, library, and one sentence on why you’re here</a:t>
            </a:r>
          </a:p>
          <a:p>
            <a:pPr lvl="1">
              <a:buFont typeface="Arial" charset="0"/>
              <a:buChar char="•"/>
            </a:pPr>
            <a:r>
              <a:rPr lang="en-US" sz="2800" dirty="0" smtClean="0"/>
              <a:t>We’ll be talking about your projects in more detail throughout!</a:t>
            </a:r>
            <a:endParaRPr lang="en-US" sz="2800" dirty="0"/>
          </a:p>
        </p:txBody>
      </p:sp>
    </p:spTree>
    <p:extLst>
      <p:ext uri="{BB962C8B-B14F-4D97-AF65-F5344CB8AC3E}">
        <p14:creationId xmlns:p14="http://schemas.microsoft.com/office/powerpoint/2010/main" val="2031416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discussion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7991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workflow mapping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8937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162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Project Discussion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2803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Did you think of anything new?</a:t>
            </a:r>
            <a:endParaRPr lang="en-US" dirty="0"/>
          </a:p>
        </p:txBody>
      </p:sp>
      <p:sp>
        <p:nvSpPr>
          <p:cNvPr id="5" name="Content Placeholder 4"/>
          <p:cNvSpPr>
            <a:spLocks noGrp="1"/>
          </p:cNvSpPr>
          <p:nvPr>
            <p:ph idx="1"/>
          </p:nvPr>
        </p:nvSpPr>
        <p:spPr/>
        <p:txBody>
          <a:bodyPr>
            <a:normAutofit/>
          </a:bodyPr>
          <a:lstStyle/>
          <a:p>
            <a:pPr>
              <a:buFont typeface="Arial" charset="0"/>
              <a:buChar char="•"/>
            </a:pPr>
            <a:r>
              <a:rPr lang="en-US" sz="2800" dirty="0" smtClean="0"/>
              <a:t> Any new ideas sparked overnight?</a:t>
            </a:r>
          </a:p>
          <a:p>
            <a:pPr>
              <a:buFont typeface="Arial" charset="0"/>
              <a:buChar char="•"/>
            </a:pPr>
            <a:r>
              <a:rPr lang="en-US" sz="2800" dirty="0"/>
              <a:t> </a:t>
            </a:r>
            <a:r>
              <a:rPr lang="en-US" sz="2800" dirty="0" smtClean="0"/>
              <a:t>Any questions or hopes of things that I’ll get into?</a:t>
            </a:r>
          </a:p>
        </p:txBody>
      </p:sp>
    </p:spTree>
    <p:extLst>
      <p:ext uri="{BB962C8B-B14F-4D97-AF65-F5344CB8AC3E}">
        <p14:creationId xmlns:p14="http://schemas.microsoft.com/office/powerpoint/2010/main" val="256673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data formats: JSON, XML, CSV, Regex</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80549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Learning Plans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3297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1: Free writing</a:t>
            </a:r>
            <a:endParaRPr lang="en-US" dirty="0"/>
          </a:p>
        </p:txBody>
      </p:sp>
      <p:sp>
        <p:nvSpPr>
          <p:cNvPr id="3" name="Content Placeholder 2"/>
          <p:cNvSpPr>
            <a:spLocks noGrp="1"/>
          </p:cNvSpPr>
          <p:nvPr>
            <p:ph idx="1"/>
          </p:nvPr>
        </p:nvSpPr>
        <p:spPr/>
        <p:txBody>
          <a:bodyPr/>
          <a:lstStyle/>
          <a:p>
            <a:r>
              <a:rPr lang="en-US" sz="2400" dirty="0"/>
              <a:t>You’re going to free write for 7 minutes.  Rules:</a:t>
            </a:r>
          </a:p>
          <a:p>
            <a:pPr lvl="1"/>
            <a:r>
              <a:rPr lang="en-US" sz="2200" dirty="0"/>
              <a:t>No stopping to edit or format</a:t>
            </a:r>
          </a:p>
          <a:p>
            <a:pPr lvl="1"/>
            <a:r>
              <a:rPr lang="en-US" sz="2200" dirty="0"/>
              <a:t>Don’t worry about language syntax or structure</a:t>
            </a:r>
          </a:p>
          <a:p>
            <a:pPr lvl="1"/>
            <a:r>
              <a:rPr lang="en-US" sz="2200" dirty="0"/>
              <a:t>You must keep writing until the timer goes </a:t>
            </a:r>
            <a:r>
              <a:rPr lang="en-US" sz="2200" dirty="0" smtClean="0"/>
              <a:t>off</a:t>
            </a:r>
          </a:p>
          <a:p>
            <a:pPr lvl="1"/>
            <a:r>
              <a:rPr lang="en-US" sz="2200" dirty="0" smtClean="0"/>
              <a:t>Not sure what to write? Just keep going!</a:t>
            </a:r>
          </a:p>
          <a:p>
            <a:r>
              <a:rPr lang="en-US" sz="2400" dirty="0" smtClean="0"/>
              <a:t>I’ll keep time. Don’t start until I say.</a:t>
            </a:r>
            <a:endParaRPr lang="en-US" sz="2400" dirty="0"/>
          </a:p>
          <a:p>
            <a:endParaRPr lang="en-US" dirty="0"/>
          </a:p>
        </p:txBody>
      </p:sp>
    </p:spTree>
    <p:extLst>
      <p:ext uri="{BB962C8B-B14F-4D97-AF65-F5344CB8AC3E}">
        <p14:creationId xmlns:p14="http://schemas.microsoft.com/office/powerpoint/2010/main" val="123679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organize</a:t>
            </a:r>
            <a:br>
              <a:rPr lang="en-US" dirty="0" smtClean="0"/>
            </a:br>
            <a:r>
              <a:rPr lang="en-US" dirty="0" smtClean="0"/>
              <a:t>	- identify</a:t>
            </a:r>
            <a:endParaRPr lang="en-US" dirty="0"/>
          </a:p>
        </p:txBody>
      </p:sp>
      <p:sp>
        <p:nvSpPr>
          <p:cNvPr id="3" name="Content Placeholder 2"/>
          <p:cNvSpPr>
            <a:spLocks noGrp="1"/>
          </p:cNvSpPr>
          <p:nvPr>
            <p:ph idx="1"/>
          </p:nvPr>
        </p:nvSpPr>
        <p:spPr/>
        <p:txBody>
          <a:bodyPr>
            <a:normAutofit/>
          </a:bodyPr>
          <a:lstStyle/>
          <a:p>
            <a:r>
              <a:rPr lang="en-US" sz="2400" dirty="0" smtClean="0"/>
              <a:t>Take a few colors of markers or pencils.</a:t>
            </a:r>
          </a:p>
          <a:p>
            <a:r>
              <a:rPr lang="en-US" sz="2400" dirty="0" smtClean="0"/>
              <a:t>Go back through what you wrote and mark up the subjects that you mentioned.</a:t>
            </a:r>
          </a:p>
          <a:p>
            <a:pPr lvl="1"/>
            <a:r>
              <a:rPr lang="en-US" sz="2200" dirty="0" smtClean="0"/>
              <a:t>Color code as desired</a:t>
            </a:r>
            <a:endParaRPr lang="en-US" sz="2200" dirty="0"/>
          </a:p>
          <a:p>
            <a:r>
              <a:rPr lang="en-US" sz="2400" dirty="0" smtClean="0"/>
              <a:t>How many do we all have?</a:t>
            </a:r>
          </a:p>
        </p:txBody>
      </p:sp>
    </p:spTree>
    <p:extLst>
      <p:ext uri="{BB962C8B-B14F-4D97-AF65-F5344CB8AC3E}">
        <p14:creationId xmlns:p14="http://schemas.microsoft.com/office/powerpoint/2010/main" val="2063863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organize</a:t>
            </a:r>
            <a:br>
              <a:rPr lang="en-US" dirty="0" smtClean="0"/>
            </a:br>
            <a:r>
              <a:rPr lang="en-US" dirty="0"/>
              <a:t>	</a:t>
            </a:r>
            <a:r>
              <a:rPr lang="en-US" dirty="0" smtClean="0"/>
              <a:t>- categories</a:t>
            </a:r>
            <a:endParaRPr lang="en-US" dirty="0"/>
          </a:p>
        </p:txBody>
      </p:sp>
      <p:sp>
        <p:nvSpPr>
          <p:cNvPr id="3" name="Content Placeholder 2"/>
          <p:cNvSpPr>
            <a:spLocks noGrp="1"/>
          </p:cNvSpPr>
          <p:nvPr>
            <p:ph idx="1"/>
          </p:nvPr>
        </p:nvSpPr>
        <p:spPr>
          <a:xfrm>
            <a:off x="938758" y="2286002"/>
            <a:ext cx="7633742" cy="4285486"/>
          </a:xfrm>
        </p:spPr>
        <p:txBody>
          <a:bodyPr>
            <a:normAutofit/>
          </a:bodyPr>
          <a:lstStyle/>
          <a:p>
            <a:r>
              <a:rPr lang="en-US" sz="2400" dirty="0" smtClean="0"/>
              <a:t>Take our your stack of big sticky notes and transcribe your items onto them.  One item per note.</a:t>
            </a:r>
            <a:endParaRPr lang="en-US" sz="2200" dirty="0" smtClean="0"/>
          </a:p>
          <a:p>
            <a:r>
              <a:rPr lang="en-US" sz="2400" dirty="0" smtClean="0"/>
              <a:t>Play with physically arranging them on the table into 2-3 categories.  These can be any that you want.</a:t>
            </a:r>
          </a:p>
          <a:p>
            <a:r>
              <a:rPr lang="en-US" sz="2400" dirty="0" smtClean="0"/>
              <a:t>Groups to consider:</a:t>
            </a:r>
          </a:p>
          <a:p>
            <a:pPr lvl="1"/>
            <a:r>
              <a:rPr lang="en-US" sz="2200" dirty="0" smtClean="0"/>
              <a:t>Tools, methods, skills, projects, things you were directed to do, things you want to do, etc.</a:t>
            </a:r>
          </a:p>
          <a:p>
            <a:r>
              <a:rPr lang="en-US" sz="2400" dirty="0" smtClean="0"/>
              <a:t>This is mostly for you to better understand your own needs, so doesn't need to be scientific.</a:t>
            </a:r>
          </a:p>
        </p:txBody>
      </p:sp>
    </p:spTree>
    <p:extLst>
      <p:ext uri="{BB962C8B-B14F-4D97-AF65-F5344CB8AC3E}">
        <p14:creationId xmlns:p14="http://schemas.microsoft.com/office/powerpoint/2010/main" val="119150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writing</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Take a blank sheet of paper or document on your laptop and free write for 5 minutes about what you’re hoping to learn, and projects you want to work on.</a:t>
            </a:r>
          </a:p>
          <a:p>
            <a:pPr>
              <a:buFont typeface="Arial" charset="0"/>
              <a:buChar char="•"/>
            </a:pPr>
            <a:r>
              <a:rPr lang="en-US" sz="2800" dirty="0"/>
              <a:t> </a:t>
            </a:r>
            <a:r>
              <a:rPr lang="en-US" sz="2800" dirty="0" smtClean="0"/>
              <a:t>Don’t worry about structure or form, just write without stopping for 5 minutes.</a:t>
            </a:r>
            <a:endParaRPr lang="en-US" sz="2800" dirty="0"/>
          </a:p>
        </p:txBody>
      </p:sp>
    </p:spTree>
    <p:extLst>
      <p:ext uri="{BB962C8B-B14F-4D97-AF65-F5344CB8AC3E}">
        <p14:creationId xmlns:p14="http://schemas.microsoft.com/office/powerpoint/2010/main" val="959670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organize</a:t>
            </a:r>
            <a:br>
              <a:rPr lang="en-US" dirty="0" smtClean="0"/>
            </a:br>
            <a:r>
              <a:rPr lang="en-US" dirty="0"/>
              <a:t>	</a:t>
            </a:r>
            <a:r>
              <a:rPr lang="en-US" dirty="0" smtClean="0"/>
              <a:t>- discuss</a:t>
            </a:r>
            <a:endParaRPr lang="en-US" dirty="0"/>
          </a:p>
        </p:txBody>
      </p:sp>
      <p:sp>
        <p:nvSpPr>
          <p:cNvPr id="3" name="Content Placeholder 2"/>
          <p:cNvSpPr>
            <a:spLocks noGrp="1"/>
          </p:cNvSpPr>
          <p:nvPr>
            <p:ph idx="1"/>
          </p:nvPr>
        </p:nvSpPr>
        <p:spPr>
          <a:xfrm>
            <a:off x="938758" y="2286002"/>
            <a:ext cx="7633742" cy="4029454"/>
          </a:xfrm>
        </p:spPr>
        <p:txBody>
          <a:bodyPr>
            <a:normAutofit/>
          </a:bodyPr>
          <a:lstStyle/>
          <a:p>
            <a:r>
              <a:rPr lang="en-US" sz="2400" dirty="0" smtClean="0"/>
              <a:t>Discuss</a:t>
            </a:r>
          </a:p>
          <a:p>
            <a:pPr lvl="1"/>
            <a:r>
              <a:rPr lang="en-US" sz="2200" dirty="0" smtClean="0"/>
              <a:t>Report out all the categories that you decided on.</a:t>
            </a:r>
            <a:endParaRPr lang="en-US" sz="2400" dirty="0"/>
          </a:p>
          <a:p>
            <a:endParaRPr lang="en-US" sz="2400" dirty="0" smtClean="0"/>
          </a:p>
          <a:p>
            <a:r>
              <a:rPr lang="en-US" sz="2400" dirty="0" smtClean="0"/>
              <a:t>Review and add any color codes to the sticky notes if that makes sense. </a:t>
            </a:r>
          </a:p>
          <a:p>
            <a:endParaRPr lang="en-US" sz="2400" dirty="0"/>
          </a:p>
          <a:p>
            <a:r>
              <a:rPr lang="en-US" sz="2400" dirty="0" smtClean="0"/>
              <a:t>Write down the categories you select on your paper.</a:t>
            </a:r>
          </a:p>
          <a:p>
            <a:r>
              <a:rPr lang="en-US" sz="2400" dirty="0" smtClean="0"/>
              <a:t>Move into smaller topical groups if that makes sense.</a:t>
            </a:r>
            <a:endParaRPr lang="en-US" sz="2000" dirty="0" smtClean="0"/>
          </a:p>
        </p:txBody>
      </p:sp>
    </p:spTree>
    <p:extLst>
      <p:ext uri="{BB962C8B-B14F-4D97-AF65-F5344CB8AC3E}">
        <p14:creationId xmlns:p14="http://schemas.microsoft.com/office/powerpoint/2010/main" val="380888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organize</a:t>
            </a:r>
            <a:br>
              <a:rPr lang="en-US" dirty="0" smtClean="0"/>
            </a:br>
            <a:r>
              <a:rPr lang="en-US" dirty="0"/>
              <a:t>	</a:t>
            </a:r>
            <a:r>
              <a:rPr lang="en-US" dirty="0" smtClean="0"/>
              <a:t>- rename/clean up</a:t>
            </a:r>
            <a:endParaRPr lang="en-US" dirty="0"/>
          </a:p>
        </p:txBody>
      </p:sp>
      <p:sp>
        <p:nvSpPr>
          <p:cNvPr id="3" name="Content Placeholder 2"/>
          <p:cNvSpPr>
            <a:spLocks noGrp="1"/>
          </p:cNvSpPr>
          <p:nvPr>
            <p:ph idx="1"/>
          </p:nvPr>
        </p:nvSpPr>
        <p:spPr>
          <a:xfrm>
            <a:off x="938758" y="2286002"/>
            <a:ext cx="7633742" cy="4029454"/>
          </a:xfrm>
        </p:spPr>
        <p:txBody>
          <a:bodyPr>
            <a:normAutofit/>
          </a:bodyPr>
          <a:lstStyle/>
          <a:p>
            <a:r>
              <a:rPr lang="en-US" sz="2800" dirty="0" smtClean="0"/>
              <a:t>Now that you have groups:</a:t>
            </a:r>
          </a:p>
          <a:p>
            <a:r>
              <a:rPr lang="en-US" sz="2200" dirty="0" smtClean="0"/>
              <a:t>Consider the names you have chosen.</a:t>
            </a:r>
          </a:p>
          <a:p>
            <a:r>
              <a:rPr lang="en-US" sz="2200" dirty="0" smtClean="0"/>
              <a:t>Anything you want to</a:t>
            </a:r>
            <a:r>
              <a:rPr lang="mr-IN" sz="2200" dirty="0" smtClean="0"/>
              <a:t>…</a:t>
            </a:r>
            <a:endParaRPr lang="en-US" sz="2200" dirty="0" smtClean="0"/>
          </a:p>
          <a:p>
            <a:pPr lvl="1"/>
            <a:r>
              <a:rPr lang="en-US" dirty="0" smtClean="0"/>
              <a:t>Combine?</a:t>
            </a:r>
          </a:p>
          <a:p>
            <a:pPr lvl="1"/>
            <a:r>
              <a:rPr lang="en-US" dirty="0" smtClean="0"/>
              <a:t>Rename?</a:t>
            </a:r>
          </a:p>
          <a:p>
            <a:pPr lvl="1"/>
            <a:r>
              <a:rPr lang="en-US" dirty="0" smtClean="0"/>
              <a:t>Split apart?</a:t>
            </a:r>
          </a:p>
          <a:p>
            <a:r>
              <a:rPr lang="en-US" dirty="0" smtClean="0"/>
              <a:t>On names</a:t>
            </a:r>
            <a:r>
              <a:rPr lang="mr-IN" dirty="0" smtClean="0"/>
              <a:t>…</a:t>
            </a:r>
            <a:r>
              <a:rPr lang="en-US" dirty="0" smtClean="0"/>
              <a:t>next slide, Elizabeth</a:t>
            </a:r>
          </a:p>
        </p:txBody>
      </p:sp>
    </p:spTree>
    <p:extLst>
      <p:ext uri="{BB962C8B-B14F-4D97-AF65-F5344CB8AC3E}">
        <p14:creationId xmlns:p14="http://schemas.microsoft.com/office/powerpoint/2010/main" val="2095986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organize</a:t>
            </a:r>
            <a:br>
              <a:rPr lang="en-US" dirty="0" smtClean="0"/>
            </a:br>
            <a:r>
              <a:rPr lang="en-US" dirty="0"/>
              <a:t>	</a:t>
            </a:r>
            <a:r>
              <a:rPr lang="en-US" dirty="0" smtClean="0"/>
              <a:t>- monoliths</a:t>
            </a:r>
            <a:endParaRPr lang="en-US" dirty="0"/>
          </a:p>
        </p:txBody>
      </p:sp>
      <p:sp>
        <p:nvSpPr>
          <p:cNvPr id="3" name="Content Placeholder 2"/>
          <p:cNvSpPr>
            <a:spLocks noGrp="1"/>
          </p:cNvSpPr>
          <p:nvPr>
            <p:ph idx="1"/>
          </p:nvPr>
        </p:nvSpPr>
        <p:spPr>
          <a:xfrm>
            <a:off x="938758" y="2286001"/>
            <a:ext cx="7633742" cy="4327449"/>
          </a:xfrm>
        </p:spPr>
        <p:txBody>
          <a:bodyPr>
            <a:normAutofit/>
          </a:bodyPr>
          <a:lstStyle/>
          <a:p>
            <a:r>
              <a:rPr lang="en-US" sz="2400" dirty="0" smtClean="0"/>
              <a:t>They need to be actionable</a:t>
            </a:r>
          </a:p>
          <a:p>
            <a:pPr lvl="1"/>
            <a:r>
              <a:rPr lang="en-US" sz="2200" dirty="0" smtClean="0"/>
              <a:t>No: “learn R” / “be better at stats”</a:t>
            </a:r>
          </a:p>
          <a:p>
            <a:pPr lvl="1"/>
            <a:r>
              <a:rPr lang="en-US" sz="2200" dirty="0" smtClean="0"/>
              <a:t>Yes: “learn ggplot2 in R” / “learn R data types”</a:t>
            </a:r>
          </a:p>
          <a:p>
            <a:r>
              <a:rPr lang="en-US" sz="2400" dirty="0" smtClean="0"/>
              <a:t>Operationalize them to what specific thing you need.</a:t>
            </a:r>
          </a:p>
          <a:p>
            <a:pPr lvl="1"/>
            <a:r>
              <a:rPr lang="en-US" sz="2200" dirty="0" smtClean="0"/>
              <a:t>Tip:  ask yourself “what would it look like to have completed this?” if that isn’t clear, you need more.</a:t>
            </a:r>
          </a:p>
          <a:p>
            <a:pPr lvl="1"/>
            <a:r>
              <a:rPr lang="en-US" sz="2200" dirty="0" smtClean="0"/>
              <a:t>Think “[activity] in [tool]” or a specific skill</a:t>
            </a:r>
          </a:p>
          <a:p>
            <a:r>
              <a:rPr lang="en-US" sz="2400" dirty="0" smtClean="0"/>
              <a:t>You may not be able to be more specific! That’s ok.</a:t>
            </a:r>
          </a:p>
          <a:p>
            <a:r>
              <a:rPr lang="en-US" sz="2400" dirty="0" smtClean="0"/>
              <a:t>Those are your </a:t>
            </a:r>
            <a:r>
              <a:rPr lang="en-US" sz="2400" i="1" dirty="0" smtClean="0"/>
              <a:t>monoliths</a:t>
            </a:r>
            <a:r>
              <a:rPr lang="en-US" sz="2400" dirty="0" smtClean="0"/>
              <a:t>.  Set those aside.</a:t>
            </a:r>
          </a:p>
          <a:p>
            <a:endParaRPr lang="en-US" sz="2400" dirty="0" smtClean="0"/>
          </a:p>
        </p:txBody>
      </p:sp>
    </p:spTree>
    <p:extLst>
      <p:ext uri="{BB962C8B-B14F-4D97-AF65-F5344CB8AC3E}">
        <p14:creationId xmlns:p14="http://schemas.microsoft.com/office/powerpoint/2010/main" val="2075953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 monoliths</a:t>
            </a:r>
            <a:endParaRPr lang="en-US" dirty="0"/>
          </a:p>
        </p:txBody>
      </p:sp>
      <p:sp>
        <p:nvSpPr>
          <p:cNvPr id="3" name="Content Placeholder 2"/>
          <p:cNvSpPr>
            <a:spLocks noGrp="1"/>
          </p:cNvSpPr>
          <p:nvPr>
            <p:ph idx="1"/>
          </p:nvPr>
        </p:nvSpPr>
        <p:spPr>
          <a:xfrm>
            <a:off x="938758" y="2286001"/>
            <a:ext cx="7633742" cy="4327449"/>
          </a:xfrm>
        </p:spPr>
        <p:txBody>
          <a:bodyPr>
            <a:normAutofit/>
          </a:bodyPr>
          <a:lstStyle/>
          <a:p>
            <a:r>
              <a:rPr lang="en-US" sz="2400" dirty="0" smtClean="0"/>
              <a:t>Can you:</a:t>
            </a:r>
          </a:p>
          <a:p>
            <a:pPr lvl="1"/>
            <a:r>
              <a:rPr lang="en-US" sz="2200" dirty="0" smtClean="0"/>
              <a:t>Rephrase to be more specific?</a:t>
            </a:r>
          </a:p>
          <a:p>
            <a:pPr lvl="1"/>
            <a:r>
              <a:rPr lang="en-US" sz="2200" dirty="0" smtClean="0"/>
              <a:t>Break it up into several tasks?</a:t>
            </a:r>
          </a:p>
          <a:p>
            <a:pPr lvl="1"/>
            <a:r>
              <a:rPr lang="en-US" sz="2200" dirty="0" smtClean="0"/>
              <a:t>Identify dependencies to prioritize first?</a:t>
            </a:r>
          </a:p>
          <a:p>
            <a:r>
              <a:rPr lang="en-US" sz="2400" dirty="0" smtClean="0"/>
              <a:t>There are 2 kinds:</a:t>
            </a:r>
          </a:p>
          <a:p>
            <a:pPr lvl="1"/>
            <a:r>
              <a:rPr lang="en-US" sz="2200" dirty="0" smtClean="0"/>
              <a:t>Monsters:  Areas that you’ve collapsed many things into and are generally just large things to deal with</a:t>
            </a:r>
          </a:p>
          <a:p>
            <a:pPr lvl="1"/>
            <a:r>
              <a:rPr lang="en-US" sz="2200" dirty="0" err="1" smtClean="0"/>
              <a:t>Vagueoliths</a:t>
            </a:r>
            <a:r>
              <a:rPr lang="en-US" sz="2200" dirty="0"/>
              <a:t>:</a:t>
            </a:r>
            <a:r>
              <a:rPr lang="en-US" sz="2200" dirty="0" smtClean="0"/>
              <a:t> which are broad topics without a clear learning goal at the end. These are things you cannot currently break apart.</a:t>
            </a:r>
          </a:p>
          <a:p>
            <a:endParaRPr lang="en-US" sz="2400" dirty="0" smtClean="0"/>
          </a:p>
        </p:txBody>
      </p:sp>
    </p:spTree>
    <p:extLst>
      <p:ext uri="{BB962C8B-B14F-4D97-AF65-F5344CB8AC3E}">
        <p14:creationId xmlns:p14="http://schemas.microsoft.com/office/powerpoint/2010/main" val="376720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 monoliths</a:t>
            </a:r>
            <a:br>
              <a:rPr lang="en-US" dirty="0" smtClean="0"/>
            </a:br>
            <a:r>
              <a:rPr lang="en-US" dirty="0"/>
              <a:t>	</a:t>
            </a:r>
            <a:r>
              <a:rPr lang="en-US" dirty="0" smtClean="0"/>
              <a:t>- monsters</a:t>
            </a:r>
            <a:endParaRPr lang="en-US" dirty="0"/>
          </a:p>
        </p:txBody>
      </p:sp>
      <p:sp>
        <p:nvSpPr>
          <p:cNvPr id="3" name="Content Placeholder 2"/>
          <p:cNvSpPr>
            <a:spLocks noGrp="1"/>
          </p:cNvSpPr>
          <p:nvPr>
            <p:ph idx="1"/>
          </p:nvPr>
        </p:nvSpPr>
        <p:spPr>
          <a:xfrm>
            <a:off x="938758" y="2286001"/>
            <a:ext cx="7633742" cy="4327449"/>
          </a:xfrm>
        </p:spPr>
        <p:txBody>
          <a:bodyPr>
            <a:normAutofit/>
          </a:bodyPr>
          <a:lstStyle/>
          <a:p>
            <a:r>
              <a:rPr lang="en-US" sz="2400" dirty="0" smtClean="0"/>
              <a:t>Consider these topics and break them apart into 2-3 stages of learning.  Just do your best here.</a:t>
            </a:r>
          </a:p>
          <a:p>
            <a:r>
              <a:rPr lang="en-US" sz="2400" dirty="0" smtClean="0"/>
              <a:t>Anyone have some you don’t know enough to tell?</a:t>
            </a:r>
          </a:p>
          <a:p>
            <a:r>
              <a:rPr lang="en-US" sz="2400" dirty="0" smtClean="0"/>
              <a:t>Discuss.</a:t>
            </a:r>
          </a:p>
          <a:p>
            <a:r>
              <a:rPr lang="en-US" sz="2400" dirty="0" smtClean="0"/>
              <a:t>Put your monsters in your handout and make the new </a:t>
            </a:r>
            <a:r>
              <a:rPr lang="en-US" sz="2400" dirty="0" err="1" smtClean="0"/>
              <a:t>stickies</a:t>
            </a:r>
            <a:r>
              <a:rPr lang="en-US" sz="2400" dirty="0"/>
              <a:t> </a:t>
            </a:r>
            <a:r>
              <a:rPr lang="en-US" sz="2400" dirty="0" smtClean="0"/>
              <a:t>for those </a:t>
            </a:r>
            <a:r>
              <a:rPr lang="en-US" sz="2400" dirty="0" err="1" smtClean="0"/>
              <a:t>subitems</a:t>
            </a:r>
            <a:r>
              <a:rPr lang="en-US" sz="2400" dirty="0" smtClean="0"/>
              <a:t>. </a:t>
            </a:r>
          </a:p>
        </p:txBody>
      </p:sp>
    </p:spTree>
    <p:extLst>
      <p:ext uri="{BB962C8B-B14F-4D97-AF65-F5344CB8AC3E}">
        <p14:creationId xmlns:p14="http://schemas.microsoft.com/office/powerpoint/2010/main" val="757971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 monoliths</a:t>
            </a:r>
            <a:br>
              <a:rPr lang="en-US" dirty="0" smtClean="0"/>
            </a:br>
            <a:r>
              <a:rPr lang="en-US" dirty="0"/>
              <a:t>	</a:t>
            </a:r>
            <a:r>
              <a:rPr lang="en-US" dirty="0" smtClean="0"/>
              <a:t>- </a:t>
            </a:r>
            <a:r>
              <a:rPr lang="en-US" dirty="0" err="1" smtClean="0"/>
              <a:t>Vagueoliths</a:t>
            </a:r>
            <a:endParaRPr lang="en-US" dirty="0"/>
          </a:p>
        </p:txBody>
      </p:sp>
      <p:sp>
        <p:nvSpPr>
          <p:cNvPr id="3" name="Content Placeholder 2"/>
          <p:cNvSpPr>
            <a:spLocks noGrp="1"/>
          </p:cNvSpPr>
          <p:nvPr>
            <p:ph idx="1"/>
          </p:nvPr>
        </p:nvSpPr>
        <p:spPr>
          <a:xfrm>
            <a:off x="938758" y="2286001"/>
            <a:ext cx="7633742" cy="4327449"/>
          </a:xfrm>
        </p:spPr>
        <p:txBody>
          <a:bodyPr>
            <a:normAutofit/>
          </a:bodyPr>
          <a:lstStyle/>
          <a:p>
            <a:r>
              <a:rPr lang="en-US" sz="2400" dirty="0" smtClean="0"/>
              <a:t>These are the monoliths that you don’t know enough about the topic or the project to bust apart. </a:t>
            </a:r>
          </a:p>
          <a:p>
            <a:r>
              <a:rPr lang="en-US" sz="2400" dirty="0" smtClean="0"/>
              <a:t>Options:</a:t>
            </a:r>
          </a:p>
          <a:p>
            <a:pPr lvl="1"/>
            <a:r>
              <a:rPr lang="en-US" sz="2200" dirty="0" smtClean="0"/>
              <a:t>You can leave them there if you REALLY need to</a:t>
            </a:r>
          </a:p>
          <a:p>
            <a:pPr lvl="1"/>
            <a:r>
              <a:rPr lang="en-US" sz="2200" dirty="0" smtClean="0"/>
              <a:t>What do you need to know before you can unpack it?</a:t>
            </a:r>
          </a:p>
          <a:p>
            <a:pPr lvl="1"/>
            <a:r>
              <a:rPr lang="en-US" sz="2200" dirty="0" smtClean="0"/>
              <a:t>Take this time to email a buddy who might know, give yourself a </a:t>
            </a:r>
            <a:r>
              <a:rPr lang="en-US" sz="2200" dirty="0" err="1" smtClean="0"/>
              <a:t>todo</a:t>
            </a:r>
            <a:r>
              <a:rPr lang="en-US" sz="2200" dirty="0" smtClean="0"/>
              <a:t> list, or add an investigation task to you pile of </a:t>
            </a:r>
            <a:r>
              <a:rPr lang="en-US" sz="2200" dirty="0" err="1" smtClean="0"/>
              <a:t>stickies</a:t>
            </a:r>
            <a:r>
              <a:rPr lang="en-US" sz="2200" dirty="0" smtClean="0"/>
              <a:t>.</a:t>
            </a:r>
          </a:p>
        </p:txBody>
      </p:sp>
    </p:spTree>
    <p:extLst>
      <p:ext uri="{BB962C8B-B14F-4D97-AF65-F5344CB8AC3E}">
        <p14:creationId xmlns:p14="http://schemas.microsoft.com/office/powerpoint/2010/main" val="353065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a:t>
            </a:r>
            <a:endParaRPr lang="en-US" dirty="0"/>
          </a:p>
        </p:txBody>
      </p:sp>
      <p:sp>
        <p:nvSpPr>
          <p:cNvPr id="3" name="Content Placeholder 2"/>
          <p:cNvSpPr>
            <a:spLocks noGrp="1"/>
          </p:cNvSpPr>
          <p:nvPr>
            <p:ph idx="1"/>
          </p:nvPr>
        </p:nvSpPr>
        <p:spPr/>
        <p:txBody>
          <a:bodyPr/>
          <a:lstStyle/>
          <a:p>
            <a:r>
              <a:rPr lang="en-US" dirty="0" smtClean="0"/>
              <a:t>Get out one big piece of paper each.  Make some space for it at the table.</a:t>
            </a:r>
          </a:p>
          <a:p>
            <a:r>
              <a:rPr lang="en-US" dirty="0" smtClean="0"/>
              <a:t>There is a grid in your handout, but that’s for the end.</a:t>
            </a:r>
            <a:endParaRPr lang="en-US" dirty="0"/>
          </a:p>
          <a:p>
            <a:r>
              <a:rPr lang="en-US" dirty="0" smtClean="0"/>
              <a:t>We’re going to use this grid to organize your notes by:</a:t>
            </a:r>
          </a:p>
          <a:p>
            <a:pPr lvl="1"/>
            <a:r>
              <a:rPr lang="en-US" dirty="0" smtClean="0"/>
              <a:t>Time on the vertical</a:t>
            </a:r>
          </a:p>
          <a:p>
            <a:pPr lvl="1"/>
            <a:r>
              <a:rPr lang="en-US" dirty="0" smtClean="0"/>
              <a:t>Priority on the horizontal</a:t>
            </a:r>
          </a:p>
        </p:txBody>
      </p:sp>
    </p:spTree>
    <p:extLst>
      <p:ext uri="{BB962C8B-B14F-4D97-AF65-F5344CB8AC3E}">
        <p14:creationId xmlns:p14="http://schemas.microsoft.com/office/powerpoint/2010/main" val="339849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		- time</a:t>
            </a:r>
            <a:endParaRPr lang="en-US" dirty="0"/>
          </a:p>
        </p:txBody>
      </p:sp>
      <p:sp>
        <p:nvSpPr>
          <p:cNvPr id="3" name="Content Placeholder 2"/>
          <p:cNvSpPr>
            <a:spLocks noGrp="1"/>
          </p:cNvSpPr>
          <p:nvPr>
            <p:ph idx="1"/>
          </p:nvPr>
        </p:nvSpPr>
        <p:spPr/>
        <p:txBody>
          <a:bodyPr>
            <a:normAutofit/>
          </a:bodyPr>
          <a:lstStyle/>
          <a:p>
            <a:r>
              <a:rPr lang="en-US" sz="2400" dirty="0" smtClean="0"/>
              <a:t>Step 1: Figure out your time spans</a:t>
            </a:r>
          </a:p>
          <a:p>
            <a:r>
              <a:rPr lang="en-US" sz="2400" dirty="0" smtClean="0"/>
              <a:t>Right now these are:</a:t>
            </a:r>
          </a:p>
          <a:p>
            <a:pPr lvl="1"/>
            <a:r>
              <a:rPr lang="en-US" sz="2200" dirty="0" smtClean="0"/>
              <a:t>Short</a:t>
            </a:r>
          </a:p>
          <a:p>
            <a:pPr lvl="1"/>
            <a:r>
              <a:rPr lang="en-US" sz="2200" dirty="0" smtClean="0"/>
              <a:t>Medium</a:t>
            </a:r>
          </a:p>
          <a:p>
            <a:pPr lvl="1"/>
            <a:r>
              <a:rPr lang="en-US" sz="2200" dirty="0" smtClean="0"/>
              <a:t>Long</a:t>
            </a:r>
          </a:p>
          <a:p>
            <a:r>
              <a:rPr lang="en-US" sz="2400" dirty="0" smtClean="0"/>
              <a:t>You need to figure out how long those are. </a:t>
            </a:r>
          </a:p>
          <a:p>
            <a:pPr lvl="1"/>
            <a:r>
              <a:rPr lang="en-US" sz="2200" dirty="0" smtClean="0"/>
              <a:t>Use either number ranges or named events.</a:t>
            </a:r>
          </a:p>
          <a:p>
            <a:r>
              <a:rPr lang="en-US" sz="2400" dirty="0" smtClean="0"/>
              <a:t>Add these definitions to your handout.</a:t>
            </a:r>
          </a:p>
        </p:txBody>
      </p:sp>
    </p:spTree>
    <p:extLst>
      <p:ext uri="{BB962C8B-B14F-4D97-AF65-F5344CB8AC3E}">
        <p14:creationId xmlns:p14="http://schemas.microsoft.com/office/powerpoint/2010/main" val="1685360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		- priorities</a:t>
            </a:r>
            <a:endParaRPr lang="en-US" dirty="0"/>
          </a:p>
        </p:txBody>
      </p:sp>
      <p:sp>
        <p:nvSpPr>
          <p:cNvPr id="3" name="Content Placeholder 2"/>
          <p:cNvSpPr>
            <a:spLocks noGrp="1"/>
          </p:cNvSpPr>
          <p:nvPr>
            <p:ph idx="1"/>
          </p:nvPr>
        </p:nvSpPr>
        <p:spPr>
          <a:xfrm>
            <a:off x="938758" y="2286002"/>
            <a:ext cx="7633742" cy="4178593"/>
          </a:xfrm>
        </p:spPr>
        <p:txBody>
          <a:bodyPr>
            <a:normAutofit/>
          </a:bodyPr>
          <a:lstStyle/>
          <a:p>
            <a:r>
              <a:rPr lang="en-US" sz="2400" dirty="0" smtClean="0"/>
              <a:t>Step 2: Priorities</a:t>
            </a:r>
          </a:p>
          <a:p>
            <a:r>
              <a:rPr lang="en-US" sz="2400" dirty="0" smtClean="0"/>
              <a:t>Right now these are s at:</a:t>
            </a:r>
          </a:p>
          <a:p>
            <a:pPr lvl="1"/>
            <a:r>
              <a:rPr lang="en-US" sz="2200" b="1" dirty="0" smtClean="0"/>
              <a:t>Need</a:t>
            </a:r>
            <a:r>
              <a:rPr lang="en-US" sz="2200" dirty="0" smtClean="0"/>
              <a:t>:  things you’ll get fired for not doing, basically</a:t>
            </a:r>
          </a:p>
          <a:p>
            <a:pPr lvl="1"/>
            <a:r>
              <a:rPr lang="en-US" sz="2200" b="1" dirty="0" smtClean="0"/>
              <a:t>Want</a:t>
            </a:r>
            <a:r>
              <a:rPr lang="en-US" sz="2200" dirty="0" smtClean="0"/>
              <a:t>:  things you strongly desire, but nothing will be destroyed if you don’t.</a:t>
            </a:r>
          </a:p>
          <a:p>
            <a:pPr lvl="1"/>
            <a:r>
              <a:rPr lang="en-US" sz="2200" b="1" dirty="0" smtClean="0"/>
              <a:t>Watch</a:t>
            </a:r>
            <a:r>
              <a:rPr lang="en-US" sz="2200" dirty="0" smtClean="0"/>
              <a:t>:  things that are interesting enough to keep on your radar, but nothing you want to act on right now.</a:t>
            </a:r>
          </a:p>
          <a:p>
            <a:r>
              <a:rPr lang="en-US" sz="2400" dirty="0" smtClean="0"/>
              <a:t>Change these names if you need </a:t>
            </a:r>
            <a:r>
              <a:rPr lang="mr-IN" sz="2400" dirty="0" smtClean="0"/>
              <a:t>–</a:t>
            </a:r>
            <a:r>
              <a:rPr lang="en-US" sz="2400" dirty="0" smtClean="0"/>
              <a:t> just remember how they match up.</a:t>
            </a:r>
          </a:p>
          <a:p>
            <a:r>
              <a:rPr lang="en-US" sz="2400" dirty="0" smtClean="0"/>
              <a:t>Add your choices to the handout</a:t>
            </a:r>
          </a:p>
        </p:txBody>
      </p:sp>
    </p:spTree>
    <p:extLst>
      <p:ext uri="{BB962C8B-B14F-4D97-AF65-F5344CB8AC3E}">
        <p14:creationId xmlns:p14="http://schemas.microsoft.com/office/powerpoint/2010/main" val="552317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		- a pause for time</a:t>
            </a:r>
            <a:endParaRPr lang="en-US" dirty="0"/>
          </a:p>
        </p:txBody>
      </p:sp>
      <p:sp>
        <p:nvSpPr>
          <p:cNvPr id="3" name="Content Placeholder 2"/>
          <p:cNvSpPr>
            <a:spLocks noGrp="1"/>
          </p:cNvSpPr>
          <p:nvPr>
            <p:ph idx="1"/>
          </p:nvPr>
        </p:nvSpPr>
        <p:spPr>
          <a:xfrm>
            <a:off x="938758" y="2286002"/>
            <a:ext cx="7633742" cy="4178593"/>
          </a:xfrm>
        </p:spPr>
        <p:txBody>
          <a:bodyPr>
            <a:normAutofit/>
          </a:bodyPr>
          <a:lstStyle/>
          <a:p>
            <a:r>
              <a:rPr lang="en-US" sz="2400" dirty="0" smtClean="0"/>
              <a:t>Now assemble your board.  Draw the appropriate number of cells (or a 3x3 if you didn’t change anything)</a:t>
            </a:r>
          </a:p>
          <a:p>
            <a:r>
              <a:rPr lang="en-US" sz="2400" dirty="0" smtClean="0"/>
              <a:t>Lets stop and think about the time you have available.</a:t>
            </a:r>
          </a:p>
          <a:p>
            <a:r>
              <a:rPr lang="en-US" sz="2400" dirty="0" smtClean="0"/>
              <a:t>How much time do you have per week or month during:</a:t>
            </a:r>
          </a:p>
          <a:p>
            <a:pPr lvl="1"/>
            <a:r>
              <a:rPr lang="en-US" sz="2200" dirty="0" smtClean="0"/>
              <a:t>Work time?</a:t>
            </a:r>
          </a:p>
          <a:p>
            <a:pPr lvl="1"/>
            <a:r>
              <a:rPr lang="en-US" sz="2200" dirty="0" smtClean="0"/>
              <a:t>Personal time?</a:t>
            </a:r>
          </a:p>
          <a:p>
            <a:pPr lvl="1"/>
            <a:r>
              <a:rPr lang="en-US" sz="2200" dirty="0" smtClean="0"/>
              <a:t>Annual events (like conferences)</a:t>
            </a:r>
          </a:p>
          <a:p>
            <a:r>
              <a:rPr lang="en-US" sz="2400" dirty="0" smtClean="0"/>
              <a:t>Which topics can you use work or research time for?</a:t>
            </a:r>
          </a:p>
          <a:p>
            <a:r>
              <a:rPr lang="en-US" sz="2400" dirty="0" smtClean="0"/>
              <a:t>Fill out your worksheet.</a:t>
            </a:r>
          </a:p>
        </p:txBody>
      </p:sp>
    </p:spTree>
    <p:extLst>
      <p:ext uri="{BB962C8B-B14F-4D97-AF65-F5344CB8AC3E}">
        <p14:creationId xmlns:p14="http://schemas.microsoft.com/office/powerpoint/2010/main" val="137045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today will work</a:t>
            </a:r>
            <a:endParaRPr lang="en-US" dirty="0"/>
          </a:p>
        </p:txBody>
      </p:sp>
      <p:sp>
        <p:nvSpPr>
          <p:cNvPr id="3" name="Content Placeholder 2"/>
          <p:cNvSpPr>
            <a:spLocks noGrp="1"/>
          </p:cNvSpPr>
          <p:nvPr>
            <p:ph idx="1"/>
          </p:nvPr>
        </p:nvSpPr>
        <p:spPr/>
        <p:txBody>
          <a:bodyPr>
            <a:noAutofit/>
          </a:bodyPr>
          <a:lstStyle/>
          <a:p>
            <a:pPr>
              <a:buFont typeface="Arial" charset="0"/>
              <a:buChar char="•"/>
            </a:pPr>
            <a:r>
              <a:rPr lang="en-US" sz="2800" dirty="0" smtClean="0"/>
              <a:t> This isn’t just code </a:t>
            </a:r>
            <a:r>
              <a:rPr lang="mr-IN" sz="2800" dirty="0" smtClean="0"/>
              <a:t>–</a:t>
            </a:r>
            <a:r>
              <a:rPr lang="en-US" sz="2800" dirty="0" smtClean="0"/>
              <a:t> because no one can handle that</a:t>
            </a:r>
          </a:p>
          <a:p>
            <a:pPr>
              <a:buFont typeface="Arial" charset="0"/>
              <a:buChar char="•"/>
            </a:pPr>
            <a:r>
              <a:rPr lang="en-US" sz="2800" dirty="0" smtClean="0"/>
              <a:t> This is a mix of code and the skills needed to get code done for these kinds of projects. We’ll be going back and forth between live coding and hands on non-coding activities.</a:t>
            </a:r>
          </a:p>
          <a:p>
            <a:pPr>
              <a:buFont typeface="Arial" charset="0"/>
              <a:buChar char="•"/>
            </a:pPr>
            <a:r>
              <a:rPr lang="en-US" sz="2800" dirty="0"/>
              <a:t> </a:t>
            </a:r>
            <a:r>
              <a:rPr lang="en-US" sz="2800" dirty="0" smtClean="0"/>
              <a:t>What is live coding?</a:t>
            </a:r>
          </a:p>
          <a:p>
            <a:pPr lvl="1">
              <a:buFont typeface="Arial" charset="0"/>
              <a:buChar char="•"/>
            </a:pPr>
            <a:r>
              <a:rPr lang="en-US" sz="2400" dirty="0" smtClean="0"/>
              <a:t>Writing code live in front of you, walking you through it</a:t>
            </a:r>
          </a:p>
          <a:p>
            <a:pPr lvl="1">
              <a:buFont typeface="Arial" charset="0"/>
              <a:buChar char="•"/>
            </a:pPr>
            <a:r>
              <a:rPr lang="en-US" sz="2400" dirty="0" smtClean="0"/>
              <a:t>No slides! I will have lecture notes I’m working from that are available to you during and after the workshop.</a:t>
            </a:r>
          </a:p>
        </p:txBody>
      </p:sp>
    </p:spTree>
    <p:extLst>
      <p:ext uri="{BB962C8B-B14F-4D97-AF65-F5344CB8AC3E}">
        <p14:creationId xmlns:p14="http://schemas.microsoft.com/office/powerpoint/2010/main" val="678664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		- a pause for time</a:t>
            </a:r>
            <a:endParaRPr lang="en-US" dirty="0"/>
          </a:p>
        </p:txBody>
      </p:sp>
      <p:sp>
        <p:nvSpPr>
          <p:cNvPr id="3" name="Content Placeholder 2"/>
          <p:cNvSpPr>
            <a:spLocks noGrp="1"/>
          </p:cNvSpPr>
          <p:nvPr>
            <p:ph idx="1"/>
          </p:nvPr>
        </p:nvSpPr>
        <p:spPr>
          <a:xfrm>
            <a:off x="938758" y="2286002"/>
            <a:ext cx="7633742" cy="4391524"/>
          </a:xfrm>
        </p:spPr>
        <p:txBody>
          <a:bodyPr>
            <a:normAutofit/>
          </a:bodyPr>
          <a:lstStyle/>
          <a:p>
            <a:r>
              <a:rPr lang="en-US" sz="2400" dirty="0" smtClean="0"/>
              <a:t>Consider the meaning of intersections between your time and priorities.  Take a moment to ponder what this means to you.</a:t>
            </a:r>
          </a:p>
          <a:p>
            <a:r>
              <a:rPr lang="en-US" sz="2400" dirty="0" smtClean="0"/>
              <a:t>Generally: </a:t>
            </a:r>
          </a:p>
          <a:p>
            <a:pPr lvl="1"/>
            <a:r>
              <a:rPr lang="en-US" sz="2200" dirty="0" smtClean="0"/>
              <a:t>The soonest and highest priority items should be the most specific.</a:t>
            </a:r>
          </a:p>
          <a:p>
            <a:pPr lvl="1"/>
            <a:r>
              <a:rPr lang="en-US" sz="2200" dirty="0" smtClean="0"/>
              <a:t>The furthest away and lowest priority items can be ambiguous.</a:t>
            </a:r>
          </a:p>
          <a:p>
            <a:r>
              <a:rPr lang="en-US" sz="2400" dirty="0" smtClean="0"/>
              <a:t>This is a living document that you will need to revisit regularly.  That cycle depends on your needs.</a:t>
            </a:r>
          </a:p>
        </p:txBody>
      </p:sp>
    </p:spTree>
    <p:extLst>
      <p:ext uri="{BB962C8B-B14F-4D97-AF65-F5344CB8AC3E}">
        <p14:creationId xmlns:p14="http://schemas.microsoft.com/office/powerpoint/2010/main" val="14699952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		- Draw!</a:t>
            </a:r>
            <a:endParaRPr lang="en-US" dirty="0"/>
          </a:p>
        </p:txBody>
      </p:sp>
      <p:sp>
        <p:nvSpPr>
          <p:cNvPr id="3" name="Content Placeholder 2"/>
          <p:cNvSpPr>
            <a:spLocks noGrp="1"/>
          </p:cNvSpPr>
          <p:nvPr>
            <p:ph idx="1"/>
          </p:nvPr>
        </p:nvSpPr>
        <p:spPr>
          <a:xfrm>
            <a:off x="938758" y="2286002"/>
            <a:ext cx="7633742" cy="4391524"/>
          </a:xfrm>
        </p:spPr>
        <p:txBody>
          <a:bodyPr>
            <a:normAutofit/>
          </a:bodyPr>
          <a:lstStyle/>
          <a:p>
            <a:r>
              <a:rPr lang="en-US" sz="2400" dirty="0" smtClean="0"/>
              <a:t>Draw your grid out on the big sheet.</a:t>
            </a:r>
          </a:p>
          <a:p>
            <a:r>
              <a:rPr lang="en-US" sz="2400" dirty="0" smtClean="0"/>
              <a:t>Add the number of rows and columns.</a:t>
            </a:r>
          </a:p>
          <a:p>
            <a:r>
              <a:rPr lang="en-US" sz="2400" dirty="0" smtClean="0"/>
              <a:t>Add the labels and clarifications you chose.</a:t>
            </a:r>
          </a:p>
        </p:txBody>
      </p:sp>
    </p:spTree>
    <p:extLst>
      <p:ext uri="{BB962C8B-B14F-4D97-AF65-F5344CB8AC3E}">
        <p14:creationId xmlns:p14="http://schemas.microsoft.com/office/powerpoint/2010/main" val="15576361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5: arrange the players		-Wants</a:t>
            </a:r>
            <a:endParaRPr lang="en-US" dirty="0"/>
          </a:p>
        </p:txBody>
      </p:sp>
      <p:sp>
        <p:nvSpPr>
          <p:cNvPr id="3" name="Content Placeholder 2"/>
          <p:cNvSpPr>
            <a:spLocks noGrp="1"/>
          </p:cNvSpPr>
          <p:nvPr>
            <p:ph idx="1"/>
          </p:nvPr>
        </p:nvSpPr>
        <p:spPr/>
        <p:txBody>
          <a:bodyPr>
            <a:normAutofit/>
          </a:bodyPr>
          <a:lstStyle/>
          <a:p>
            <a:r>
              <a:rPr lang="en-US" sz="2400" dirty="0" smtClean="0"/>
              <a:t>We’re going to do </a:t>
            </a:r>
            <a:r>
              <a:rPr lang="en-US" sz="2400" b="1" dirty="0" smtClean="0"/>
              <a:t>Wants </a:t>
            </a:r>
            <a:r>
              <a:rPr lang="en-US" sz="2400" dirty="0" smtClean="0"/>
              <a:t>next.  Use the same steps.</a:t>
            </a:r>
          </a:p>
          <a:p>
            <a:r>
              <a:rPr lang="en-US" sz="2400" dirty="0" smtClean="0"/>
              <a:t>Pull all of them out into a separate pile.</a:t>
            </a:r>
          </a:p>
          <a:p>
            <a:r>
              <a:rPr lang="en-US" sz="2400" dirty="0" smtClean="0"/>
              <a:t>Arrange any in dependency order.</a:t>
            </a:r>
          </a:p>
          <a:p>
            <a:r>
              <a:rPr lang="en-US" sz="2400" dirty="0" smtClean="0"/>
              <a:t>Do you have any specific deadlines?  If so, write them in on the note.</a:t>
            </a:r>
          </a:p>
          <a:p>
            <a:r>
              <a:rPr lang="en-US" sz="2400" dirty="0" smtClean="0"/>
              <a:t>Start placing them in according to time requirements.</a:t>
            </a:r>
          </a:p>
        </p:txBody>
      </p:sp>
    </p:spTree>
    <p:extLst>
      <p:ext uri="{BB962C8B-B14F-4D97-AF65-F5344CB8AC3E}">
        <p14:creationId xmlns:p14="http://schemas.microsoft.com/office/powerpoint/2010/main" val="1365771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5: arrange the players		-Watches</a:t>
            </a:r>
            <a:endParaRPr lang="en-US" dirty="0"/>
          </a:p>
        </p:txBody>
      </p:sp>
      <p:sp>
        <p:nvSpPr>
          <p:cNvPr id="3" name="Content Placeholder 2"/>
          <p:cNvSpPr>
            <a:spLocks noGrp="1"/>
          </p:cNvSpPr>
          <p:nvPr>
            <p:ph idx="1"/>
          </p:nvPr>
        </p:nvSpPr>
        <p:spPr/>
        <p:txBody>
          <a:bodyPr>
            <a:normAutofit/>
          </a:bodyPr>
          <a:lstStyle/>
          <a:p>
            <a:r>
              <a:rPr lang="en-US" sz="2400" dirty="0" smtClean="0"/>
              <a:t>We’re going to do </a:t>
            </a:r>
            <a:r>
              <a:rPr lang="en-US" sz="2400" b="1" dirty="0" smtClean="0"/>
              <a:t>Watches </a:t>
            </a:r>
            <a:r>
              <a:rPr lang="en-US" sz="2400" dirty="0" smtClean="0"/>
              <a:t>next. Use the same steps.</a:t>
            </a:r>
          </a:p>
          <a:p>
            <a:r>
              <a:rPr lang="en-US" sz="2400" dirty="0" smtClean="0"/>
              <a:t>Pull all of them out into a separate pile.</a:t>
            </a:r>
          </a:p>
          <a:p>
            <a:r>
              <a:rPr lang="en-US" sz="2400" dirty="0" smtClean="0"/>
              <a:t>Arrange any in dependency order.</a:t>
            </a:r>
          </a:p>
          <a:p>
            <a:r>
              <a:rPr lang="en-US" sz="2400" dirty="0" smtClean="0"/>
              <a:t>Do you have any specific deadlines?  If so, write them in on the note.</a:t>
            </a:r>
          </a:p>
          <a:p>
            <a:r>
              <a:rPr lang="en-US" sz="2400" dirty="0" smtClean="0"/>
              <a:t>Start placing them in according to time requirements.</a:t>
            </a:r>
          </a:p>
        </p:txBody>
      </p:sp>
    </p:spTree>
    <p:extLst>
      <p:ext uri="{BB962C8B-B14F-4D97-AF65-F5344CB8AC3E}">
        <p14:creationId xmlns:p14="http://schemas.microsoft.com/office/powerpoint/2010/main" val="704607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5: arrange the players		-discuss</a:t>
            </a:r>
            <a:endParaRPr lang="en-US" dirty="0"/>
          </a:p>
        </p:txBody>
      </p:sp>
      <p:sp>
        <p:nvSpPr>
          <p:cNvPr id="3" name="Content Placeholder 2"/>
          <p:cNvSpPr>
            <a:spLocks noGrp="1"/>
          </p:cNvSpPr>
          <p:nvPr>
            <p:ph idx="1"/>
          </p:nvPr>
        </p:nvSpPr>
        <p:spPr/>
        <p:txBody>
          <a:bodyPr>
            <a:normAutofit/>
          </a:bodyPr>
          <a:lstStyle/>
          <a:p>
            <a:r>
              <a:rPr lang="en-US" sz="2400" dirty="0" smtClean="0"/>
              <a:t>How did that go?</a:t>
            </a:r>
          </a:p>
          <a:p>
            <a:r>
              <a:rPr lang="en-US" sz="2400" dirty="0" smtClean="0"/>
              <a:t>What was the easiest part?</a:t>
            </a:r>
          </a:p>
          <a:p>
            <a:r>
              <a:rPr lang="en-US" sz="2400" dirty="0" smtClean="0"/>
              <a:t>What was the hardest part?  Or the hardest choice?</a:t>
            </a:r>
          </a:p>
          <a:p>
            <a:r>
              <a:rPr lang="en-US" sz="2400" dirty="0" smtClean="0"/>
              <a:t>Did you need to change anything?</a:t>
            </a:r>
          </a:p>
          <a:p>
            <a:endParaRPr lang="en-US" sz="2400" dirty="0" smtClean="0"/>
          </a:p>
        </p:txBody>
      </p:sp>
    </p:spTree>
    <p:extLst>
      <p:ext uri="{BB962C8B-B14F-4D97-AF65-F5344CB8AC3E}">
        <p14:creationId xmlns:p14="http://schemas.microsoft.com/office/powerpoint/2010/main" val="970638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5: arrange the players		-review</a:t>
            </a:r>
            <a:endParaRPr lang="en-US" dirty="0"/>
          </a:p>
        </p:txBody>
      </p:sp>
      <p:sp>
        <p:nvSpPr>
          <p:cNvPr id="3" name="Content Placeholder 2"/>
          <p:cNvSpPr>
            <a:spLocks noGrp="1"/>
          </p:cNvSpPr>
          <p:nvPr>
            <p:ph idx="1"/>
          </p:nvPr>
        </p:nvSpPr>
        <p:spPr/>
        <p:txBody>
          <a:bodyPr>
            <a:normAutofit/>
          </a:bodyPr>
          <a:lstStyle/>
          <a:p>
            <a:r>
              <a:rPr lang="en-US" sz="2400" dirty="0" smtClean="0"/>
              <a:t>Take a critical look and make any last few changes.</a:t>
            </a:r>
          </a:p>
          <a:p>
            <a:r>
              <a:rPr lang="en-US" sz="2400" dirty="0" smtClean="0"/>
              <a:t>Take a picture of your grid.</a:t>
            </a:r>
          </a:p>
          <a:p>
            <a:r>
              <a:rPr lang="en-US" sz="2400" dirty="0" smtClean="0"/>
              <a:t>Transcribe it onto your handout.</a:t>
            </a:r>
          </a:p>
        </p:txBody>
      </p:sp>
    </p:spTree>
    <p:extLst>
      <p:ext uri="{BB962C8B-B14F-4D97-AF65-F5344CB8AC3E}">
        <p14:creationId xmlns:p14="http://schemas.microsoft.com/office/powerpoint/2010/main" val="12317725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lab </a:t>
            </a:r>
            <a:r>
              <a:rPr lang="en-US" smtClean="0"/>
              <a:t>and question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086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the coding be presented?</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I aim to present the coding in a way that gives you hands on practice, but also conserves your energy over the course of this workshop.  </a:t>
            </a:r>
          </a:p>
          <a:p>
            <a:pPr>
              <a:buFont typeface="Arial" charset="0"/>
              <a:buChar char="•"/>
            </a:pPr>
            <a:r>
              <a:rPr lang="en-US" sz="2800" dirty="0"/>
              <a:t> </a:t>
            </a:r>
            <a:r>
              <a:rPr lang="en-US" sz="2800" dirty="0" smtClean="0"/>
              <a:t>I’ll be guiding you through it, we’ll be having discussions, questions, small challenges, as well.</a:t>
            </a:r>
          </a:p>
          <a:p>
            <a:pPr>
              <a:buFont typeface="Arial" charset="0"/>
              <a:buChar char="•"/>
            </a:pPr>
            <a:r>
              <a:rPr lang="en-US" sz="2800" dirty="0" smtClean="0"/>
              <a:t> I have way more coding content than we have time for, so I should be able to adapt to the levels in the room and give you a taste for some more advanced things.</a:t>
            </a:r>
            <a:endParaRPr lang="en-US" sz="2800" dirty="0"/>
          </a:p>
        </p:txBody>
      </p:sp>
    </p:spTree>
    <p:extLst>
      <p:ext uri="{BB962C8B-B14F-4D97-AF65-F5344CB8AC3E}">
        <p14:creationId xmlns:p14="http://schemas.microsoft.com/office/powerpoint/2010/main" val="208124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Broader learning goals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A day and a half can’t make you an expert, but it can give you important exposure to:</a:t>
            </a:r>
          </a:p>
          <a:p>
            <a:pPr lvl="1">
              <a:buFont typeface="Arial" charset="0"/>
              <a:buChar char="•"/>
            </a:pPr>
            <a:r>
              <a:rPr lang="en-US" sz="2400" dirty="0" smtClean="0"/>
              <a:t>Jog your memory for future projects</a:t>
            </a:r>
          </a:p>
          <a:p>
            <a:pPr lvl="1">
              <a:buFont typeface="Arial" charset="0"/>
              <a:buChar char="•"/>
            </a:pPr>
            <a:r>
              <a:rPr lang="en-US" sz="2400" dirty="0" smtClean="0"/>
              <a:t>Allow you to assess the viability of a project and a specific tool</a:t>
            </a:r>
          </a:p>
          <a:p>
            <a:pPr lvl="1">
              <a:buFont typeface="Arial" charset="0"/>
              <a:buChar char="•"/>
            </a:pPr>
            <a:r>
              <a:rPr lang="en-US" sz="2400" dirty="0" smtClean="0"/>
              <a:t>Promote confidence and clear up misconceptions about Python</a:t>
            </a:r>
          </a:p>
          <a:p>
            <a:pPr>
              <a:buFont typeface="Arial" charset="0"/>
              <a:buChar char="•"/>
            </a:pPr>
            <a:r>
              <a:rPr lang="en-US" sz="2600" dirty="0"/>
              <a:t> </a:t>
            </a:r>
            <a:r>
              <a:rPr lang="en-US" sz="2600" dirty="0" smtClean="0"/>
              <a:t>Some of the things we’ll do are deeper dives into how to solve a problem, others will be interactive tours of how things are done with specific modules.</a:t>
            </a:r>
            <a:endParaRPr lang="en-US" sz="2600" dirty="0"/>
          </a:p>
        </p:txBody>
      </p:sp>
    </p:spTree>
    <p:extLst>
      <p:ext uri="{BB962C8B-B14F-4D97-AF65-F5344CB8AC3E}">
        <p14:creationId xmlns:p14="http://schemas.microsoft.com/office/powerpoint/2010/main" val="208615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2146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Directions</a:t>
            </a:r>
            <a:endParaRPr lang="en-US" dirty="0"/>
          </a:p>
        </p:txBody>
      </p:sp>
      <p:sp>
        <p:nvSpPr>
          <p:cNvPr id="7" name="Content Placeholder 6"/>
          <p:cNvSpPr>
            <a:spLocks noGrp="1"/>
          </p:cNvSpPr>
          <p:nvPr>
            <p:ph idx="1"/>
          </p:nvPr>
        </p:nvSpPr>
        <p:spPr/>
        <p:txBody>
          <a:bodyPr/>
          <a:lstStyle/>
          <a:p>
            <a:pPr>
              <a:buFont typeface="Arial" charset="0"/>
              <a:buChar char="•"/>
            </a:pPr>
            <a:r>
              <a:rPr lang="en-US" dirty="0" smtClean="0"/>
              <a:t> Roughly</a:t>
            </a:r>
            <a:r>
              <a:rPr lang="mr-IN" dirty="0" smtClean="0"/>
              <a:t>…</a:t>
            </a:r>
            <a:endParaRPr lang="en-US" dirty="0" smtClean="0"/>
          </a:p>
          <a:p>
            <a:pPr lvl="1">
              <a:buFont typeface="Arial" charset="0"/>
              <a:buChar char="•"/>
            </a:pPr>
            <a:r>
              <a:rPr lang="en-US" dirty="0" smtClean="0"/>
              <a:t>Download anaconda and install</a:t>
            </a:r>
          </a:p>
          <a:p>
            <a:pPr lvl="1">
              <a:buFont typeface="Arial" charset="0"/>
              <a:buChar char="•"/>
            </a:pPr>
            <a:r>
              <a:rPr lang="en-US" dirty="0" smtClean="0"/>
              <a:t>Download </a:t>
            </a:r>
            <a:r>
              <a:rPr lang="en-US" dirty="0" err="1" smtClean="0"/>
              <a:t>pycharm</a:t>
            </a:r>
            <a:r>
              <a:rPr lang="en-US" dirty="0" smtClean="0"/>
              <a:t> and install</a:t>
            </a:r>
          </a:p>
          <a:p>
            <a:pPr lvl="1">
              <a:buFont typeface="Arial" charset="0"/>
              <a:buChar char="•"/>
            </a:pPr>
            <a:r>
              <a:rPr lang="en-US" dirty="0" smtClean="0"/>
              <a:t>Link them</a:t>
            </a:r>
          </a:p>
          <a:p>
            <a:pPr>
              <a:buFont typeface="Arial" charset="0"/>
              <a:buChar char="•"/>
            </a:pPr>
            <a:r>
              <a:rPr lang="en-US" dirty="0" smtClean="0"/>
              <a:t> Throw up a sticky to let me know who has a problem.</a:t>
            </a:r>
          </a:p>
        </p:txBody>
      </p:sp>
    </p:spTree>
    <p:extLst>
      <p:ext uri="{BB962C8B-B14F-4D97-AF65-F5344CB8AC3E}">
        <p14:creationId xmlns:p14="http://schemas.microsoft.com/office/powerpoint/2010/main" val="803404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2097</TotalTime>
  <Words>2083</Words>
  <Application>Microsoft Macintosh PowerPoint</Application>
  <PresentationFormat>On-screen Show (4:3)</PresentationFormat>
  <Paragraphs>259</Paragraphs>
  <Slides>56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Calibri</vt:lpstr>
      <vt:lpstr>Calibri Light</vt:lpstr>
      <vt:lpstr>Mangal</vt:lpstr>
      <vt:lpstr>Microsoft Sans Serif</vt:lpstr>
      <vt:lpstr>Arial</vt:lpstr>
      <vt:lpstr>Retrospect</vt:lpstr>
      <vt:lpstr>Intermediate Python for Automation and Data Processing</vt:lpstr>
      <vt:lpstr>(While we’re talking…)</vt:lpstr>
      <vt:lpstr>Intros</vt:lpstr>
      <vt:lpstr>Free writing</vt:lpstr>
      <vt:lpstr>How today will work</vt:lpstr>
      <vt:lpstr>How will the coding be presented?</vt:lpstr>
      <vt:lpstr>Broader learning goals</vt:lpstr>
      <vt:lpstr>Installation</vt:lpstr>
      <vt:lpstr>Directions</vt:lpstr>
      <vt:lpstr>What is Anaconda?</vt:lpstr>
      <vt:lpstr>What is PyCharm? </vt:lpstr>
      <vt:lpstr>Who’s used what?</vt:lpstr>
      <vt:lpstr>Python Syntax</vt:lpstr>
      <vt:lpstr>Syntax review and reminders</vt:lpstr>
      <vt:lpstr>What is automation?</vt:lpstr>
      <vt:lpstr>Getting started with github</vt:lpstr>
      <vt:lpstr>Lunch</vt:lpstr>
      <vt:lpstr>Data Management Protips</vt:lpstr>
      <vt:lpstr>PowerPoint Presentation</vt:lpstr>
      <vt:lpstr>Date Tip</vt:lpstr>
      <vt:lpstr>PowerPoint Presentation</vt:lpstr>
      <vt:lpstr>Some examples</vt:lpstr>
      <vt:lpstr>Noble (2009)’s Bioinformatics project structure</vt:lpstr>
      <vt:lpstr>An example data project</vt:lpstr>
      <vt:lpstr>Basic Documentation</vt:lpstr>
      <vt:lpstr>PowerPoint Presentation</vt:lpstr>
      <vt:lpstr>Reading &amp; Writing files</vt:lpstr>
      <vt:lpstr>Break!</vt:lpstr>
      <vt:lpstr>APIs and URL endpoints</vt:lpstr>
      <vt:lpstr>Project discussion</vt:lpstr>
      <vt:lpstr>Data workflow mapping</vt:lpstr>
      <vt:lpstr>Day 2</vt:lpstr>
      <vt:lpstr>More Project Discussion</vt:lpstr>
      <vt:lpstr>Did you think of anything new?</vt:lpstr>
      <vt:lpstr>Common data formats: JSON, XML, CSV, Regex</vt:lpstr>
      <vt:lpstr>Personal Learning Plans</vt:lpstr>
      <vt:lpstr>Activity 1: Free writing</vt:lpstr>
      <vt:lpstr>Activity 2: organize  - identify</vt:lpstr>
      <vt:lpstr>Activity 2: organize  - categories</vt:lpstr>
      <vt:lpstr>Activity 2: organize  - discuss</vt:lpstr>
      <vt:lpstr>Activity 2: organize  - rename/clean up</vt:lpstr>
      <vt:lpstr>Activity 2: organize  - monoliths</vt:lpstr>
      <vt:lpstr>Activity 3: monoliths</vt:lpstr>
      <vt:lpstr>Activity 3: monoliths  - monsters</vt:lpstr>
      <vt:lpstr>Activity 3: monoliths  - Vagueoliths</vt:lpstr>
      <vt:lpstr>Activity 4: design the grid</vt:lpstr>
      <vt:lpstr>Activity 4: design the grid  - time</vt:lpstr>
      <vt:lpstr>Activity 4: design the grid  - priorities</vt:lpstr>
      <vt:lpstr>Activity 4: design the grid  - a pause for time</vt:lpstr>
      <vt:lpstr>Activity 4: design the grid  - a pause for time</vt:lpstr>
      <vt:lpstr>Activity 4: design the grid  - Draw!</vt:lpstr>
      <vt:lpstr>Activity 5: arrange the players  -Wants</vt:lpstr>
      <vt:lpstr>Activity 5: arrange the players  -Watches</vt:lpstr>
      <vt:lpstr>Activity 5: arrange the players  -discuss</vt:lpstr>
      <vt:lpstr>Activity 5: arrange the players  -review</vt:lpstr>
      <vt:lpstr>Free lab and question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Python for Automation and Data Processing</dc:title>
  <dc:creator>Microsoft Office User</dc:creator>
  <cp:lastModifiedBy>Microsoft Office User</cp:lastModifiedBy>
  <cp:revision>17</cp:revision>
  <dcterms:created xsi:type="dcterms:W3CDTF">2018-04-09T13:59:48Z</dcterms:created>
  <dcterms:modified xsi:type="dcterms:W3CDTF">2018-04-11T00:56:56Z</dcterms:modified>
</cp:coreProperties>
</file>