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60" r:id="rId5"/>
    <p:sldId id="261" r:id="rId6"/>
    <p:sldId id="268" r:id="rId7"/>
    <p:sldId id="269" r:id="rId8"/>
    <p:sldId id="270" r:id="rId9"/>
    <p:sldId id="276" r:id="rId10"/>
    <p:sldId id="277" r:id="rId11"/>
    <p:sldId id="262" r:id="rId12"/>
    <p:sldId id="257" r:id="rId13"/>
    <p:sldId id="263" r:id="rId14"/>
    <p:sldId id="265" r:id="rId15"/>
    <p:sldId id="264" r:id="rId16"/>
    <p:sldId id="266" r:id="rId17"/>
    <p:sldId id="267" r:id="rId18"/>
    <p:sldId id="271" r:id="rId19"/>
    <p:sldId id="278" r:id="rId20"/>
    <p:sldId id="279" r:id="rId21"/>
    <p:sldId id="28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</a:t>
            </a:r>
            <a:r>
              <a:rPr lang="en-US" dirty="0" smtClean="0"/>
              <a:t>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  <a:endParaRPr lang="en-US" dirty="0" smtClean="0"/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</a:t>
            </a:r>
            <a:r>
              <a:rPr lang="en-US" sz="3200" dirty="0" smtClean="0"/>
              <a:t>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snark</a:t>
            </a:r>
            <a:r>
              <a:rPr lang="en-US" dirty="0" smtClean="0"/>
              <a:t>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Setting up your data file to play nicely with what R expects will save you time and usually means that your format will flexible moving forward.</a:t>
            </a:r>
          </a:p>
          <a:p>
            <a:r>
              <a:rPr lang="en-US" sz="3600" dirty="0" smtClean="0"/>
              <a:t>We’re going to explore what the tidy data format is in this workshop.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22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dirty="0" smtClean="0"/>
              <a:t>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Live demo time</a:t>
            </a:r>
          </a:p>
          <a:p>
            <a:pPr lvl="1"/>
            <a:r>
              <a:rPr lang="en-US" dirty="0" smtClean="0"/>
              <a:t>Load the data via Tools -&gt; Import Dataset -&gt; From Text File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tour</a:t>
            </a:r>
          </a:p>
          <a:p>
            <a:pPr lvl="1"/>
            <a:r>
              <a:rPr lang="en-US" dirty="0" smtClean="0"/>
              <a:t>Using plot(data) to get a quick impression</a:t>
            </a:r>
          </a:p>
          <a:p>
            <a:pPr lvl="1"/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cleanedsurvey</a:t>
            </a:r>
            <a:r>
              <a:rPr lang="en-US" dirty="0"/>
              <a:t>, summary</a:t>
            </a:r>
            <a:r>
              <a:rPr lang="en-US" dirty="0" smtClean="0"/>
              <a:t>) for quick descriptive statistics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(“ggplot2”) # see the quotes?</a:t>
            </a:r>
          </a:p>
          <a:p>
            <a:pPr lvl="1"/>
            <a:r>
              <a:rPr lang="en-US" dirty="0" smtClean="0"/>
              <a:t>library(ggplot2) # see the lack of quotes?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75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dirty="0" smtClean="0"/>
              <a:t>I 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</a:p>
          <a:p>
            <a:r>
              <a:rPr lang="en-US" dirty="0" smtClean="0"/>
              <a:t>External graphic package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ggplot2(tell it what the data is…) + </a:t>
            </a:r>
            <a:r>
              <a:rPr lang="en-US" dirty="0" err="1" smtClean="0"/>
              <a:t>otheroptions</a:t>
            </a:r>
            <a:r>
              <a:rPr lang="en-US" dirty="0" smtClean="0"/>
              <a:t>() …</a:t>
            </a:r>
          </a:p>
          <a:p>
            <a:r>
              <a:rPr lang="en-US" dirty="0" smtClean="0"/>
              <a:t>These things layer together to make what you need</a:t>
            </a:r>
          </a:p>
          <a:p>
            <a:r>
              <a:rPr lang="en-US" dirty="0" smtClean="0"/>
              <a:t>Don’t try to memorize these options, just find references you like</a:t>
            </a:r>
          </a:p>
          <a:p>
            <a:r>
              <a:rPr lang="en-US" dirty="0" smtClean="0"/>
              <a:t>R syntax, particularly between packages, is ALL OVER THE PLACE. Don</a:t>
            </a:r>
            <a:r>
              <a:rPr lang="fr-FR" dirty="0" smtClean="0"/>
              <a:t>’</a:t>
            </a:r>
            <a:r>
              <a:rPr lang="en-US" dirty="0" smtClean="0"/>
              <a:t>t try, just copy/paste.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38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I’m yakking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and install R	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cran.mtu.edu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Download </a:t>
            </a:r>
            <a:r>
              <a:rPr lang="en-US" sz="2800" dirty="0" err="1" smtClean="0"/>
              <a:t>Rstudio</a:t>
            </a:r>
            <a:endParaRPr lang="en-US" sz="2800" dirty="0" smtClean="0"/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www.rstudio.com</a:t>
            </a:r>
            <a:r>
              <a:rPr lang="en-US" sz="2800" dirty="0"/>
              <a:t>/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32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382001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</a:t>
            </a:r>
            <a:r>
              <a:rPr lang="en-US" dirty="0" smtClean="0"/>
              <a:t>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  <a:endParaRPr lang="en-US" sz="2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9655" y="1480207"/>
            <a:ext cx="884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138" y="1080097"/>
            <a:ext cx="2812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 the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object…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31862" y="1646621"/>
            <a:ext cx="306552" cy="66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9518" y="1277289"/>
            <a:ext cx="34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the </a:t>
            </a:r>
            <a:r>
              <a:rPr lang="en-US" dirty="0" err="1" smtClean="0"/>
              <a:t>data.frame</a:t>
            </a:r>
            <a:r>
              <a:rPr lang="en-US" dirty="0" smtClean="0"/>
              <a:t> variable 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298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graphic elements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4759" y="3109313"/>
            <a:ext cx="262758" cy="61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483359"/>
            <a:ext cx="213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a histogram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1788" y="37216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“aesthetic </a:t>
            </a:r>
            <a:r>
              <a:rPr lang="en-US" dirty="0"/>
              <a:t>mappings that describe how variables in the data are mapped to visual properties (aesthetics) of </a:t>
            </a:r>
            <a:r>
              <a:rPr lang="en-US" dirty="0" err="1"/>
              <a:t>geoms</a:t>
            </a:r>
            <a:r>
              <a:rPr lang="en-US" dirty="0" smtClean="0"/>
              <a:t>.”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17448" y="3109313"/>
            <a:ext cx="835572" cy="42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560848" y="3109314"/>
            <a:ext cx="692807" cy="293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52846" y="3088641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I </a:t>
            </a:r>
            <a:r>
              <a:rPr lang="en-US" dirty="0" smtClean="0"/>
              <a:t>just want to make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(data = </a:t>
            </a:r>
            <a:r>
              <a:rPr lang="en-US" sz="2800" dirty="0" err="1"/>
              <a:t>cleanedsurvey</a:t>
            </a:r>
            <a:r>
              <a:rPr lang="en-US" sz="2800" dirty="0" smtClean="0"/>
              <a:t>) + </a:t>
            </a:r>
            <a:r>
              <a:rPr lang="en-US" sz="2800" dirty="0" err="1"/>
              <a:t>geom_histogram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 = Weight</a:t>
            </a:r>
            <a:r>
              <a:rPr lang="en-US" sz="2800" dirty="0" smtClean="0"/>
              <a:t>))</a:t>
            </a:r>
            <a:endParaRPr lang="en-US" sz="28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2069" y="1524000"/>
            <a:ext cx="1646621" cy="75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28" y="1092623"/>
            <a:ext cx="262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data frame goes here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0330" y="2172138"/>
            <a:ext cx="583325" cy="29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0330" y="179755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+ to add stuff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411951" y="3109314"/>
            <a:ext cx="1" cy="543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2150" y="3841882"/>
            <a:ext cx="28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column where the</a:t>
            </a:r>
            <a:br>
              <a:rPr lang="en-US" dirty="0" smtClean="0"/>
            </a:br>
            <a:r>
              <a:rPr lang="en-US" dirty="0" smtClean="0"/>
              <a:t>data is that you want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 of 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restricted number of columns keeps our own results and work tidier.</a:t>
            </a:r>
          </a:p>
          <a:p>
            <a:r>
              <a:rPr lang="en-US" dirty="0" smtClean="0"/>
              <a:t>For example, just trying to get the average weight for all… we can just use mean(</a:t>
            </a:r>
            <a:r>
              <a:rPr lang="en-US" dirty="0" err="1" smtClean="0"/>
              <a:t>cleanedsurvey$Weight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We don’t have to reshape, melt, or combine things.</a:t>
            </a:r>
          </a:p>
          <a:p>
            <a:r>
              <a:rPr lang="en-US" dirty="0" smtClean="0"/>
              <a:t>We can also split the data apart in ways that make sense.</a:t>
            </a:r>
          </a:p>
          <a:p>
            <a:r>
              <a:rPr lang="en-US" dirty="0" smtClean="0"/>
              <a:t>A little more like database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file from the spreadsheets lesson at Data Carpentry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www.datacarpentry.org</a:t>
            </a:r>
            <a:r>
              <a:rPr lang="en-US" dirty="0"/>
              <a:t>/spreadsheet-ecology-lesson</a:t>
            </a:r>
            <a:r>
              <a:rPr lang="en-US" dirty="0" smtClean="0"/>
              <a:t>/</a:t>
            </a:r>
          </a:p>
          <a:p>
            <a:r>
              <a:rPr lang="en-US" dirty="0" smtClean="0"/>
              <a:t>My R graphics reference was </a:t>
            </a:r>
            <a:r>
              <a:rPr lang="en-US" i="1" dirty="0" smtClean="0"/>
              <a:t>R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 does</a:t>
            </a:r>
          </a:p>
          <a:p>
            <a:r>
              <a:rPr lang="en-US" dirty="0" smtClean="0"/>
              <a:t>Many of the headaches about R are with just trying to reshape the data into something that the functions are expecting.</a:t>
            </a:r>
          </a:p>
          <a:p>
            <a:r>
              <a:rPr lang="en-US" dirty="0" smtClean="0"/>
              <a:t>But if you can start with this design from the beginning, you’ll save yourself some headaches.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409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versus 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R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864410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Playing with a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ndownloader.figshare.com</a:t>
            </a:r>
            <a:r>
              <a:rPr lang="en-US" dirty="0"/>
              <a:t>/files/</a:t>
            </a:r>
            <a:r>
              <a:rPr lang="en-US" dirty="0" smtClean="0"/>
              <a:t>2252083</a:t>
            </a:r>
          </a:p>
          <a:p>
            <a:r>
              <a:rPr lang="en-US" dirty="0" smtClean="0"/>
              <a:t>Open this file in your spreadsheet program of choice.</a:t>
            </a:r>
          </a:p>
          <a:p>
            <a:r>
              <a:rPr lang="en-US" dirty="0" smtClean="0"/>
              <a:t>We’ve got several tables per sheet, formatted for </a:t>
            </a:r>
            <a:r>
              <a:rPr lang="en-US" dirty="0" smtClean="0"/>
              <a:t>readability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8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reformatting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05788" cy="3886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Pair up or work with </a:t>
            </a:r>
            <a:r>
              <a:rPr lang="en-US" sz="3200" dirty="0" smtClean="0"/>
              <a:t>1-2 other people</a:t>
            </a:r>
            <a:endParaRPr lang="en-US" sz="3200" dirty="0" smtClean="0"/>
          </a:p>
          <a:p>
            <a:r>
              <a:rPr lang="en-US" sz="3200" dirty="0" smtClean="0"/>
              <a:t>Play around with the </a:t>
            </a:r>
            <a:r>
              <a:rPr lang="en-US" sz="3200" dirty="0" smtClean="0"/>
              <a:t>spreadsheet</a:t>
            </a:r>
          </a:p>
          <a:p>
            <a:r>
              <a:rPr lang="en-US" sz="3200" dirty="0" smtClean="0"/>
              <a:t>Think about how you can reorganize this into a single sheet</a:t>
            </a:r>
            <a:endParaRPr lang="en-US" sz="3200" dirty="0" smtClean="0"/>
          </a:p>
          <a:p>
            <a:pPr lvl="1"/>
            <a:r>
              <a:rPr lang="en-US" sz="3000" dirty="0" smtClean="0"/>
              <a:t>Determine the new column headers</a:t>
            </a:r>
            <a:endParaRPr lang="en-US" sz="3000" dirty="0" smtClean="0"/>
          </a:p>
          <a:p>
            <a:pPr lvl="1"/>
            <a:r>
              <a:rPr lang="en-US" sz="3000" dirty="0" smtClean="0"/>
              <a:t>Make a new tab </a:t>
            </a:r>
            <a:r>
              <a:rPr lang="en-US" sz="3000" dirty="0" smtClean="0"/>
              <a:t>and start moving the data over</a:t>
            </a:r>
            <a:endParaRPr lang="en-US" sz="3000" dirty="0" smtClean="0"/>
          </a:p>
          <a:p>
            <a:r>
              <a:rPr lang="en-US" sz="3200" dirty="0" smtClean="0"/>
              <a:t>Green </a:t>
            </a:r>
            <a:r>
              <a:rPr lang="en-US" sz="3200" dirty="0" err="1" smtClean="0"/>
              <a:t>stickies</a:t>
            </a:r>
            <a:r>
              <a:rPr lang="en-US" sz="3200" dirty="0" smtClean="0"/>
              <a:t> up when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16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</a:t>
            </a:r>
            <a:r>
              <a:rPr lang="en-US" sz="3200" dirty="0" smtClean="0"/>
              <a:t>were the column headers that you selected</a:t>
            </a:r>
            <a:r>
              <a:rPr lang="en-US" sz="3200" dirty="0" smtClean="0"/>
              <a:t>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12032</TotalTime>
  <Words>775</Words>
  <Application>Microsoft Macintosh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Making Tidy Data</vt:lpstr>
      <vt:lpstr>While I’m yakking</vt:lpstr>
      <vt:lpstr>Why do we care?</vt:lpstr>
      <vt:lpstr>Humans versus R</vt:lpstr>
      <vt:lpstr>Humans versus R</vt:lpstr>
      <vt:lpstr>Playing with a spreadsheet</vt:lpstr>
      <vt:lpstr>Try reformatting it</vt:lpstr>
      <vt:lpstr>Discussion</vt:lpstr>
      <vt:lpstr>Discussion</vt:lpstr>
      <vt:lpstr>Discussion</vt:lpstr>
      <vt:lpstr>All snark aside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But I just want to make a graph</vt:lpstr>
      <vt:lpstr>But I just want to make a graph</vt:lpstr>
      <vt:lpstr>But I just want to make a graph</vt:lpstr>
      <vt:lpstr>But I just want to make a graph</vt:lpstr>
      <vt:lpstr>The joy of tidy</vt:lpstr>
      <vt:lpstr>Acknowledgments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77</cp:revision>
  <dcterms:created xsi:type="dcterms:W3CDTF">2016-09-28T15:00:30Z</dcterms:created>
  <dcterms:modified xsi:type="dcterms:W3CDTF">2016-10-13T21:56:59Z</dcterms:modified>
</cp:coreProperties>
</file>