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1" r:id="rId3"/>
    <p:sldId id="270" r:id="rId4"/>
    <p:sldId id="276" r:id="rId5"/>
    <p:sldId id="277" r:id="rId6"/>
    <p:sldId id="282" r:id="rId7"/>
    <p:sldId id="283" r:id="rId8"/>
    <p:sldId id="257" r:id="rId9"/>
    <p:sldId id="263" r:id="rId10"/>
    <p:sldId id="265" r:id="rId11"/>
    <p:sldId id="264" r:id="rId12"/>
    <p:sldId id="266" r:id="rId13"/>
    <p:sldId id="267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D8DBE-EBD6-174C-A74D-EB6AA860774D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48CB3-2DE2-EA41-B027-167725EF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10.5281/zenodo.161365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48CB3-2DE2-EA41-B027-167725EF76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2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905788" cy="1524000"/>
          </a:xfrm>
        </p:spPr>
        <p:txBody>
          <a:bodyPr/>
          <a:lstStyle/>
          <a:p>
            <a:r>
              <a:rPr lang="en-US" dirty="0" smtClean="0"/>
              <a:t>Making Tidy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Elizabeth Wickes, @</a:t>
            </a:r>
            <a:r>
              <a:rPr lang="en-US" dirty="0" err="1" smtClean="0"/>
              <a:t>elliewix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 err="1" smtClean="0"/>
              <a:t>Curation</a:t>
            </a:r>
            <a:r>
              <a:rPr lang="en-US" dirty="0" smtClean="0"/>
              <a:t> Specialist</a:t>
            </a:r>
          </a:p>
          <a:p>
            <a:r>
              <a:rPr lang="en-US" dirty="0" smtClean="0"/>
              <a:t>Research Data Service, University of Illinois</a:t>
            </a:r>
            <a:endParaRPr lang="en-US" dirty="0"/>
          </a:p>
        </p:txBody>
      </p:sp>
      <p:pic>
        <p:nvPicPr>
          <p:cNvPr id="4" name="Picture 3" descr="Screen Shot 2016-10-17 at 11.33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05" y="2118738"/>
            <a:ext cx="6807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9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are the nouns that we see?</a:t>
            </a:r>
          </a:p>
          <a:p>
            <a:pPr lvl="1"/>
            <a:r>
              <a:rPr lang="en-US" sz="3200" dirty="0" smtClean="0"/>
              <a:t>Humans (names – text codes)</a:t>
            </a:r>
          </a:p>
          <a:p>
            <a:pPr lvl="1"/>
            <a:r>
              <a:rPr lang="en-US" sz="3200" dirty="0" smtClean="0"/>
              <a:t>Treatments (text codes)</a:t>
            </a:r>
          </a:p>
          <a:p>
            <a:pPr lvl="1"/>
            <a:r>
              <a:rPr lang="en-US" sz="3200" dirty="0" smtClean="0"/>
              <a:t>Results (numerical)</a:t>
            </a:r>
          </a:p>
          <a:p>
            <a:r>
              <a:rPr lang="en-US" sz="3400" dirty="0" smtClean="0"/>
              <a:t>These are now our columns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0338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tidy* version</a:t>
            </a:r>
            <a:endParaRPr lang="en-US" dirty="0"/>
          </a:p>
        </p:txBody>
      </p:sp>
      <p:pic>
        <p:nvPicPr>
          <p:cNvPr id="3" name="Picture 2" descr="Screen Shot 2016-09-28 at 11.0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00" y="2073970"/>
            <a:ext cx="4025900" cy="2298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59266" y="686835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Each variable forms a column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2524611" y="1210055"/>
            <a:ext cx="1281424" cy="102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3806035" y="1210055"/>
            <a:ext cx="342864" cy="1027374"/>
          </a:xfrm>
          <a:prstGeom prst="straightConnector1">
            <a:avLst/>
          </a:prstGeom>
          <a:ln>
            <a:solidFill>
              <a:srgbClr val="AD010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3806035" y="1210055"/>
            <a:ext cx="1391267" cy="102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-254050" y="2719854"/>
            <a:ext cx="267252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Each observation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forms </a:t>
            </a:r>
            <a:r>
              <a:rPr lang="en-US" sz="2800" dirty="0"/>
              <a:t>a row.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2889" y="4401529"/>
            <a:ext cx="40233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Each type of observational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unit </a:t>
            </a:r>
            <a:r>
              <a:rPr lang="en-US" sz="2800" dirty="0"/>
              <a:t>forms a table.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5640707" y="3603450"/>
            <a:ext cx="1253836" cy="798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1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8496438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this feels like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</a:t>
            </a:r>
            <a:r>
              <a:rPr lang="en-US" sz="3200" dirty="0" err="1"/>
              <a:t>Codd’s</a:t>
            </a:r>
            <a:r>
              <a:rPr lang="en-US" sz="3200" dirty="0"/>
              <a:t> 3rd normal form (</a:t>
            </a:r>
            <a:r>
              <a:rPr lang="en-US" sz="3200" dirty="0" err="1"/>
              <a:t>Codd</a:t>
            </a:r>
            <a:r>
              <a:rPr lang="en-US" sz="3200" dirty="0"/>
              <a:t> 1990), but with the constraints framed in </a:t>
            </a:r>
            <a:r>
              <a:rPr lang="en-US" sz="3200" dirty="0" smtClean="0"/>
              <a:t>statistical language</a:t>
            </a:r>
            <a:r>
              <a:rPr lang="en-US" sz="3200" dirty="0"/>
              <a:t>, and the focus put on a single dataset rather than the many connected </a:t>
            </a:r>
            <a:r>
              <a:rPr lang="en-US" sz="3200" dirty="0" smtClean="0"/>
              <a:t>datasets common </a:t>
            </a:r>
            <a:r>
              <a:rPr lang="en-US" sz="3200" dirty="0"/>
              <a:t>in relational </a:t>
            </a:r>
            <a:r>
              <a:rPr lang="en-US" sz="3200" dirty="0" smtClean="0"/>
              <a:t>databases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74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Melting data</a:t>
            </a:r>
            <a:endParaRPr lang="en-US" dirty="0"/>
          </a:p>
        </p:txBody>
      </p:sp>
      <p:pic>
        <p:nvPicPr>
          <p:cNvPr id="5" name="Picture 4" descr="Screen Shot 2016-09-28 at 2.4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40" y="1155700"/>
            <a:ext cx="4775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 of Pivot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into Google Sheets</a:t>
            </a:r>
          </a:p>
          <a:p>
            <a:r>
              <a:rPr lang="en-US" dirty="0" smtClean="0"/>
              <a:t>Make a new sheet</a:t>
            </a:r>
          </a:p>
          <a:p>
            <a:r>
              <a:rPr lang="en-US" dirty="0" smtClean="0"/>
              <a:t>File -&gt; Import</a:t>
            </a:r>
          </a:p>
          <a:p>
            <a:r>
              <a:rPr lang="en-US" dirty="0"/>
              <a:t>Upload the </a:t>
            </a:r>
            <a:r>
              <a:rPr lang="en-US" dirty="0" err="1" smtClean="0"/>
              <a:t>cleanedsurvey.csv</a:t>
            </a:r>
            <a:r>
              <a:rPr lang="en-US" dirty="0" smtClean="0"/>
              <a:t> file you downloaded</a:t>
            </a:r>
          </a:p>
          <a:p>
            <a:r>
              <a:rPr lang="en-US" dirty="0" smtClean="0"/>
              <a:t>Let’s talk about these options</a:t>
            </a:r>
          </a:p>
          <a:p>
            <a:r>
              <a:rPr lang="en-US" dirty="0" smtClean="0"/>
              <a:t>We need to go in and make weight numeric</a:t>
            </a:r>
          </a:p>
          <a:p>
            <a:r>
              <a:rPr lang="en-US" dirty="0" smtClean="0"/>
              <a:t>Once you have the data we can play with pivot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3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 of Pivot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707749"/>
          </a:xfrm>
        </p:spPr>
        <p:txBody>
          <a:bodyPr/>
          <a:lstStyle/>
          <a:p>
            <a:r>
              <a:rPr lang="en-US" dirty="0" smtClean="0"/>
              <a:t>Data -&gt; Pivot Table</a:t>
            </a:r>
          </a:p>
          <a:p>
            <a:r>
              <a:rPr lang="en-US" dirty="0" smtClean="0"/>
              <a:t>It’ll look blank and weird, but look on the right</a:t>
            </a:r>
          </a:p>
          <a:p>
            <a:r>
              <a:rPr lang="en-US" dirty="0" smtClean="0"/>
              <a:t>Select what you want to aggregate, by rows and columns</a:t>
            </a:r>
          </a:p>
          <a:p>
            <a:pPr lvl="1"/>
            <a:r>
              <a:rPr lang="en-US" dirty="0" smtClean="0"/>
              <a:t>Add Species to rows</a:t>
            </a:r>
          </a:p>
          <a:p>
            <a:pPr lvl="1"/>
            <a:r>
              <a:rPr lang="en-US" dirty="0" smtClean="0"/>
              <a:t>Add Sex to columns</a:t>
            </a:r>
          </a:p>
          <a:p>
            <a:pPr lvl="1"/>
            <a:r>
              <a:rPr lang="en-US" dirty="0" smtClean="0"/>
              <a:t>Add Weight to Values and select Average</a:t>
            </a:r>
          </a:p>
          <a:p>
            <a:pPr lvl="2"/>
            <a:r>
              <a:rPr lang="en-US" dirty="0" smtClean="0"/>
              <a:t>Note the errors!</a:t>
            </a:r>
          </a:p>
          <a:p>
            <a:pPr lvl="1"/>
            <a:r>
              <a:rPr lang="en-US" dirty="0" smtClean="0"/>
              <a:t>Add Filter and remove blanks from weight</a:t>
            </a:r>
          </a:p>
          <a:p>
            <a:pPr lvl="1"/>
            <a:r>
              <a:rPr lang="en-US" dirty="0" smtClean="0"/>
              <a:t>Play with using COUNTA for summarizing</a:t>
            </a:r>
          </a:p>
          <a:p>
            <a:pPr lvl="1"/>
            <a:r>
              <a:rPr lang="en-US" dirty="0" smtClean="0"/>
              <a:t>Play with adding more values</a:t>
            </a:r>
          </a:p>
          <a:p>
            <a:r>
              <a:rPr lang="en-US" dirty="0" smtClean="0"/>
              <a:t>Insert Chart!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Spreadsheet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803331"/>
          </a:xfrm>
        </p:spPr>
        <p:txBody>
          <a:bodyPr/>
          <a:lstStyle/>
          <a:p>
            <a:r>
              <a:rPr lang="en-US" dirty="0" smtClean="0"/>
              <a:t>Partner up in some pair or trio configuration</a:t>
            </a:r>
          </a:p>
          <a:p>
            <a:r>
              <a:rPr lang="en-US" dirty="0" smtClean="0"/>
              <a:t>One of you should </a:t>
            </a:r>
            <a:r>
              <a:rPr lang="en-US" dirty="0"/>
              <a:t>download the </a:t>
            </a:r>
            <a:r>
              <a:rPr lang="en-US" dirty="0" err="1" smtClean="0"/>
              <a:t>survey_data_spreadsheet_messy.xls</a:t>
            </a:r>
            <a:r>
              <a:rPr lang="en-US" dirty="0" smtClean="0"/>
              <a:t> file or open it from the files you’ve downloaded</a:t>
            </a:r>
          </a:p>
          <a:p>
            <a:r>
              <a:rPr lang="en-US" dirty="0" smtClean="0"/>
              <a:t>Open it up and, as a group, review the content.</a:t>
            </a:r>
          </a:p>
          <a:p>
            <a:r>
              <a:rPr lang="en-US" dirty="0" smtClean="0"/>
              <a:t>Take 7-10 minutes:</a:t>
            </a:r>
          </a:p>
          <a:p>
            <a:pPr lvl="1"/>
            <a:r>
              <a:rPr lang="en-US" dirty="0" smtClean="0"/>
              <a:t>Determine a single set of headers for all the data you see</a:t>
            </a:r>
          </a:p>
          <a:p>
            <a:pPr lvl="1"/>
            <a:r>
              <a:rPr lang="en-US" dirty="0" smtClean="0"/>
              <a:t>Make a new sheet in the file and start moving the data over</a:t>
            </a:r>
          </a:p>
          <a:p>
            <a:r>
              <a:rPr lang="en-US" dirty="0" smtClean="0"/>
              <a:t>Then we’ll discuss!</a:t>
            </a:r>
          </a:p>
        </p:txBody>
      </p:sp>
    </p:spTree>
    <p:extLst>
      <p:ext uri="{BB962C8B-B14F-4D97-AF65-F5344CB8AC3E}">
        <p14:creationId xmlns:p14="http://schemas.microsoft.com/office/powerpoint/2010/main" val="208527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did you discover about the spreadsheet?</a:t>
            </a:r>
          </a:p>
        </p:txBody>
      </p:sp>
    </p:spTree>
    <p:extLst>
      <p:ext uri="{BB962C8B-B14F-4D97-AF65-F5344CB8AC3E}">
        <p14:creationId xmlns:p14="http://schemas.microsoft.com/office/powerpoint/2010/main" val="61903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was your strategy for reorganization?</a:t>
            </a:r>
          </a:p>
          <a:p>
            <a:r>
              <a:rPr lang="en-US" sz="3200" dirty="0" smtClean="0"/>
              <a:t>What were the column headers that you selected?</a:t>
            </a:r>
          </a:p>
        </p:txBody>
      </p:sp>
    </p:spTree>
    <p:extLst>
      <p:ext uri="{BB962C8B-B14F-4D97-AF65-F5344CB8AC3E}">
        <p14:creationId xmlns:p14="http://schemas.microsoft.com/office/powerpoint/2010/main" val="196400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would adding the 2014 data impact your design choices?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600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0486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Humans versus </a:t>
            </a:r>
            <a:r>
              <a:rPr lang="en-US" dirty="0" smtClean="0"/>
              <a:t>Computers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610" y="2038016"/>
            <a:ext cx="4509551" cy="296841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37000"/>
                  <a:hueMod val="100000"/>
                  <a:satMod val="200000"/>
                  <a:lumMod val="88000"/>
                  <a:alpha val="54000"/>
                </a:schemeClr>
              </a:gs>
              <a:gs pos="100000">
                <a:schemeClr val="accent5">
                  <a:tint val="53000"/>
                  <a:shade val="100000"/>
                  <a:hueMod val="100000"/>
                  <a:satMod val="350000"/>
                  <a:lumMod val="79000"/>
                  <a:alpha val="5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What you want to type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24459" y="2038016"/>
            <a:ext cx="4831549" cy="296841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37000"/>
                  <a:hueMod val="100000"/>
                  <a:satMod val="200000"/>
                  <a:lumMod val="88000"/>
                  <a:alpha val="72000"/>
                </a:schemeClr>
              </a:gs>
              <a:gs pos="100000">
                <a:schemeClr val="accent6">
                  <a:tint val="53000"/>
                  <a:shade val="100000"/>
                  <a:hueMod val="100000"/>
                  <a:satMod val="350000"/>
                  <a:lumMod val="79000"/>
                  <a:alpha val="72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000" dirty="0" smtClean="0"/>
              <a:t>What </a:t>
            </a:r>
            <a:r>
              <a:rPr lang="en-US" sz="4000" dirty="0" smtClean="0"/>
              <a:t>your analysis software </a:t>
            </a:r>
            <a:r>
              <a:rPr lang="en-US" sz="4000" dirty="0" smtClean="0"/>
              <a:t>wants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4631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991114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Humans versus </a:t>
            </a:r>
            <a:r>
              <a:rPr lang="en-US" dirty="0" smtClean="0"/>
              <a:t>Computers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7610" y="2038016"/>
            <a:ext cx="4509551" cy="296841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37000"/>
                  <a:hueMod val="100000"/>
                  <a:satMod val="200000"/>
                  <a:lumMod val="88000"/>
                  <a:alpha val="54000"/>
                </a:schemeClr>
              </a:gs>
              <a:gs pos="100000">
                <a:schemeClr val="accent5">
                  <a:tint val="53000"/>
                  <a:shade val="100000"/>
                  <a:hueMod val="100000"/>
                  <a:satMod val="350000"/>
                  <a:lumMod val="79000"/>
                  <a:alpha val="54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What you want to type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24459" y="2038016"/>
            <a:ext cx="4831549" cy="2968416"/>
          </a:xfrm>
          <a:prstGeom prst="ellipse">
            <a:avLst/>
          </a:prstGeom>
          <a:gradFill flip="none" rotWithShape="1">
            <a:gsLst>
              <a:gs pos="0">
                <a:schemeClr val="accent6">
                  <a:tint val="37000"/>
                  <a:hueMod val="100000"/>
                  <a:satMod val="200000"/>
                  <a:lumMod val="88000"/>
                  <a:alpha val="72000"/>
                </a:schemeClr>
              </a:gs>
              <a:gs pos="100000">
                <a:schemeClr val="accent6">
                  <a:tint val="53000"/>
                  <a:shade val="100000"/>
                  <a:hueMod val="100000"/>
                  <a:satMod val="350000"/>
                  <a:lumMod val="79000"/>
                  <a:alpha val="72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000" dirty="0"/>
              <a:t>What your analysis software wants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2303535" y="914706"/>
            <a:ext cx="4193615" cy="1299605"/>
          </a:xfrm>
          <a:prstGeom prst="roundRect">
            <a:avLst/>
          </a:prstGeom>
          <a:ln w="76200" cmpd="sng">
            <a:solidFill>
              <a:srgbClr val="AD010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will get your analysis done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400343" y="2214311"/>
            <a:ext cx="14766" cy="119715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8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tidy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Wickham, Hadley. (August, 2014). “Tidy Data.” </a:t>
            </a:r>
            <a:r>
              <a:rPr lang="en-US" i="1" dirty="0" smtClean="0"/>
              <a:t>Journal of Statistical Software,</a:t>
            </a:r>
            <a:r>
              <a:rPr lang="en-US" dirty="0" smtClean="0"/>
              <a:t> 10(59).</a:t>
            </a:r>
          </a:p>
          <a:p>
            <a:r>
              <a:rPr lang="en-US" dirty="0" smtClean="0"/>
              <a:t>Don’t describe data in terms of rows and columns.</a:t>
            </a:r>
          </a:p>
          <a:p>
            <a:r>
              <a:rPr lang="en-US" dirty="0" smtClean="0"/>
              <a:t>Data consists of: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Values (at the intersection of variables and observations)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groups</a:t>
            </a:r>
            <a:endParaRPr lang="en-US" dirty="0"/>
          </a:p>
        </p:txBody>
      </p:sp>
      <p:pic>
        <p:nvPicPr>
          <p:cNvPr id="4" name="Picture 3" descr="Screen Shot 2016-09-28 at 11.0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30" y="1378410"/>
            <a:ext cx="6527800" cy="3416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42588" y="1378410"/>
            <a:ext cx="3174744" cy="49715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90142" y="1626987"/>
            <a:ext cx="1914875" cy="1311891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2752" y="3332535"/>
            <a:ext cx="4571047" cy="497156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3323" y="3581113"/>
            <a:ext cx="1575252" cy="849358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1208" y="871325"/>
            <a:ext cx="4400343" cy="2709787"/>
          </a:xfrm>
          <a:custGeom>
            <a:avLst/>
            <a:gdLst>
              <a:gd name="connsiteX0" fmla="*/ 4947439 w 4947439"/>
              <a:gd name="connsiteY0" fmla="*/ 423360 h 2889655"/>
              <a:gd name="connsiteX1" fmla="*/ 2407644 w 4947439"/>
              <a:gd name="connsiteY1" fmla="*/ 9849 h 2889655"/>
              <a:gd name="connsiteX2" fmla="*/ 15512 w 4947439"/>
              <a:gd name="connsiteY2" fmla="*/ 792566 h 2889655"/>
              <a:gd name="connsiteX3" fmla="*/ 1314942 w 4947439"/>
              <a:gd name="connsiteY3" fmla="*/ 2889655 h 288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7439" h="2889655">
                <a:moveTo>
                  <a:pt x="4947439" y="423360"/>
                </a:moveTo>
                <a:cubicBezTo>
                  <a:pt x="4088535" y="185837"/>
                  <a:pt x="3229632" y="-51685"/>
                  <a:pt x="2407644" y="9849"/>
                </a:cubicBezTo>
                <a:cubicBezTo>
                  <a:pt x="1585656" y="71383"/>
                  <a:pt x="197629" y="312598"/>
                  <a:pt x="15512" y="792566"/>
                </a:cubicBezTo>
                <a:cubicBezTo>
                  <a:pt x="-166605" y="1272534"/>
                  <a:pt x="1314942" y="2889655"/>
                  <a:pt x="1314942" y="2889655"/>
                </a:cubicBezTo>
              </a:path>
            </a:pathLst>
          </a:cu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237914" y="2348150"/>
            <a:ext cx="1801482" cy="871326"/>
          </a:xfrm>
          <a:custGeom>
            <a:avLst/>
            <a:gdLst>
              <a:gd name="connsiteX0" fmla="*/ 0 w 1801482"/>
              <a:gd name="connsiteY0" fmla="*/ 0 h 871326"/>
              <a:gd name="connsiteX1" fmla="*/ 1328962 w 1801482"/>
              <a:gd name="connsiteY1" fmla="*/ 280596 h 871326"/>
              <a:gd name="connsiteX2" fmla="*/ 1801482 w 1801482"/>
              <a:gd name="connsiteY2" fmla="*/ 871326 h 87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482" h="871326">
                <a:moveTo>
                  <a:pt x="0" y="0"/>
                </a:moveTo>
                <a:cubicBezTo>
                  <a:pt x="514357" y="67687"/>
                  <a:pt x="1028715" y="135375"/>
                  <a:pt x="1328962" y="280596"/>
                </a:cubicBezTo>
                <a:cubicBezTo>
                  <a:pt x="1629209" y="425817"/>
                  <a:pt x="1715345" y="648571"/>
                  <a:pt x="1801482" y="871326"/>
                </a:cubicBezTo>
              </a:path>
            </a:pathLst>
          </a:custGeom>
          <a:ln w="76200" cmpd="sng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14010</TotalTime>
  <Words>439</Words>
  <Application>Microsoft Macintosh PowerPoint</Application>
  <PresentationFormat>On-screen Show (4:3)</PresentationFormat>
  <Paragraphs>69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Newsprint</vt:lpstr>
      <vt:lpstr>Making Tidy Data</vt:lpstr>
      <vt:lpstr>Spreadsheet activity</vt:lpstr>
      <vt:lpstr>Discussion</vt:lpstr>
      <vt:lpstr>Discussion</vt:lpstr>
      <vt:lpstr>Discussion</vt:lpstr>
      <vt:lpstr>Humans versus Computers</vt:lpstr>
      <vt:lpstr>Humans versus Computers</vt:lpstr>
      <vt:lpstr>What is tidy data?</vt:lpstr>
      <vt:lpstr>Semantic groups</vt:lpstr>
      <vt:lpstr>Semantic groups</vt:lpstr>
      <vt:lpstr>The tidy* version</vt:lpstr>
      <vt:lpstr>Why this feels like a database</vt:lpstr>
      <vt:lpstr>Melting data</vt:lpstr>
      <vt:lpstr>Live demo of Pivot Charts</vt:lpstr>
      <vt:lpstr>Live demo of Pivot Charts</vt:lpstr>
    </vt:vector>
  </TitlesOfParts>
  <Company>University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Tidy Data</dc:title>
  <dc:creator>Elizabeth Wickes</dc:creator>
  <cp:lastModifiedBy>Elizabeth Wickes</cp:lastModifiedBy>
  <cp:revision>91</cp:revision>
  <dcterms:created xsi:type="dcterms:W3CDTF">2016-09-28T15:00:30Z</dcterms:created>
  <dcterms:modified xsi:type="dcterms:W3CDTF">2017-03-09T17:49:14Z</dcterms:modified>
</cp:coreProperties>
</file>