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58" r:id="rId4"/>
    <p:sldId id="260" r:id="rId5"/>
    <p:sldId id="261" r:id="rId6"/>
    <p:sldId id="268" r:id="rId7"/>
    <p:sldId id="269" r:id="rId8"/>
    <p:sldId id="270" r:id="rId9"/>
    <p:sldId id="276" r:id="rId10"/>
    <p:sldId id="277" r:id="rId11"/>
    <p:sldId id="262" r:id="rId12"/>
    <p:sldId id="257" r:id="rId13"/>
    <p:sldId id="263" r:id="rId14"/>
    <p:sldId id="265" r:id="rId15"/>
    <p:sldId id="264" r:id="rId16"/>
    <p:sldId id="266" r:id="rId17"/>
    <p:sldId id="267" r:id="rId18"/>
    <p:sldId id="271" r:id="rId19"/>
    <p:sldId id="278" r:id="rId20"/>
    <p:sldId id="279" r:id="rId21"/>
    <p:sldId id="28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8DBE-EBD6-174C-A74D-EB6AA860774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8CB3-2DE2-EA41-B027-167725EF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10.5281/zenodo.161365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48CB3-2DE2-EA41-B027-167725EF76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905788" cy="1524000"/>
          </a:xfrm>
        </p:spPr>
        <p:txBody>
          <a:bodyPr/>
          <a:lstStyle/>
          <a:p>
            <a:r>
              <a:rPr lang="en-US" dirty="0" smtClean="0"/>
              <a:t>Making Tidy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Elizabeth Wickes, @</a:t>
            </a:r>
            <a:r>
              <a:rPr lang="en-US" dirty="0" err="1" smtClean="0"/>
              <a:t>elliewix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r>
              <a:rPr lang="en-US" dirty="0" smtClean="0"/>
              <a:t> Specialist</a:t>
            </a:r>
          </a:p>
          <a:p>
            <a:r>
              <a:rPr lang="en-US" dirty="0" smtClean="0"/>
              <a:t>Research Data Service, University of Illinois</a:t>
            </a:r>
            <a:endParaRPr lang="en-US" dirty="0"/>
          </a:p>
        </p:txBody>
      </p:sp>
      <p:pic>
        <p:nvPicPr>
          <p:cNvPr id="4" name="Picture 3" descr="Screen Shot 2016-10-17 at 11.33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05" y="2118738"/>
            <a:ext cx="6807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would adding the 2014 data impact your design choices?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600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snark</a:t>
            </a:r>
            <a:r>
              <a:rPr lang="en-US" dirty="0" smtClean="0"/>
              <a:t>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Setting up your data file to play nicely with what R expects will save you time and usually means that your format will flexible moving forward.</a:t>
            </a:r>
          </a:p>
          <a:p>
            <a:r>
              <a:rPr lang="en-US" sz="3600" dirty="0" smtClean="0"/>
              <a:t>We’re going to explore what the tidy data format is in this workshop.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022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tidy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Wickham, Hadley. (August, 2014). “Tidy Data.” </a:t>
            </a:r>
            <a:r>
              <a:rPr lang="en-US" i="1" dirty="0" smtClean="0"/>
              <a:t>Journal of Statistical Software,</a:t>
            </a:r>
            <a:r>
              <a:rPr lang="en-US" dirty="0" smtClean="0"/>
              <a:t> 10(59).</a:t>
            </a:r>
          </a:p>
          <a:p>
            <a:r>
              <a:rPr lang="en-US" dirty="0" smtClean="0"/>
              <a:t>Don’t describe data in terms of rows and columns.</a:t>
            </a:r>
          </a:p>
          <a:p>
            <a:r>
              <a:rPr lang="en-US" dirty="0" smtClean="0"/>
              <a:t>Data consists of: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Values (at the intersection of variables and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pic>
        <p:nvPicPr>
          <p:cNvPr id="4" name="Picture 3" descr="Screen Shot 2016-09-28 at 11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30" y="1378410"/>
            <a:ext cx="6527800" cy="3416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42588" y="1378410"/>
            <a:ext cx="3174744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90142" y="1626987"/>
            <a:ext cx="1914875" cy="1311891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2752" y="3332535"/>
            <a:ext cx="4571047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3323" y="3581113"/>
            <a:ext cx="1575252" cy="84935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1208" y="871325"/>
            <a:ext cx="4400343" cy="2709787"/>
          </a:xfrm>
          <a:custGeom>
            <a:avLst/>
            <a:gdLst>
              <a:gd name="connsiteX0" fmla="*/ 4947439 w 4947439"/>
              <a:gd name="connsiteY0" fmla="*/ 423360 h 2889655"/>
              <a:gd name="connsiteX1" fmla="*/ 2407644 w 4947439"/>
              <a:gd name="connsiteY1" fmla="*/ 9849 h 2889655"/>
              <a:gd name="connsiteX2" fmla="*/ 15512 w 4947439"/>
              <a:gd name="connsiteY2" fmla="*/ 792566 h 2889655"/>
              <a:gd name="connsiteX3" fmla="*/ 1314942 w 4947439"/>
              <a:gd name="connsiteY3" fmla="*/ 2889655 h 288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439" h="2889655">
                <a:moveTo>
                  <a:pt x="4947439" y="423360"/>
                </a:moveTo>
                <a:cubicBezTo>
                  <a:pt x="4088535" y="185837"/>
                  <a:pt x="3229632" y="-51685"/>
                  <a:pt x="2407644" y="9849"/>
                </a:cubicBezTo>
                <a:cubicBezTo>
                  <a:pt x="1585656" y="71383"/>
                  <a:pt x="197629" y="312598"/>
                  <a:pt x="15512" y="792566"/>
                </a:cubicBezTo>
                <a:cubicBezTo>
                  <a:pt x="-166605" y="1272534"/>
                  <a:pt x="1314942" y="2889655"/>
                  <a:pt x="1314942" y="2889655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37914" y="2348150"/>
            <a:ext cx="1801482" cy="871326"/>
          </a:xfrm>
          <a:custGeom>
            <a:avLst/>
            <a:gdLst>
              <a:gd name="connsiteX0" fmla="*/ 0 w 1801482"/>
              <a:gd name="connsiteY0" fmla="*/ 0 h 871326"/>
              <a:gd name="connsiteX1" fmla="*/ 1328962 w 1801482"/>
              <a:gd name="connsiteY1" fmla="*/ 280596 h 871326"/>
              <a:gd name="connsiteX2" fmla="*/ 1801482 w 1801482"/>
              <a:gd name="connsiteY2" fmla="*/ 871326 h 87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482" h="871326">
                <a:moveTo>
                  <a:pt x="0" y="0"/>
                </a:moveTo>
                <a:cubicBezTo>
                  <a:pt x="514357" y="67687"/>
                  <a:pt x="1028715" y="135375"/>
                  <a:pt x="1328962" y="280596"/>
                </a:cubicBezTo>
                <a:cubicBezTo>
                  <a:pt x="1629209" y="425817"/>
                  <a:pt x="1715345" y="648571"/>
                  <a:pt x="1801482" y="871326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the nouns that we see?</a:t>
            </a:r>
          </a:p>
          <a:p>
            <a:pPr lvl="1"/>
            <a:r>
              <a:rPr lang="en-US" sz="3200" dirty="0" smtClean="0"/>
              <a:t>Humans (names – text codes)</a:t>
            </a:r>
          </a:p>
          <a:p>
            <a:pPr lvl="1"/>
            <a:r>
              <a:rPr lang="en-US" sz="3200" dirty="0" smtClean="0"/>
              <a:t>Treatments (text codes)</a:t>
            </a:r>
          </a:p>
          <a:p>
            <a:pPr lvl="1"/>
            <a:r>
              <a:rPr lang="en-US" sz="3200" dirty="0" smtClean="0"/>
              <a:t>Results (numerical)</a:t>
            </a:r>
          </a:p>
          <a:p>
            <a:r>
              <a:rPr lang="en-US" sz="3400" dirty="0" smtClean="0"/>
              <a:t>These are now our columns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338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tidy* version</a:t>
            </a:r>
            <a:endParaRPr lang="en-US" dirty="0"/>
          </a:p>
        </p:txBody>
      </p:sp>
      <p:pic>
        <p:nvPicPr>
          <p:cNvPr id="3" name="Picture 2" descr="Screen Shot 2016-09-28 at 11.0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00" y="2073970"/>
            <a:ext cx="4025900" cy="229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266" y="68683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variable forms a column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524611" y="1210055"/>
            <a:ext cx="1281424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806035" y="1210055"/>
            <a:ext cx="342864" cy="1027374"/>
          </a:xfrm>
          <a:prstGeom prst="straightConnector1">
            <a:avLst/>
          </a:prstGeom>
          <a:ln>
            <a:solidFill>
              <a:srgbClr val="AD010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806035" y="1210055"/>
            <a:ext cx="1391267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254050" y="2719854"/>
            <a:ext cx="26725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Each observation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forms </a:t>
            </a:r>
            <a:r>
              <a:rPr lang="en-US" sz="2800" dirty="0"/>
              <a:t>a row.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889" y="4401529"/>
            <a:ext cx="40233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type of observational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unit </a:t>
            </a:r>
            <a:r>
              <a:rPr lang="en-US" sz="2800" dirty="0"/>
              <a:t>forms a table.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5640707" y="3603450"/>
            <a:ext cx="1253836" cy="798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49643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this feels like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</a:t>
            </a:r>
            <a:r>
              <a:rPr lang="en-US" sz="3200" dirty="0" err="1"/>
              <a:t>Codd’s</a:t>
            </a:r>
            <a:r>
              <a:rPr lang="en-US" sz="3200" dirty="0"/>
              <a:t> 3rd normal form (</a:t>
            </a:r>
            <a:r>
              <a:rPr lang="en-US" sz="3200" dirty="0" err="1"/>
              <a:t>Codd</a:t>
            </a:r>
            <a:r>
              <a:rPr lang="en-US" sz="3200" dirty="0"/>
              <a:t> 1990), but with the constraints framed in </a:t>
            </a:r>
            <a:r>
              <a:rPr lang="en-US" sz="3200" dirty="0" smtClean="0"/>
              <a:t>statistical language</a:t>
            </a:r>
            <a:r>
              <a:rPr lang="en-US" sz="3200" dirty="0"/>
              <a:t>, and the focus put on a single dataset rather than the many connected </a:t>
            </a:r>
            <a:r>
              <a:rPr lang="en-US" sz="3200" dirty="0" smtClean="0"/>
              <a:t>datasets common </a:t>
            </a:r>
            <a:r>
              <a:rPr lang="en-US" sz="3200" dirty="0"/>
              <a:t>in relational </a:t>
            </a:r>
            <a:r>
              <a:rPr lang="en-US" sz="3200" dirty="0" smtClean="0"/>
              <a:t>databases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7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Melting data</a:t>
            </a:r>
            <a:endParaRPr lang="en-US" dirty="0"/>
          </a:p>
        </p:txBody>
      </p:sp>
      <p:pic>
        <p:nvPicPr>
          <p:cNvPr id="5" name="Picture 4" descr="Screen Shot 2016-09-28 at 2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40" y="1155700"/>
            <a:ext cx="4775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Live demo time</a:t>
            </a:r>
          </a:p>
          <a:p>
            <a:pPr lvl="1"/>
            <a:r>
              <a:rPr lang="en-US" dirty="0" smtClean="0"/>
              <a:t>Load the data via Tools -&gt; Import Dataset -&gt; From Text File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tour</a:t>
            </a:r>
          </a:p>
          <a:p>
            <a:pPr lvl="1"/>
            <a:r>
              <a:rPr lang="en-US" dirty="0" smtClean="0"/>
              <a:t>Using plot(data) to get a quick impression</a:t>
            </a:r>
          </a:p>
          <a:p>
            <a:pPr lvl="1"/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cleanedsurvey</a:t>
            </a:r>
            <a:r>
              <a:rPr lang="en-US" dirty="0"/>
              <a:t>, summary</a:t>
            </a:r>
            <a:r>
              <a:rPr lang="en-US" dirty="0" smtClean="0"/>
              <a:t>) for quick descriptive statistics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(“ggplot2”) # see the quotes?</a:t>
            </a:r>
          </a:p>
          <a:p>
            <a:pPr lvl="1"/>
            <a:r>
              <a:rPr lang="en-US" dirty="0" smtClean="0"/>
              <a:t>library(ggplot2) # see the lack of quotes?</a:t>
            </a:r>
          </a:p>
        </p:txBody>
      </p:sp>
    </p:spTree>
    <p:extLst>
      <p:ext uri="{BB962C8B-B14F-4D97-AF65-F5344CB8AC3E}">
        <p14:creationId xmlns:p14="http://schemas.microsoft.com/office/powerpoint/2010/main" val="416675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</a:p>
          <a:p>
            <a:r>
              <a:rPr lang="en-US" dirty="0" smtClean="0"/>
              <a:t>External graphic package</a:t>
            </a:r>
          </a:p>
          <a:p>
            <a:r>
              <a:rPr lang="en-US" dirty="0" smtClean="0"/>
              <a:t>Basic syntax:</a:t>
            </a:r>
          </a:p>
          <a:p>
            <a:pPr lvl="1"/>
            <a:r>
              <a:rPr lang="en-US" dirty="0" smtClean="0"/>
              <a:t>ggplot2(tell it what the data is…) + </a:t>
            </a:r>
            <a:r>
              <a:rPr lang="en-US" dirty="0" err="1" smtClean="0"/>
              <a:t>otheroptions</a:t>
            </a:r>
            <a:r>
              <a:rPr lang="en-US" dirty="0" smtClean="0"/>
              <a:t>() …</a:t>
            </a:r>
          </a:p>
          <a:p>
            <a:r>
              <a:rPr lang="en-US" dirty="0" smtClean="0"/>
              <a:t>These things layer together to make what you need</a:t>
            </a:r>
          </a:p>
          <a:p>
            <a:r>
              <a:rPr lang="en-US" dirty="0" smtClean="0"/>
              <a:t>Don’t try to memorize these options, just find references you like</a:t>
            </a:r>
          </a:p>
          <a:p>
            <a:r>
              <a:rPr lang="en-US" dirty="0" smtClean="0"/>
              <a:t>R syntax, particularly between packages, is ALL OVER THE PLACE. Don</a:t>
            </a:r>
            <a:r>
              <a:rPr lang="fr-FR" dirty="0" smtClean="0"/>
              <a:t>’</a:t>
            </a:r>
            <a:r>
              <a:rPr lang="en-US" dirty="0" smtClean="0"/>
              <a:t>t try, just copy/paste.</a:t>
            </a:r>
          </a:p>
        </p:txBody>
      </p:sp>
    </p:spTree>
    <p:extLst>
      <p:ext uri="{BB962C8B-B14F-4D97-AF65-F5344CB8AC3E}">
        <p14:creationId xmlns:p14="http://schemas.microsoft.com/office/powerpoint/2010/main" val="189738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I’m yakking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Download and install R	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cran.mtu.edu</a:t>
            </a:r>
            <a:r>
              <a:rPr lang="en-US" sz="2800" dirty="0" smtClean="0"/>
              <a:t>/</a:t>
            </a:r>
          </a:p>
          <a:p>
            <a:r>
              <a:rPr lang="en-US" sz="2800" dirty="0" smtClean="0"/>
              <a:t>Download </a:t>
            </a:r>
            <a:r>
              <a:rPr lang="en-US" sz="2800" dirty="0" err="1" smtClean="0"/>
              <a:t>Rstudio</a:t>
            </a:r>
            <a:endParaRPr lang="en-US" sz="2800" dirty="0" smtClean="0"/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www.rstudio.com</a:t>
            </a:r>
            <a:r>
              <a:rPr lang="en-US" sz="2800" dirty="0"/>
              <a:t>/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432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382001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(data = </a:t>
            </a:r>
            <a:r>
              <a:rPr lang="en-US" sz="2800" dirty="0" err="1"/>
              <a:t>cleanedsurvey</a:t>
            </a:r>
            <a:r>
              <a:rPr lang="en-US" sz="2800" dirty="0" smtClean="0"/>
              <a:t>) + </a:t>
            </a:r>
            <a:r>
              <a:rPr lang="en-US" sz="2800" dirty="0" err="1"/>
              <a:t>geom_histogram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 = Weight</a:t>
            </a:r>
            <a:r>
              <a:rPr lang="en-US" sz="2800" dirty="0" smtClean="0"/>
              <a:t>))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9655" y="1480207"/>
            <a:ext cx="884621" cy="75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138" y="1080097"/>
            <a:ext cx="2812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Make the </a:t>
            </a:r>
            <a:r>
              <a:rPr lang="en-US" sz="2000" dirty="0" err="1" smtClean="0"/>
              <a:t>ggplot</a:t>
            </a:r>
            <a:r>
              <a:rPr lang="en-US" sz="2000" dirty="0" smtClean="0"/>
              <a:t> object…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31862" y="1646621"/>
            <a:ext cx="306552" cy="66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9518" y="1277289"/>
            <a:ext cx="34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the </a:t>
            </a:r>
            <a:r>
              <a:rPr lang="en-US" dirty="0" err="1" smtClean="0"/>
              <a:t>data.frame</a:t>
            </a:r>
            <a:r>
              <a:rPr lang="en-US" dirty="0" smtClean="0"/>
              <a:t> variable name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0330" y="2172138"/>
            <a:ext cx="583325" cy="29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0330" y="1797551"/>
            <a:ext cx="298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+ to add graphic elements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64759" y="3109313"/>
            <a:ext cx="262758" cy="61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483359"/>
            <a:ext cx="213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a histogram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11788" y="37216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“aesthetic </a:t>
            </a:r>
            <a:r>
              <a:rPr lang="en-US" dirty="0"/>
              <a:t>mappings that describe how variables in the data are mapped to visual properties (aesthetics) of </a:t>
            </a:r>
            <a:r>
              <a:rPr lang="en-US" dirty="0" err="1"/>
              <a:t>geoms</a:t>
            </a:r>
            <a:r>
              <a:rPr lang="en-US" dirty="0" smtClean="0"/>
              <a:t>.”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17448" y="3109313"/>
            <a:ext cx="835572" cy="429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560848" y="3109314"/>
            <a:ext cx="692807" cy="293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52846" y="3088641"/>
            <a:ext cx="28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column where the</a:t>
            </a:r>
            <a:br>
              <a:rPr lang="en-US" dirty="0" smtClean="0"/>
            </a:br>
            <a:r>
              <a:rPr lang="en-US" dirty="0" smtClean="0"/>
              <a:t>data is that you want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(data = </a:t>
            </a:r>
            <a:r>
              <a:rPr lang="en-US" sz="2800" dirty="0" err="1"/>
              <a:t>cleanedsurvey</a:t>
            </a:r>
            <a:r>
              <a:rPr lang="en-US" sz="2800" dirty="0" smtClean="0"/>
              <a:t>) + </a:t>
            </a:r>
            <a:r>
              <a:rPr lang="en-US" sz="2800" dirty="0" err="1"/>
              <a:t>geom_histogram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 = Weight</a:t>
            </a:r>
            <a:r>
              <a:rPr lang="en-US" sz="2800" dirty="0" smtClean="0"/>
              <a:t>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02069" y="1524000"/>
            <a:ext cx="1646621" cy="75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828" y="1092623"/>
            <a:ext cx="262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data frame goes here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0330" y="2172138"/>
            <a:ext cx="583325" cy="29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0330" y="179755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+ to add stuff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411951" y="3109314"/>
            <a:ext cx="1" cy="543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2150" y="3841882"/>
            <a:ext cx="28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column where the</a:t>
            </a:r>
            <a:br>
              <a:rPr lang="en-US" dirty="0" smtClean="0"/>
            </a:br>
            <a:r>
              <a:rPr lang="en-US" dirty="0" smtClean="0"/>
              <a:t>data is that you want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0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 of 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restricted number of columns keeps our own results and work tidier.</a:t>
            </a:r>
          </a:p>
          <a:p>
            <a:r>
              <a:rPr lang="en-US" dirty="0" smtClean="0"/>
              <a:t>For example, just trying to get the average weight for all… we can just use mean(</a:t>
            </a:r>
            <a:r>
              <a:rPr lang="en-US" dirty="0" err="1" smtClean="0"/>
              <a:t>cleanedsurvey$Weight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We don’t have to reshape, melt, or combine things.</a:t>
            </a:r>
          </a:p>
          <a:p>
            <a:r>
              <a:rPr lang="en-US" dirty="0" smtClean="0"/>
              <a:t>We can also split the data apart in ways that make sense.</a:t>
            </a:r>
          </a:p>
          <a:p>
            <a:r>
              <a:rPr lang="en-US" dirty="0" smtClean="0"/>
              <a:t>A little more like database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data file from the spreadsheets lesson at Data Carpentry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www.datacarpentry.org</a:t>
            </a:r>
            <a:r>
              <a:rPr lang="en-US" dirty="0"/>
              <a:t>/spreadsheet-ecology-lesson</a:t>
            </a:r>
            <a:r>
              <a:rPr lang="en-US" dirty="0" smtClean="0"/>
              <a:t>/</a:t>
            </a:r>
          </a:p>
          <a:p>
            <a:r>
              <a:rPr lang="en-US" dirty="0" smtClean="0"/>
              <a:t>My R graphics reference was </a:t>
            </a:r>
            <a:r>
              <a:rPr lang="en-US" i="1" dirty="0" smtClean="0"/>
              <a:t>R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R does</a:t>
            </a:r>
          </a:p>
          <a:p>
            <a:r>
              <a:rPr lang="en-US" dirty="0" smtClean="0"/>
              <a:t>Many of the headaches about R are with just trying to reshape the data into something that the functions are expecting.</a:t>
            </a:r>
          </a:p>
          <a:p>
            <a:r>
              <a:rPr lang="en-US" dirty="0" smtClean="0"/>
              <a:t>But if you can start with this design from the beginning, you’ll save yourself some headaches.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versus 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409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versus 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2303535" y="914706"/>
            <a:ext cx="4193615" cy="1299605"/>
          </a:xfrm>
          <a:prstGeom prst="roundRect">
            <a:avLst/>
          </a:prstGeom>
          <a:ln w="76200" cmpd="sng">
            <a:solidFill>
              <a:srgbClr val="AD01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will get your analysis done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400343" y="2214311"/>
            <a:ext cx="14766" cy="119715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7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644101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Playing with a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ndownloader.figshare.com</a:t>
            </a:r>
            <a:r>
              <a:rPr lang="en-US" dirty="0"/>
              <a:t>/files/</a:t>
            </a:r>
            <a:r>
              <a:rPr lang="en-US" dirty="0" smtClean="0"/>
              <a:t>2252083</a:t>
            </a:r>
          </a:p>
          <a:p>
            <a:r>
              <a:rPr lang="en-US" dirty="0" smtClean="0"/>
              <a:t>Open this file in your spreadsheet program of choice.</a:t>
            </a:r>
          </a:p>
          <a:p>
            <a:r>
              <a:rPr lang="en-US" dirty="0" smtClean="0"/>
              <a:t>We’ve got several tables per sheet, formatted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196186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reformatting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905788" cy="3886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Pair up or work with 1-2 other people</a:t>
            </a:r>
          </a:p>
          <a:p>
            <a:r>
              <a:rPr lang="en-US" sz="3200" dirty="0" smtClean="0"/>
              <a:t>Play around with the spreadsheet</a:t>
            </a:r>
          </a:p>
          <a:p>
            <a:r>
              <a:rPr lang="en-US" sz="3200" dirty="0" smtClean="0"/>
              <a:t>Think about how you can reorganize this into a single sheet</a:t>
            </a:r>
          </a:p>
          <a:p>
            <a:pPr lvl="1"/>
            <a:r>
              <a:rPr lang="en-US" sz="3000" dirty="0" smtClean="0"/>
              <a:t>Determine the new column headers</a:t>
            </a:r>
          </a:p>
          <a:p>
            <a:pPr lvl="1"/>
            <a:r>
              <a:rPr lang="en-US" sz="3000" dirty="0" smtClean="0"/>
              <a:t>Make a new tab and start moving the data over</a:t>
            </a:r>
          </a:p>
          <a:p>
            <a:r>
              <a:rPr lang="en-US" sz="3200" dirty="0" smtClean="0"/>
              <a:t>Green </a:t>
            </a:r>
            <a:r>
              <a:rPr lang="en-US" sz="3200" dirty="0" err="1" smtClean="0"/>
              <a:t>stickies</a:t>
            </a:r>
            <a:r>
              <a:rPr lang="en-US" sz="3200" dirty="0" smtClean="0"/>
              <a:t> up when done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16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you discover about the spreadsheet?</a:t>
            </a:r>
          </a:p>
        </p:txBody>
      </p:sp>
    </p:spTree>
    <p:extLst>
      <p:ext uri="{BB962C8B-B14F-4D97-AF65-F5344CB8AC3E}">
        <p14:creationId xmlns:p14="http://schemas.microsoft.com/office/powerpoint/2010/main" val="61903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was your strategy for reorganization?</a:t>
            </a:r>
          </a:p>
          <a:p>
            <a:r>
              <a:rPr lang="en-US" sz="3200" dirty="0" smtClean="0"/>
              <a:t>What were the column headers that you selected?</a:t>
            </a:r>
          </a:p>
        </p:txBody>
      </p:sp>
    </p:spTree>
    <p:extLst>
      <p:ext uri="{BB962C8B-B14F-4D97-AF65-F5344CB8AC3E}">
        <p14:creationId xmlns:p14="http://schemas.microsoft.com/office/powerpoint/2010/main" val="196400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13964</TotalTime>
  <Words>781</Words>
  <Application>Microsoft Macintosh PowerPoint</Application>
  <PresentationFormat>On-screen Show (4:3)</PresentationFormat>
  <Paragraphs>104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Making Tidy Data</vt:lpstr>
      <vt:lpstr>While I’m yakking</vt:lpstr>
      <vt:lpstr>Why do we care?</vt:lpstr>
      <vt:lpstr>Humans versus R</vt:lpstr>
      <vt:lpstr>Humans versus R</vt:lpstr>
      <vt:lpstr>Playing with a spreadsheet</vt:lpstr>
      <vt:lpstr>Try reformatting it</vt:lpstr>
      <vt:lpstr>Discussion</vt:lpstr>
      <vt:lpstr>Discussion</vt:lpstr>
      <vt:lpstr>Discussion</vt:lpstr>
      <vt:lpstr>All snark aside</vt:lpstr>
      <vt:lpstr>What is tidy data?</vt:lpstr>
      <vt:lpstr>Semantic groups</vt:lpstr>
      <vt:lpstr>Semantic groups</vt:lpstr>
      <vt:lpstr>The tidy* version</vt:lpstr>
      <vt:lpstr>Why this feels like a database</vt:lpstr>
      <vt:lpstr>Melting data</vt:lpstr>
      <vt:lpstr>But I just want to make a graph</vt:lpstr>
      <vt:lpstr>But I just want to make a graph</vt:lpstr>
      <vt:lpstr>But I just want to make a graph</vt:lpstr>
      <vt:lpstr>But I just want to make a graph</vt:lpstr>
      <vt:lpstr>The joy of tidy</vt:lpstr>
      <vt:lpstr>Acknowledgments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Tidy Data</dc:title>
  <dc:creator>Elizabeth Wickes</dc:creator>
  <cp:lastModifiedBy>Elizabeth Wickes</cp:lastModifiedBy>
  <cp:revision>80</cp:revision>
  <dcterms:created xsi:type="dcterms:W3CDTF">2016-09-28T15:00:30Z</dcterms:created>
  <dcterms:modified xsi:type="dcterms:W3CDTF">2016-10-18T23:15:53Z</dcterms:modified>
</cp:coreProperties>
</file>