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58" r:id="rId4"/>
    <p:sldId id="260" r:id="rId5"/>
    <p:sldId id="261" r:id="rId6"/>
    <p:sldId id="268" r:id="rId7"/>
    <p:sldId id="269" r:id="rId8"/>
    <p:sldId id="270" r:id="rId9"/>
    <p:sldId id="276" r:id="rId10"/>
    <p:sldId id="277" r:id="rId11"/>
    <p:sldId id="262" r:id="rId12"/>
    <p:sldId id="257" r:id="rId13"/>
    <p:sldId id="263" r:id="rId14"/>
    <p:sldId id="265" r:id="rId15"/>
    <p:sldId id="264" r:id="rId16"/>
    <p:sldId id="266" r:id="rId17"/>
    <p:sldId id="267" r:id="rId18"/>
    <p:sldId id="271" r:id="rId19"/>
    <p:sldId id="278" r:id="rId20"/>
    <p:sldId id="279" r:id="rId21"/>
    <p:sldId id="280" r:id="rId22"/>
    <p:sldId id="273" r:id="rId23"/>
    <p:sldId id="27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3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0D65-C64D-44FB-9152-4CC2DE0C9198}" type="datetime1">
              <a:rPr lang="en-US" smtClean="0"/>
              <a:pPr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5EB0-D091-417E-ACD5-D65E1C7D8524}" type="datetime1">
              <a:rPr lang="en-US" smtClean="0"/>
              <a:pPr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09F9-C7D6-4C52-A7E8-5101239A0BA2}" type="datetime1">
              <a:rPr lang="en-US" smtClean="0"/>
              <a:pPr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64A4-35FB-42B6-9183-2C0CE0E36649}" type="datetime1">
              <a:rPr lang="en-US" smtClean="0"/>
              <a:pPr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83B9-6ECA-47FA-93CF-B124A0FAC208}" type="datetime1">
              <a:rPr lang="en-US" smtClean="0"/>
              <a:pPr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F66B-9476-4BB3-85E9-E01854F07F90}" type="datetime1">
              <a:rPr lang="en-US" smtClean="0"/>
              <a:pPr/>
              <a:t>10/17/16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3FBD-8F7D-4F85-8085-67BFDB05CB71}" type="datetime1">
              <a:rPr lang="en-US" smtClean="0"/>
              <a:pPr/>
              <a:t>10/17/16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89A-1220-4441-8676-44A034051BFD}" type="datetime1">
              <a:rPr lang="en-US" smtClean="0"/>
              <a:pPr/>
              <a:t>10/17/16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A266-E364-4B5E-98DD-432668182E1E}" type="datetime1">
              <a:rPr lang="en-US" smtClean="0"/>
              <a:pPr/>
              <a:t>10/17/16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2040-9975-4642-A906-1DF87F8BE202}" type="datetime1">
              <a:rPr lang="en-US" smtClean="0"/>
              <a:pPr/>
              <a:t>10/17/16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B4A-BA08-4841-AB08-A0D822ABC34D}" type="datetime1">
              <a:rPr lang="en-US" smtClean="0"/>
              <a:pPr/>
              <a:t>10/17/16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5D48070-6A81-47D0-9810-1540B9FEFF61}" type="datetime1">
              <a:rPr lang="en-US" smtClean="0"/>
              <a:pPr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905788" cy="1524000"/>
          </a:xfrm>
        </p:spPr>
        <p:txBody>
          <a:bodyPr/>
          <a:lstStyle/>
          <a:p>
            <a:r>
              <a:rPr lang="en-US" dirty="0" smtClean="0"/>
              <a:t>Making Tidy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1371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Elizabeth Wickes, @</a:t>
            </a:r>
            <a:r>
              <a:rPr lang="en-US" dirty="0" err="1" smtClean="0"/>
              <a:t>elliewix</a:t>
            </a:r>
            <a:endParaRPr lang="en-US" dirty="0"/>
          </a:p>
          <a:p>
            <a:r>
              <a:rPr lang="en-US" dirty="0" smtClean="0"/>
              <a:t>Data </a:t>
            </a:r>
            <a:r>
              <a:rPr lang="en-US" dirty="0" err="1" smtClean="0"/>
              <a:t>Curation</a:t>
            </a:r>
            <a:r>
              <a:rPr lang="en-US" dirty="0" smtClean="0"/>
              <a:t> Specialist</a:t>
            </a:r>
          </a:p>
          <a:p>
            <a:r>
              <a:rPr lang="en-US" dirty="0" smtClean="0"/>
              <a:t>Research Data Service, University of Illinois</a:t>
            </a:r>
            <a:endParaRPr lang="en-US" dirty="0"/>
          </a:p>
        </p:txBody>
      </p:sp>
      <p:pic>
        <p:nvPicPr>
          <p:cNvPr id="4" name="Picture 3" descr="Screen Shot 2016-10-17 at 11.33.1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305" y="2118738"/>
            <a:ext cx="68072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799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How would adding the 2014 data impact your design choices?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76003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</a:t>
            </a:r>
            <a:r>
              <a:rPr lang="en-US" dirty="0" err="1" smtClean="0"/>
              <a:t>snark</a:t>
            </a:r>
            <a:r>
              <a:rPr lang="en-US" dirty="0" smtClean="0"/>
              <a:t> aside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Setting up your data file to play nicely with what R expects will save you time and usually means that your format will flexible moving forward.</a:t>
            </a:r>
          </a:p>
          <a:p>
            <a:r>
              <a:rPr lang="en-US" sz="3600" dirty="0" smtClean="0"/>
              <a:t>We’re going to explore what the tidy data format is in this workshop.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00229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tidy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Wickham, Hadley. (August, 2014). “Tidy Data.” </a:t>
            </a:r>
            <a:r>
              <a:rPr lang="en-US" i="1" dirty="0" smtClean="0"/>
              <a:t>Journal of Statistical Software,</a:t>
            </a:r>
            <a:r>
              <a:rPr lang="en-US" dirty="0" smtClean="0"/>
              <a:t> 10(59).</a:t>
            </a:r>
          </a:p>
          <a:p>
            <a:r>
              <a:rPr lang="en-US" dirty="0" smtClean="0"/>
              <a:t>Don’t describe data in terms of rows and columns.</a:t>
            </a:r>
          </a:p>
          <a:p>
            <a:r>
              <a:rPr lang="en-US" dirty="0" smtClean="0"/>
              <a:t>Data consists of:</a:t>
            </a:r>
          </a:p>
          <a:p>
            <a:pPr lvl="1"/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Observations</a:t>
            </a:r>
          </a:p>
          <a:p>
            <a:pPr lvl="1"/>
            <a:r>
              <a:rPr lang="en-US" dirty="0" smtClean="0"/>
              <a:t>Values (at the intersection of variables and observations)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720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groups</a:t>
            </a:r>
            <a:endParaRPr lang="en-US" dirty="0"/>
          </a:p>
        </p:txBody>
      </p:sp>
      <p:pic>
        <p:nvPicPr>
          <p:cNvPr id="4" name="Picture 3" descr="Screen Shot 2016-09-28 at 11.01.3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430" y="1378410"/>
            <a:ext cx="6527800" cy="34163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942588" y="1378410"/>
            <a:ext cx="3174744" cy="497156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90142" y="1626987"/>
            <a:ext cx="1914875" cy="1311891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72752" y="3332535"/>
            <a:ext cx="4571047" cy="497156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73323" y="3581113"/>
            <a:ext cx="1575252" cy="849358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871208" y="871325"/>
            <a:ext cx="4400343" cy="2709787"/>
          </a:xfrm>
          <a:custGeom>
            <a:avLst/>
            <a:gdLst>
              <a:gd name="connsiteX0" fmla="*/ 4947439 w 4947439"/>
              <a:gd name="connsiteY0" fmla="*/ 423360 h 2889655"/>
              <a:gd name="connsiteX1" fmla="*/ 2407644 w 4947439"/>
              <a:gd name="connsiteY1" fmla="*/ 9849 h 2889655"/>
              <a:gd name="connsiteX2" fmla="*/ 15512 w 4947439"/>
              <a:gd name="connsiteY2" fmla="*/ 792566 h 2889655"/>
              <a:gd name="connsiteX3" fmla="*/ 1314942 w 4947439"/>
              <a:gd name="connsiteY3" fmla="*/ 2889655 h 2889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7439" h="2889655">
                <a:moveTo>
                  <a:pt x="4947439" y="423360"/>
                </a:moveTo>
                <a:cubicBezTo>
                  <a:pt x="4088535" y="185837"/>
                  <a:pt x="3229632" y="-51685"/>
                  <a:pt x="2407644" y="9849"/>
                </a:cubicBezTo>
                <a:cubicBezTo>
                  <a:pt x="1585656" y="71383"/>
                  <a:pt x="197629" y="312598"/>
                  <a:pt x="15512" y="792566"/>
                </a:cubicBezTo>
                <a:cubicBezTo>
                  <a:pt x="-166605" y="1272534"/>
                  <a:pt x="1314942" y="2889655"/>
                  <a:pt x="1314942" y="2889655"/>
                </a:cubicBezTo>
              </a:path>
            </a:pathLst>
          </a:custGeom>
          <a:ln w="76200" cmpd="sng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4237914" y="2348150"/>
            <a:ext cx="1801482" cy="871326"/>
          </a:xfrm>
          <a:custGeom>
            <a:avLst/>
            <a:gdLst>
              <a:gd name="connsiteX0" fmla="*/ 0 w 1801482"/>
              <a:gd name="connsiteY0" fmla="*/ 0 h 871326"/>
              <a:gd name="connsiteX1" fmla="*/ 1328962 w 1801482"/>
              <a:gd name="connsiteY1" fmla="*/ 280596 h 871326"/>
              <a:gd name="connsiteX2" fmla="*/ 1801482 w 1801482"/>
              <a:gd name="connsiteY2" fmla="*/ 871326 h 87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1482" h="871326">
                <a:moveTo>
                  <a:pt x="0" y="0"/>
                </a:moveTo>
                <a:cubicBezTo>
                  <a:pt x="514357" y="67687"/>
                  <a:pt x="1028715" y="135375"/>
                  <a:pt x="1328962" y="280596"/>
                </a:cubicBezTo>
                <a:cubicBezTo>
                  <a:pt x="1629209" y="425817"/>
                  <a:pt x="1715345" y="648571"/>
                  <a:pt x="1801482" y="871326"/>
                </a:cubicBezTo>
              </a:path>
            </a:pathLst>
          </a:custGeom>
          <a:ln w="76200" cmpd="sng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14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What are the nouns that we see?</a:t>
            </a:r>
          </a:p>
          <a:p>
            <a:pPr lvl="1"/>
            <a:r>
              <a:rPr lang="en-US" sz="3200" dirty="0" smtClean="0"/>
              <a:t>Humans (names – text codes)</a:t>
            </a:r>
          </a:p>
          <a:p>
            <a:pPr lvl="1"/>
            <a:r>
              <a:rPr lang="en-US" sz="3200" dirty="0" smtClean="0"/>
              <a:t>Treatments (text codes)</a:t>
            </a:r>
          </a:p>
          <a:p>
            <a:pPr lvl="1"/>
            <a:r>
              <a:rPr lang="en-US" sz="3200" dirty="0" smtClean="0"/>
              <a:t>Results (numerical)</a:t>
            </a:r>
          </a:p>
          <a:p>
            <a:r>
              <a:rPr lang="en-US" sz="3400" dirty="0" smtClean="0"/>
              <a:t>These are now our columns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703387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tidy* version</a:t>
            </a:r>
            <a:endParaRPr lang="en-US" dirty="0"/>
          </a:p>
        </p:txBody>
      </p:sp>
      <p:pic>
        <p:nvPicPr>
          <p:cNvPr id="3" name="Picture 2" descr="Screen Shot 2016-09-28 at 11.08.5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000" y="2073970"/>
            <a:ext cx="4025900" cy="22987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59266" y="686835"/>
            <a:ext cx="4493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Each variable forms a column</a:t>
            </a:r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 flipH="1">
            <a:off x="2524611" y="1210055"/>
            <a:ext cx="1281424" cy="1027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</p:cNvCxnSpPr>
          <p:nvPr/>
        </p:nvCxnSpPr>
        <p:spPr>
          <a:xfrm>
            <a:off x="3806035" y="1210055"/>
            <a:ext cx="342864" cy="1027374"/>
          </a:xfrm>
          <a:prstGeom prst="straightConnector1">
            <a:avLst/>
          </a:prstGeom>
          <a:ln>
            <a:solidFill>
              <a:srgbClr val="AD010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</p:cNvCxnSpPr>
          <p:nvPr/>
        </p:nvCxnSpPr>
        <p:spPr>
          <a:xfrm>
            <a:off x="3806035" y="1210055"/>
            <a:ext cx="1391267" cy="1027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 rot="16200000">
            <a:off x="-254050" y="2719854"/>
            <a:ext cx="267252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Each observation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forms </a:t>
            </a:r>
            <a:r>
              <a:rPr lang="en-US" sz="2800" dirty="0"/>
              <a:t>a row.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82889" y="4401529"/>
            <a:ext cx="402330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Each type of observational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unit </a:t>
            </a:r>
            <a:r>
              <a:rPr lang="en-US" sz="2800" dirty="0"/>
              <a:t>forms a table.</a:t>
            </a:r>
          </a:p>
        </p:txBody>
      </p:sp>
      <p:cxnSp>
        <p:nvCxnSpPr>
          <p:cNvPr id="15" name="Straight Arrow Connector 14"/>
          <p:cNvCxnSpPr>
            <a:stCxn id="13" idx="0"/>
          </p:cNvCxnSpPr>
          <p:nvPr/>
        </p:nvCxnSpPr>
        <p:spPr>
          <a:xfrm flipH="1" flipV="1">
            <a:off x="5640707" y="3603450"/>
            <a:ext cx="1253836" cy="7980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816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8496438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this feels like a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This is </a:t>
            </a:r>
            <a:r>
              <a:rPr lang="en-US" sz="3200" dirty="0" err="1"/>
              <a:t>Codd’s</a:t>
            </a:r>
            <a:r>
              <a:rPr lang="en-US" sz="3200" dirty="0"/>
              <a:t> 3rd normal form (</a:t>
            </a:r>
            <a:r>
              <a:rPr lang="en-US" sz="3200" dirty="0" err="1"/>
              <a:t>Codd</a:t>
            </a:r>
            <a:r>
              <a:rPr lang="en-US" sz="3200" dirty="0"/>
              <a:t> 1990), but with the constraints framed in </a:t>
            </a:r>
            <a:r>
              <a:rPr lang="en-US" sz="3200" dirty="0" smtClean="0"/>
              <a:t>statistical language</a:t>
            </a:r>
            <a:r>
              <a:rPr lang="en-US" sz="3200" dirty="0"/>
              <a:t>, and the focus put on a single dataset rather than the many connected </a:t>
            </a:r>
            <a:r>
              <a:rPr lang="en-US" sz="3200" dirty="0" smtClean="0"/>
              <a:t>datasets common </a:t>
            </a:r>
            <a:r>
              <a:rPr lang="en-US" sz="3200" dirty="0"/>
              <a:t>in relational </a:t>
            </a:r>
            <a:r>
              <a:rPr lang="en-US" sz="3200" dirty="0" smtClean="0"/>
              <a:t>databases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6744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Melting data</a:t>
            </a:r>
            <a:endParaRPr lang="en-US" dirty="0"/>
          </a:p>
        </p:txBody>
      </p:sp>
      <p:pic>
        <p:nvPicPr>
          <p:cNvPr id="5" name="Picture 4" descr="Screen Shot 2016-09-28 at 2.47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340" y="1155700"/>
            <a:ext cx="47752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445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8382000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But I just want to make a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up </a:t>
            </a:r>
            <a:r>
              <a:rPr lang="en-US" dirty="0" err="1" smtClean="0"/>
              <a:t>Rstudio</a:t>
            </a:r>
            <a:endParaRPr lang="en-US" dirty="0" smtClean="0"/>
          </a:p>
          <a:p>
            <a:r>
              <a:rPr lang="en-US" dirty="0" smtClean="0"/>
              <a:t>Live demo time</a:t>
            </a:r>
          </a:p>
          <a:p>
            <a:pPr lvl="1"/>
            <a:r>
              <a:rPr lang="en-US" dirty="0" smtClean="0"/>
              <a:t>Load the data via Tools -&gt; Import Dataset -&gt; From Text File</a:t>
            </a:r>
          </a:p>
          <a:p>
            <a:pPr lvl="1"/>
            <a:r>
              <a:rPr lang="en-US" dirty="0" err="1" smtClean="0"/>
              <a:t>Rstudio</a:t>
            </a:r>
            <a:r>
              <a:rPr lang="en-US" dirty="0" smtClean="0"/>
              <a:t> tour</a:t>
            </a:r>
          </a:p>
          <a:p>
            <a:pPr lvl="1"/>
            <a:r>
              <a:rPr lang="en-US" dirty="0" smtClean="0"/>
              <a:t>Using plot(data) to get a quick impression</a:t>
            </a:r>
          </a:p>
          <a:p>
            <a:pPr lvl="1"/>
            <a:r>
              <a:rPr lang="en-US" dirty="0" err="1"/>
              <a:t>sapply</a:t>
            </a:r>
            <a:r>
              <a:rPr lang="en-US" dirty="0"/>
              <a:t>(</a:t>
            </a:r>
            <a:r>
              <a:rPr lang="en-US" dirty="0" err="1"/>
              <a:t>cleanedsurvey</a:t>
            </a:r>
            <a:r>
              <a:rPr lang="en-US" dirty="0"/>
              <a:t>, summary</a:t>
            </a:r>
            <a:r>
              <a:rPr lang="en-US" dirty="0" smtClean="0"/>
              <a:t>) for quick descriptive statistics</a:t>
            </a:r>
          </a:p>
          <a:p>
            <a:pPr lvl="1"/>
            <a:r>
              <a:rPr lang="en-US" dirty="0" err="1" smtClean="0"/>
              <a:t>install.packages</a:t>
            </a:r>
            <a:r>
              <a:rPr lang="en-US" dirty="0" smtClean="0"/>
              <a:t>(“ggplot2”) # see the quotes?</a:t>
            </a:r>
          </a:p>
          <a:p>
            <a:pPr lvl="1"/>
            <a:r>
              <a:rPr lang="en-US" dirty="0" smtClean="0"/>
              <a:t>library(ggplot2) # see the lack of quotes?</a:t>
            </a:r>
          </a:p>
        </p:txBody>
      </p:sp>
    </p:spTree>
    <p:extLst>
      <p:ext uri="{BB962C8B-B14F-4D97-AF65-F5344CB8AC3E}">
        <p14:creationId xmlns:p14="http://schemas.microsoft.com/office/powerpoint/2010/main" val="4166752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8382000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But I just want to make a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ggplot2</a:t>
            </a:r>
          </a:p>
          <a:p>
            <a:r>
              <a:rPr lang="en-US" dirty="0" smtClean="0"/>
              <a:t>External graphic package</a:t>
            </a:r>
          </a:p>
          <a:p>
            <a:r>
              <a:rPr lang="en-US" dirty="0" smtClean="0"/>
              <a:t>Basic syntax:</a:t>
            </a:r>
          </a:p>
          <a:p>
            <a:pPr lvl="1"/>
            <a:r>
              <a:rPr lang="en-US" dirty="0" smtClean="0"/>
              <a:t>ggplot2(tell it what the data is…) + </a:t>
            </a:r>
            <a:r>
              <a:rPr lang="en-US" dirty="0" err="1" smtClean="0"/>
              <a:t>otheroptions</a:t>
            </a:r>
            <a:r>
              <a:rPr lang="en-US" dirty="0" smtClean="0"/>
              <a:t>() …</a:t>
            </a:r>
          </a:p>
          <a:p>
            <a:r>
              <a:rPr lang="en-US" dirty="0" smtClean="0"/>
              <a:t>These things layer together to make what you need</a:t>
            </a:r>
          </a:p>
          <a:p>
            <a:r>
              <a:rPr lang="en-US" dirty="0" smtClean="0"/>
              <a:t>Don’t try to memorize these options, just find references you like</a:t>
            </a:r>
          </a:p>
          <a:p>
            <a:r>
              <a:rPr lang="en-US" dirty="0" smtClean="0"/>
              <a:t>R syntax, particularly between packages, is ALL OVER THE PLACE. Don</a:t>
            </a:r>
            <a:r>
              <a:rPr lang="fr-FR" dirty="0" smtClean="0"/>
              <a:t>’</a:t>
            </a:r>
            <a:r>
              <a:rPr lang="en-US" dirty="0" smtClean="0"/>
              <a:t>t try, just copy/paste.</a:t>
            </a:r>
          </a:p>
        </p:txBody>
      </p:sp>
    </p:spTree>
    <p:extLst>
      <p:ext uri="{BB962C8B-B14F-4D97-AF65-F5344CB8AC3E}">
        <p14:creationId xmlns:p14="http://schemas.microsoft.com/office/powerpoint/2010/main" val="1897382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I’m yakking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Download and install R	</a:t>
            </a:r>
          </a:p>
          <a:p>
            <a:pPr lvl="1"/>
            <a:r>
              <a:rPr lang="en-US" sz="2800" dirty="0"/>
              <a:t>https://</a:t>
            </a:r>
            <a:r>
              <a:rPr lang="en-US" sz="2800" dirty="0" err="1"/>
              <a:t>cran.mtu.edu</a:t>
            </a:r>
            <a:r>
              <a:rPr lang="en-US" sz="2800" dirty="0" smtClean="0"/>
              <a:t>/</a:t>
            </a:r>
          </a:p>
          <a:p>
            <a:r>
              <a:rPr lang="en-US" sz="2800" dirty="0" smtClean="0"/>
              <a:t>Download </a:t>
            </a:r>
            <a:r>
              <a:rPr lang="en-US" sz="2800" dirty="0" err="1" smtClean="0"/>
              <a:t>Rstudio</a:t>
            </a:r>
            <a:endParaRPr lang="en-US" sz="2800" dirty="0" smtClean="0"/>
          </a:p>
          <a:p>
            <a:pPr lvl="1"/>
            <a:r>
              <a:rPr lang="en-US" sz="2800" dirty="0"/>
              <a:t>https://</a:t>
            </a:r>
            <a:r>
              <a:rPr lang="en-US" sz="2800" dirty="0" err="1"/>
              <a:t>www.rstudio.com</a:t>
            </a:r>
            <a:r>
              <a:rPr lang="en-US" sz="2800" dirty="0"/>
              <a:t>/</a:t>
            </a:r>
            <a:endParaRPr lang="en-US" sz="2800" dirty="0" smtClean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04326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4572000"/>
            <a:ext cx="8382001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But I just want to make a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ggplot</a:t>
            </a:r>
            <a:r>
              <a:rPr lang="en-US" sz="2800" dirty="0"/>
              <a:t>(data = </a:t>
            </a:r>
            <a:r>
              <a:rPr lang="en-US" sz="2800" dirty="0" err="1"/>
              <a:t>cleanedsurvey</a:t>
            </a:r>
            <a:r>
              <a:rPr lang="en-US" sz="2800" dirty="0" smtClean="0"/>
              <a:t>) + </a:t>
            </a:r>
            <a:r>
              <a:rPr lang="en-US" sz="2800" dirty="0" err="1"/>
              <a:t>geom_histogram</a:t>
            </a:r>
            <a:r>
              <a:rPr lang="en-US" sz="2800" dirty="0"/>
              <a:t>(</a:t>
            </a:r>
            <a:r>
              <a:rPr lang="en-US" sz="2800" dirty="0" err="1"/>
              <a:t>aes</a:t>
            </a:r>
            <a:r>
              <a:rPr lang="en-US" sz="2800" dirty="0"/>
              <a:t>(x = Weight</a:t>
            </a:r>
            <a:r>
              <a:rPr lang="en-US" sz="2800" dirty="0" smtClean="0"/>
              <a:t>))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19655" y="1480207"/>
            <a:ext cx="884621" cy="7532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0138" y="1080097"/>
            <a:ext cx="2812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Make the </a:t>
            </a:r>
            <a:r>
              <a:rPr lang="en-US" sz="2000" dirty="0" err="1" smtClean="0"/>
              <a:t>ggplot</a:t>
            </a:r>
            <a:r>
              <a:rPr lang="en-US" sz="2000" dirty="0" smtClean="0"/>
              <a:t> object…</a:t>
            </a:r>
            <a:endParaRPr lang="en-US" sz="20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431862" y="1646621"/>
            <a:ext cx="306552" cy="6656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19518" y="1277289"/>
            <a:ext cx="3446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 the </a:t>
            </a:r>
            <a:r>
              <a:rPr lang="en-US" dirty="0" err="1" smtClean="0"/>
              <a:t>data.frame</a:t>
            </a:r>
            <a:r>
              <a:rPr lang="en-US" dirty="0" smtClean="0"/>
              <a:t> variable name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670330" y="2172138"/>
            <a:ext cx="583325" cy="292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70330" y="1797551"/>
            <a:ext cx="2987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+ to add graphic elements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564759" y="3109313"/>
            <a:ext cx="262758" cy="612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0" y="3483359"/>
            <a:ext cx="2134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want a histogram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211788" y="372167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“aesthetic </a:t>
            </a:r>
            <a:r>
              <a:rPr lang="en-US" dirty="0"/>
              <a:t>mappings that describe how variables in the data are mapped to visual properties (aesthetics) of </a:t>
            </a:r>
            <a:r>
              <a:rPr lang="en-US" dirty="0" err="1"/>
              <a:t>geoms</a:t>
            </a:r>
            <a:r>
              <a:rPr lang="en-US" dirty="0" smtClean="0"/>
              <a:t>.”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217448" y="3109313"/>
            <a:ext cx="835572" cy="4291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5560848" y="3109314"/>
            <a:ext cx="692807" cy="293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52846" y="3088641"/>
            <a:ext cx="2819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 of column where the</a:t>
            </a:r>
            <a:br>
              <a:rPr lang="en-US" dirty="0" smtClean="0"/>
            </a:br>
            <a:r>
              <a:rPr lang="en-US" dirty="0" smtClean="0"/>
              <a:t>data is that you want to 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8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8382000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But I just want to make a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ggplot</a:t>
            </a:r>
            <a:r>
              <a:rPr lang="en-US" sz="2800" dirty="0"/>
              <a:t>(data = </a:t>
            </a:r>
            <a:r>
              <a:rPr lang="en-US" sz="2800" dirty="0" err="1"/>
              <a:t>cleanedsurvey</a:t>
            </a:r>
            <a:r>
              <a:rPr lang="en-US" sz="2800" dirty="0" smtClean="0"/>
              <a:t>) + </a:t>
            </a:r>
            <a:r>
              <a:rPr lang="en-US" sz="2800" dirty="0" err="1"/>
              <a:t>geom_histogram</a:t>
            </a:r>
            <a:r>
              <a:rPr lang="en-US" sz="2800" dirty="0"/>
              <a:t>(</a:t>
            </a:r>
            <a:r>
              <a:rPr lang="en-US" sz="2800" dirty="0" err="1"/>
              <a:t>aes</a:t>
            </a:r>
            <a:r>
              <a:rPr lang="en-US" sz="2800" dirty="0"/>
              <a:t>(x = Weight</a:t>
            </a:r>
            <a:r>
              <a:rPr lang="en-US" sz="2800" dirty="0" smtClean="0"/>
              <a:t>))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102069" y="1524000"/>
            <a:ext cx="1646621" cy="7532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86828" y="1092623"/>
            <a:ext cx="2622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Your data frame goes here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670330" y="2172138"/>
            <a:ext cx="583325" cy="292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70330" y="1797551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+ to add stuff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5411951" y="3109314"/>
            <a:ext cx="1" cy="5430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002150" y="3841882"/>
            <a:ext cx="2819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 of column where the</a:t>
            </a:r>
            <a:br>
              <a:rPr lang="en-US" dirty="0" smtClean="0"/>
            </a:br>
            <a:r>
              <a:rPr lang="en-US" dirty="0" smtClean="0"/>
              <a:t>data is that you want to 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203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joy of tidy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Having a restricted number of columns keeps our own results and work tidier.</a:t>
            </a:r>
          </a:p>
          <a:p>
            <a:r>
              <a:rPr lang="en-US" dirty="0" smtClean="0"/>
              <a:t>For example, just trying to get the average weight for all… we can just use mean(</a:t>
            </a:r>
            <a:r>
              <a:rPr lang="en-US" dirty="0" err="1" smtClean="0"/>
              <a:t>cleanedsurvey$Weight</a:t>
            </a:r>
            <a:r>
              <a:rPr lang="en-US" dirty="0" smtClean="0"/>
              <a:t>). </a:t>
            </a:r>
          </a:p>
          <a:p>
            <a:r>
              <a:rPr lang="en-US" dirty="0" smtClean="0"/>
              <a:t>We don’t have to reshape, melt, or combine things.</a:t>
            </a:r>
          </a:p>
          <a:p>
            <a:r>
              <a:rPr lang="en-US" dirty="0" smtClean="0"/>
              <a:t>We can also split the data apart in ways that make sense.</a:t>
            </a:r>
          </a:p>
          <a:p>
            <a:r>
              <a:rPr lang="en-US" dirty="0" smtClean="0"/>
              <a:t>A little more like database queries.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243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 data file from the spreadsheets lesson at Data Carpentry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www.datacarpentry.org</a:t>
            </a:r>
            <a:r>
              <a:rPr lang="en-US" dirty="0"/>
              <a:t>/spreadsheet-ecology-lesson</a:t>
            </a:r>
            <a:r>
              <a:rPr lang="en-US" dirty="0" smtClean="0"/>
              <a:t>/</a:t>
            </a:r>
          </a:p>
          <a:p>
            <a:r>
              <a:rPr lang="en-US" dirty="0" smtClean="0"/>
              <a:t>My R graphics reference was </a:t>
            </a:r>
            <a:r>
              <a:rPr lang="en-US" i="1" dirty="0" smtClean="0"/>
              <a:t>R for Everyone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8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care?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R does</a:t>
            </a:r>
          </a:p>
          <a:p>
            <a:r>
              <a:rPr lang="en-US" dirty="0" smtClean="0"/>
              <a:t>Many of the headaches about R are with just trying to reshape the data into something that the functions are expecting.</a:t>
            </a:r>
          </a:p>
          <a:p>
            <a:r>
              <a:rPr lang="en-US" dirty="0" smtClean="0"/>
              <a:t>But if you can start with this design from the beginning, you’ll save yourself some headaches.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99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Humans versus 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07610" y="2038016"/>
            <a:ext cx="4509551" cy="2968416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37000"/>
                  <a:hueMod val="100000"/>
                  <a:satMod val="200000"/>
                  <a:lumMod val="88000"/>
                  <a:alpha val="54000"/>
                </a:schemeClr>
              </a:gs>
              <a:gs pos="100000">
                <a:schemeClr val="accent5">
                  <a:tint val="53000"/>
                  <a:shade val="100000"/>
                  <a:hueMod val="100000"/>
                  <a:satMod val="350000"/>
                  <a:lumMod val="79000"/>
                  <a:alpha val="54000"/>
                </a:schemeClr>
              </a:gs>
            </a:gsLst>
            <a:lin ang="54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dirty="0" smtClean="0"/>
              <a:t>What you want to type</a:t>
            </a:r>
            <a:endParaRPr lang="en-US" sz="4000" dirty="0"/>
          </a:p>
        </p:txBody>
      </p:sp>
      <p:sp>
        <p:nvSpPr>
          <p:cNvPr id="5" name="Oval 4"/>
          <p:cNvSpPr/>
          <p:nvPr/>
        </p:nvSpPr>
        <p:spPr>
          <a:xfrm>
            <a:off x="3824459" y="2038016"/>
            <a:ext cx="4831549" cy="2968416"/>
          </a:xfrm>
          <a:prstGeom prst="ellipse">
            <a:avLst/>
          </a:prstGeom>
          <a:gradFill flip="none" rotWithShape="1">
            <a:gsLst>
              <a:gs pos="0">
                <a:schemeClr val="accent6">
                  <a:tint val="37000"/>
                  <a:hueMod val="100000"/>
                  <a:satMod val="200000"/>
                  <a:lumMod val="88000"/>
                  <a:alpha val="72000"/>
                </a:schemeClr>
              </a:gs>
              <a:gs pos="100000">
                <a:schemeClr val="accent6">
                  <a:tint val="53000"/>
                  <a:shade val="100000"/>
                  <a:hueMod val="100000"/>
                  <a:satMod val="350000"/>
                  <a:lumMod val="79000"/>
                  <a:alpha val="72000"/>
                </a:schemeClr>
              </a:gs>
            </a:gsLst>
            <a:lin ang="54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4000" dirty="0" smtClean="0"/>
              <a:t>What R wants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94092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Humans versus 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07610" y="2038016"/>
            <a:ext cx="4509551" cy="2968416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37000"/>
                  <a:hueMod val="100000"/>
                  <a:satMod val="200000"/>
                  <a:lumMod val="88000"/>
                  <a:alpha val="54000"/>
                </a:schemeClr>
              </a:gs>
              <a:gs pos="100000">
                <a:schemeClr val="accent5">
                  <a:tint val="53000"/>
                  <a:shade val="100000"/>
                  <a:hueMod val="100000"/>
                  <a:satMod val="350000"/>
                  <a:lumMod val="79000"/>
                  <a:alpha val="54000"/>
                </a:schemeClr>
              </a:gs>
            </a:gsLst>
            <a:lin ang="54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dirty="0" smtClean="0"/>
              <a:t>What you want to type</a:t>
            </a:r>
            <a:endParaRPr lang="en-US" sz="4000" dirty="0"/>
          </a:p>
        </p:txBody>
      </p:sp>
      <p:sp>
        <p:nvSpPr>
          <p:cNvPr id="5" name="Oval 4"/>
          <p:cNvSpPr/>
          <p:nvPr/>
        </p:nvSpPr>
        <p:spPr>
          <a:xfrm>
            <a:off x="3824459" y="2038016"/>
            <a:ext cx="4831549" cy="2968416"/>
          </a:xfrm>
          <a:prstGeom prst="ellipse">
            <a:avLst/>
          </a:prstGeom>
          <a:gradFill flip="none" rotWithShape="1">
            <a:gsLst>
              <a:gs pos="0">
                <a:schemeClr val="accent6">
                  <a:tint val="37000"/>
                  <a:hueMod val="100000"/>
                  <a:satMod val="200000"/>
                  <a:lumMod val="88000"/>
                  <a:alpha val="72000"/>
                </a:schemeClr>
              </a:gs>
              <a:gs pos="100000">
                <a:schemeClr val="accent6">
                  <a:tint val="53000"/>
                  <a:shade val="100000"/>
                  <a:hueMod val="100000"/>
                  <a:satMod val="350000"/>
                  <a:lumMod val="79000"/>
                  <a:alpha val="72000"/>
                </a:schemeClr>
              </a:gs>
            </a:gsLst>
            <a:lin ang="54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4000" dirty="0" smtClean="0"/>
              <a:t>What R wants</a:t>
            </a:r>
            <a:endParaRPr lang="en-US" sz="4000" dirty="0"/>
          </a:p>
        </p:txBody>
      </p:sp>
      <p:sp>
        <p:nvSpPr>
          <p:cNvPr id="8" name="Rounded Rectangle 7"/>
          <p:cNvSpPr/>
          <p:nvPr/>
        </p:nvSpPr>
        <p:spPr>
          <a:xfrm>
            <a:off x="2303535" y="914706"/>
            <a:ext cx="4193615" cy="1299605"/>
          </a:xfrm>
          <a:prstGeom prst="roundRect">
            <a:avLst/>
          </a:prstGeom>
          <a:ln w="76200" cmpd="sng">
            <a:solidFill>
              <a:srgbClr val="AD010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What will get your analysis done</a:t>
            </a:r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>
            <a:off x="4400343" y="2214311"/>
            <a:ext cx="14766" cy="119715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577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4572000"/>
            <a:ext cx="8644101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Playing with a spreadsheet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ndownloader.figshare.com</a:t>
            </a:r>
            <a:r>
              <a:rPr lang="en-US" dirty="0"/>
              <a:t>/files/</a:t>
            </a:r>
            <a:r>
              <a:rPr lang="en-US" dirty="0" smtClean="0"/>
              <a:t>2252083</a:t>
            </a:r>
          </a:p>
          <a:p>
            <a:r>
              <a:rPr lang="en-US" dirty="0" smtClean="0"/>
              <a:t>Open this file in your spreadsheet program of choice.</a:t>
            </a:r>
          </a:p>
          <a:p>
            <a:r>
              <a:rPr lang="en-US" dirty="0" smtClean="0"/>
              <a:t>We’ve got several tables per sheet, formatted for readability</a:t>
            </a:r>
          </a:p>
        </p:txBody>
      </p:sp>
    </p:spTree>
    <p:extLst>
      <p:ext uri="{BB962C8B-B14F-4D97-AF65-F5344CB8AC3E}">
        <p14:creationId xmlns:p14="http://schemas.microsoft.com/office/powerpoint/2010/main" val="1961869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reformatting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905788" cy="3886200"/>
          </a:xfrm>
        </p:spPr>
        <p:txBody>
          <a:bodyPr>
            <a:noAutofit/>
          </a:bodyPr>
          <a:lstStyle/>
          <a:p>
            <a:r>
              <a:rPr lang="en-US" sz="3200" dirty="0" smtClean="0"/>
              <a:t>Pair up or work with 1-2 other people</a:t>
            </a:r>
          </a:p>
          <a:p>
            <a:r>
              <a:rPr lang="en-US" sz="3200" dirty="0" smtClean="0"/>
              <a:t>Play around with the spreadsheet</a:t>
            </a:r>
          </a:p>
          <a:p>
            <a:r>
              <a:rPr lang="en-US" sz="3200" dirty="0" smtClean="0"/>
              <a:t>Think about how you can reorganize this into a single sheet</a:t>
            </a:r>
          </a:p>
          <a:p>
            <a:pPr lvl="1"/>
            <a:r>
              <a:rPr lang="en-US" sz="3000" dirty="0" smtClean="0"/>
              <a:t>Determine the new column headers</a:t>
            </a:r>
          </a:p>
          <a:p>
            <a:pPr lvl="1"/>
            <a:r>
              <a:rPr lang="en-US" sz="3000" dirty="0" smtClean="0"/>
              <a:t>Make a new tab and start moving the data over</a:t>
            </a:r>
          </a:p>
          <a:p>
            <a:r>
              <a:rPr lang="en-US" sz="3200" dirty="0" smtClean="0"/>
              <a:t>Green </a:t>
            </a:r>
            <a:r>
              <a:rPr lang="en-US" sz="3200" dirty="0" err="1" smtClean="0"/>
              <a:t>stickies</a:t>
            </a:r>
            <a:r>
              <a:rPr lang="en-US" sz="3200" dirty="0" smtClean="0"/>
              <a:t> up when done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61167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did you discover about the spreadsheet?</a:t>
            </a:r>
          </a:p>
        </p:txBody>
      </p:sp>
    </p:spTree>
    <p:extLst>
      <p:ext uri="{BB962C8B-B14F-4D97-AF65-F5344CB8AC3E}">
        <p14:creationId xmlns:p14="http://schemas.microsoft.com/office/powerpoint/2010/main" val="619032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was your strategy for reorganization?</a:t>
            </a:r>
          </a:p>
          <a:p>
            <a:r>
              <a:rPr lang="en-US" sz="3200" dirty="0" smtClean="0"/>
              <a:t>What were the column headers that you selected?</a:t>
            </a:r>
          </a:p>
        </p:txBody>
      </p:sp>
    </p:spTree>
    <p:extLst>
      <p:ext uri="{BB962C8B-B14F-4D97-AF65-F5344CB8AC3E}">
        <p14:creationId xmlns:p14="http://schemas.microsoft.com/office/powerpoint/2010/main" val="19640003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Newsprint.thmx</Template>
  <TotalTime>12070</TotalTime>
  <Words>775</Words>
  <Application>Microsoft Macintosh PowerPoint</Application>
  <PresentationFormat>On-screen Show (4:3)</PresentationFormat>
  <Paragraphs>102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Newsprint</vt:lpstr>
      <vt:lpstr>Making Tidy Data</vt:lpstr>
      <vt:lpstr>While I’m yakking</vt:lpstr>
      <vt:lpstr>Why do we care?</vt:lpstr>
      <vt:lpstr>Humans versus R</vt:lpstr>
      <vt:lpstr>Humans versus R</vt:lpstr>
      <vt:lpstr>Playing with a spreadsheet</vt:lpstr>
      <vt:lpstr>Try reformatting it</vt:lpstr>
      <vt:lpstr>Discussion</vt:lpstr>
      <vt:lpstr>Discussion</vt:lpstr>
      <vt:lpstr>Discussion</vt:lpstr>
      <vt:lpstr>All snark aside</vt:lpstr>
      <vt:lpstr>What is tidy data?</vt:lpstr>
      <vt:lpstr>Semantic groups</vt:lpstr>
      <vt:lpstr>Semantic groups</vt:lpstr>
      <vt:lpstr>The tidy* version</vt:lpstr>
      <vt:lpstr>Why this feels like a database</vt:lpstr>
      <vt:lpstr>Melting data</vt:lpstr>
      <vt:lpstr>But I just want to make a graph</vt:lpstr>
      <vt:lpstr>But I just want to make a graph</vt:lpstr>
      <vt:lpstr>But I just want to make a graph</vt:lpstr>
      <vt:lpstr>But I just want to make a graph</vt:lpstr>
      <vt:lpstr>The joy of tidy</vt:lpstr>
      <vt:lpstr>Acknowledgments</vt:lpstr>
    </vt:vector>
  </TitlesOfParts>
  <Company>University Library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Tidy Data</dc:title>
  <dc:creator>Elizabeth Wickes</dc:creator>
  <cp:lastModifiedBy>Elizabeth Wickes</cp:lastModifiedBy>
  <cp:revision>78</cp:revision>
  <dcterms:created xsi:type="dcterms:W3CDTF">2016-09-28T15:00:30Z</dcterms:created>
  <dcterms:modified xsi:type="dcterms:W3CDTF">2016-10-17T15:41:18Z</dcterms:modified>
</cp:coreProperties>
</file>