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615" r:id="rId5"/>
    <p:sldId id="628" r:id="rId6"/>
    <p:sldId id="790" r:id="rId7"/>
    <p:sldId id="796" r:id="rId8"/>
    <p:sldId id="691" r:id="rId9"/>
    <p:sldId id="809" r:id="rId10"/>
    <p:sldId id="788" r:id="rId11"/>
    <p:sldId id="802" r:id="rId12"/>
    <p:sldId id="789" r:id="rId13"/>
    <p:sldId id="738" r:id="rId14"/>
    <p:sldId id="739" r:id="rId15"/>
    <p:sldId id="741" r:id="rId16"/>
    <p:sldId id="743" r:id="rId17"/>
    <p:sldId id="746" r:id="rId18"/>
    <p:sldId id="747" r:id="rId19"/>
    <p:sldId id="752" r:id="rId20"/>
    <p:sldId id="753" r:id="rId21"/>
    <p:sldId id="754" r:id="rId22"/>
    <p:sldId id="801" r:id="rId23"/>
    <p:sldId id="810" r:id="rId24"/>
    <p:sldId id="784" r:id="rId25"/>
    <p:sldId id="737" r:id="rId26"/>
    <p:sldId id="721" r:id="rId27"/>
    <p:sldId id="798" r:id="rId28"/>
    <p:sldId id="792" r:id="rId29"/>
    <p:sldId id="794" r:id="rId30"/>
    <p:sldId id="799" r:id="rId31"/>
    <p:sldId id="722" r:id="rId32"/>
    <p:sldId id="723" r:id="rId33"/>
    <p:sldId id="717" r:id="rId34"/>
    <p:sldId id="795" r:id="rId35"/>
    <p:sldId id="770" r:id="rId36"/>
    <p:sldId id="779" r:id="rId37"/>
    <p:sldId id="800" r:id="rId38"/>
    <p:sldId id="775" r:id="rId39"/>
    <p:sldId id="803" r:id="rId40"/>
    <p:sldId id="777" r:id="rId41"/>
    <p:sldId id="769" r:id="rId42"/>
    <p:sldId id="808" r:id="rId43"/>
    <p:sldId id="804" r:id="rId44"/>
    <p:sldId id="766" r:id="rId45"/>
    <p:sldId id="776" r:id="rId46"/>
    <p:sldId id="797" r:id="rId47"/>
    <p:sldId id="626" r:id="rId48"/>
  </p:sldIdLst>
  <p:sldSz cx="12192000" cy="6858000"/>
  <p:notesSz cx="6858000" cy="9144000"/>
  <p:defaultTextStyle>
    <a:defPPr>
      <a:defRPr lang="ko-KR" altLang="en-US"/>
    </a:defPPr>
    <a:lvl1pPr marL="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1pPr>
    <a:lvl2pPr marL="4572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2pPr>
    <a:lvl3pPr marL="9144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3pPr>
    <a:lvl4pPr marL="13716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4pPr>
    <a:lvl5pPr marL="18288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5pPr>
    <a:lvl6pPr marL="22860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6pPr>
    <a:lvl7pPr marL="27432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7pPr>
    <a:lvl8pPr marL="32004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8pPr>
    <a:lvl9pPr marL="3657600" algn="l" latinLnBrk="1" hangingPunct="1">
      <a:defRPr lang="ko-KR" altLang="en-US" sz="1800" kern="1200">
        <a:solidFill>
          <a:schemeClr val="tx1"/>
        </a:solidFill>
        <a:latin typeface="+mn-lt"/>
        <a:ea typeface="+mn-ea"/>
        <a:cs typeface="뉴티맥스고딕 CJK"/>
      </a:defRPr>
    </a:lvl9pPr>
  </p:defaultTextStyle>
  <p:extLst>
    <p:ext uri="{EFAFB233-063F-42B5-8137-9DF3F51BA10A}">
      <p15:sldGuideLst xmlns:p15="http://schemas.microsoft.com/office/powerpoint/2012/main">
        <p15:guide id="1" orient="horz" pos="1315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orient="horz" pos="2474" userDrawn="1">
          <p15:clr>
            <a:srgbClr val="A4A3A4"/>
          </p15:clr>
        </p15:guide>
        <p15:guide id="4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18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어두운 스타일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tx1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125E5076-3810-47DD-B79F-674D7AD40C01}" styleName="어두운 스타일 1 - 강조 1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8FD4443E-F989-4FC4-A0C8-D5A2AF1F390B}" styleName="어두운 스타일 1 - 강조 5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E8034E78-7F5D-4C2E-B375-FC64B27BC917}" styleName="어두운 스타일 1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tx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tx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tx1">
              <a:tint val="6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0505E3EF-67EA-436B-97B2-0124C06EBD24}" styleName="보통 스타일 4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C4B1156A-380E-4F78-BDF5-A606A8083BF9}" styleName="보통 스타일 4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tx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21E4AEA4-8DFA-4A89-87EB-49C32662AFE0}" styleName="보통 스타일 2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TxStyle/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37CE84F3-28C3-443E-9E96-99CF82512B78}" styleName="어두운 스타일 1 - 강조 2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10A1B5D5-9B99-4C35-A422-299274C87663}" styleName="보통 스타일 1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1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1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1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solidFill>
                <a:schemeClr val="accent5"/>
              </a:solidFill>
            </a:ln>
          </a:insideH>
          <a:insideV>
            <a:ln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1" cmpd="sng"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5"/>
              </a:solidFill>
            </a:ln>
          </a:left>
          <a:right>
            <a:ln w="1" cmpd="sng"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 w="1" cmpd="sng">
              <a:solidFill>
                <a:schemeClr val="accent5"/>
              </a:solidFill>
            </a:ln>
          </a:top>
          <a:bottom>
            <a:ln w="1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 w="1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1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1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1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1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1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1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1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1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1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solidFill>
                <a:schemeClr val="accent1"/>
              </a:solidFill>
            </a:ln>
          </a:insideH>
          <a:insideV>
            <a:ln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1" cmpd="sng"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1"/>
              </a:solidFill>
            </a:ln>
          </a:left>
          <a:right>
            <a:ln w="1" cmpd="sng"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 w="1" cmpd="sng">
              <a:solidFill>
                <a:schemeClr val="accent1"/>
              </a:solidFill>
            </a:ln>
          </a:top>
          <a:bottom>
            <a:ln w="1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 w="1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tx1"/>
              </a:solidFill>
            </a:ln>
          </a:top>
        </a:tcBdr>
        <a:fill>
          <a:solidFill>
            <a:schemeClr val="tx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tx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solidFill>
                <a:schemeClr val="accent4"/>
              </a:solidFill>
            </a:ln>
          </a:insideH>
          <a:insideV>
            <a:ln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1" cmpd="sng"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4"/>
              </a:solidFill>
            </a:ln>
          </a:left>
          <a:right>
            <a:ln w="1" cmpd="sng"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 w="1" cmpd="sng">
              <a:solidFill>
                <a:schemeClr val="accent4"/>
              </a:solidFill>
            </a:ln>
          </a:top>
          <a:bottom>
            <a:ln w="1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 w="1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/>
        <a:schemeClr val="tx1"/>
      </a:tcTxStyle>
      <a:tcStyle>
        <a:tcBdr>
          <a:left>
            <a:ln>
              <a:solidFill>
                <a:schemeClr val="tx1"/>
              </a:solidFill>
            </a:ln>
          </a:left>
          <a:right>
            <a:ln>
              <a:solidFill>
                <a:schemeClr val="tx1"/>
              </a:solidFill>
            </a:ln>
          </a:right>
          <a:top>
            <a:ln>
              <a:solidFill>
                <a:schemeClr val="tx1"/>
              </a:solidFill>
            </a:ln>
          </a:top>
          <a:bottom>
            <a:ln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tx1"/>
              </a:solidFill>
            </a:ln>
          </a:top>
          <a:bottom>
            <a:ln>
              <a:solidFill>
                <a:schemeClr val="tx1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tx1"/>
              </a:solidFill>
            </a:ln>
          </a:left>
          <a:right>
            <a:ln>
              <a:solidFill>
                <a:schemeClr val="tx1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tx1"/>
              </a:solidFill>
            </a:ln>
          </a:left>
          <a:right>
            <a:ln>
              <a:solidFill>
                <a:schemeClr val="tx1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C083E6E3-FA7D-4D7B-A595-EF9225AFEA82}" styleName="밝은 스타일 1 - 강조 3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/>
        <a:schemeClr val="tx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solidFill>
                <a:schemeClr val="accent3"/>
              </a:solidFill>
            </a:ln>
          </a:insideH>
          <a:insideV>
            <a:ln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1" cmpd="sng"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3"/>
              </a:solidFill>
            </a:ln>
          </a:left>
          <a:right>
            <a:ln w="1" cmpd="sng"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 w="1" cmpd="sng">
              <a:solidFill>
                <a:schemeClr val="accent3"/>
              </a:solidFill>
            </a:ln>
          </a:top>
          <a:bottom>
            <a:ln w="1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 w="1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/>
        <a:schemeClr val="tx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solidFill>
                <a:schemeClr val="accent2"/>
              </a:solidFill>
            </a:ln>
          </a:insideH>
          <a:insideV>
            <a:ln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1" cmpd="sng"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2"/>
              </a:solidFill>
            </a:ln>
          </a:left>
          <a:right>
            <a:ln w="1" cmpd="sng"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 w="1" cmpd="sng">
              <a:solidFill>
                <a:schemeClr val="accent2"/>
              </a:solidFill>
            </a:ln>
          </a:top>
          <a:bottom>
            <a:ln w="1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 w="1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/>
        <a:schemeClr val="tx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/>
        <a:schemeClr val="tx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/>
        <a:schemeClr val="tx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solidFill>
                <a:schemeClr val="accent6"/>
              </a:solidFill>
            </a:ln>
          </a:insideH>
          <a:insideV>
            <a:ln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1" cmpd="sng"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6"/>
              </a:solidFill>
            </a:ln>
          </a:left>
          <a:right>
            <a:ln w="1" cmpd="sng"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 w="1" cmpd="sng">
              <a:solidFill>
                <a:schemeClr val="accent6"/>
              </a:solidFill>
            </a:ln>
          </a:top>
          <a:bottom>
            <a:ln w="1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 w="1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/>
        <a:schemeClr val="tx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1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1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1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1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1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1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8" autoAdjust="0"/>
  </p:normalViewPr>
  <p:slideViewPr>
    <p:cSldViewPr snapToGrid="0">
      <p:cViewPr varScale="1">
        <p:scale>
          <a:sx n="103" d="100"/>
          <a:sy n="103" d="100"/>
        </p:scale>
        <p:origin x="312" y="68"/>
      </p:cViewPr>
      <p:guideLst>
        <p:guide orient="horz" pos="1315"/>
        <p:guide pos="142"/>
        <p:guide orient="horz" pos="247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5dc99a8b-3854-4eae-ad77-02082bd26af5" providerId="ADAL" clId="{A6C884CD-8A8D-4091-8844-8BCD0EB19AFF}"/>
    <pc:docChg chg="modSld">
      <pc:chgData name="이희진" userId="5dc99a8b-3854-4eae-ad77-02082bd26af5" providerId="ADAL" clId="{A6C884CD-8A8D-4091-8844-8BCD0EB19AFF}" dt="2025-10-23T02:16:11.164" v="173" actId="20577"/>
      <pc:docMkLst>
        <pc:docMk/>
      </pc:docMkLst>
      <pc:sldChg chg="modSp mod">
        <pc:chgData name="이희진" userId="5dc99a8b-3854-4eae-ad77-02082bd26af5" providerId="ADAL" clId="{A6C884CD-8A8D-4091-8844-8BCD0EB19AFF}" dt="2025-10-23T02:15:54.456" v="138" actId="1076"/>
        <pc:sldMkLst>
          <pc:docMk/>
          <pc:sldMk cId="371328827" sldId="615"/>
        </pc:sldMkLst>
        <pc:spChg chg="mod">
          <ac:chgData name="이희진" userId="5dc99a8b-3854-4eae-ad77-02082bd26af5" providerId="ADAL" clId="{A6C884CD-8A8D-4091-8844-8BCD0EB19AFF}" dt="2025-10-23T02:15:54.456" v="138" actId="1076"/>
          <ac:spMkLst>
            <pc:docMk/>
            <pc:sldMk cId="371328827" sldId="615"/>
            <ac:spMk id="5" creationId="{00000000-0000-0000-0000-000000000000}"/>
          </ac:spMkLst>
        </pc:spChg>
        <pc:spChg chg="mod">
          <ac:chgData name="이희진" userId="5dc99a8b-3854-4eae-ad77-02082bd26af5" providerId="ADAL" clId="{A6C884CD-8A8D-4091-8844-8BCD0EB19AFF}" dt="2025-10-23T02:14:22.153" v="69" actId="20577"/>
          <ac:spMkLst>
            <pc:docMk/>
            <pc:sldMk cId="371328827" sldId="615"/>
            <ac:spMk id="14" creationId="{00000000-0000-0000-0000-000000000000}"/>
          </ac:spMkLst>
        </pc:spChg>
        <pc:picChg chg="mod">
          <ac:chgData name="이희진" userId="5dc99a8b-3854-4eae-ad77-02082bd26af5" providerId="ADAL" clId="{A6C884CD-8A8D-4091-8844-8BCD0EB19AFF}" dt="2025-10-23T02:15:48.233" v="117" actId="1076"/>
          <ac:picMkLst>
            <pc:docMk/>
            <pc:sldMk cId="371328827" sldId="615"/>
            <ac:picMk id="11" creationId="{00000000-0000-0000-0000-000000000000}"/>
          </ac:picMkLst>
        </pc:picChg>
        <pc:cxnChg chg="mod">
          <ac:chgData name="이희진" userId="5dc99a8b-3854-4eae-ad77-02082bd26af5" providerId="ADAL" clId="{A6C884CD-8A8D-4091-8844-8BCD0EB19AFF}" dt="2025-10-23T02:15:52.681" v="137" actId="1036"/>
          <ac:cxnSpMkLst>
            <pc:docMk/>
            <pc:sldMk cId="371328827" sldId="615"/>
            <ac:cxnSpMk id="7" creationId="{00000000-0000-0000-0000-000000000000}"/>
          </ac:cxnSpMkLst>
        </pc:cxnChg>
      </pc:sldChg>
      <pc:sldChg chg="modSp mod">
        <pc:chgData name="이희진" userId="5dc99a8b-3854-4eae-ad77-02082bd26af5" providerId="ADAL" clId="{A6C884CD-8A8D-4091-8844-8BCD0EB19AFF}" dt="2025-10-23T02:16:11.164" v="173" actId="20577"/>
        <pc:sldMkLst>
          <pc:docMk/>
          <pc:sldMk cId="2619845332" sldId="796"/>
        </pc:sldMkLst>
        <pc:spChg chg="mod">
          <ac:chgData name="이희진" userId="5dc99a8b-3854-4eae-ad77-02082bd26af5" providerId="ADAL" clId="{A6C884CD-8A8D-4091-8844-8BCD0EB19AFF}" dt="2025-10-23T02:16:04.452" v="155" actId="20577"/>
          <ac:spMkLst>
            <pc:docMk/>
            <pc:sldMk cId="2619845332" sldId="796"/>
            <ac:spMk id="2" creationId="{8A11E969-432C-4AB5-8191-5E1C9212B259}"/>
          </ac:spMkLst>
        </pc:spChg>
        <pc:spChg chg="mod">
          <ac:chgData name="이희진" userId="5dc99a8b-3854-4eae-ad77-02082bd26af5" providerId="ADAL" clId="{A6C884CD-8A8D-4091-8844-8BCD0EB19AFF}" dt="2025-10-23T02:16:11.164" v="173" actId="20577"/>
          <ac:spMkLst>
            <pc:docMk/>
            <pc:sldMk cId="2619845332" sldId="796"/>
            <ac:spMk id="3" creationId="{A2533A36-07E1-4294-805F-C4C402839E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18D4FA2-2735-4C28-A6EC-B59D509DFE09}" type="datetimeFigureOut">
              <a:rPr lang="en-US" altLang="ko-KR" dirty="0" smtClean="0"/>
              <a:t>10/23/2025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rot="0" vert="horz" wrap="square" lIns="91440" tIns="45720" rIns="91440" bIns="4572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/>
              <a:t>마스터 텍스트 스타일 편집</a:t>
            </a:r>
            <a:endParaRPr/>
          </a:p>
          <a:p>
            <a:pPr lvl="1"/>
            <a:r>
              <a:rPr lang="ko-KR"/>
              <a:t>둘째 수준</a:t>
            </a:r>
            <a:endParaRPr/>
          </a:p>
          <a:p>
            <a:pPr lvl="2"/>
            <a:r>
              <a:rPr lang="ko-KR"/>
              <a:t>셋째 수준</a:t>
            </a:r>
            <a:endParaRPr/>
          </a:p>
          <a:p>
            <a:pPr lvl="3"/>
            <a:r>
              <a:rPr lang="ko-KR"/>
              <a:t>넷째 수준</a:t>
            </a:r>
            <a:endParaRPr/>
          </a:p>
          <a:p>
            <a:pPr lvl="4"/>
            <a:r>
              <a:rPr lang="ko-KR"/>
              <a:t>다섯째 수준</a:t>
            </a:r>
            <a:endParaRPr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dirty="0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61683447"/>
      </p:ext>
    </p:extLst>
  </p:cSld>
  <p:clrMap bg1="lt1" tx1="dk1" bg2="lt2" tx2="dk2" accent1="accent1" accent2="accent2" accent3="accent3" accent4="accent4" accent5="accent5" accent6="accent6" hlink="hlink" folHlink="folHlink"/>
  <p:notesStyle>
    <a:defPPr>
      <a:defRPr lang="ko-KR" altLang="en-US"/>
    </a:defPPr>
    <a:lvl1pPr marL="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1pPr>
    <a:lvl2pPr marL="4572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2pPr>
    <a:lvl3pPr marL="9144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3pPr>
    <a:lvl4pPr marL="13716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4pPr>
    <a:lvl5pPr marL="18288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5pPr>
    <a:lvl6pPr marL="22860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6pPr>
    <a:lvl7pPr marL="27432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7pPr>
    <a:lvl8pPr marL="32004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8pPr>
    <a:lvl9pPr marL="3657600" algn="l" latinLnBrk="1" hangingPunct="1">
      <a:defRPr lang="ko-KR" altLang="en-US" sz="1200" kern="1200">
        <a:solidFill>
          <a:schemeClr val="tx1"/>
        </a:solidFill>
        <a:latin typeface="+mn-lt"/>
        <a:ea typeface="+mn-ea"/>
        <a:cs typeface="뉴티맥스고딕 CJ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644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644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/>
          <p:nvPr/>
        </p:nvSpPr>
        <p:spPr>
          <a:xfrm>
            <a:off x="3850153" y="9429907"/>
            <a:ext cx="0" cy="0"/>
          </a:xfrm>
          <a:prstGeom prst="rect">
            <a:avLst/>
          </a:prstGeom>
          <a:noFill/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square" lIns="91373" tIns="45686" rIns="91373" bIns="45686" numCol="1" spcCol="0" rtlCol="0" anchor="b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algn="r" defTabSz="912813">
              <a:spcBef>
                <a:spcPct val="0"/>
              </a:spcBef>
              <a:spcAft>
                <a:spcPct val="0"/>
              </a:spcAft>
            </a:pPr>
            <a:fld id="{706CAAE3-57A5-4A4D-A77F-AA2FB8B062DF}" type="slidenum">
              <a:rPr lang="en-US" sz="1200" dirty="0" smtClean="0">
                <a:solidFill>
                  <a:srgbClr val="000000"/>
                </a:solidFill>
                <a:latin typeface="굴림"/>
                <a:ea typeface="굴림"/>
                <a:cs typeface="뉴티맥스고딕MS"/>
              </a:rPr>
              <a:t>1</a:t>
            </a:fld>
            <a:endParaRPr lang="en-US" sz="1200">
              <a:solidFill>
                <a:srgbClr val="000000"/>
              </a:solidFill>
              <a:latin typeface="굴림"/>
              <a:ea typeface="굴림"/>
              <a:cs typeface="뉴티맥스고딕MS"/>
            </a:endParaRPr>
          </a:p>
        </p:txBody>
      </p:sp>
      <p:sp>
        <p:nvSpPr>
          <p:cNvPr id="16387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0" cy="0"/>
          </a:xfrm>
          <a:prstGeom prst="rect">
            <a:avLst/>
          </a:prstGeom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endParaRPr lang="ko-KR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554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8105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git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FMono-Regular"/>
              </a:rPr>
              <a:t>clone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 -b {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FMono-Regular"/>
              </a:rPr>
              <a:t>branch_name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} --single-branch {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FMono-Regular"/>
              </a:rPr>
              <a:t>저장소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URL} 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ex) git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FMono-Regular"/>
              </a:rPr>
              <a:t>clone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 -b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FMono-Regular"/>
              </a:rPr>
              <a:t>javajigi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FMono-Regular"/>
              </a:rPr>
              <a:t> --single-branch https:</a:t>
            </a:r>
            <a:r>
              <a:rPr lang="en-US" altLang="ko-KR" b="0" i="1" dirty="0">
                <a:solidFill>
                  <a:srgbClr val="999988"/>
                </a:solidFill>
                <a:effectLst/>
                <a:latin typeface="SFMono-Regular"/>
              </a:rPr>
              <a:t>//github.com/javajigi/java-racingcar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9452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effectLst/>
                <a:latin typeface="Lato"/>
              </a:rPr>
              <a:t>원격 저장소 </a:t>
            </a:r>
            <a:r>
              <a:rPr lang="en-US" altLang="ko-KR" b="1" i="0">
                <a:effectLst/>
                <a:latin typeface="Lato"/>
              </a:rPr>
              <a:t>branch </a:t>
            </a:r>
            <a:r>
              <a:rPr lang="ko-KR" altLang="en-US" b="1" i="0">
                <a:effectLst/>
                <a:latin typeface="Lato"/>
              </a:rPr>
              <a:t>확인</a:t>
            </a:r>
          </a:p>
          <a:p>
            <a:pPr algn="l"/>
            <a:r>
              <a:rPr lang="ko-KR" altLang="en-US" b="0" i="0">
                <a:effectLst/>
                <a:latin typeface="Lato"/>
              </a:rPr>
              <a:t>원격 저장소의 </a:t>
            </a:r>
            <a:r>
              <a:rPr lang="en-US" altLang="ko-KR" b="0" i="0">
                <a:effectLst/>
                <a:latin typeface="Lato"/>
              </a:rPr>
              <a:t>branch </a:t>
            </a:r>
            <a:r>
              <a:rPr lang="ko-KR" altLang="en-US" b="0" i="0">
                <a:effectLst/>
                <a:latin typeface="Lato"/>
              </a:rPr>
              <a:t>리스트를 확인하는 방법이 있다</a:t>
            </a:r>
            <a:r>
              <a:rPr lang="en-US" altLang="ko-KR" b="0" i="0">
                <a:effectLst/>
                <a:latin typeface="Lato"/>
              </a:rPr>
              <a:t>. $ git branch -r -r </a:t>
            </a:r>
            <a:r>
              <a:rPr lang="ko-KR" altLang="en-US" b="0" i="0">
                <a:effectLst/>
                <a:latin typeface="Lato"/>
              </a:rPr>
              <a:t>옵션을 주면 원격 저장소의 </a:t>
            </a:r>
            <a:r>
              <a:rPr lang="en-US" altLang="ko-KR" b="0" i="0">
                <a:effectLst/>
                <a:latin typeface="Lato"/>
              </a:rPr>
              <a:t>branch </a:t>
            </a:r>
            <a:r>
              <a:rPr lang="ko-KR" altLang="en-US" b="0" i="0">
                <a:effectLst/>
                <a:latin typeface="Lato"/>
              </a:rPr>
              <a:t>리스트를 볼 수 있고</a:t>
            </a:r>
            <a:r>
              <a:rPr lang="en-US" altLang="ko-KR" b="0" i="0">
                <a:effectLst/>
                <a:latin typeface="Lato"/>
              </a:rPr>
              <a:t>, $ git branch -a -a </a:t>
            </a:r>
            <a:r>
              <a:rPr lang="ko-KR" altLang="en-US" b="0" i="0">
                <a:effectLst/>
                <a:latin typeface="Lato"/>
              </a:rPr>
              <a:t>옵션을 주면 로컬</a:t>
            </a:r>
            <a:r>
              <a:rPr lang="en-US" altLang="ko-KR" b="0" i="0">
                <a:effectLst/>
                <a:latin typeface="Lato"/>
              </a:rPr>
              <a:t>, </a:t>
            </a:r>
            <a:r>
              <a:rPr lang="ko-KR" altLang="en-US" b="0" i="0">
                <a:effectLst/>
                <a:latin typeface="Lato"/>
              </a:rPr>
              <a:t>원격 모든 저장소의 </a:t>
            </a:r>
            <a:r>
              <a:rPr lang="en-US" altLang="ko-KR" b="0" i="0">
                <a:effectLst/>
                <a:latin typeface="Lato"/>
              </a:rPr>
              <a:t>branch </a:t>
            </a:r>
            <a:r>
              <a:rPr lang="ko-KR" altLang="en-US" b="0" i="0">
                <a:effectLst/>
                <a:latin typeface="Lato"/>
              </a:rPr>
              <a:t>리스트를 볼 수 있다</a:t>
            </a:r>
            <a:r>
              <a:rPr lang="en-US" altLang="ko-KR" b="0" i="0">
                <a:effectLst/>
                <a:latin typeface="Lato"/>
              </a:rPr>
              <a:t>.</a:t>
            </a:r>
          </a:p>
          <a:p>
            <a:endParaRPr lang="en-US" altLang="ko-KR"/>
          </a:p>
          <a:p>
            <a:pPr algn="l"/>
            <a:r>
              <a:rPr lang="ko-KR" altLang="en-US" b="1" i="0">
                <a:effectLst/>
                <a:latin typeface="Lato"/>
              </a:rPr>
              <a:t>원격 저장소의 </a:t>
            </a:r>
            <a:r>
              <a:rPr lang="en-US" altLang="ko-KR" b="1" i="0">
                <a:effectLst/>
                <a:latin typeface="Lato"/>
              </a:rPr>
              <a:t>branch </a:t>
            </a:r>
            <a:r>
              <a:rPr lang="ko-KR" altLang="en-US" b="1" i="0">
                <a:effectLst/>
                <a:latin typeface="Lato"/>
              </a:rPr>
              <a:t>가져오기</a:t>
            </a:r>
          </a:p>
          <a:p>
            <a:pPr algn="l"/>
            <a:r>
              <a:rPr lang="ko-KR" altLang="en-US" b="0" i="0">
                <a:effectLst/>
                <a:latin typeface="Lato"/>
              </a:rPr>
              <a:t>위의 상황에서 만약 원격 저장소의 </a:t>
            </a:r>
            <a:r>
              <a:rPr lang="en-US" altLang="ko-KR" b="0" i="0">
                <a:effectLst/>
                <a:latin typeface="Lato"/>
              </a:rPr>
              <a:t>feature/create-meeting branch</a:t>
            </a:r>
            <a:r>
              <a:rPr lang="ko-KR" altLang="en-US" b="0" i="0">
                <a:effectLst/>
                <a:latin typeface="Lato"/>
              </a:rPr>
              <a:t>를 가져오고 싶다면</a:t>
            </a:r>
            <a:r>
              <a:rPr lang="en-US" altLang="ko-KR" b="0" i="0">
                <a:effectLst/>
                <a:latin typeface="Lato"/>
              </a:rPr>
              <a:t>, $ git checkout -t origin/feature/create-meeting </a:t>
            </a:r>
            <a:r>
              <a:rPr lang="ko-KR" altLang="en-US" b="0" i="0">
                <a:effectLst/>
                <a:latin typeface="Lato"/>
              </a:rPr>
              <a:t>처럼 하면 된다</a:t>
            </a:r>
            <a:r>
              <a:rPr lang="en-US" altLang="ko-KR" b="0" i="0">
                <a:effectLst/>
                <a:latin typeface="Lato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974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dirty="0" smtClean="0"/>
              <a:t>43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49035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dirty="0" smtClean="0"/>
              <a:t>44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32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altLang="ko-KR" dirty="0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6112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altLang="ko-KR" dirty="0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4177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소프트웨어는 </a:t>
            </a:r>
            <a:r>
              <a:rPr lang="en-US" altLang="ko-KR"/>
              <a:t>code</a:t>
            </a:r>
            <a:r>
              <a:rPr lang="ko-KR" altLang="en-US"/>
              <a:t>로 이루어져 있다</a:t>
            </a:r>
            <a:r>
              <a:rPr lang="en-US" altLang="ko-KR"/>
              <a:t>. Txt</a:t>
            </a:r>
            <a:r>
              <a:rPr lang="ko-KR" altLang="en-US"/>
              <a:t>라고 생각하면 된다</a:t>
            </a:r>
            <a:r>
              <a:rPr lang="en-US" altLang="ko-KR"/>
              <a:t>.</a:t>
            </a:r>
          </a:p>
          <a:p>
            <a:r>
              <a:rPr lang="ko-KR" altLang="en-US"/>
              <a:t>작년 애들이 한 걸 보여준다</a:t>
            </a:r>
            <a:r>
              <a:rPr lang="en-US" altLang="ko-KR"/>
              <a:t>. </a:t>
            </a:r>
            <a:r>
              <a:rPr lang="ko-KR" altLang="en-US"/>
              <a:t>동영상으로 보여주고</a:t>
            </a:r>
            <a:r>
              <a:rPr lang="en-US" altLang="ko-KR"/>
              <a:t>, </a:t>
            </a:r>
            <a:r>
              <a:rPr lang="ko-KR" altLang="en-US" err="1"/>
              <a:t>그다음에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를 보여준다</a:t>
            </a:r>
            <a:r>
              <a:rPr lang="en-US" altLang="ko-KR"/>
              <a:t>.</a:t>
            </a:r>
          </a:p>
          <a:p>
            <a:r>
              <a:rPr lang="ko-KR" altLang="en-US"/>
              <a:t>결국 코드가 </a:t>
            </a:r>
            <a:r>
              <a:rPr lang="en-US" altLang="ko-KR"/>
              <a:t>application</a:t>
            </a:r>
            <a:r>
              <a:rPr lang="ko-KR" altLang="en-US"/>
              <a:t>이 되는 것이다</a:t>
            </a:r>
            <a:r>
              <a:rPr lang="en-US" altLang="ko-KR"/>
              <a:t>. </a:t>
            </a:r>
          </a:p>
          <a:p>
            <a:r>
              <a:rPr lang="ko-KR" altLang="en-US"/>
              <a:t>물론 </a:t>
            </a:r>
            <a:r>
              <a:rPr lang="en-US" altLang="ko-KR"/>
              <a:t>jpg, </a:t>
            </a:r>
            <a:r>
              <a:rPr lang="ko-KR" altLang="en-US" err="1"/>
              <a:t>이런것들도</a:t>
            </a:r>
            <a:r>
              <a:rPr lang="ko-KR" altLang="en-US"/>
              <a:t> 있지만</a:t>
            </a:r>
            <a:r>
              <a:rPr lang="en-US" altLang="ko-KR"/>
              <a:t>, </a:t>
            </a:r>
            <a:r>
              <a:rPr lang="ko-KR" altLang="en-US"/>
              <a:t>기본적으로는 문자열임</a:t>
            </a:r>
            <a:r>
              <a:rPr lang="en-US" altLang="ko-KR"/>
              <a:t>.</a:t>
            </a:r>
          </a:p>
          <a:p>
            <a:r>
              <a:rPr lang="ko-KR" altLang="en-US"/>
              <a:t>그러면 이것은 </a:t>
            </a:r>
            <a:r>
              <a:rPr lang="ko-KR" altLang="en-US" err="1"/>
              <a:t>여러명이</a:t>
            </a:r>
            <a:r>
              <a:rPr lang="ko-KR" altLang="en-US"/>
              <a:t> 같이 개발을 하기 </a:t>
            </a:r>
            <a:r>
              <a:rPr lang="ko-KR" altLang="en-US" err="1"/>
              <a:t>떄문에</a:t>
            </a:r>
            <a:r>
              <a:rPr lang="en-US" altLang="ko-KR"/>
              <a:t>, </a:t>
            </a:r>
            <a:r>
              <a:rPr lang="ko-KR" altLang="en-US"/>
              <a:t>이것을 관리 해줄 도구가 필요함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286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076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altLang="ko-KR" dirty="0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659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rot="0" vert="horz" wrap="square" lIns="91440" tIns="45720" rIns="91440" bIns="45720" numCol="1" spcCol="0" rtlCol="0" anchor="b" anchorCtr="0">
            <a:prstTxWarp prst="textNoShape">
              <a:avLst/>
            </a:prstTxWarp>
            <a:noAutofit/>
          </a:bodyPr>
          <a:lstStyle>
            <a:lvl1pPr marL="0" algn="r" latinLnBrk="1" hangingPunct="1">
              <a:defRPr lang="ko-KR" altLang="en-US" sz="12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fld id="{706CAAE3-57A5-4A4D-A77F-AA2FB8B062DF}" type="slidenum">
              <a:rPr lang="en-US" altLang="ko-KR" dirty="0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4816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https://blog.outsider.ne.kr/644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7648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https://blog.outsider.ne.kr/644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AAE3-57A5-4A4D-A77F-AA2FB8B062DF}" type="slidenum">
              <a:rPr lang="en-US" smtClean="0"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084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7"/>
          <a:stretch/>
        </p:blipFill>
        <p:spPr>
          <a:xfrm>
            <a:off x="-153115" y="133"/>
            <a:ext cx="6310075" cy="68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867932" y="0"/>
            <a:ext cx="7342271" cy="5164765"/>
          </a:xfrm>
          <a:prstGeom prst="rtTriangle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 flipV="1">
            <a:off x="101600" y="3155584"/>
            <a:ext cx="8539067" cy="2941"/>
          </a:xfrm>
          <a:prstGeom prst="line">
            <a:avLst/>
          </a:prstGeom>
          <a:ln w="38100">
            <a:solidFill>
              <a:srgbClr val="FFAE5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 userDrawn="1"/>
        </p:nvSpPr>
        <p:spPr>
          <a:xfrm>
            <a:off x="0" y="2235520"/>
            <a:ext cx="8410575" cy="788172"/>
          </a:xfrm>
          <a:prstGeom prst="rect">
            <a:avLst/>
          </a:prstGeom>
        </p:spPr>
        <p:txBody>
          <a:bodyPr/>
          <a:lstStyle>
            <a:defPPr>
              <a:defRPr lang="ko-KR" altLang="en-US"/>
            </a:defPPr>
            <a:lvl1pPr marL="0" algn="l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800" b="1" kern="0" dirty="0">
                <a:solidFill>
                  <a:schemeClr val="bg1"/>
                </a:solidFill>
                <a:latin typeface="+mj-lt"/>
                <a:ea typeface="+mn-ea"/>
                <a:cs typeface="뉴티맥스고딕MS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ko-KR" altLang="en-US"/>
            </a:lvl5pPr>
            <a:lvl6pPr>
              <a:defRPr lang="ko-KR" altLang="en-US"/>
            </a:lvl6pPr>
            <a:lvl7pPr>
              <a:defRPr lang="ko-KR" altLang="en-US"/>
            </a:lvl7pPr>
            <a:lvl8pPr>
              <a:defRPr lang="ko-KR" altLang="en-US"/>
            </a:lvl8pPr>
            <a:lvl9pPr>
              <a:defRPr lang="ko-KR" altLang="en-US"/>
            </a:lvl9pPr>
          </a:lstStyle>
          <a:p>
            <a:pPr marL="0" algn="l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5400" b="1" ker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n-ea"/>
                <a:cs typeface="뉴티맥스고딕MS"/>
              </a:rPr>
              <a:t>마스터 제목 스타일 편집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-1" y="3290417"/>
            <a:ext cx="8410575" cy="788172"/>
          </a:xfrm>
          <a:prstGeom prst="rect">
            <a:avLst/>
          </a:prstGeom>
        </p:spPr>
        <p:txBody>
          <a:bodyPr/>
          <a:lstStyle>
            <a:defPPr>
              <a:defRPr lang="ko-KR" altLang="en-US"/>
            </a:defPPr>
            <a:lvl1pPr marL="0" algn="l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800" b="1" kern="0" dirty="0">
                <a:solidFill>
                  <a:schemeClr val="bg1"/>
                </a:solidFill>
                <a:latin typeface="+mj-lt"/>
                <a:ea typeface="+mn-ea"/>
                <a:cs typeface="뉴티맥스고딕MS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ko-KR" altLang="en-US"/>
            </a:lvl5pPr>
            <a:lvl6pPr>
              <a:defRPr lang="ko-KR" altLang="en-US"/>
            </a:lvl6pPr>
            <a:lvl7pPr>
              <a:defRPr lang="ko-KR" altLang="en-US"/>
            </a:lvl7pPr>
            <a:lvl8pPr>
              <a:defRPr lang="ko-KR" altLang="en-US"/>
            </a:lvl8pPr>
            <a:lvl9pPr>
              <a:defRPr lang="ko-KR" altLang="en-US"/>
            </a:lvl9pPr>
          </a:lstStyle>
          <a:p>
            <a:pPr marL="457200" indent="-457200" algn="l" latin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2800" b="1" ker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n-ea"/>
                <a:cs typeface="뉴티맥스고딕MS"/>
              </a:rPr>
              <a:t>마스터 제목 스타일 편집</a:t>
            </a:r>
          </a:p>
        </p:txBody>
      </p:sp>
      <p:sp>
        <p:nvSpPr>
          <p:cNvPr id="8" name="텍스트 개체 틀 4"/>
          <p:cNvSpPr txBox="1">
            <a:spLocks/>
          </p:cNvSpPr>
          <p:nvPr userDrawn="1"/>
        </p:nvSpPr>
        <p:spPr>
          <a:xfrm>
            <a:off x="6853342" y="4553564"/>
            <a:ext cx="4324665" cy="609820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뉴티맥스고딕 CJK"/>
              </a:defRPr>
            </a:lvl1pPr>
            <a:lvl2pPr marL="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2pPr>
            <a:lvl3pPr marL="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3pPr>
            <a:lvl4pPr marL="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4pPr>
            <a:lvl5pPr marL="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5pPr>
            <a:lvl6pPr marL="228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 altLang="en-US" sz="2400">
                <a:solidFill>
                  <a:schemeClr val="tx1"/>
                </a:solidFill>
              </a:rPr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4082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0" y="107766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263970"/>
            <a:ext cx="6024457" cy="788172"/>
          </a:xfrm>
          <a:prstGeom prst="rect">
            <a:avLst/>
          </a:prstGeom>
        </p:spPr>
        <p:txBody>
          <a:bodyPr/>
          <a:lstStyle>
            <a:lvl1pPr marL="0" algn="l" latinLnBrk="1" hangingPunct="1">
              <a:spcBef>
                <a:spcPct val="0"/>
              </a:spcBef>
              <a:spcAft>
                <a:spcPct val="0"/>
              </a:spcAft>
              <a:defRPr lang="ko-KR" altLang="en-US" sz="2800" b="1" kern="0" dirty="0">
                <a:solidFill>
                  <a:schemeClr val="bg1"/>
                </a:solidFill>
                <a:latin typeface="+mj-lt"/>
                <a:ea typeface="+mn-ea"/>
                <a:cs typeface="뉴티맥스고딕M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096000" y="2246175"/>
            <a:ext cx="708135" cy="609820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lvl1pPr marL="0" indent="0" algn="l" latin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None/>
              <a:defRPr lang="ko-KR" altLang="en-US" sz="3200" b="1" kern="0" dirty="0" smtClean="0">
                <a:solidFill>
                  <a:srgbClr val="00B5F0"/>
                </a:solidFill>
                <a:latin typeface="+mj-lt"/>
                <a:ea typeface="+mn-ea"/>
                <a:cs typeface="뉴티맥스고딕 CJK"/>
              </a:defRPr>
            </a:lvl1pPr>
            <a:lvl2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2pPr>
            <a:lvl3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3pPr>
            <a:lvl4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4pPr>
            <a:lvl5pPr marL="0" indent="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7048185" y="2926997"/>
            <a:ext cx="3812286" cy="310839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lvl1pPr marL="0" indent="0" algn="l" latinLnBrk="1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None/>
              <a:defRPr lang="ko-KR" alt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2pPr>
            <a:lvl3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3pPr>
            <a:lvl4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4pPr>
            <a:lvl5pPr marL="0" indent="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/>
              <a:t>마스터 텍스트 스타일 편집</a:t>
            </a:r>
            <a:endParaRPr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7048185" y="2252660"/>
            <a:ext cx="3812286" cy="609820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lvl1pPr marL="0" indent="0" algn="l" latinLnBrk="1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None/>
              <a:defRPr lang="ko-KR" alt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뉴티맥스고딕 CJK"/>
              </a:defRPr>
            </a:lvl1pPr>
            <a:lvl2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2pPr>
            <a:lvl3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3pPr>
            <a:lvl4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4pPr>
            <a:lvl5pPr marL="0" indent="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/>
              <a:t>마스터 텍스트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0" y="7892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4" name="직사각형 3"/>
          <p:cNvSpPr/>
          <p:nvPr userDrawn="1"/>
        </p:nvSpPr>
        <p:spPr>
          <a:xfrm>
            <a:off x="2715465" y="3012732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 sz="60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4777" y="3139600"/>
            <a:ext cx="5965569" cy="919978"/>
          </a:xfrm>
          <a:prstGeom prst="rect">
            <a:avLst/>
          </a:prstGeom>
        </p:spPr>
        <p:txBody>
          <a:bodyPr/>
          <a:lstStyle>
            <a:lvl1pPr marL="0" algn="ctr" latinLnBrk="1" hangingPunct="1">
              <a:defRPr lang="ko-KR" altLang="en-US" sz="6000" b="1" kern="1200" dirty="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802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7"/>
          <p:cNvSpPr/>
          <p:nvPr userDrawn="1"/>
        </p:nvSpPr>
        <p:spPr>
          <a:xfrm>
            <a:off x="1059" y="0"/>
            <a:ext cx="12192000" cy="78319"/>
          </a:xfrm>
          <a:prstGeom prst="rect">
            <a:avLst/>
          </a:prstGeom>
          <a:solidFill>
            <a:srgbClr val="15B2D3"/>
          </a:solidFill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non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algn="ctr"/>
            <a:endParaRPr sz="1400">
              <a:latin typeface="나눔바른고딕"/>
              <a:ea typeface="나눔바른고딕"/>
            </a:endParaRPr>
          </a:p>
        </p:txBody>
      </p:sp>
      <p:sp>
        <p:nvSpPr>
          <p:cNvPr id="8" name="Rectangle 2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  <a:prstGeom prst="rect">
            <a:avLst/>
          </a:prstGeom>
          <a:noFill/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square" lIns="0" tIns="0" rIns="0" bIns="72000" numCol="1" spcCol="0" rtlCol="0" anchor="b" anchorCtr="0">
            <a:prstTxWarp prst="textNoShape">
              <a:avLst/>
            </a:prstTxWarp>
            <a:noAutofit/>
          </a:bodyPr>
          <a:lstStyle>
            <a:lvl1pPr algn="l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Noto San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/>
              <a:t>마스터 제목 스타일 편집</a:t>
            </a:r>
            <a:endParaRPr/>
          </a:p>
        </p:txBody>
      </p:sp>
      <p:sp>
        <p:nvSpPr>
          <p:cNvPr id="11" name="Rectangle 117"/>
          <p:cNvSpPr/>
          <p:nvPr userDrawn="1"/>
        </p:nvSpPr>
        <p:spPr>
          <a:xfrm>
            <a:off x="0" y="6788912"/>
            <a:ext cx="12192000" cy="78319"/>
          </a:xfrm>
          <a:prstGeom prst="rect">
            <a:avLst/>
          </a:prstGeom>
          <a:solidFill>
            <a:srgbClr val="15B2D3"/>
          </a:solidFill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non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algn="ctr"/>
            <a:endParaRPr sz="1400">
              <a:latin typeface="나눔바른고딕"/>
              <a:ea typeface="나눔바른고딕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49767" y="668341"/>
            <a:ext cx="11694584" cy="81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249767" y="668341"/>
            <a:ext cx="325120" cy="81280"/>
          </a:xfrm>
          <a:prstGeom prst="rect">
            <a:avLst/>
          </a:prstGeom>
          <a:solidFill>
            <a:srgbClr val="FFA1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lvl1pPr marL="0" indent="0" algn="r" latin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1pPr>
            <a:lvl2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2pPr>
            <a:lvl3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3pPr>
            <a:lvl4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4pPr>
            <a:lvl5pPr marL="0" indent="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/>
              <a:t>마스터 텍스트 스타일 편집</a:t>
            </a:r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64573" y="6497700"/>
            <a:ext cx="1037079" cy="279180"/>
          </a:xfrm>
          <a:prstGeom prst="rect">
            <a:avLst/>
          </a:prstGeom>
          <a:noFill/>
        </p:spPr>
        <p:txBody>
          <a:bodyPr rot="0" vert="horz" wrap="squar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l"/>
            <a:fld id="{706CAAE3-57A5-4A4D-A77F-AA2FB8B062DF}" type="slidenum">
              <a:rPr lang="en-US" sz="1200" b="1" dirty="0" smtClean="0">
                <a:solidFill>
                  <a:srgbClr val="004C75"/>
                </a:solidFill>
                <a:latin typeface="+mj-lt"/>
                <a:ea typeface="+mn-ea"/>
                <a:cs typeface="Noto Sans"/>
              </a:rPr>
              <a:t>‹#›</a:t>
            </a:fld>
            <a:endParaRPr sz="120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t" anchorCtr="0">
            <a:prstTxWarp prst="textNoShape">
              <a:avLst/>
            </a:prstTxWarp>
            <a:noAutofit/>
          </a:bodyPr>
          <a:lstStyle>
            <a:lvl1pPr marL="457200" indent="-457200" algn="l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rabicPeriod"/>
              <a:defRPr lang="ko-KR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Noto San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7"/>
          <p:cNvSpPr/>
          <p:nvPr userDrawn="1"/>
        </p:nvSpPr>
        <p:spPr>
          <a:xfrm>
            <a:off x="1059" y="0"/>
            <a:ext cx="12192000" cy="78319"/>
          </a:xfrm>
          <a:prstGeom prst="rect">
            <a:avLst/>
          </a:prstGeom>
          <a:solidFill>
            <a:srgbClr val="15B2D3"/>
          </a:solidFill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non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algn="ctr"/>
            <a:endParaRPr sz="1400">
              <a:latin typeface="나눔바른고딕"/>
              <a:ea typeface="나눔바른고딕"/>
            </a:endParaRPr>
          </a:p>
        </p:txBody>
      </p:sp>
      <p:sp>
        <p:nvSpPr>
          <p:cNvPr id="8" name="Rectangle 2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  <a:prstGeom prst="rect">
            <a:avLst/>
          </a:prstGeom>
          <a:noFill/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square" lIns="0" tIns="0" rIns="0" bIns="72000" numCol="1" spcCol="0" rtlCol="0" anchor="b" anchorCtr="0">
            <a:prstTxWarp prst="textNoShape">
              <a:avLst/>
            </a:prstTxWarp>
            <a:noAutofit/>
          </a:bodyPr>
          <a:lstStyle>
            <a:lvl1pPr algn="l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Noto San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 altLang="ko-KR"/>
              <a:t>마스터 제목 스타일 편집</a:t>
            </a:r>
            <a:endParaRPr/>
          </a:p>
        </p:txBody>
      </p:sp>
      <p:sp>
        <p:nvSpPr>
          <p:cNvPr id="11" name="Rectangle 117"/>
          <p:cNvSpPr/>
          <p:nvPr userDrawn="1"/>
        </p:nvSpPr>
        <p:spPr>
          <a:xfrm>
            <a:off x="0" y="6776880"/>
            <a:ext cx="12192000" cy="78319"/>
          </a:xfrm>
          <a:prstGeom prst="rect">
            <a:avLst/>
          </a:prstGeom>
          <a:solidFill>
            <a:srgbClr val="15B2D3"/>
          </a:solidFill>
          <a:ln w="0">
            <a:noFill/>
            <a:miter lim="800000"/>
            <a:headEnd type="none" w="med" len="med"/>
            <a:tailEnd type="none" w="med" len="med"/>
          </a:ln>
        </p:spPr>
        <p:txBody>
          <a:bodyPr rot="0" vert="horz" wrap="non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algn="ctr"/>
            <a:endParaRPr sz="1400">
              <a:latin typeface="나눔바른고딕"/>
              <a:ea typeface="나눔바른고딕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49767" y="668341"/>
            <a:ext cx="11694584" cy="81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249767" y="668341"/>
            <a:ext cx="325120" cy="81280"/>
          </a:xfrm>
          <a:prstGeom prst="rect">
            <a:avLst/>
          </a:prstGeom>
          <a:solidFill>
            <a:srgbClr val="FFA1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9" name="TextBox 8"/>
          <p:cNvSpPr txBox="1"/>
          <p:nvPr userDrawn="1"/>
        </p:nvSpPr>
        <p:spPr>
          <a:xfrm>
            <a:off x="64573" y="6497700"/>
            <a:ext cx="1037079" cy="279180"/>
          </a:xfrm>
          <a:prstGeom prst="rect">
            <a:avLst/>
          </a:prstGeom>
          <a:noFill/>
        </p:spPr>
        <p:txBody>
          <a:bodyPr rot="0" vert="horz" wrap="squar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l"/>
            <a:fld id="{706CAAE3-57A5-4A4D-A77F-AA2FB8B062DF}" type="slidenum">
              <a:rPr lang="en-US" sz="1200" b="1" dirty="0" smtClean="0">
                <a:solidFill>
                  <a:srgbClr val="004C75"/>
                </a:solidFill>
                <a:latin typeface="+mj-lt"/>
                <a:ea typeface="+mn-ea"/>
                <a:cs typeface="Noto Sans"/>
              </a:rPr>
              <a:t>‹#›</a:t>
            </a:fld>
            <a:endParaRPr sz="120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t" anchorCtr="0">
            <a:prstTxWarp prst="textNoShape">
              <a:avLst/>
            </a:prstTxWarp>
            <a:noAutofit/>
          </a:bodyPr>
          <a:lstStyle>
            <a:lvl1pPr marL="285750" indent="-285750" algn="l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har char="•"/>
              <a:defRPr lang="ko-KR" altLang="en-US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Noto Sans"/>
              </a:defRPr>
            </a:lvl1pPr>
            <a:lvl2pPr marL="571500" indent="-342900" algn="l" latinLnBrk="1" hangingPunct="1">
              <a:buFont typeface="Wingdings" panose="05000000000000000000" pitchFamily="2" charset="2"/>
              <a:buChar char="ü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endParaRPr lang="en-US" altLang="ko-KR"/>
          </a:p>
          <a:p>
            <a:pPr lvl="1"/>
            <a:endParaRPr lang="ko-KR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lvl1pPr marL="0" indent="0" algn="r" latinLnBrk="1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1pPr>
            <a:lvl2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2pPr>
            <a:lvl3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3pPr>
            <a:lvl4pPr marL="0" indent="-22860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4pPr>
            <a:lvl5pPr marL="0" indent="0" algn="ctr" latinLnBrk="1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None/>
              <a:defRPr lang="ko-KR" altLang="en-US" sz="1800" b="1" kern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ko-KR"/>
              <a:t>마스터 텍스트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061" y="2130426"/>
            <a:ext cx="956603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3" y="3886200"/>
            <a:ext cx="78779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2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3" r:id="rId3"/>
    <p:sldLayoutId id="2147483652" r:id="rId4"/>
    <p:sldLayoutId id="2147483650" r:id="rId5"/>
    <p:sldLayoutId id="2147483658" r:id="rId6"/>
  </p:sldLayoutIdLst>
  <p:txStyles>
    <p:titleStyle>
      <a:defPPr>
        <a:defRPr lang="ko-KR" altLang="en-US"/>
      </a:defPPr>
      <a:lvl1pPr algn="l" latinLnBrk="1" hangingPunct="1">
        <a:lnSpc>
          <a:spcPct val="90000"/>
        </a:lnSpc>
        <a:spcBef>
          <a:spcPct val="0"/>
        </a:spcBef>
        <a:buNone/>
        <a:defRPr lang="ko-KR" altLang="en-US" sz="4400" kern="1200">
          <a:solidFill>
            <a:schemeClr val="tx1"/>
          </a:solidFill>
          <a:latin typeface="+mj-lt"/>
          <a:ea typeface="+mj-ea"/>
          <a:cs typeface="뉴티맥스고딕 CJK"/>
        </a:defRPr>
      </a:lvl1pPr>
      <a:lvl2pPr>
        <a:defRPr lang="ko-KR" altLang="en-US"/>
      </a:lvl2pPr>
      <a:lvl3pPr>
        <a:defRPr lang="ko-KR" altLang="en-US"/>
      </a:lvl3pPr>
      <a:lvl4pPr>
        <a:defRPr lang="ko-KR" altLang="en-US"/>
      </a:lvl4pPr>
      <a:lvl5pPr>
        <a:defRPr lang="ko-KR" altLang="en-US"/>
      </a:lvl5pPr>
      <a:lvl6pPr>
        <a:defRPr lang="ko-KR" altLang="en-US"/>
      </a:lvl6pPr>
      <a:lvl7pPr>
        <a:defRPr lang="ko-KR" altLang="en-US"/>
      </a:lvl7pPr>
      <a:lvl8pPr>
        <a:defRPr lang="ko-KR" altLang="en-US"/>
      </a:lvl8pPr>
      <a:lvl9pPr>
        <a:defRPr lang="ko-KR" altLang="en-US"/>
      </a:lvl9pPr>
    </p:titleStyle>
    <p:bodyStyle>
      <a:defPPr>
        <a:defRPr lang="ko-KR" altLang="en-US"/>
      </a:defPPr>
      <a:lvl1pPr marL="228600" indent="-228600" algn="l" latinLnBrk="1" hangingPunct="1">
        <a:lnSpc>
          <a:spcPct val="90000"/>
        </a:lnSpc>
        <a:spcBef>
          <a:spcPts val="1000"/>
        </a:spcBef>
        <a:buFont typeface="Arial"/>
        <a:buChar char="•"/>
        <a:defRPr lang="ko-KR" altLang="en-US" sz="2800" kern="1200">
          <a:solidFill>
            <a:schemeClr val="tx1"/>
          </a:solidFill>
          <a:latin typeface="+mn-lt"/>
          <a:ea typeface="+mn-ea"/>
          <a:cs typeface="뉴티맥스고딕 CJK"/>
        </a:defRPr>
      </a:lvl1pPr>
      <a:lvl2pPr marL="6858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2400" kern="1200">
          <a:solidFill>
            <a:schemeClr val="tx1"/>
          </a:solidFill>
          <a:latin typeface="+mn-lt"/>
          <a:ea typeface="+mn-ea"/>
          <a:cs typeface="뉴티맥스고딕 CJK"/>
        </a:defRPr>
      </a:lvl2pPr>
      <a:lvl3pPr marL="11430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2000" kern="1200">
          <a:solidFill>
            <a:schemeClr val="tx1"/>
          </a:solidFill>
          <a:latin typeface="+mn-lt"/>
          <a:ea typeface="+mn-ea"/>
          <a:cs typeface="뉴티맥스고딕 CJK"/>
        </a:defRPr>
      </a:lvl3pPr>
      <a:lvl4pPr marL="16002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4pPr>
      <a:lvl5pPr marL="20574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5pPr>
      <a:lvl6pPr marL="25146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6pPr>
      <a:lvl7pPr marL="29718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7pPr>
      <a:lvl8pPr marL="34290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8pPr>
      <a:lvl9pPr marL="3886200" indent="-228600" algn="l" latinLnBrk="1" hangingPunct="1">
        <a:lnSpc>
          <a:spcPct val="90000"/>
        </a:lnSpc>
        <a:spcBef>
          <a:spcPts val="500"/>
        </a:spcBef>
        <a:buFont typeface="Arial"/>
        <a:buChar char="•"/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9pPr>
    </p:bodyStyle>
    <p:otherStyle>
      <a:defPPr>
        <a:defRPr lang="ko-KR" altLang="en-US"/>
      </a:defPPr>
      <a:lvl1pPr marL="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1pPr>
      <a:lvl2pPr marL="4572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2pPr>
      <a:lvl3pPr marL="9144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3pPr>
      <a:lvl4pPr marL="13716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4pPr>
      <a:lvl5pPr marL="18288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5pPr>
      <a:lvl6pPr marL="22860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6pPr>
      <a:lvl7pPr marL="27432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7pPr>
      <a:lvl8pPr marL="32004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8pPr>
      <a:lvl9pPr marL="365760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 CJ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naver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github.com/xxx/yyy.git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7"/>
          <a:stretch/>
        </p:blipFill>
        <p:spPr>
          <a:xfrm>
            <a:off x="-153115" y="0"/>
            <a:ext cx="6310075" cy="68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867932" y="0"/>
            <a:ext cx="7342271" cy="5164765"/>
          </a:xfrm>
          <a:prstGeom prst="rtTriangl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0199" y="4430569"/>
            <a:ext cx="3920091" cy="1095515"/>
          </a:xfrm>
          <a:prstGeom prst="rect">
            <a:avLst/>
          </a:prstGeom>
          <a:noFill/>
        </p:spPr>
        <p:txBody>
          <a:bodyPr rot="0" vert="horz" wrap="square" lIns="120000" tIns="62400" rIns="120000" bIns="62400" numCol="1" spcCol="0" rtlCol="0" anchor="ctr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algn="r">
              <a:spcBef>
                <a:spcPts val="1200"/>
              </a:spcBef>
              <a:spcAft>
                <a:spcPts val="600"/>
              </a:spcAft>
            </a:pP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한국폴리텍대학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r">
              <a:spcBef>
                <a:spcPts val="1200"/>
              </a:spcBef>
              <a:spcAft>
                <a:spcPts val="600"/>
              </a:spcAft>
            </a:pP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광명융합기술교육원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6964" y="2524032"/>
            <a:ext cx="8916193" cy="1387903"/>
          </a:xfrm>
          <a:prstGeom prst="rect">
            <a:avLst/>
          </a:prstGeom>
        </p:spPr>
        <p:txBody>
          <a:bodyPr rot="0" vert="horz" wrap="none" lIns="120000" tIns="62400" rIns="120000" bIns="624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ko-KR" altLang="en-US" sz="54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형상관리</a:t>
            </a:r>
            <a:r>
              <a:rPr lang="en-US" altLang="ko-KR" sz="54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/</a:t>
            </a:r>
            <a:r>
              <a:rPr lang="ko-KR" altLang="en-US" sz="54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버전관리</a:t>
            </a:r>
            <a:r>
              <a:rPr lang="en-US" altLang="ko-KR" sz="54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54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도구 </a:t>
            </a:r>
            <a:r>
              <a:rPr lang="en-US" altLang="ko-KR" sz="54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Git</a:t>
            </a:r>
            <a:endParaRPr lang="en-US" sz="2800" b="1" kern="0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b="1" kern="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</a:t>
            </a:r>
            <a:endParaRPr sz="28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1600" y="3390360"/>
            <a:ext cx="8539067" cy="2941"/>
          </a:xfrm>
          <a:prstGeom prst="line">
            <a:avLst/>
          </a:prstGeom>
          <a:ln w="38100">
            <a:solidFill>
              <a:srgbClr val="FFAE5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08411" y="2649850"/>
            <a:ext cx="398164" cy="41620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600"/>
              <a:t>   </a:t>
            </a:r>
            <a:endParaRPr sz="1600"/>
          </a:p>
        </p:txBody>
      </p:sp>
      <p:sp>
        <p:nvSpPr>
          <p:cNvPr id="8" name="직사각형 7"/>
          <p:cNvSpPr/>
          <p:nvPr/>
        </p:nvSpPr>
        <p:spPr>
          <a:xfrm>
            <a:off x="7008411" y="2251378"/>
            <a:ext cx="2122995" cy="556179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+mj-lt"/>
              </a:rPr>
              <a:t>Github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가입하기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0" y="107766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142412" y="1364155"/>
            <a:ext cx="1787639" cy="556906"/>
          </a:xfrm>
          <a:prstGeom prst="rect">
            <a:avLst/>
          </a:prstGeom>
        </p:spPr>
        <p:txBody>
          <a:bodyPr rot="0" vert="horz" wrap="none" lIns="120000" tIns="62400" rIns="120000" bIns="624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b="1" kern="0">
                <a:solidFill>
                  <a:schemeClr val="bg1"/>
                </a:solidFill>
                <a:latin typeface="+mj-lt"/>
              </a:rPr>
              <a:t>I. </a:t>
            </a:r>
            <a:r>
              <a:rPr lang="en-US" altLang="ko-KR" sz="2800" b="1" kern="0">
                <a:solidFill>
                  <a:schemeClr val="bg1"/>
                </a:solidFill>
                <a:latin typeface="+mj-lt"/>
              </a:rPr>
              <a:t>GitHub</a:t>
            </a:r>
            <a:endParaRPr sz="2800"/>
          </a:p>
        </p:txBody>
      </p:sp>
      <p:sp>
        <p:nvSpPr>
          <p:cNvPr id="14" name="직사각형 13"/>
          <p:cNvSpPr/>
          <p:nvPr/>
        </p:nvSpPr>
        <p:spPr>
          <a:xfrm>
            <a:off x="6100659" y="2251378"/>
            <a:ext cx="653041" cy="586957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en-US" sz="3200" b="1" kern="0">
                <a:solidFill>
                  <a:srgbClr val="00B5F0"/>
                </a:solidFill>
                <a:latin typeface="+mj-lt"/>
              </a:rPr>
              <a:t>I.1</a:t>
            </a:r>
            <a:endParaRPr lang="ko-KR" sz="3200">
              <a:solidFill>
                <a:srgbClr val="00B5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Github.com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425809"/>
            <a:ext cx="8873490" cy="51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6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 up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69" y="793322"/>
            <a:ext cx="6367780" cy="57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Choose a plan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Individual – free </a:t>
            </a:r>
            <a:r>
              <a:rPr lang="ko-KR" altLang="en-US"/>
              <a:t>선택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4611"/>
          <a:stretch/>
        </p:blipFill>
        <p:spPr>
          <a:xfrm>
            <a:off x="2814637" y="1349094"/>
            <a:ext cx="5953125" cy="53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a new repository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Repository</a:t>
            </a:r>
            <a:r>
              <a:rPr lang="ko-KR" altLang="en-US"/>
              <a:t> </a:t>
            </a:r>
            <a:r>
              <a:rPr lang="en-US" altLang="ko-KR"/>
              <a:t>“hello-world”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D22B15-2CFA-4F5F-BD97-75EA604DAD7A}"/>
              </a:ext>
            </a:extLst>
          </p:cNvPr>
          <p:cNvGrpSpPr/>
          <p:nvPr/>
        </p:nvGrpSpPr>
        <p:grpSpPr>
          <a:xfrm>
            <a:off x="2705207" y="1216424"/>
            <a:ext cx="6377834" cy="5641576"/>
            <a:chOff x="2705207" y="1216424"/>
            <a:chExt cx="6377834" cy="56415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207" y="1216424"/>
              <a:ext cx="6377834" cy="564157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31CA44-5B18-433A-AAEB-A18A396DE985}"/>
                </a:ext>
              </a:extLst>
            </p:cNvPr>
            <p:cNvSpPr/>
            <p:nvPr/>
          </p:nvSpPr>
          <p:spPr>
            <a:xfrm>
              <a:off x="4204855" y="2649681"/>
              <a:ext cx="1780309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hello-world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9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Repository </a:t>
            </a:r>
            <a:r>
              <a:rPr lang="ko-KR" altLang="en-US"/>
              <a:t>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4" y="969608"/>
            <a:ext cx="6856349" cy="562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93315" y="1760974"/>
            <a:ext cx="468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https://guides.github.com/activities/hello-world/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53360" y="1747222"/>
            <a:ext cx="2194560" cy="518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13F12-F0EA-4DA4-B4FE-8E7D3FDAC7B4}"/>
              </a:ext>
            </a:extLst>
          </p:cNvPr>
          <p:cNvSpPr/>
          <p:nvPr/>
        </p:nvSpPr>
        <p:spPr>
          <a:xfrm>
            <a:off x="1274619" y="2651448"/>
            <a:ext cx="1780309" cy="30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hello-world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1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 a new</a:t>
            </a:r>
            <a:r>
              <a:rPr lang="ko-KR" altLang="en-US"/>
              <a:t> </a:t>
            </a:r>
            <a:r>
              <a:rPr lang="en-US" altLang="ko-KR"/>
              <a:t>branch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에 가서</a:t>
            </a:r>
            <a:r>
              <a:rPr lang="en-US" altLang="ko-KR" dirty="0"/>
              <a:t>, new branch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/>
              <a:t>Branch “master“ – </a:t>
            </a:r>
            <a:r>
              <a:rPr lang="ko-KR" altLang="en-US" dirty="0"/>
              <a:t>전체 프로젝트의 완성된 기능을 가지는 </a:t>
            </a:r>
            <a:r>
              <a:rPr lang="en-US" altLang="ko-KR" dirty="0"/>
              <a:t>branch</a:t>
            </a:r>
          </a:p>
          <a:p>
            <a:pPr lvl="1"/>
            <a:r>
              <a:rPr lang="en-US" altLang="ko-KR" dirty="0"/>
              <a:t>Branch “feature1” – </a:t>
            </a:r>
            <a:r>
              <a:rPr lang="ko-KR" altLang="en-US" dirty="0"/>
              <a:t>하나의 기능인 </a:t>
            </a:r>
            <a:r>
              <a:rPr lang="en-US" altLang="ko-KR" dirty="0"/>
              <a:t>feature1</a:t>
            </a:r>
            <a:r>
              <a:rPr lang="ko-KR" altLang="en-US" dirty="0"/>
              <a:t>을 구현하는 </a:t>
            </a:r>
            <a:r>
              <a:rPr lang="en-US" altLang="ko-KR" dirty="0"/>
              <a:t>branch</a:t>
            </a:r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는 기능별로 상황별로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pic>
        <p:nvPicPr>
          <p:cNvPr id="1026" name="Picture 2" descr="branch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56" y="2568657"/>
            <a:ext cx="45624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7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a file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Commit – </a:t>
            </a:r>
            <a:r>
              <a:rPr lang="ko-KR" altLang="en-US" dirty="0"/>
              <a:t>저장소에 수정사항을 저장하는 것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Git client</a:t>
            </a:r>
            <a:r>
              <a:rPr lang="ko-KR" altLang="en-US" dirty="0"/>
              <a:t>에서 하는 방법</a:t>
            </a:r>
            <a:r>
              <a:rPr lang="en-US" altLang="ko-KR" dirty="0"/>
              <a:t>(</a:t>
            </a:r>
            <a:r>
              <a:rPr lang="ko-KR" altLang="en-US" dirty="0"/>
              <a:t>사용자 </a:t>
            </a:r>
            <a:r>
              <a:rPr lang="en-US" altLang="ko-KR" dirty="0"/>
              <a:t>pc)</a:t>
            </a:r>
          </a:p>
          <a:p>
            <a:pPr lvl="1"/>
            <a:r>
              <a:rPr lang="ko-KR" altLang="en-US" dirty="0"/>
              <a:t>약식으로 해보자</a:t>
            </a:r>
            <a:endParaRPr lang="en-US" altLang="ko-KR" dirty="0"/>
          </a:p>
          <a:p>
            <a:r>
              <a:rPr lang="en-US" altLang="ko-KR" dirty="0"/>
              <a:t>Branch “master“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에서만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에는 반영이 안되어 있음</a:t>
            </a:r>
            <a:r>
              <a:rPr lang="en-US" altLang="ko-KR" dirty="0"/>
              <a:t>.</a:t>
            </a:r>
          </a:p>
          <a:p>
            <a:pPr marL="685800" lvl="2" indent="0">
              <a:buNone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2620"/>
          <a:stretch/>
        </p:blipFill>
        <p:spPr>
          <a:xfrm>
            <a:off x="5059921" y="3565236"/>
            <a:ext cx="7132080" cy="293526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1393024" y="4359471"/>
            <a:ext cx="727710" cy="6309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4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만들기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별로 홈페이지를 생성</a:t>
            </a:r>
            <a:endParaRPr lang="en-US" altLang="ko-KR" dirty="0"/>
          </a:p>
          <a:p>
            <a:pPr lvl="1"/>
            <a:r>
              <a:rPr lang="en-US" altLang="ko-KR" dirty="0"/>
              <a:t>https://{github-id}.github.io/{repository-name} </a:t>
            </a:r>
            <a:r>
              <a:rPr lang="ko-KR" altLang="en-US" dirty="0"/>
              <a:t>에서 확인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Settings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하단의 </a:t>
            </a:r>
            <a:r>
              <a:rPr lang="en-US" altLang="ko-KR" dirty="0"/>
              <a:t>GitHub Pages</a:t>
            </a:r>
          </a:p>
          <a:p>
            <a:pPr lvl="2"/>
            <a:r>
              <a:rPr lang="en-US" altLang="ko-KR" dirty="0"/>
              <a:t>Source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/>
              <a:t>Homepage</a:t>
            </a:r>
            <a:r>
              <a:rPr lang="ko-KR" altLang="en-US" dirty="0"/>
              <a:t>로 사용할 </a:t>
            </a:r>
            <a:r>
              <a:rPr lang="en-US" altLang="ko-KR" dirty="0"/>
              <a:t>branch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ko-KR" altLang="en-US" dirty="0"/>
              <a:t>원하는 </a:t>
            </a:r>
            <a:r>
              <a:rPr lang="en-US" altLang="ko-KR" dirty="0"/>
              <a:t>branch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4"/>
            <a:r>
              <a:rPr lang="en-US" altLang="ko-KR" dirty="0"/>
              <a:t>master</a:t>
            </a:r>
          </a:p>
          <a:p>
            <a:pPr marL="6858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446576-E198-4188-AAD2-F42564E06123}"/>
              </a:ext>
            </a:extLst>
          </p:cNvPr>
          <p:cNvGrpSpPr/>
          <p:nvPr/>
        </p:nvGrpSpPr>
        <p:grpSpPr>
          <a:xfrm>
            <a:off x="4335319" y="1666978"/>
            <a:ext cx="7748526" cy="886782"/>
            <a:chOff x="970407" y="2743046"/>
            <a:chExt cx="9166651" cy="10572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FD45FC-3104-4312-B081-3FF7C5ADD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407" y="2743046"/>
              <a:ext cx="9067800" cy="1057275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9F06557-F7BB-49C2-9407-310202A15B3F}"/>
                </a:ext>
              </a:extLst>
            </p:cNvPr>
            <p:cNvSpPr/>
            <p:nvPr/>
          </p:nvSpPr>
          <p:spPr>
            <a:xfrm>
              <a:off x="8760542" y="3234813"/>
              <a:ext cx="1376516" cy="4522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D13AFBE-5A2B-D129-89E0-D9A1FA8DC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" r="20554"/>
          <a:stretch/>
        </p:blipFill>
        <p:spPr>
          <a:xfrm>
            <a:off x="5273963" y="2740288"/>
            <a:ext cx="6809882" cy="388226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82A19C-DFE1-6EE5-19F5-DA1DD9916574}"/>
              </a:ext>
            </a:extLst>
          </p:cNvPr>
          <p:cNvSpPr/>
          <p:nvPr/>
        </p:nvSpPr>
        <p:spPr>
          <a:xfrm>
            <a:off x="5273962" y="6064678"/>
            <a:ext cx="2235201" cy="3793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AF57D-1FC2-EA4B-80CE-53FF8C14E133}"/>
              </a:ext>
            </a:extLst>
          </p:cNvPr>
          <p:cNvSpPr/>
          <p:nvPr/>
        </p:nvSpPr>
        <p:spPr>
          <a:xfrm>
            <a:off x="7873998" y="5293442"/>
            <a:ext cx="3046285" cy="3793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만들기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홈페이지 주소를 간단히 해보자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https://{github-id}.github.io</a:t>
            </a:r>
          </a:p>
          <a:p>
            <a:pPr lvl="1"/>
            <a:r>
              <a:rPr lang="en-US" altLang="ko-KR" dirty="0"/>
              <a:t>https://{github-id}.github.io/{repository-name}</a:t>
            </a:r>
          </a:p>
          <a:p>
            <a:r>
              <a:rPr lang="en-US" altLang="ko-KR" dirty="0"/>
              <a:t>Repository </a:t>
            </a:r>
            <a:r>
              <a:rPr lang="en-US" altLang="ko-KR" dirty="0">
                <a:solidFill>
                  <a:schemeClr val="tx1"/>
                </a:solidFill>
              </a:rPr>
              <a:t>“{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-id}.github.io“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Upload files – “</a:t>
            </a:r>
            <a:r>
              <a:rPr lang="en-US" altLang="ko-KR" dirty="0">
                <a:solidFill>
                  <a:srgbClr val="FF0000"/>
                </a:solidFill>
              </a:rPr>
              <a:t>architecture.png”, “project.pptx”</a:t>
            </a:r>
            <a:endParaRPr lang="en-US" altLang="ko-KR" dirty="0"/>
          </a:p>
          <a:p>
            <a:pPr lvl="1"/>
            <a:r>
              <a:rPr lang="en-US" altLang="ko-KR" dirty="0"/>
              <a:t>Readme.md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E27B8-3341-4AD3-BBFF-298365E40584}"/>
              </a:ext>
            </a:extLst>
          </p:cNvPr>
          <p:cNvSpPr txBox="1"/>
          <p:nvPr/>
        </p:nvSpPr>
        <p:spPr>
          <a:xfrm>
            <a:off x="776749" y="3084181"/>
            <a:ext cx="10805651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홍길동의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</a:t>
            </a:r>
            <a:endParaRPr lang="en-US" altLang="ko-KR" dirty="0"/>
          </a:p>
          <a:p>
            <a:r>
              <a:rPr lang="en-US" altLang="ko-KR" dirty="0"/>
              <a:t>## IT </a:t>
            </a:r>
            <a:r>
              <a:rPr lang="ko-KR" altLang="en-US" dirty="0"/>
              <a:t>어린이입니다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파이썬 프로그래밍 프로젝트입니다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## </a:t>
            </a:r>
            <a:r>
              <a:rPr lang="ko-KR" altLang="en-US" dirty="0"/>
              <a:t>전체 설계도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>
                <a:solidFill>
                  <a:srgbClr val="FF0000"/>
                </a:solidFill>
              </a:rPr>
              <a:t>architecture.png</a:t>
            </a:r>
            <a:r>
              <a:rPr lang="en-US" altLang="ko-KR" dirty="0"/>
              <a:t>"/&gt;&lt;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발표자료</a:t>
            </a:r>
            <a:r>
              <a:rPr lang="en-US" altLang="ko-KR" dirty="0"/>
              <a:t>](/</a:t>
            </a:r>
            <a:r>
              <a:rPr lang="en-US" altLang="ko-KR" dirty="0">
                <a:solidFill>
                  <a:srgbClr val="FF0000"/>
                </a:solidFill>
              </a:rPr>
              <a:t>project.pptx</a:t>
            </a:r>
            <a:r>
              <a:rPr lang="en-US" altLang="ko-KR" dirty="0"/>
              <a:t>)&lt;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## </a:t>
            </a:r>
            <a:r>
              <a:rPr lang="ko-KR" altLang="en-US" dirty="0"/>
              <a:t>발표 동영상</a:t>
            </a:r>
            <a:endParaRPr lang="en-US" altLang="ko-KR" dirty="0"/>
          </a:p>
          <a:p>
            <a:r>
              <a:rPr lang="ko-KR" altLang="en-US" dirty="0"/>
              <a:t>발표 동영상입니다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&lt;iframe id="</a:t>
            </a:r>
            <a:r>
              <a:rPr lang="en-US" altLang="ko-KR" dirty="0" err="1"/>
              <a:t>ytplayer</a:t>
            </a:r>
            <a:r>
              <a:rPr lang="en-US" altLang="ko-KR" dirty="0"/>
              <a:t>" type="text/html" width="640" height="360“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https://www.youtube.com/embed/jsRqtnGOavk</a:t>
            </a:r>
            <a:r>
              <a:rPr lang="en-US" altLang="ko-KR" dirty="0"/>
              <a:t>" frameborder="0"&gt;&lt;/iframe&gt;</a:t>
            </a:r>
          </a:p>
          <a:p>
            <a:r>
              <a:rPr lang="en-US" altLang="ko-KR" dirty="0"/>
              <a:t>## Reference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검색엔진</a:t>
            </a:r>
            <a:r>
              <a:rPr lang="en-US" altLang="ko-KR" dirty="0"/>
              <a:t>](</a:t>
            </a:r>
            <a:r>
              <a:rPr lang="en-US" altLang="ko-KR" dirty="0">
                <a:hlinkClick r:id="rId2"/>
              </a:rPr>
              <a:t>https://naver.com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[Repository</a:t>
            </a:r>
            <a:r>
              <a:rPr lang="ko-KR" altLang="en-US" dirty="0"/>
              <a:t> </a:t>
            </a:r>
            <a:r>
              <a:rPr lang="en-US" altLang="ko-KR" dirty="0"/>
              <a:t>1](https://{github-id}.github.io/{repository-name})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FCEB98-96D2-4FE6-8FF5-093890A2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736" y="1856653"/>
            <a:ext cx="3810169" cy="1552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01285B-6AC6-D560-7F4B-5E9EE0E6C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649" r="14956" b="3649"/>
          <a:stretch/>
        </p:blipFill>
        <p:spPr>
          <a:xfrm>
            <a:off x="6468835" y="793322"/>
            <a:ext cx="5570765" cy="8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08411" y="2649850"/>
            <a:ext cx="398164" cy="41620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600"/>
              <a:t>   </a:t>
            </a:r>
            <a:endParaRPr sz="1600"/>
          </a:p>
        </p:txBody>
      </p:sp>
      <p:sp>
        <p:nvSpPr>
          <p:cNvPr id="8" name="직사각형 7"/>
          <p:cNvSpPr/>
          <p:nvPr/>
        </p:nvSpPr>
        <p:spPr>
          <a:xfrm>
            <a:off x="7008411" y="2251378"/>
            <a:ext cx="1048983" cy="49667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GitHub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08411" y="3623507"/>
            <a:ext cx="398164" cy="41620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600"/>
              <a:t>   </a:t>
            </a:r>
            <a:endParaRPr sz="160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0" y="107766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142412" y="1364155"/>
            <a:ext cx="3421099" cy="556906"/>
          </a:xfrm>
          <a:prstGeom prst="rect">
            <a:avLst/>
          </a:prstGeom>
        </p:spPr>
        <p:txBody>
          <a:bodyPr rot="0" vert="horz" wrap="none" lIns="120000" tIns="62400" rIns="120000" bIns="624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kern="0">
                <a:solidFill>
                  <a:schemeClr val="bg1"/>
                </a:solidFill>
                <a:latin typeface="+mj-lt"/>
              </a:rPr>
              <a:t>버전관리 도구 </a:t>
            </a:r>
            <a:r>
              <a:rPr lang="en-US" altLang="ko-KR" sz="2800" b="1" kern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2800" b="1" kern="0" err="1">
                <a:solidFill>
                  <a:schemeClr val="bg1"/>
                </a:solidFill>
                <a:latin typeface="+mj-lt"/>
              </a:rPr>
              <a:t>Git</a:t>
            </a:r>
            <a:endParaRPr sz="2800"/>
          </a:p>
        </p:txBody>
      </p:sp>
      <p:sp>
        <p:nvSpPr>
          <p:cNvPr id="14" name="직사각형 13"/>
          <p:cNvSpPr/>
          <p:nvPr/>
        </p:nvSpPr>
        <p:spPr>
          <a:xfrm>
            <a:off x="6100659" y="2251378"/>
            <a:ext cx="563273" cy="586957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en-US" sz="3200" b="1" kern="0">
                <a:solidFill>
                  <a:srgbClr val="00B5F0"/>
                </a:solidFill>
                <a:latin typeface="+mj-lt"/>
              </a:rPr>
              <a:t> 1</a:t>
            </a:r>
            <a:endParaRPr lang="ko-KR" sz="3200">
              <a:solidFill>
                <a:srgbClr val="00B5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00659" y="3209925"/>
            <a:ext cx="563273" cy="586957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en-US" sz="3200" b="1" kern="0">
                <a:solidFill>
                  <a:srgbClr val="00B5F0"/>
                </a:solidFill>
                <a:latin typeface="+mj-lt"/>
              </a:rPr>
              <a:t> 2</a:t>
            </a:r>
            <a:endParaRPr lang="ko-KR" sz="3200">
              <a:solidFill>
                <a:srgbClr val="00B5F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08410" y="3196258"/>
            <a:ext cx="1853690" cy="49667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Local Git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설치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08409" y="4604084"/>
            <a:ext cx="398164" cy="41620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600"/>
              <a:t>   </a:t>
            </a:r>
            <a:endParaRPr sz="1600"/>
          </a:p>
        </p:txBody>
      </p:sp>
      <p:sp>
        <p:nvSpPr>
          <p:cNvPr id="17" name="직사각형 16"/>
          <p:cNvSpPr/>
          <p:nvPr/>
        </p:nvSpPr>
        <p:spPr>
          <a:xfrm>
            <a:off x="6100657" y="4190502"/>
            <a:ext cx="563273" cy="586957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en-US" sz="3200" b="1" kern="0">
                <a:solidFill>
                  <a:srgbClr val="00B5F0"/>
                </a:solidFill>
                <a:latin typeface="+mj-lt"/>
              </a:rPr>
              <a:t> 3</a:t>
            </a:r>
            <a:endParaRPr lang="ko-KR" sz="3200">
              <a:solidFill>
                <a:srgbClr val="00B5F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08408" y="4176835"/>
            <a:ext cx="3092683" cy="49667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Remote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저장소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연동하기</a:t>
            </a:r>
            <a:endParaRPr lang="en-US" altLang="en-US" sz="20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884BB1-D4B5-4423-A007-666C82211F79}"/>
              </a:ext>
            </a:extLst>
          </p:cNvPr>
          <p:cNvSpPr/>
          <p:nvPr/>
        </p:nvSpPr>
        <p:spPr>
          <a:xfrm>
            <a:off x="7008411" y="1624645"/>
            <a:ext cx="398164" cy="41620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600"/>
              <a:t>   </a:t>
            </a:r>
            <a:endParaRPr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EB6468-C497-42E3-B6F9-CCBB2379A0AB}"/>
              </a:ext>
            </a:extLst>
          </p:cNvPr>
          <p:cNvSpPr/>
          <p:nvPr/>
        </p:nvSpPr>
        <p:spPr>
          <a:xfrm>
            <a:off x="7008411" y="1226173"/>
            <a:ext cx="1207680" cy="49667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버전관리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6E84D-021E-401B-804D-A46C041A163B}"/>
              </a:ext>
            </a:extLst>
          </p:cNvPr>
          <p:cNvSpPr/>
          <p:nvPr/>
        </p:nvSpPr>
        <p:spPr>
          <a:xfrm>
            <a:off x="6100659" y="1226173"/>
            <a:ext cx="563273" cy="586957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r>
              <a:rPr lang="en-US" sz="3200" b="1" kern="0">
                <a:solidFill>
                  <a:srgbClr val="00B5F0"/>
                </a:solidFill>
                <a:latin typeface="+mj-lt"/>
              </a:rPr>
              <a:t> 0</a:t>
            </a:r>
            <a:endParaRPr lang="ko-KR" sz="3200">
              <a:solidFill>
                <a:srgbClr val="00B5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0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5BEA5-C87E-0783-3EBB-5F9F7EFF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만들기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81106-1278-B844-0C90-8938826D1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더 멋진 남의 포트폴리오 가져오자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portfolio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fork</a:t>
            </a:r>
          </a:p>
          <a:p>
            <a:endParaRPr lang="en-US" altLang="ko-KR" dirty="0"/>
          </a:p>
          <a:p>
            <a:r>
              <a:rPr lang="ko-KR" altLang="en-US" dirty="0"/>
              <a:t>수정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/>
              <a:t>마크다운언어 - naver에 검색 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A5500-81EF-3CF5-C732-5610E08E2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0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85541" y="2343997"/>
            <a:ext cx="1138751" cy="49667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Git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설치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0" y="107766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Ⅱ. local</a:t>
            </a:r>
            <a:r>
              <a:rPr lang="ko-KR" altLang="en-US"/>
              <a:t> </a:t>
            </a:r>
            <a:r>
              <a:rPr lang="en-US" altLang="ko-KR"/>
              <a:t>Git</a:t>
            </a:r>
            <a:r>
              <a:rPr lang="ko-KR" altLang="en-US"/>
              <a:t> 설치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6135774" y="2317177"/>
            <a:ext cx="945782" cy="609820"/>
          </a:xfrm>
        </p:spPr>
        <p:txBody>
          <a:bodyPr/>
          <a:lstStyle/>
          <a:p>
            <a:r>
              <a:rPr lang="en-US" altLang="ko-KR">
                <a:solidFill>
                  <a:srgbClr val="00B0F0"/>
                </a:solidFill>
              </a:rPr>
              <a:t>Ⅱ.</a:t>
            </a:r>
            <a:r>
              <a:rPr lang="en-US" altLang="ko-KR"/>
              <a:t>1</a:t>
            </a:r>
            <a:endParaRPr lang="ko-KR" altLang="ko-KR"/>
          </a:p>
        </p:txBody>
      </p:sp>
      <p:sp>
        <p:nvSpPr>
          <p:cNvPr id="27" name="직사각형 26"/>
          <p:cNvSpPr/>
          <p:nvPr/>
        </p:nvSpPr>
        <p:spPr>
          <a:xfrm>
            <a:off x="7285541" y="3095837"/>
            <a:ext cx="1651712" cy="556179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ko-KR" sz="2000" b="1" err="1">
                <a:solidFill>
                  <a:schemeClr val="bg1">
                    <a:lumMod val="50000"/>
                  </a:schemeClr>
                </a:solidFill>
                <a:latin typeface="+mj-lt"/>
              </a:rPr>
              <a:t>Git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기본기능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6135774" y="3069017"/>
            <a:ext cx="945782" cy="609820"/>
          </a:xfrm>
        </p:spPr>
        <p:txBody>
          <a:bodyPr/>
          <a:lstStyle/>
          <a:p>
            <a:r>
              <a:rPr lang="en-US" altLang="ko-KR">
                <a:solidFill>
                  <a:srgbClr val="00B0F0"/>
                </a:solidFill>
              </a:rPr>
              <a:t>Ⅱ.</a:t>
            </a:r>
            <a:r>
              <a:rPr lang="en-US" altLang="ko-KR"/>
              <a:t>2</a:t>
            </a:r>
            <a:endParaRPr lang="ko-KR" altLang="ko-KR"/>
          </a:p>
        </p:txBody>
      </p:sp>
      <p:sp>
        <p:nvSpPr>
          <p:cNvPr id="29" name="직사각형 28"/>
          <p:cNvSpPr/>
          <p:nvPr/>
        </p:nvSpPr>
        <p:spPr>
          <a:xfrm>
            <a:off x="7316057" y="3847677"/>
            <a:ext cx="1021731" cy="496675"/>
          </a:xfrm>
          <a:prstGeom prst="rect">
            <a:avLst/>
          </a:prstGeom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j-lt"/>
              </a:rPr>
              <a:t>Branch</a:t>
            </a:r>
          </a:p>
        </p:txBody>
      </p:sp>
      <p:sp>
        <p:nvSpPr>
          <p:cNvPr id="30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6166290" y="3820857"/>
            <a:ext cx="945782" cy="609820"/>
          </a:xfrm>
        </p:spPr>
        <p:txBody>
          <a:bodyPr/>
          <a:lstStyle/>
          <a:p>
            <a:r>
              <a:rPr lang="en-US" altLang="ko-KR">
                <a:solidFill>
                  <a:srgbClr val="00B0F0"/>
                </a:solidFill>
              </a:rPr>
              <a:t>Ⅱ.</a:t>
            </a:r>
            <a:r>
              <a:rPr lang="en-US" altLang="ko-KR"/>
              <a:t>3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922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Git</a:t>
            </a:r>
            <a:r>
              <a:rPr lang="en-US" altLang="ko-KR"/>
              <a:t> </a:t>
            </a:r>
            <a:r>
              <a:rPr lang="ko-KR" altLang="en-US"/>
              <a:t>설치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내가 작업하는 컴퓨터에 설치 </a:t>
            </a:r>
            <a:r>
              <a:rPr lang="en-US" altLang="ko-KR" dirty="0"/>
              <a:t>(local)</a:t>
            </a:r>
          </a:p>
          <a:p>
            <a:pPr lvl="1"/>
            <a:r>
              <a:rPr lang="en-US" altLang="ko-KR" dirty="0"/>
              <a:t>Console</a:t>
            </a:r>
            <a:r>
              <a:rPr lang="ko-KR" altLang="en-US" dirty="0"/>
              <a:t> 사용 </a:t>
            </a:r>
            <a:r>
              <a:rPr lang="en-US" altLang="ko-KR" dirty="0"/>
              <a:t>(</a:t>
            </a:r>
            <a:r>
              <a:rPr lang="ko-KR" altLang="en-US" dirty="0"/>
              <a:t>설치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GUI console</a:t>
            </a:r>
            <a:r>
              <a:rPr lang="ko-KR" altLang="en-US" dirty="0"/>
              <a:t> 사용</a:t>
            </a:r>
            <a:r>
              <a:rPr lang="en-US" altLang="ko-KR" dirty="0"/>
              <a:t> (</a:t>
            </a:r>
            <a:r>
              <a:rPr lang="ko-KR" altLang="en-US" dirty="0"/>
              <a:t>설치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IDE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공용 저장소에 설치 </a:t>
            </a:r>
            <a:r>
              <a:rPr lang="en-US" altLang="ko-KR" dirty="0"/>
              <a:t>(remote)</a:t>
            </a:r>
          </a:p>
          <a:p>
            <a:pPr lvl="1"/>
            <a:r>
              <a:rPr lang="en-US" altLang="ko-KR" dirty="0"/>
              <a:t>On premise – </a:t>
            </a:r>
            <a:r>
              <a:rPr lang="ko-KR" altLang="en-US" dirty="0"/>
              <a:t>서버실에 있는 서버에 설치 </a:t>
            </a:r>
            <a:r>
              <a:rPr lang="en-US" altLang="ko-KR" dirty="0"/>
              <a:t>(private</a:t>
            </a:r>
            <a:r>
              <a:rPr lang="ko-KR" altLang="en-US" dirty="0"/>
              <a:t>한 용도</a:t>
            </a:r>
            <a:r>
              <a:rPr lang="en-US" altLang="ko-KR" dirty="0"/>
              <a:t>, </a:t>
            </a:r>
            <a:r>
              <a:rPr lang="ko-KR" altLang="en-US" dirty="0"/>
              <a:t>보안 중요한 경우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Cloud – </a:t>
            </a:r>
            <a:r>
              <a:rPr lang="ko-KR" altLang="en-US" dirty="0"/>
              <a:t>외부의 저장소를 두고 제공하고 있는 서비스를 사용</a:t>
            </a:r>
            <a:r>
              <a:rPr lang="en-US" altLang="ko-KR" dirty="0"/>
              <a:t>(SaaS) *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</a:t>
            </a:r>
          </a:p>
        </p:txBody>
      </p:sp>
      <p:pic>
        <p:nvPicPr>
          <p:cNvPr id="2052" name="Picture 4" descr="github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32" y="4093097"/>
            <a:ext cx="3260725" cy="216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5CD224F-527C-4644-B121-290F191A2BAB}"/>
              </a:ext>
            </a:extLst>
          </p:cNvPr>
          <p:cNvGrpSpPr/>
          <p:nvPr/>
        </p:nvGrpSpPr>
        <p:grpSpPr>
          <a:xfrm>
            <a:off x="5713965" y="3429000"/>
            <a:ext cx="4472562" cy="3309870"/>
            <a:chOff x="7646674" y="3362959"/>
            <a:chExt cx="4472562" cy="3309870"/>
          </a:xfrm>
        </p:grpSpPr>
        <p:pic>
          <p:nvPicPr>
            <p:cNvPr id="2054" name="Picture 6" descr="two-repos-and-master-distribut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064" y="3362959"/>
              <a:ext cx="3720964" cy="330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4014EF3-80E6-4C0B-9362-7B0017FB4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837" t="73939"/>
            <a:stretch/>
          </p:blipFill>
          <p:spPr>
            <a:xfrm>
              <a:off x="11586819" y="6214997"/>
              <a:ext cx="532417" cy="45783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AA3EE74-6EB9-4AF7-9ADC-6028EC830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38" t="70496" r="32936" b="2093"/>
            <a:stretch/>
          </p:blipFill>
          <p:spPr>
            <a:xfrm>
              <a:off x="7646674" y="6020356"/>
              <a:ext cx="696192" cy="48155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EF3E2F-70D7-4B65-917A-0163749A3731}"/>
                </a:ext>
              </a:extLst>
            </p:cNvPr>
            <p:cNvSpPr txBox="1"/>
            <p:nvPr/>
          </p:nvSpPr>
          <p:spPr>
            <a:xfrm>
              <a:off x="10424390" y="3501666"/>
              <a:ext cx="971163" cy="3693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remote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465338-C577-49DF-99E0-35645E0DC124}"/>
                </a:ext>
              </a:extLst>
            </p:cNvPr>
            <p:cNvSpPr txBox="1"/>
            <p:nvPr/>
          </p:nvSpPr>
          <p:spPr>
            <a:xfrm>
              <a:off x="7933129" y="5013959"/>
              <a:ext cx="6928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local</a:t>
              </a:r>
              <a:endParaRPr lang="ko-KR" altLang="en-US" b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97DBE2-78E8-4F89-8EFF-2C629BB39A6B}"/>
                </a:ext>
              </a:extLst>
            </p:cNvPr>
            <p:cNvSpPr txBox="1"/>
            <p:nvPr/>
          </p:nvSpPr>
          <p:spPr>
            <a:xfrm>
              <a:off x="11395553" y="4936524"/>
              <a:ext cx="6928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local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97599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</a:t>
            </a:r>
            <a:r>
              <a:rPr lang="ko-KR" altLang="en-US"/>
              <a:t> 데스크탑 </a:t>
            </a:r>
            <a:r>
              <a:rPr lang="en-US" altLang="ko-KR" err="1"/>
              <a:t>git</a:t>
            </a:r>
            <a:r>
              <a:rPr lang="en-US" altLang="ko-KR"/>
              <a:t> </a:t>
            </a:r>
            <a:r>
              <a:rPr lang="ko-KR" altLang="en-US"/>
              <a:t>설치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https://git-scm.com/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다운로드 및 설치 </a:t>
            </a:r>
            <a:r>
              <a:rPr lang="en-US" altLang="ko-KR" dirty="0"/>
              <a:t>- </a:t>
            </a:r>
            <a:r>
              <a:rPr lang="ko-KR" altLang="en-US" dirty="0"/>
              <a:t>각자 </a:t>
            </a:r>
            <a:r>
              <a:rPr lang="en-US" altLang="ko-KR" dirty="0" err="1"/>
              <a:t>os</a:t>
            </a:r>
            <a:r>
              <a:rPr lang="ko-KR" altLang="en-US" dirty="0"/>
              <a:t>에 맞는 설치파일 설치</a:t>
            </a:r>
            <a:endParaRPr lang="en-US" altLang="ko-KR" dirty="0"/>
          </a:p>
          <a:p>
            <a:pPr lvl="1"/>
            <a:r>
              <a:rPr lang="en-US" altLang="ko-KR" dirty="0"/>
              <a:t>Windows - 2.26.0 – 64bit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Git-bash.exe </a:t>
            </a:r>
            <a:r>
              <a:rPr lang="ko-KR" altLang="en-US" dirty="0"/>
              <a:t>실행 </a:t>
            </a:r>
            <a:r>
              <a:rPr lang="en-US" altLang="ko-KR" dirty="0"/>
              <a:t>( windows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C:\Program Files\Git\Git-bash.exe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Console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E27BF2-F518-4D9E-9D9C-58D5D5854184}"/>
              </a:ext>
            </a:extLst>
          </p:cNvPr>
          <p:cNvGrpSpPr/>
          <p:nvPr/>
        </p:nvGrpSpPr>
        <p:grpSpPr>
          <a:xfrm>
            <a:off x="1116590" y="4253492"/>
            <a:ext cx="3267075" cy="1757796"/>
            <a:chOff x="1116590" y="4253492"/>
            <a:chExt cx="3267075" cy="17577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B0A588-843E-432E-BC01-C6AD2B55A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803"/>
            <a:stretch/>
          </p:blipFill>
          <p:spPr>
            <a:xfrm>
              <a:off x="1116590" y="4253492"/>
              <a:ext cx="3267075" cy="175779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D78060-8A1F-4E42-BB1A-A2F0B57AD9FC}"/>
                </a:ext>
              </a:extLst>
            </p:cNvPr>
            <p:cNvSpPr/>
            <p:nvPr/>
          </p:nvSpPr>
          <p:spPr>
            <a:xfrm>
              <a:off x="1143001" y="5476009"/>
              <a:ext cx="3240664" cy="5352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0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 사용 방법 </a:t>
            </a:r>
            <a:r>
              <a:rPr lang="en-US" altLang="ko-KR"/>
              <a:t>(1/6)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기본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디렉토리 생성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하위 디렉토리 </a:t>
            </a:r>
            <a:r>
              <a:rPr lang="en-US" altLang="ko-KR" dirty="0" err="1"/>
              <a:t>MyGitRepository</a:t>
            </a:r>
            <a:r>
              <a:rPr lang="en-US" altLang="ko-KR" dirty="0"/>
              <a:t> </a:t>
            </a:r>
            <a:r>
              <a:rPr lang="ko-KR" altLang="en-US" dirty="0"/>
              <a:t>들어가기 </a:t>
            </a:r>
            <a:r>
              <a:rPr lang="en-US" altLang="ko-KR" dirty="0"/>
              <a:t>(</a:t>
            </a:r>
            <a:r>
              <a:rPr lang="ko-KR" altLang="en-US" dirty="0"/>
              <a:t>상위 디렉토리로 가기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현재 디렉토리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디렉토리 내용 확인 </a:t>
            </a:r>
            <a:r>
              <a:rPr lang="en-US" altLang="ko-KR" dirty="0"/>
              <a:t>- </a:t>
            </a:r>
            <a:r>
              <a:rPr lang="ko-KR" altLang="en-US" dirty="0">
                <a:latin typeface="Lucida Console" panose="020B0609040504020204" pitchFamily="49" charset="0"/>
              </a:rPr>
              <a:t>윈도우의 경우 </a:t>
            </a:r>
            <a:endParaRPr lang="en-US" altLang="ko-KR" dirty="0">
              <a:latin typeface="Lucida Console" panose="020B0609040504020204" pitchFamily="49" charset="0"/>
            </a:endParaRPr>
          </a:p>
          <a:p>
            <a:endParaRPr lang="en-US" altLang="ko-KR" dirty="0">
              <a:latin typeface="Lucida Console" panose="020B0609040504020204" pitchFamily="49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Lucida Console" panose="020B0609040504020204" pitchFamily="49" charset="0"/>
              </a:rPr>
              <a:t>Vi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>
                <a:latin typeface="Lucida Console" panose="020B0609040504020204" pitchFamily="49" charset="0"/>
              </a:rPr>
              <a:t>editor</a:t>
            </a:r>
            <a:r>
              <a:rPr lang="ko-KR" altLang="en-US" dirty="0">
                <a:latin typeface="Lucida Console" panose="020B0609040504020204" pitchFamily="49" charset="0"/>
              </a:rPr>
              <a:t>로 들어갔을 때 빠져나오기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기본기능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AE82C-D5B3-4E44-AC97-A2CA82828C02}"/>
              </a:ext>
            </a:extLst>
          </p:cNvPr>
          <p:cNvSpPr/>
          <p:nvPr/>
        </p:nvSpPr>
        <p:spPr>
          <a:xfrm>
            <a:off x="731520" y="1724123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&gt;&gt; </a:t>
            </a:r>
            <a:r>
              <a:rPr lang="en-US" altLang="ko-KR" err="1">
                <a:latin typeface="Lucida Console" panose="020B0609040504020204" pitchFamily="49" charset="0"/>
              </a:rPr>
              <a:t>mkdir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 err="1">
                <a:latin typeface="Lucida Console" panose="020B0609040504020204" pitchFamily="49" charset="0"/>
              </a:rPr>
              <a:t>MyGitRepository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763B21-D8B2-4C44-ADA0-D08AF6C3894F}"/>
              </a:ext>
            </a:extLst>
          </p:cNvPr>
          <p:cNvSpPr/>
          <p:nvPr/>
        </p:nvSpPr>
        <p:spPr>
          <a:xfrm>
            <a:off x="731520" y="2795321"/>
            <a:ext cx="8676640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Lucida Console" panose="020B0609040504020204" pitchFamily="49" charset="0"/>
              </a:rPr>
              <a:t>&gt;&gt; cd </a:t>
            </a:r>
            <a:r>
              <a:rPr lang="en-US" altLang="ko-KR" dirty="0" err="1">
                <a:latin typeface="Lucida Console" panose="020B0609040504020204" pitchFamily="49" charset="0"/>
              </a:rPr>
              <a:t>MyGitRepository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&gt;&gt; 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>
                <a:latin typeface="Lucida Console" panose="020B0609040504020204" pitchFamily="49" charset="0"/>
              </a:rPr>
              <a:t>..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8D50EE-3B19-48AD-A9F0-24B8BAEF4A7D}"/>
              </a:ext>
            </a:extLst>
          </p:cNvPr>
          <p:cNvSpPr/>
          <p:nvPr/>
        </p:nvSpPr>
        <p:spPr>
          <a:xfrm>
            <a:off x="731520" y="3993941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 err="1">
                <a:latin typeface="Lucida Console" panose="020B0609040504020204" pitchFamily="49" charset="0"/>
              </a:rPr>
              <a:t>pwd</a:t>
            </a:r>
            <a:endParaRPr lang="en-US" altLang="ko-KR">
              <a:latin typeface="Lucida Console" panose="020B060904050402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BD6BE1-EEB2-47DD-9566-FB5D46F54D15}"/>
              </a:ext>
            </a:extLst>
          </p:cNvPr>
          <p:cNvSpPr/>
          <p:nvPr/>
        </p:nvSpPr>
        <p:spPr>
          <a:xfrm>
            <a:off x="731520" y="5135999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&gt;&gt; </a:t>
            </a:r>
            <a:r>
              <a:rPr lang="en-US" altLang="ko-KR" err="1">
                <a:latin typeface="Lucida Console" panose="020B0609040504020204" pitchFamily="49" charset="0"/>
              </a:rPr>
              <a:t>dir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EF310-F443-4617-8158-C24A0FA79F05}"/>
              </a:ext>
            </a:extLst>
          </p:cNvPr>
          <p:cNvSpPr/>
          <p:nvPr/>
        </p:nvSpPr>
        <p:spPr>
          <a:xfrm>
            <a:off x="731520" y="6277933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Lucida Console" panose="020B0609040504020204" pitchFamily="49" charset="0"/>
              </a:rPr>
              <a:t> :q!  (enter)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7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 사용 방법 </a:t>
            </a:r>
            <a:r>
              <a:rPr lang="en-US" altLang="ko-KR"/>
              <a:t>(2/6)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저장소로 만들기</a:t>
            </a:r>
            <a:endParaRPr lang="en-US" altLang="ko-KR" dirty="0"/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MyGitRepository</a:t>
            </a:r>
            <a:r>
              <a:rPr lang="ko-KR" altLang="en-US" dirty="0">
                <a:sym typeface="Wingdings" panose="05000000000000000000" pitchFamily="2" charset="2"/>
              </a:rPr>
              <a:t> 디렉토리 안에 관리하고자 하는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들을 넣고</a:t>
            </a:r>
            <a:r>
              <a:rPr lang="en-US" altLang="ko-KR" dirty="0">
                <a:sym typeface="Wingdings" panose="05000000000000000000" pitchFamily="2" charset="2"/>
              </a:rPr>
              <a:t> git</a:t>
            </a:r>
            <a:r>
              <a:rPr lang="ko-KR" altLang="en-US" dirty="0">
                <a:sym typeface="Wingdings" panose="05000000000000000000" pitchFamily="2" charset="2"/>
              </a:rPr>
              <a:t>으로 관리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.git</a:t>
            </a:r>
            <a:r>
              <a:rPr lang="ko-KR" altLang="en-US" dirty="0">
                <a:sym typeface="Wingdings" panose="05000000000000000000" pitchFamily="2" charset="2"/>
              </a:rPr>
              <a:t>이라는 숨김 파일이 생김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기본기능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8D50EE-3B19-48AD-A9F0-24B8BAEF4A7D}"/>
              </a:ext>
            </a:extLst>
          </p:cNvPr>
          <p:cNvSpPr/>
          <p:nvPr/>
        </p:nvSpPr>
        <p:spPr>
          <a:xfrm>
            <a:off x="731520" y="2095985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>
                <a:latin typeface="Lucida Console" panose="020B0609040504020204" pitchFamily="49" charset="0"/>
              </a:rPr>
              <a:t>git </a:t>
            </a:r>
            <a:r>
              <a:rPr lang="en-US" altLang="ko-KR" err="1">
                <a:latin typeface="Lucida Console" panose="020B0609040504020204" pitchFamily="49" charset="0"/>
              </a:rPr>
              <a:t>init</a:t>
            </a:r>
            <a:endParaRPr lang="en-US" altLang="ko-KR">
              <a:latin typeface="Lucida Console" panose="020B060904050402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8296A-2F27-4442-931F-65631A754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" r="14934"/>
          <a:stretch/>
        </p:blipFill>
        <p:spPr>
          <a:xfrm>
            <a:off x="643715" y="2607130"/>
            <a:ext cx="10989816" cy="20197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19A2E-6967-4848-947C-042757B37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3" r="42390"/>
          <a:stretch/>
        </p:blipFill>
        <p:spPr>
          <a:xfrm>
            <a:off x="10016836" y="1026896"/>
            <a:ext cx="1614576" cy="143842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3477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 사용 방법 </a:t>
            </a:r>
            <a:r>
              <a:rPr lang="en-US" altLang="ko-KR"/>
              <a:t>(3/6)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ko-KR" altLang="en-US" dirty="0"/>
              <a:t>저장소 상태를 확인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 변경사항을 반영할 파일을 지정</a:t>
            </a:r>
            <a:endParaRPr lang="en-US" altLang="ko-KR" dirty="0"/>
          </a:p>
          <a:p>
            <a:pPr lvl="1"/>
            <a:r>
              <a:rPr lang="en-US" altLang="ko-KR" dirty="0"/>
              <a:t>git add</a:t>
            </a:r>
            <a:r>
              <a:rPr lang="ko-KR" altLang="en-US" dirty="0"/>
              <a:t>를 하지 않으면 </a:t>
            </a:r>
            <a:r>
              <a:rPr lang="en-US" altLang="ko-KR" dirty="0"/>
              <a:t>commit</a:t>
            </a:r>
            <a:r>
              <a:rPr lang="ko-KR" altLang="en-US" dirty="0"/>
              <a:t>시에 </a:t>
            </a:r>
            <a:r>
              <a:rPr lang="en-US" altLang="ko-KR" dirty="0"/>
              <a:t>git</a:t>
            </a:r>
            <a:r>
              <a:rPr lang="ko-KR" altLang="en-US" dirty="0"/>
              <a:t>에 반영 안됨</a:t>
            </a:r>
            <a:r>
              <a:rPr lang="en-US" altLang="ko-KR" dirty="0"/>
              <a:t>. </a:t>
            </a:r>
            <a:r>
              <a:rPr lang="ko-KR" altLang="en-US" dirty="0"/>
              <a:t>매번 </a:t>
            </a:r>
            <a:r>
              <a:rPr lang="ko-KR" altLang="en-US" dirty="0" err="1"/>
              <a:t>지정해줘야함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변경사항 최종 저장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  <a:r>
              <a:rPr lang="ko-KR" altLang="en-US" dirty="0"/>
              <a:t>한 파일을 </a:t>
            </a:r>
            <a:r>
              <a:rPr lang="en-US" altLang="ko-KR" dirty="0"/>
              <a:t>commit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기본기능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AE82C-D5B3-4E44-AC97-A2CA82828C02}"/>
              </a:ext>
            </a:extLst>
          </p:cNvPr>
          <p:cNvSpPr/>
          <p:nvPr/>
        </p:nvSpPr>
        <p:spPr>
          <a:xfrm>
            <a:off x="731520" y="1433175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&gt;&gt; git status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763B21-D8B2-4C44-ADA0-D08AF6C3894F}"/>
              </a:ext>
            </a:extLst>
          </p:cNvPr>
          <p:cNvSpPr/>
          <p:nvPr/>
        </p:nvSpPr>
        <p:spPr>
          <a:xfrm>
            <a:off x="731520" y="2759231"/>
            <a:ext cx="8676640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&gt;&gt; </a:t>
            </a:r>
            <a:r>
              <a:rPr lang="en-US" altLang="ko-KR" dirty="0">
                <a:latin typeface="Lucida Console" panose="020B0609040504020204" pitchFamily="49" charset="0"/>
              </a:rPr>
              <a:t>git add </a:t>
            </a:r>
            <a:r>
              <a:rPr lang="ko-KR" altLang="en-US" dirty="0">
                <a:latin typeface="Lucida Console" panose="020B0609040504020204" pitchFamily="49" charset="0"/>
              </a:rPr>
              <a:t>파일명 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&gt;&gt; git add .           //</a:t>
            </a:r>
            <a:r>
              <a:rPr lang="ko-KR" altLang="en-US" dirty="0">
                <a:latin typeface="Lucida Console" panose="020B0609040504020204" pitchFamily="49" charset="0"/>
              </a:rPr>
              <a:t>해당 </a:t>
            </a:r>
            <a:r>
              <a:rPr lang="en-US" altLang="ko-KR" dirty="0">
                <a:latin typeface="Lucida Console" panose="020B0609040504020204" pitchFamily="49" charset="0"/>
              </a:rPr>
              <a:t>directory</a:t>
            </a:r>
            <a:r>
              <a:rPr lang="ko-KR" altLang="en-US" dirty="0">
                <a:latin typeface="Lucida Console" panose="020B0609040504020204" pitchFamily="49" charset="0"/>
              </a:rPr>
              <a:t>안의 모든 파일을 지정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ko-KR" alt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dirty="0">
                <a:solidFill>
                  <a:srgbClr val="7030A0"/>
                </a:solidFill>
                <a:latin typeface="Lucida Console" panose="020B0609040504020204" pitchFamily="49" charset="0"/>
              </a:rPr>
              <a:t>) git add a.txt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8D50EE-3B19-48AD-A9F0-24B8BAEF4A7D}"/>
              </a:ext>
            </a:extLst>
          </p:cNvPr>
          <p:cNvSpPr/>
          <p:nvPr/>
        </p:nvSpPr>
        <p:spPr>
          <a:xfrm>
            <a:off x="731520" y="4639285"/>
            <a:ext cx="8676640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>
                <a:latin typeface="Lucida Console" panose="020B0609040504020204" pitchFamily="49" charset="0"/>
              </a:rPr>
              <a:t>git commit –m ‘</a:t>
            </a:r>
            <a:r>
              <a:rPr lang="ko-KR" altLang="en-US">
                <a:latin typeface="Lucida Console" panose="020B0609040504020204" pitchFamily="49" charset="0"/>
              </a:rPr>
              <a:t>설명</a:t>
            </a:r>
            <a:r>
              <a:rPr lang="en-US" altLang="ko-KR">
                <a:latin typeface="Lucida Console" panose="020B0609040504020204" pitchFamily="49" charset="0"/>
              </a:rPr>
              <a:t>’</a:t>
            </a:r>
          </a:p>
          <a:p>
            <a:r>
              <a:rPr lang="ko-KR" altLang="en-US">
                <a:solidFill>
                  <a:srgbClr val="7030A0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>
                <a:solidFill>
                  <a:srgbClr val="7030A0"/>
                </a:solidFill>
                <a:latin typeface="Lucida Console" panose="020B0609040504020204" pitchFamily="49" charset="0"/>
              </a:rPr>
              <a:t>) git commit –m [feature]</a:t>
            </a:r>
            <a:r>
              <a:rPr lang="ko-KR" altLang="en-US">
                <a:solidFill>
                  <a:srgbClr val="7030A0"/>
                </a:solidFill>
                <a:latin typeface="Lucida Console" panose="020B0609040504020204" pitchFamily="49" charset="0"/>
              </a:rPr>
              <a:t>로그인 기능 추가</a:t>
            </a:r>
            <a:endParaRPr lang="en-US" altLang="ko-KR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7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A2C85-DF57-4F1B-997F-64FFC93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 사용 방법 </a:t>
            </a:r>
            <a:r>
              <a:rPr lang="en-US" altLang="ko-KR"/>
              <a:t>(4/6)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BCC55-2642-46AC-A8C2-30B6E3B5B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기본 사용자 </a:t>
            </a:r>
            <a:r>
              <a:rPr lang="en-US" altLang="ko-KR"/>
              <a:t>setting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DD24C-9E80-44E6-837C-18ED8D6EA1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E704CA-DDF8-4A31-9F62-E2756DF5B91A}"/>
              </a:ext>
            </a:extLst>
          </p:cNvPr>
          <p:cNvSpPr/>
          <p:nvPr/>
        </p:nvSpPr>
        <p:spPr>
          <a:xfrm>
            <a:off x="1095203" y="1566133"/>
            <a:ext cx="8676640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Lucida Console" panose="020B0609040504020204" pitchFamily="49" charset="0"/>
              </a:rPr>
              <a:t>&gt;&gt; git config --global user.name “</a:t>
            </a:r>
            <a:r>
              <a:rPr lang="ko-KR" altLang="en-US" dirty="0">
                <a:latin typeface="Lucida Console" panose="020B0609040504020204" pitchFamily="49" charset="0"/>
              </a:rPr>
              <a:t>홍길동＂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&gt;&gt; git config --global </a:t>
            </a:r>
            <a:r>
              <a:rPr lang="en-US" altLang="ko-KR" dirty="0" err="1">
                <a:latin typeface="Lucida Console" panose="020B0609040504020204" pitchFamily="49" charset="0"/>
              </a:rPr>
              <a:t>user.email</a:t>
            </a:r>
            <a:r>
              <a:rPr lang="en-US" altLang="ko-KR" dirty="0">
                <a:latin typeface="Lucida Console" panose="020B0609040504020204" pitchFamily="49" charset="0"/>
              </a:rPr>
              <a:t> "you@example.com"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583622-227B-4613-9039-07E7C44C9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24" r="10325" b="11477"/>
          <a:stretch/>
        </p:blipFill>
        <p:spPr>
          <a:xfrm>
            <a:off x="1095203" y="2870447"/>
            <a:ext cx="10369356" cy="386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 사용 방법 </a:t>
            </a:r>
            <a:r>
              <a:rPr lang="en-US" altLang="ko-KR"/>
              <a:t>(5/6)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변경사항 파악 </a:t>
            </a:r>
            <a:endParaRPr lang="en-US" altLang="ko-KR"/>
          </a:p>
          <a:p>
            <a:pPr lvl="1"/>
            <a:r>
              <a:rPr lang="en-US" altLang="ko-KR"/>
              <a:t>Commit</a:t>
            </a:r>
            <a:r>
              <a:rPr lang="ko-KR" altLang="en-US"/>
              <a:t>전에 마지막 버전 대비 변경된 내용을 최종 확인 기능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기본기능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5140" r="12645" b="12905"/>
          <a:stretch/>
        </p:blipFill>
        <p:spPr>
          <a:xfrm>
            <a:off x="731520" y="2410347"/>
            <a:ext cx="9445751" cy="42662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8D235A8-7A73-4F3C-A2BA-C3101DDA6123}"/>
              </a:ext>
            </a:extLst>
          </p:cNvPr>
          <p:cNvSpPr/>
          <p:nvPr/>
        </p:nvSpPr>
        <p:spPr>
          <a:xfrm>
            <a:off x="731520" y="1744905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&gt;&gt; git diff</a:t>
            </a:r>
            <a:endParaRPr lang="ko-KR" altLang="en-US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3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기본 사용 방법 </a:t>
            </a:r>
            <a:r>
              <a:rPr lang="en-US" altLang="ko-KR"/>
              <a:t>(6/6)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ko-KR" altLang="en-US"/>
              <a:t>전체 변경 이력 조회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5E838732-2AB0-4E25-A0D8-33722D8963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7" y="3036570"/>
            <a:ext cx="5534025" cy="3524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236220"/>
            <a:ext cx="5534025" cy="632460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267200" y="1818640"/>
            <a:ext cx="1930400" cy="278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059851" y="4328160"/>
            <a:ext cx="2076788" cy="123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905084" y="1249375"/>
            <a:ext cx="3768655" cy="3351199"/>
            <a:chOff x="5905084" y="1249375"/>
            <a:chExt cx="3768655" cy="3351199"/>
          </a:xfrm>
        </p:grpSpPr>
        <p:sp>
          <p:nvSpPr>
            <p:cNvPr id="11" name="직사각형 10"/>
            <p:cNvSpPr/>
            <p:nvPr/>
          </p:nvSpPr>
          <p:spPr>
            <a:xfrm>
              <a:off x="6330462" y="3759200"/>
              <a:ext cx="3343277" cy="841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330462" y="1249375"/>
              <a:ext cx="3343277" cy="7966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05084" y="1340980"/>
              <a:ext cx="400220" cy="417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FF0000"/>
                  </a:solidFill>
                </a:rPr>
                <a:t>1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16990" y="3910645"/>
              <a:ext cx="400220" cy="417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FF0000"/>
                  </a:solidFill>
                </a:rPr>
                <a:t>2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1984" y="4600574"/>
            <a:ext cx="3940736" cy="1597026"/>
            <a:chOff x="41984" y="4600574"/>
            <a:chExt cx="3940736" cy="1597026"/>
          </a:xfrm>
        </p:grpSpPr>
        <p:sp>
          <p:nvSpPr>
            <p:cNvPr id="9" name="직사각형 8"/>
            <p:cNvSpPr/>
            <p:nvPr/>
          </p:nvSpPr>
          <p:spPr>
            <a:xfrm>
              <a:off x="121920" y="4600574"/>
              <a:ext cx="3860800" cy="78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920" y="5382576"/>
              <a:ext cx="3860800" cy="815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984" y="4656928"/>
              <a:ext cx="400220" cy="417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FF0000"/>
                  </a:solidFill>
                </a:rPr>
                <a:t>1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42" y="5459409"/>
              <a:ext cx="400220" cy="417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rgbClr val="FF0000"/>
                  </a:solidFill>
                </a:rPr>
                <a:t>2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7711" y="3685717"/>
            <a:ext cx="2116174" cy="270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50DC4E-5167-4BDA-B0E8-754A275F21EA}"/>
              </a:ext>
            </a:extLst>
          </p:cNvPr>
          <p:cNvSpPr/>
          <p:nvPr/>
        </p:nvSpPr>
        <p:spPr>
          <a:xfrm>
            <a:off x="237861" y="1378275"/>
            <a:ext cx="5667223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&gt;&gt; git log		</a:t>
            </a:r>
            <a:r>
              <a:rPr lang="en-US" altLang="ko-KR">
                <a:solidFill>
                  <a:srgbClr val="7030A0"/>
                </a:solidFill>
                <a:latin typeface="Lucida Console" panose="020B0609040504020204" pitchFamily="49" charset="0"/>
              </a:rPr>
              <a:t>//</a:t>
            </a:r>
            <a:r>
              <a:rPr lang="ko-KR" altLang="en-US">
                <a:solidFill>
                  <a:srgbClr val="7030A0"/>
                </a:solidFill>
                <a:latin typeface="Lucida Console" panose="020B0609040504020204" pitchFamily="49" charset="0"/>
              </a:rPr>
              <a:t>변경 이력 조회</a:t>
            </a:r>
            <a:endParaRPr lang="en-US" altLang="ko-KR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&gt;&gt; git log –p		</a:t>
            </a:r>
            <a:r>
              <a:rPr lang="en-US" altLang="ko-KR">
                <a:solidFill>
                  <a:srgbClr val="7030A0"/>
                </a:solidFill>
                <a:latin typeface="Lucida Console" panose="020B0609040504020204" pitchFamily="49" charset="0"/>
              </a:rPr>
              <a:t>//</a:t>
            </a:r>
            <a:r>
              <a:rPr lang="ko-KR" altLang="en-US">
                <a:solidFill>
                  <a:srgbClr val="7030A0"/>
                </a:solidFill>
                <a:latin typeface="Lucida Console" panose="020B0609040504020204" pitchFamily="49" charset="0"/>
              </a:rPr>
              <a:t>전체 변경 이력 조회</a:t>
            </a:r>
            <a:endParaRPr lang="en-US" altLang="ko-KR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9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0" y="107766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3" name="직사각형 2"/>
          <p:cNvSpPr/>
          <p:nvPr/>
        </p:nvSpPr>
        <p:spPr>
          <a:xfrm>
            <a:off x="142412" y="1364155"/>
            <a:ext cx="2108239" cy="556906"/>
          </a:xfrm>
          <a:prstGeom prst="rect">
            <a:avLst/>
          </a:prstGeom>
        </p:spPr>
        <p:txBody>
          <a:bodyPr rot="0" vert="horz" wrap="none" lIns="120000" tIns="62400" rIns="120000" bIns="62400" numCol="1" spcCol="0" rtlCol="0" anchor="t" anchorCtr="0">
            <a:prstTxWarp prst="textNoShape">
              <a:avLst/>
            </a:prstTxWarp>
            <a:sp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1pPr>
            <a:lvl2pPr marL="457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2pPr>
            <a:lvl3pPr marL="914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3pPr>
            <a:lvl4pPr marL="1371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4pPr>
            <a:lvl5pPr marL="18288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5pPr>
            <a:lvl6pPr marL="22860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7432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2004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657600" algn="l" latinLnBrk="1" hangingPunct="1"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b="1" kern="0">
                <a:solidFill>
                  <a:schemeClr val="bg1"/>
                </a:solidFill>
                <a:latin typeface="+mj-lt"/>
              </a:rPr>
              <a:t>0. </a:t>
            </a:r>
            <a:r>
              <a:rPr lang="ko-KR" altLang="en-US" sz="2800" b="1" kern="0">
                <a:solidFill>
                  <a:schemeClr val="bg1"/>
                </a:solidFill>
                <a:latin typeface="+mj-lt"/>
              </a:rPr>
              <a:t>버전관리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0174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Branch (1/4)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독립적인 작업을 진행하기 위한 다른 장소</a:t>
            </a:r>
            <a:endParaRPr lang="en-US" altLang="ko-KR" dirty="0"/>
          </a:p>
          <a:p>
            <a:pPr lvl="1"/>
            <a:r>
              <a:rPr lang="ko-KR" altLang="en-US" dirty="0"/>
              <a:t>서로 영향을 받지 않고</a:t>
            </a:r>
            <a:r>
              <a:rPr lang="en-US" altLang="ko-KR" dirty="0"/>
              <a:t>, </a:t>
            </a:r>
            <a:r>
              <a:rPr lang="ko-KR" altLang="en-US" dirty="0"/>
              <a:t>여러 작업이 동시에 진행 가능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모을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필요한 경우 예시</a:t>
            </a:r>
            <a:endParaRPr lang="en-US" altLang="ko-KR" dirty="0"/>
          </a:p>
          <a:p>
            <a:pPr lvl="1"/>
            <a:r>
              <a:rPr lang="ko-KR" altLang="en-US" dirty="0"/>
              <a:t>안정적인 버전 외에 새로운 기능을 </a:t>
            </a:r>
            <a:r>
              <a:rPr lang="ko-KR" altLang="en-US" dirty="0" err="1"/>
              <a:t>추가시</a:t>
            </a:r>
            <a:endParaRPr lang="en-US" altLang="ko-KR" dirty="0"/>
          </a:p>
          <a:p>
            <a:pPr lvl="1"/>
            <a:r>
              <a:rPr lang="ko-KR" altLang="en-US" dirty="0"/>
              <a:t>개발과 운영을 따로 할 때</a:t>
            </a:r>
            <a:endParaRPr lang="en-US" altLang="ko-KR" dirty="0"/>
          </a:p>
          <a:p>
            <a:pPr lvl="1"/>
            <a:r>
              <a:rPr lang="ko-KR" altLang="en-US" dirty="0"/>
              <a:t>고객사 별로 새로운 기능을 제공해야 할 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</p:spPr>
        <p:txBody>
          <a:bodyPr/>
          <a:lstStyle/>
          <a:p>
            <a:r>
              <a:rPr lang="en-US" altLang="ko-KR"/>
              <a:t>Branch</a:t>
            </a:r>
            <a:endParaRPr lang="ko-KR" altLang="en-US"/>
          </a:p>
        </p:txBody>
      </p:sp>
      <p:pic>
        <p:nvPicPr>
          <p:cNvPr id="1026" name="Picture 2" descr="ブランチと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2" y="2353303"/>
            <a:ext cx="6736198" cy="414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968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FA2C9-09BA-48B9-9EDC-5609DDBD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Branch (2/4)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105DD-6ACE-4B4A-9413-38CAA08C9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안정화 </a:t>
            </a:r>
            <a:r>
              <a:rPr lang="en-US" altLang="ko-KR" dirty="0"/>
              <a:t>branch</a:t>
            </a:r>
          </a:p>
          <a:p>
            <a:pPr lvl="1"/>
            <a:r>
              <a:rPr lang="en-US" altLang="ko-KR" dirty="0"/>
              <a:t>Feature branch</a:t>
            </a:r>
          </a:p>
          <a:p>
            <a:pPr lvl="2"/>
            <a:r>
              <a:rPr lang="ko-KR" altLang="en-US" dirty="0"/>
              <a:t>새로운 기능 구현을 위한 </a:t>
            </a:r>
            <a:r>
              <a:rPr lang="en-US" altLang="ko-KR" dirty="0"/>
              <a:t>branch </a:t>
            </a:r>
          </a:p>
          <a:p>
            <a:pPr lvl="2"/>
            <a:r>
              <a:rPr lang="ko-KR" altLang="en-US" dirty="0"/>
              <a:t>이름을 다른 사람들도 이해하기 쉽도록</a:t>
            </a:r>
            <a:endParaRPr lang="en-US" altLang="ko-KR" dirty="0"/>
          </a:p>
          <a:p>
            <a:pPr lvl="1"/>
            <a:r>
              <a:rPr lang="en-US" altLang="ko-KR" dirty="0"/>
              <a:t>Feature branch</a:t>
            </a:r>
            <a:r>
              <a:rPr lang="ko-KR" altLang="en-US" dirty="0"/>
              <a:t>에서 </a:t>
            </a:r>
            <a:r>
              <a:rPr lang="en-US" altLang="ko-KR" dirty="0"/>
              <a:t>master branch</a:t>
            </a:r>
            <a:r>
              <a:rPr lang="ko-KR" altLang="en-US" dirty="0"/>
              <a:t>로 병합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CDA2A-B83D-429A-B39D-D1E9A51FD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A8E05F-7614-428B-A356-0D6B1DCE81BB}"/>
              </a:ext>
            </a:extLst>
          </p:cNvPr>
          <p:cNvGrpSpPr/>
          <p:nvPr/>
        </p:nvGrpSpPr>
        <p:grpSpPr>
          <a:xfrm>
            <a:off x="3688777" y="1589808"/>
            <a:ext cx="8395854" cy="5170467"/>
            <a:chOff x="3460173" y="1026896"/>
            <a:chExt cx="8603673" cy="5473605"/>
          </a:xfrm>
        </p:grpSpPr>
        <p:pic>
          <p:nvPicPr>
            <p:cNvPr id="5" name="Picture 2" descr="브랜치를 사용한 병행 작업">
              <a:extLst>
                <a:ext uri="{FF2B5EF4-FFF2-40B4-BE49-F238E27FC236}">
                  <a16:creationId xmlns:a16="http://schemas.microsoft.com/office/drawing/2014/main" id="{D567BE8C-2178-4456-943A-7EAC754BBC3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838" y="1026896"/>
              <a:ext cx="6667008" cy="547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C5388F-EC46-40DA-9999-C9B230665D6C}"/>
                </a:ext>
              </a:extLst>
            </p:cNvPr>
            <p:cNvSpPr txBox="1"/>
            <p:nvPr/>
          </p:nvSpPr>
          <p:spPr>
            <a:xfrm>
              <a:off x="3460173" y="3182478"/>
              <a:ext cx="1780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chemeClr val="accent6"/>
                  </a:solidFill>
                </a:rPr>
                <a:t>Master branch</a:t>
              </a:r>
              <a:endParaRPr lang="ko-KR" altLang="en-US" b="1">
                <a:solidFill>
                  <a:schemeClr val="accent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12651-AE5F-4CE2-8D7D-770F00CFF719}"/>
                </a:ext>
              </a:extLst>
            </p:cNvPr>
            <p:cNvSpPr txBox="1"/>
            <p:nvPr/>
          </p:nvSpPr>
          <p:spPr>
            <a:xfrm>
              <a:off x="3460173" y="5403728"/>
              <a:ext cx="183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D83184"/>
                  </a:solidFill>
                </a:rPr>
                <a:t>Feature branch</a:t>
              </a:r>
              <a:endParaRPr lang="ko-KR" altLang="en-US" b="1">
                <a:solidFill>
                  <a:srgbClr val="D8318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E75E22-376D-4480-A14A-BAA5898B6565}"/>
                </a:ext>
              </a:extLst>
            </p:cNvPr>
            <p:cNvSpPr txBox="1"/>
            <p:nvPr/>
          </p:nvSpPr>
          <p:spPr>
            <a:xfrm>
              <a:off x="9716851" y="1691145"/>
              <a:ext cx="183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7030A0"/>
                  </a:solidFill>
                </a:rPr>
                <a:t>Feature branch</a:t>
              </a:r>
              <a:endParaRPr lang="ko-KR" altLang="en-US" b="1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A0EE3F-5000-4785-BDC8-4C293CF6C280}"/>
                </a:ext>
              </a:extLst>
            </p:cNvPr>
            <p:cNvSpPr txBox="1"/>
            <p:nvPr/>
          </p:nvSpPr>
          <p:spPr>
            <a:xfrm>
              <a:off x="5995921" y="1794854"/>
              <a:ext cx="18394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0070C0"/>
                  </a:solidFill>
                </a:rPr>
                <a:t>Feature branch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48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Branch (3/4)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</p:spPr>
        <p:txBody>
          <a:bodyPr/>
          <a:lstStyle/>
          <a:p>
            <a:r>
              <a:rPr lang="en-US" altLang="ko-KR"/>
              <a:t>Branch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3920" y="4521815"/>
            <a:ext cx="8676640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&gt;&gt; git checkout </a:t>
            </a:r>
            <a:r>
              <a:rPr lang="ko-KR" altLang="en-US" b="1" dirty="0">
                <a:solidFill>
                  <a:srgbClr val="000066"/>
                </a:solidFill>
                <a:latin typeface="Lucida Console" panose="020B0609040504020204" pitchFamily="49" charset="0"/>
              </a:rPr>
              <a:t>변경하고자</a:t>
            </a:r>
            <a:r>
              <a:rPr lang="en-US" altLang="ko-KR" b="1" dirty="0">
                <a:solidFill>
                  <a:srgbClr val="000066"/>
                </a:solidFill>
                <a:latin typeface="Lucida Console" panose="020B0609040504020204" pitchFamily="49" charset="0"/>
              </a:rPr>
              <a:t>_</a:t>
            </a:r>
            <a:r>
              <a:rPr lang="ko-KR" altLang="en-US" b="1" dirty="0">
                <a:solidFill>
                  <a:srgbClr val="000066"/>
                </a:solidFill>
                <a:latin typeface="Lucida Console" panose="020B0609040504020204" pitchFamily="49" charset="0"/>
              </a:rPr>
              <a:t>하는</a:t>
            </a:r>
            <a:r>
              <a:rPr lang="en-US" altLang="ko-KR" b="1" dirty="0">
                <a:solidFill>
                  <a:srgbClr val="000066"/>
                </a:solidFill>
                <a:latin typeface="Lucida Console" panose="020B0609040504020204" pitchFamily="49" charset="0"/>
              </a:rPr>
              <a:t>_branch_</a:t>
            </a:r>
            <a:r>
              <a:rPr lang="ko-KR" altLang="en-US" b="1" dirty="0">
                <a:solidFill>
                  <a:srgbClr val="000066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b="1" dirty="0">
                <a:solidFill>
                  <a:srgbClr val="000066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checkout </a:t>
            </a:r>
            <a:r>
              <a:rPr lang="en-US" altLang="ko-KR" b="1" dirty="0" err="1">
                <a:solidFill>
                  <a:srgbClr val="000066"/>
                </a:solidFill>
                <a:latin typeface="Lucida Console" panose="020B0609040504020204" pitchFamily="49" charset="0"/>
              </a:rPr>
              <a:t>new_branch</a:t>
            </a:r>
            <a:r>
              <a:rPr lang="en-US" altLang="ko-KR" b="1" dirty="0">
                <a:solidFill>
                  <a:srgbClr val="000066"/>
                </a:solidFill>
                <a:latin typeface="Lucida Console" panose="020B0609040504020204" pitchFamily="49" charset="0"/>
              </a:rPr>
              <a:t> </a:t>
            </a:r>
            <a:endParaRPr lang="ko-KR" altLang="en-US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3920" y="1544935"/>
            <a:ext cx="8676640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 b="1" err="1">
                <a:latin typeface="Lucida Console" panose="020B0609040504020204" pitchFamily="49" charset="0"/>
              </a:rPr>
              <a:t>git</a:t>
            </a:r>
            <a:r>
              <a:rPr lang="en-US" altLang="ko-KR" b="1">
                <a:latin typeface="Lucida Console" panose="020B0609040504020204" pitchFamily="49" charset="0"/>
              </a:rPr>
              <a:t> branch</a:t>
            </a:r>
          </a:p>
          <a:p>
            <a:r>
              <a:rPr lang="en-US" altLang="ko-KR" b="1">
                <a:solidFill>
                  <a:srgbClr val="7030A0"/>
                </a:solidFill>
                <a:latin typeface="Lucida Console" panose="020B0609040504020204" pitchFamily="49" charset="0"/>
              </a:rPr>
              <a:t>master                        // </a:t>
            </a:r>
            <a:r>
              <a:rPr lang="ko-KR" altLang="en-US" b="1">
                <a:solidFill>
                  <a:srgbClr val="7030A0"/>
                </a:solidFill>
                <a:latin typeface="Lucida Console" panose="020B0609040504020204" pitchFamily="49" charset="0"/>
              </a:rPr>
              <a:t>현재 </a:t>
            </a:r>
            <a:r>
              <a:rPr lang="en-US" altLang="ko-KR" b="1">
                <a:solidFill>
                  <a:srgbClr val="7030A0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b="1">
                <a:solidFill>
                  <a:srgbClr val="7030A0"/>
                </a:solidFill>
                <a:latin typeface="Lucida Console" panose="020B0609040504020204" pitchFamily="49" charset="0"/>
              </a:rPr>
              <a:t>이름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920" y="3085683"/>
            <a:ext cx="8676640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&gt;&gt; git branch </a:t>
            </a:r>
            <a:r>
              <a:rPr lang="ko-KR" altLang="en-US" b="1" dirty="0">
                <a:latin typeface="Lucida Console" panose="020B0609040504020204" pitchFamily="49" charset="0"/>
              </a:rPr>
              <a:t>새로운</a:t>
            </a:r>
            <a:r>
              <a:rPr lang="en-US" altLang="ko-KR" b="1" dirty="0">
                <a:latin typeface="Lucida Console" panose="020B0609040504020204" pitchFamily="49" charset="0"/>
              </a:rPr>
              <a:t>_</a:t>
            </a:r>
            <a:r>
              <a:rPr lang="en-US" altLang="ko-KR" b="1" dirty="0">
                <a:solidFill>
                  <a:srgbClr val="000066"/>
                </a:solidFill>
                <a:latin typeface="Lucida Console" panose="020B0609040504020204" pitchFamily="49" charset="0"/>
              </a:rPr>
              <a:t>branch_</a:t>
            </a:r>
            <a:r>
              <a:rPr lang="ko-KR" altLang="en-US" b="1" dirty="0">
                <a:solidFill>
                  <a:srgbClr val="000066"/>
                </a:solidFill>
                <a:latin typeface="Lucida Console" panose="020B0609040504020204" pitchFamily="49" charset="0"/>
              </a:rPr>
              <a:t>명</a:t>
            </a:r>
            <a:endParaRPr lang="en-US" altLang="ko-KR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branch </a:t>
            </a:r>
            <a:r>
              <a:rPr lang="en-US" altLang="ko-KR" b="1" dirty="0" err="1">
                <a:solidFill>
                  <a:srgbClr val="000066"/>
                </a:solidFill>
                <a:latin typeface="Lucida Console" panose="020B0609040504020204" pitchFamily="49" charset="0"/>
              </a:rPr>
              <a:t>new_branch</a:t>
            </a:r>
            <a:endParaRPr lang="en-US" altLang="ko-KR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29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en-US" altLang="ko-KR"/>
              <a:t>Branch (4/4)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132064" y="357499"/>
            <a:ext cx="3812286" cy="310839"/>
          </a:xfrm>
        </p:spPr>
        <p:txBody>
          <a:bodyPr/>
          <a:lstStyle/>
          <a:p>
            <a:r>
              <a:rPr lang="en-US" altLang="ko-KR"/>
              <a:t>Branch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4. Merge branch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3920" y="1544935"/>
            <a:ext cx="10647680" cy="42473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&lt;</a:t>
            </a:r>
            <a:r>
              <a:rPr lang="ko-KR" altLang="en-US" b="1" dirty="0">
                <a:latin typeface="Lucida Console" panose="020B0609040504020204" pitchFamily="49" charset="0"/>
              </a:rPr>
              <a:t>현재 </a:t>
            </a:r>
            <a:r>
              <a:rPr lang="en-US" altLang="ko-KR" b="1" dirty="0">
                <a:latin typeface="Lucida Console" panose="020B0609040504020204" pitchFamily="49" charset="0"/>
              </a:rPr>
              <a:t>branch(</a:t>
            </a:r>
            <a:r>
              <a:rPr lang="en-US" altLang="ko-KR" b="1" dirty="0" err="1">
                <a:latin typeface="Lucida Console" panose="020B0609040504020204" pitchFamily="49" charset="0"/>
              </a:rPr>
              <a:t>new_branch</a:t>
            </a:r>
            <a:r>
              <a:rPr lang="en-US" altLang="ko-KR" b="1" dirty="0">
                <a:latin typeface="Lucida Console" panose="020B0609040504020204" pitchFamily="49" charset="0"/>
              </a:rPr>
              <a:t>)</a:t>
            </a:r>
            <a:r>
              <a:rPr lang="ko-KR" altLang="en-US" b="1" dirty="0">
                <a:latin typeface="Lucida Console" panose="020B0609040504020204" pitchFamily="49" charset="0"/>
              </a:rPr>
              <a:t>에 </a:t>
            </a:r>
            <a:r>
              <a:rPr lang="en-US" altLang="ko-KR" b="1" dirty="0">
                <a:latin typeface="Lucida Console" panose="020B0609040504020204" pitchFamily="49" charset="0"/>
              </a:rPr>
              <a:t>test.txt commit&gt;</a:t>
            </a:r>
            <a:r>
              <a:rPr lang="en-US" altLang="ko-KR" b="1" dirty="0">
                <a:solidFill>
                  <a:srgbClr val="FF0000"/>
                </a:solidFill>
                <a:latin typeface="Lucida Console" panose="020B0609040504020204" pitchFamily="49" charset="0"/>
              </a:rPr>
              <a:t>(1)</a:t>
            </a: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branch</a:t>
            </a:r>
          </a:p>
          <a:p>
            <a:r>
              <a:rPr lang="en-US" altLang="ko-KR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new_branch</a:t>
            </a:r>
            <a:endParaRPr lang="en-US" altLang="ko-KR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add </a:t>
            </a:r>
            <a:r>
              <a:rPr lang="en-US" altLang="ko-KR" b="1" dirty="0">
                <a:solidFill>
                  <a:srgbClr val="002060"/>
                </a:solidFill>
                <a:latin typeface="Lucida Console" panose="020B0609040504020204" pitchFamily="49" charset="0"/>
              </a:rPr>
              <a:t>test.txt</a:t>
            </a: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commit –m “New file test.txt” </a:t>
            </a:r>
          </a:p>
          <a:p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&lt;</a:t>
            </a:r>
            <a:r>
              <a:rPr lang="ko-KR" altLang="en-US" b="1" dirty="0">
                <a:latin typeface="Lucida Console" panose="020B0609040504020204" pitchFamily="49" charset="0"/>
              </a:rPr>
              <a:t>반영할 </a:t>
            </a:r>
            <a:r>
              <a:rPr lang="en-US" altLang="ko-KR" b="1" dirty="0">
                <a:latin typeface="Lucida Console" panose="020B0609040504020204" pitchFamily="49" charset="0"/>
              </a:rPr>
              <a:t>branch(master)</a:t>
            </a:r>
            <a:r>
              <a:rPr lang="ko-KR" altLang="en-US" b="1" dirty="0">
                <a:latin typeface="Lucida Console" panose="020B0609040504020204" pitchFamily="49" charset="0"/>
              </a:rPr>
              <a:t>로 이동</a:t>
            </a:r>
            <a:r>
              <a:rPr lang="en-US" altLang="ko-KR" b="1" dirty="0">
                <a:latin typeface="Lucida Console" panose="020B0609040504020204" pitchFamily="49" charset="0"/>
              </a:rPr>
              <a:t>&gt;</a:t>
            </a:r>
            <a:r>
              <a:rPr lang="en-US" altLang="ko-KR" b="1" dirty="0">
                <a:solidFill>
                  <a:srgbClr val="FF0000"/>
                </a:solidFill>
                <a:latin typeface="Lucida Console" panose="020B0609040504020204" pitchFamily="49" charset="0"/>
              </a:rPr>
              <a:t>(2)</a:t>
            </a: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checkout </a:t>
            </a:r>
            <a:r>
              <a:rPr lang="ko-KR" altLang="en-US" b="1" dirty="0">
                <a:latin typeface="Lucida Console" panose="020B0609040504020204" pitchFamily="49" charset="0"/>
              </a:rPr>
              <a:t>반영할</a:t>
            </a:r>
            <a:r>
              <a:rPr lang="en-US" altLang="ko-KR" b="1" dirty="0">
                <a:latin typeface="Lucida Console" panose="020B0609040504020204" pitchFamily="49" charset="0"/>
              </a:rPr>
              <a:t>_branch_</a:t>
            </a:r>
            <a:r>
              <a:rPr lang="ko-KR" altLang="en-US" b="1" dirty="0">
                <a:latin typeface="Lucida Console" panose="020B0609040504020204" pitchFamily="49" charset="0"/>
              </a:rPr>
              <a:t>명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checkout </a:t>
            </a:r>
            <a:r>
              <a:rPr lang="en-US" altLang="ko-KR" b="1" dirty="0">
                <a:solidFill>
                  <a:srgbClr val="002060"/>
                </a:solidFill>
                <a:latin typeface="Lucida Console" panose="020B0609040504020204" pitchFamily="49" charset="0"/>
              </a:rPr>
              <a:t>master</a:t>
            </a: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&gt;&gt;git branch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ucida Console" panose="020B0609040504020204" pitchFamily="49" charset="0"/>
              </a:rPr>
              <a:t>master</a:t>
            </a:r>
          </a:p>
          <a:p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&lt;merge - </a:t>
            </a:r>
            <a:r>
              <a:rPr lang="en-US" altLang="ko-KR" b="1" dirty="0" err="1">
                <a:latin typeface="Lucida Console" panose="020B0609040504020204" pitchFamily="49" charset="0"/>
              </a:rPr>
              <a:t>new_branch</a:t>
            </a:r>
            <a:r>
              <a:rPr lang="ko-KR" altLang="en-US" b="1" dirty="0">
                <a:latin typeface="Lucida Console" panose="020B0609040504020204" pitchFamily="49" charset="0"/>
              </a:rPr>
              <a:t>를 </a:t>
            </a:r>
            <a:r>
              <a:rPr lang="en-US" altLang="ko-KR" b="1" dirty="0">
                <a:latin typeface="Lucida Console" panose="020B0609040504020204" pitchFamily="49" charset="0"/>
              </a:rPr>
              <a:t>master</a:t>
            </a:r>
            <a:r>
              <a:rPr lang="ko-KR" altLang="en-US" b="1" dirty="0">
                <a:latin typeface="Lucida Console" panose="020B0609040504020204" pitchFamily="49" charset="0"/>
              </a:rPr>
              <a:t>에 </a:t>
            </a:r>
            <a:r>
              <a:rPr lang="en-US" altLang="ko-KR" b="1" dirty="0">
                <a:latin typeface="Lucida Console" panose="020B0609040504020204" pitchFamily="49" charset="0"/>
              </a:rPr>
              <a:t>merge&gt;</a:t>
            </a:r>
            <a:r>
              <a:rPr lang="en-US" altLang="ko-KR" b="1" dirty="0">
                <a:solidFill>
                  <a:srgbClr val="FF0000"/>
                </a:solidFill>
                <a:latin typeface="Lucida Console" panose="020B0609040504020204" pitchFamily="49" charset="0"/>
              </a:rPr>
              <a:t>(3)</a:t>
            </a: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merge </a:t>
            </a:r>
            <a:r>
              <a:rPr lang="ko-KR" altLang="en-US" b="1" dirty="0">
                <a:latin typeface="Lucida Console" panose="020B0609040504020204" pitchFamily="49" charset="0"/>
              </a:rPr>
              <a:t>병합할</a:t>
            </a:r>
            <a:r>
              <a:rPr lang="en-US" altLang="ko-KR" b="1" dirty="0">
                <a:latin typeface="Lucida Console" panose="020B0609040504020204" pitchFamily="49" charset="0"/>
              </a:rPr>
              <a:t>_branch_</a:t>
            </a:r>
            <a:r>
              <a:rPr lang="ko-KR" altLang="en-US" b="1" dirty="0">
                <a:latin typeface="Lucida Console" panose="020B0609040504020204" pitchFamily="49" charset="0"/>
              </a:rPr>
              <a:t>명    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merge </a:t>
            </a:r>
            <a:r>
              <a:rPr lang="en-US" altLang="ko-KR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new_branch</a:t>
            </a:r>
            <a:endParaRPr lang="ko-KR" altLang="en-US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226546" y="2199230"/>
            <a:ext cx="4234738" cy="2497633"/>
            <a:chOff x="5407102" y="2859630"/>
            <a:chExt cx="4234738" cy="2497633"/>
          </a:xfrm>
        </p:grpSpPr>
        <p:sp>
          <p:nvSpPr>
            <p:cNvPr id="2" name="오른쪽 화살표 1"/>
            <p:cNvSpPr/>
            <p:nvPr/>
          </p:nvSpPr>
          <p:spPr>
            <a:xfrm>
              <a:off x="6929120" y="3106416"/>
              <a:ext cx="2712720" cy="673104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8735060" y="3708400"/>
              <a:ext cx="401320" cy="11841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29120" y="4679206"/>
              <a:ext cx="1930400" cy="21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15200" y="4987931"/>
              <a:ext cx="603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Lucida Console" panose="020B0609040504020204" pitchFamily="49" charset="0"/>
                </a:rPr>
                <a:t>(1)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38920" y="4035289"/>
              <a:ext cx="603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34195" y="2859630"/>
              <a:ext cx="603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(3)</a:t>
              </a:r>
            </a:p>
          </p:txBody>
        </p:sp>
        <p:sp>
          <p:nvSpPr>
            <p:cNvPr id="19" name="위로 구부러진 화살표 18"/>
            <p:cNvSpPr/>
            <p:nvPr/>
          </p:nvSpPr>
          <p:spPr>
            <a:xfrm>
              <a:off x="7823200" y="4892566"/>
              <a:ext cx="528320" cy="39904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 rot="16200000">
              <a:off x="7965941" y="4010351"/>
              <a:ext cx="726440" cy="336419"/>
              <a:chOff x="10383520" y="5291607"/>
              <a:chExt cx="726440" cy="336419"/>
            </a:xfrm>
          </p:grpSpPr>
          <p:sp>
            <p:nvSpPr>
              <p:cNvPr id="21" name="갈매기형 수장 20"/>
              <p:cNvSpPr/>
              <p:nvPr/>
            </p:nvSpPr>
            <p:spPr>
              <a:xfrm>
                <a:off x="10383520" y="5291608"/>
                <a:ext cx="274320" cy="33641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갈매기형 수장 21"/>
              <p:cNvSpPr/>
              <p:nvPr/>
            </p:nvSpPr>
            <p:spPr>
              <a:xfrm>
                <a:off x="10607040" y="5291608"/>
                <a:ext cx="274320" cy="33641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갈매기형 수장 22"/>
              <p:cNvSpPr/>
              <p:nvPr/>
            </p:nvSpPr>
            <p:spPr>
              <a:xfrm>
                <a:off x="10835640" y="5291607"/>
                <a:ext cx="274320" cy="33641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421056" y="4611874"/>
              <a:ext cx="1487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new_branch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7102" y="3332972"/>
              <a:ext cx="935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master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405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08C1-27D8-4B4A-89A6-1D9DFDFA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AE8830-A685-4B68-85FF-B50987BD7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가입하고</a:t>
            </a:r>
            <a:r>
              <a:rPr lang="en-US" altLang="ko-KR" dirty="0"/>
              <a:t>, branch </a:t>
            </a:r>
            <a:r>
              <a:rPr lang="ko-KR" altLang="en-US" dirty="0"/>
              <a:t>생성</a:t>
            </a:r>
            <a:r>
              <a:rPr lang="en-US" altLang="ko-KR" dirty="0"/>
              <a:t>, file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내 컴퓨터에서 쓸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내 컴퓨터에 저장공간을 놓고</a:t>
            </a:r>
            <a:r>
              <a:rPr lang="en-US" altLang="ko-KR" dirty="0"/>
              <a:t>, </a:t>
            </a:r>
            <a:r>
              <a:rPr lang="ko-KR" altLang="en-US" dirty="0"/>
              <a:t>소프트웨어 형상관리를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물리적으로 혼자 쓰는 공간이지만</a:t>
            </a:r>
            <a:r>
              <a:rPr lang="en-US" altLang="ko-KR" dirty="0"/>
              <a:t>, </a:t>
            </a:r>
            <a:r>
              <a:rPr lang="ko-KR" altLang="en-US" dirty="0"/>
              <a:t>버전관리를 위하여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공용 저장소에 올려서 </a:t>
            </a:r>
            <a:r>
              <a:rPr lang="ko-KR" altLang="en-US" dirty="0" err="1">
                <a:sym typeface="Wingdings" panose="05000000000000000000" pitchFamily="2" charset="2"/>
              </a:rPr>
              <a:t>여러명이</a:t>
            </a:r>
            <a:r>
              <a:rPr lang="ko-KR" altLang="en-US" dirty="0">
                <a:sym typeface="Wingdings" panose="05000000000000000000" pitchFamily="2" charset="2"/>
              </a:rPr>
              <a:t> 다 같이 접근해서 사용하자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내 컴퓨터와 외부 공용 저장소를 연결하자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464D5E-5424-48D2-A565-9E86DC540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B0E930-F2F8-459A-9D04-0C92EE881122}"/>
              </a:ext>
            </a:extLst>
          </p:cNvPr>
          <p:cNvGrpSpPr/>
          <p:nvPr/>
        </p:nvGrpSpPr>
        <p:grpSpPr>
          <a:xfrm>
            <a:off x="1155620" y="2741706"/>
            <a:ext cx="6638917" cy="2598382"/>
            <a:chOff x="637474" y="2650266"/>
            <a:chExt cx="6638917" cy="25983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CC2D13-9D14-4BA4-9B5F-EBBB1A756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2798" y="3099158"/>
              <a:ext cx="1453593" cy="92569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4F18F0-7D13-4DE6-8784-9DECA108F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935"/>
            <a:stretch/>
          </p:blipFill>
          <p:spPr>
            <a:xfrm>
              <a:off x="1423781" y="2926842"/>
              <a:ext cx="1228154" cy="11908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CA5DE-CB33-4B87-A366-4016102927BE}"/>
                </a:ext>
              </a:extLst>
            </p:cNvPr>
            <p:cNvSpPr txBox="1"/>
            <p:nvPr/>
          </p:nvSpPr>
          <p:spPr>
            <a:xfrm>
              <a:off x="637474" y="2650266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내컴퓨터 </a:t>
              </a:r>
              <a:r>
                <a:rPr lang="en-US" altLang="ko-KR" dirty="0"/>
                <a:t>- Git</a:t>
              </a:r>
              <a:r>
                <a:rPr lang="ko-KR" altLang="en-US" dirty="0"/>
                <a:t> </a:t>
              </a:r>
              <a:r>
                <a:rPr lang="en-US" altLang="ko-KR" dirty="0"/>
                <a:t>repository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3CE236-0D82-4CE7-9715-0F8471D5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935"/>
            <a:stretch/>
          </p:blipFill>
          <p:spPr>
            <a:xfrm>
              <a:off x="778438" y="4024854"/>
              <a:ext cx="881216" cy="8544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E8FDB-5381-4C5B-8576-035021B9EB7D}"/>
                </a:ext>
              </a:extLst>
            </p:cNvPr>
            <p:cNvSpPr txBox="1"/>
            <p:nvPr/>
          </p:nvSpPr>
          <p:spPr>
            <a:xfrm>
              <a:off x="705924" y="4879316"/>
              <a:ext cx="3036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branch1  branch2  branch3</a:t>
              </a:r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5A12B1-3E96-4B4B-8458-2C4932465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935"/>
            <a:stretch/>
          </p:blipFill>
          <p:spPr>
            <a:xfrm>
              <a:off x="1659654" y="4024854"/>
              <a:ext cx="881216" cy="85446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9162D2A-606F-4228-987E-FAA1380F3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935"/>
            <a:stretch/>
          </p:blipFill>
          <p:spPr>
            <a:xfrm>
              <a:off x="2416062" y="4024854"/>
              <a:ext cx="881216" cy="854462"/>
            </a:xfrm>
            <a:prstGeom prst="rect">
              <a:avLst/>
            </a:prstGeom>
          </p:spPr>
        </p:pic>
        <p:sp>
          <p:nvSpPr>
            <p:cNvPr id="14" name="화살표: 줄무늬가 있는 오른쪽 13">
              <a:extLst>
                <a:ext uri="{FF2B5EF4-FFF2-40B4-BE49-F238E27FC236}">
                  <a16:creationId xmlns:a16="http://schemas.microsoft.com/office/drawing/2014/main" id="{8E313615-A601-4493-8D10-047DF252159C}"/>
                </a:ext>
              </a:extLst>
            </p:cNvPr>
            <p:cNvSpPr/>
            <p:nvPr/>
          </p:nvSpPr>
          <p:spPr>
            <a:xfrm rot="10800000">
              <a:off x="3906742" y="3282696"/>
              <a:ext cx="1453593" cy="53035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EE44A72-0DC7-4349-9DDE-244F15203060}"/>
              </a:ext>
            </a:extLst>
          </p:cNvPr>
          <p:cNvSpPr txBox="1"/>
          <p:nvPr/>
        </p:nvSpPr>
        <p:spPr>
          <a:xfrm>
            <a:off x="6292203" y="435885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 혼자 접근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8882B2-2089-42CD-89D0-59C677B3C99B}"/>
              </a:ext>
            </a:extLst>
          </p:cNvPr>
          <p:cNvSpPr/>
          <p:nvPr/>
        </p:nvSpPr>
        <p:spPr>
          <a:xfrm>
            <a:off x="1008267" y="2750103"/>
            <a:ext cx="3335133" cy="267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91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Ⅲ. Remote </a:t>
            </a:r>
            <a:r>
              <a:rPr lang="ko-KR" altLang="en-US"/>
              <a:t>저장소</a:t>
            </a:r>
            <a:r>
              <a:rPr lang="en-US" altLang="ko-KR"/>
              <a:t> </a:t>
            </a:r>
            <a:r>
              <a:rPr lang="ko-KR" altLang="en-US"/>
              <a:t>연동하기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095999" y="2246175"/>
            <a:ext cx="952185" cy="609820"/>
          </a:xfrm>
        </p:spPr>
        <p:txBody>
          <a:bodyPr/>
          <a:lstStyle/>
          <a:p>
            <a:r>
              <a:rPr lang="en-US" altLang="ko-KR"/>
              <a:t>Ⅲ.1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7058345" y="2164895"/>
            <a:ext cx="5133655" cy="609820"/>
          </a:xfrm>
        </p:spPr>
        <p:txBody>
          <a:bodyPr/>
          <a:lstStyle/>
          <a:p>
            <a:r>
              <a:rPr lang="en-US" altLang="ko-KR" sz="2400"/>
              <a:t>remote</a:t>
            </a:r>
            <a:r>
              <a:rPr lang="ko-KR" altLang="en-US" sz="2400"/>
              <a:t> 저장소 추가 및 관리</a:t>
            </a: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106160" y="3048815"/>
            <a:ext cx="952185" cy="609820"/>
          </a:xfrm>
        </p:spPr>
        <p:txBody>
          <a:bodyPr/>
          <a:lstStyle/>
          <a:p>
            <a:r>
              <a:rPr lang="en-US" altLang="ko-KR"/>
              <a:t>Ⅲ.2</a:t>
            </a:r>
            <a:endParaRPr lang="ko-KR" altLang="en-US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7068506" y="2967535"/>
            <a:ext cx="5133655" cy="609820"/>
          </a:xfrm>
        </p:spPr>
        <p:txBody>
          <a:bodyPr/>
          <a:lstStyle/>
          <a:p>
            <a:r>
              <a:rPr lang="en-US" altLang="ko-KR" sz="2400" err="1"/>
              <a:t>Git</a:t>
            </a:r>
            <a:r>
              <a:rPr lang="en-US" altLang="ko-KR" sz="2400"/>
              <a:t> Clone</a:t>
            </a:r>
            <a:endParaRPr lang="ko-KR" altLang="en-US" sz="2400"/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095999" y="3851455"/>
            <a:ext cx="952185" cy="609820"/>
          </a:xfrm>
        </p:spPr>
        <p:txBody>
          <a:bodyPr/>
          <a:lstStyle/>
          <a:p>
            <a:r>
              <a:rPr lang="en-US" altLang="ko-KR"/>
              <a:t>Ⅲ.3</a:t>
            </a:r>
            <a:endParaRPr lang="ko-KR" altLang="en-US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7058345" y="3770175"/>
            <a:ext cx="5133655" cy="609820"/>
          </a:xfrm>
        </p:spPr>
        <p:txBody>
          <a:bodyPr/>
          <a:lstStyle/>
          <a:p>
            <a:r>
              <a:rPr lang="en-US" altLang="ko-KR" sz="2400" err="1"/>
              <a:t>Git</a:t>
            </a:r>
            <a:r>
              <a:rPr lang="en-US" altLang="ko-KR" sz="2400"/>
              <a:t> Push</a:t>
            </a:r>
            <a:endParaRPr lang="ko-KR" altLang="en-US" sz="240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6106160" y="4684575"/>
            <a:ext cx="952185" cy="609820"/>
          </a:xfrm>
        </p:spPr>
        <p:txBody>
          <a:bodyPr/>
          <a:lstStyle/>
          <a:p>
            <a:r>
              <a:rPr lang="en-US" altLang="ko-KR"/>
              <a:t>Ⅲ.4</a:t>
            </a:r>
            <a:endParaRPr lang="ko-KR" altLang="en-US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7068506" y="4603295"/>
            <a:ext cx="5133655" cy="609820"/>
          </a:xfrm>
        </p:spPr>
        <p:txBody>
          <a:bodyPr/>
          <a:lstStyle/>
          <a:p>
            <a:r>
              <a:rPr lang="en-US" altLang="ko-KR" sz="2400" err="1"/>
              <a:t>Git</a:t>
            </a:r>
            <a:r>
              <a:rPr lang="en-US" altLang="ko-KR" sz="2400"/>
              <a:t> Pull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30459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2046173-CF35-4D23-B16D-739F3C59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A2F93F-6454-4020-A9B9-B63DDA1E4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0A00380-5E3C-4D86-8E82-ECBE59919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8D2B90-F1A5-4DC9-8179-C125511D870D}"/>
              </a:ext>
            </a:extLst>
          </p:cNvPr>
          <p:cNvGrpSpPr/>
          <p:nvPr/>
        </p:nvGrpSpPr>
        <p:grpSpPr>
          <a:xfrm>
            <a:off x="2180151" y="1128654"/>
            <a:ext cx="6952835" cy="5236618"/>
            <a:chOff x="7646674" y="3362959"/>
            <a:chExt cx="4472562" cy="3309870"/>
          </a:xfrm>
        </p:grpSpPr>
        <p:pic>
          <p:nvPicPr>
            <p:cNvPr id="10" name="Picture 6" descr="two-repos-and-master-distributed.png">
              <a:extLst>
                <a:ext uri="{FF2B5EF4-FFF2-40B4-BE49-F238E27FC236}">
                  <a16:creationId xmlns:a16="http://schemas.microsoft.com/office/drawing/2014/main" id="{AB7FC134-6E28-45E2-8FDC-19C83E391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064" y="3362959"/>
              <a:ext cx="3720964" cy="330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58A18A-B574-468F-8E6D-56E59F0BB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837" t="73939"/>
            <a:stretch/>
          </p:blipFill>
          <p:spPr>
            <a:xfrm>
              <a:off x="11586819" y="6214997"/>
              <a:ext cx="532417" cy="45783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0787721-8DA0-4CB6-AABE-DF911BBB4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38" t="70496" r="32936" b="2093"/>
            <a:stretch/>
          </p:blipFill>
          <p:spPr>
            <a:xfrm>
              <a:off x="7646674" y="6020356"/>
              <a:ext cx="696192" cy="4815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87A71D-5488-467D-B416-2690E02FD610}"/>
                </a:ext>
              </a:extLst>
            </p:cNvPr>
            <p:cNvSpPr txBox="1"/>
            <p:nvPr/>
          </p:nvSpPr>
          <p:spPr>
            <a:xfrm>
              <a:off x="10424390" y="3501666"/>
              <a:ext cx="624722" cy="23344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remote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F44350-785A-4984-B0EB-347A4D704EAC}"/>
                </a:ext>
              </a:extLst>
            </p:cNvPr>
            <p:cNvSpPr txBox="1"/>
            <p:nvPr/>
          </p:nvSpPr>
          <p:spPr>
            <a:xfrm>
              <a:off x="7933129" y="5013959"/>
              <a:ext cx="6928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local</a:t>
              </a:r>
              <a:endParaRPr lang="ko-KR" altLang="en-US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653A0-4433-4766-95E4-AA6340689089}"/>
                </a:ext>
              </a:extLst>
            </p:cNvPr>
            <p:cNvSpPr txBox="1"/>
            <p:nvPr/>
          </p:nvSpPr>
          <p:spPr>
            <a:xfrm>
              <a:off x="11395553" y="4936524"/>
              <a:ext cx="6928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local</a:t>
              </a:r>
              <a:endParaRPr lang="ko-KR" altLang="en-US" b="1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DDA52-FF9F-45AF-A2AD-823293E5BD61}"/>
              </a:ext>
            </a:extLst>
          </p:cNvPr>
          <p:cNvSpPr txBox="1"/>
          <p:nvPr/>
        </p:nvSpPr>
        <p:spPr>
          <a:xfrm>
            <a:off x="9257284" y="376215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Bob</a:t>
            </a:r>
            <a:r>
              <a:rPr lang="ko-KR" altLang="en-US" dirty="0"/>
              <a:t> 혼자 접근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811AFF-F78E-4778-81E7-47AD3AEB343A}"/>
              </a:ext>
            </a:extLst>
          </p:cNvPr>
          <p:cNvGrpSpPr/>
          <p:nvPr/>
        </p:nvGrpSpPr>
        <p:grpSpPr>
          <a:xfrm>
            <a:off x="17688" y="2459736"/>
            <a:ext cx="2365869" cy="2090104"/>
            <a:chOff x="1008267" y="1957934"/>
            <a:chExt cx="3335133" cy="346371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539F56E-9024-464F-BBAB-245C90CAF805}"/>
                </a:ext>
              </a:extLst>
            </p:cNvPr>
            <p:cNvGrpSpPr/>
            <p:nvPr/>
          </p:nvGrpSpPr>
          <p:grpSpPr>
            <a:xfrm>
              <a:off x="1224070" y="2344730"/>
              <a:ext cx="2591354" cy="2872247"/>
              <a:chOff x="705924" y="2253290"/>
              <a:chExt cx="2591354" cy="287224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F2EDBF0-BF65-4E04-B59A-6E5D65DD65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1935"/>
              <a:stretch/>
            </p:blipFill>
            <p:spPr>
              <a:xfrm>
                <a:off x="1423781" y="2926842"/>
                <a:ext cx="1228154" cy="119086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20A96-C4B8-4A01-9562-2E89A93630A6}"/>
                  </a:ext>
                </a:extLst>
              </p:cNvPr>
              <p:cNvSpPr txBox="1"/>
              <p:nvPr/>
            </p:nvSpPr>
            <p:spPr>
              <a:xfrm>
                <a:off x="1300824" y="2253290"/>
                <a:ext cx="1959638" cy="663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내컴퓨터 </a:t>
                </a:r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6E6D10A-9CBA-46CD-B410-160C6872A3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1935"/>
              <a:stretch/>
            </p:blipFill>
            <p:spPr>
              <a:xfrm>
                <a:off x="778438" y="4024854"/>
                <a:ext cx="881216" cy="85446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64AEBF-2425-48B8-9431-85822ECC8FD3}"/>
                  </a:ext>
                </a:extLst>
              </p:cNvPr>
              <p:cNvSpPr txBox="1"/>
              <p:nvPr/>
            </p:nvSpPr>
            <p:spPr>
              <a:xfrm>
                <a:off x="705924" y="4879316"/>
                <a:ext cx="1768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branch1  branch2  branch3</a:t>
                </a:r>
                <a:endParaRPr lang="ko-KR" altLang="en-US" sz="1000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94B26CC-4D01-42AB-8C12-FC3B5404AE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1935"/>
              <a:stretch/>
            </p:blipFill>
            <p:spPr>
              <a:xfrm>
                <a:off x="1659654" y="4024854"/>
                <a:ext cx="881216" cy="854462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CBA9E71-BC61-414C-B8E2-6E08D35B4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1935"/>
              <a:stretch/>
            </p:blipFill>
            <p:spPr>
              <a:xfrm>
                <a:off x="2416062" y="4024854"/>
                <a:ext cx="881216" cy="854462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053D86-E7AF-4698-876A-A5EA0763B9DF}"/>
                </a:ext>
              </a:extLst>
            </p:cNvPr>
            <p:cNvSpPr/>
            <p:nvPr/>
          </p:nvSpPr>
          <p:spPr>
            <a:xfrm>
              <a:off x="1008267" y="1957934"/>
              <a:ext cx="3335133" cy="3463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AC1591-166F-3E4A-E300-7BCE22935B4B}"/>
              </a:ext>
            </a:extLst>
          </p:cNvPr>
          <p:cNvSpPr txBox="1"/>
          <p:nvPr/>
        </p:nvSpPr>
        <p:spPr>
          <a:xfrm>
            <a:off x="9270311" y="58800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Bob</a:t>
            </a:r>
            <a:r>
              <a:rPr lang="ko-KR" alt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9B54D-2307-F7FC-8D0B-069B760D4C18}"/>
              </a:ext>
            </a:extLst>
          </p:cNvPr>
          <p:cNvSpPr txBox="1"/>
          <p:nvPr/>
        </p:nvSpPr>
        <p:spPr>
          <a:xfrm>
            <a:off x="1317194" y="585225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Alice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C02D4-3C58-6E1D-281C-B92148184A4C}"/>
              </a:ext>
            </a:extLst>
          </p:cNvPr>
          <p:cNvSpPr txBox="1"/>
          <p:nvPr/>
        </p:nvSpPr>
        <p:spPr>
          <a:xfrm>
            <a:off x="1482101" y="470568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Alice</a:t>
            </a:r>
            <a:r>
              <a:rPr lang="ko-KR" altLang="en-US" dirty="0"/>
              <a:t> 혼자 접근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4A836-FE75-1450-C9E2-E6C1AF3FE4BB}"/>
              </a:ext>
            </a:extLst>
          </p:cNvPr>
          <p:cNvSpPr txBox="1"/>
          <p:nvPr/>
        </p:nvSpPr>
        <p:spPr>
          <a:xfrm>
            <a:off x="7967710" y="131108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Alice, Bob</a:t>
            </a:r>
            <a:r>
              <a:rPr lang="ko-KR" altLang="en-US" dirty="0"/>
              <a:t> 모두 접근</a:t>
            </a:r>
          </a:p>
        </p:txBody>
      </p:sp>
    </p:spTree>
    <p:extLst>
      <p:ext uri="{BB962C8B-B14F-4D97-AF65-F5344CB8AC3E}">
        <p14:creationId xmlns:p14="http://schemas.microsoft.com/office/powerpoint/2010/main" val="350277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</a:t>
            </a:r>
            <a:r>
              <a:rPr lang="ko-KR" altLang="en-US"/>
              <a:t> 저장소 추가 및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로컬저장소와 </a:t>
            </a:r>
            <a:r>
              <a:rPr lang="en-US" altLang="ko-KR"/>
              <a:t>Remote</a:t>
            </a:r>
            <a:r>
              <a:rPr lang="ko-KR" altLang="en-US"/>
              <a:t> 저장소 </a:t>
            </a:r>
            <a:r>
              <a:rPr lang="en-US" altLang="ko-KR"/>
              <a:t>(</a:t>
            </a:r>
            <a:r>
              <a:rPr lang="en-US" altLang="ko-KR" err="1"/>
              <a:t>Github</a:t>
            </a:r>
            <a:r>
              <a:rPr lang="en-US" altLang="ko-KR"/>
              <a:t>/</a:t>
            </a:r>
            <a:r>
              <a:rPr lang="ko-KR" altLang="en-US"/>
              <a:t>외부 서버</a:t>
            </a:r>
            <a:r>
              <a:rPr lang="en-US" altLang="ko-KR"/>
              <a:t>)</a:t>
            </a:r>
            <a:r>
              <a:rPr lang="ko-KR" altLang="en-US"/>
              <a:t> 연결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remote </a:t>
            </a:r>
            <a:r>
              <a:rPr lang="ko-KR" altLang="en-US"/>
              <a:t>저장소 연동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2800" y="1427888"/>
            <a:ext cx="10728960" cy="258532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&gt;&gt; git remote add </a:t>
            </a:r>
            <a:r>
              <a:rPr lang="ko-KR" altLang="en-US" b="1" dirty="0">
                <a:latin typeface="Lucida Console" panose="020B0609040504020204" pitchFamily="49" charset="0"/>
              </a:rPr>
              <a:t>저장소이름</a:t>
            </a:r>
            <a:r>
              <a:rPr lang="en-US" altLang="ko-KR" b="1" dirty="0">
                <a:latin typeface="Lucida Console" panose="020B0609040504020204" pitchFamily="49" charset="0"/>
              </a:rPr>
              <a:t> </a:t>
            </a:r>
            <a:r>
              <a:rPr lang="ko-KR" altLang="en-US" b="1" dirty="0">
                <a:latin typeface="Lucida Console" panose="020B0609040504020204" pitchFamily="49" charset="0"/>
              </a:rPr>
              <a:t>원격저장소</a:t>
            </a:r>
            <a:r>
              <a:rPr lang="en-US" altLang="ko-KR" b="1" dirty="0">
                <a:latin typeface="Lucida Console" panose="020B0609040504020204" pitchFamily="49" charset="0"/>
              </a:rPr>
              <a:t>_</a:t>
            </a:r>
            <a:r>
              <a:rPr lang="ko-KR" altLang="en-US" b="1" dirty="0">
                <a:latin typeface="Lucida Console" panose="020B0609040504020204" pitchFamily="49" charset="0"/>
              </a:rPr>
              <a:t>주소      </a:t>
            </a:r>
            <a:r>
              <a:rPr lang="en-US" altLang="ko-KR" b="1" dirty="0">
                <a:latin typeface="Lucida Console" panose="020B0609040504020204" pitchFamily="49" charset="0"/>
              </a:rPr>
              <a:t>//</a:t>
            </a:r>
            <a:r>
              <a:rPr lang="ko-KR" altLang="en-US" b="1" dirty="0">
                <a:latin typeface="Lucida Console" panose="020B0609040504020204" pitchFamily="49" charset="0"/>
              </a:rPr>
              <a:t>원격저장소 저장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remote add origin </a:t>
            </a:r>
            <a:r>
              <a:rPr lang="en-US" altLang="ko-KR" b="1" dirty="0">
                <a:latin typeface="Lucida Console" panose="020B0609040504020204" pitchFamily="49" charset="0"/>
                <a:hlinkClick r:id="rId2"/>
              </a:rPr>
              <a:t>http://github.com/xxx/yyy.git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remote                                 //</a:t>
            </a:r>
            <a:r>
              <a:rPr lang="ko-KR" altLang="en-US" b="1" dirty="0">
                <a:latin typeface="Lucida Console" panose="020B0609040504020204" pitchFamily="49" charset="0"/>
              </a:rPr>
              <a:t>원격저장소 목록 </a:t>
            </a:r>
            <a:r>
              <a:rPr lang="en-US" altLang="ko-KR" b="1" dirty="0">
                <a:latin typeface="Lucida Console" panose="020B0609040504020204" pitchFamily="49" charset="0"/>
              </a:rPr>
              <a:t>– </a:t>
            </a:r>
            <a:r>
              <a:rPr lang="ko-KR" altLang="en-US" b="1" dirty="0">
                <a:latin typeface="Lucida Console" panose="020B0609040504020204" pitchFamily="49" charset="0"/>
              </a:rPr>
              <a:t>이름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origin</a:t>
            </a:r>
          </a:p>
          <a:p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remote –v                              //</a:t>
            </a:r>
            <a:r>
              <a:rPr lang="ko-KR" altLang="en-US" b="1" dirty="0">
                <a:latin typeface="Lucida Console" panose="020B0609040504020204" pitchFamily="49" charset="0"/>
              </a:rPr>
              <a:t>원격저장소 목록</a:t>
            </a:r>
            <a:r>
              <a:rPr lang="en-US" altLang="ko-KR" b="1" dirty="0">
                <a:latin typeface="Lucida Console" panose="020B0609040504020204" pitchFamily="49" charset="0"/>
              </a:rPr>
              <a:t> – </a:t>
            </a:r>
            <a:r>
              <a:rPr lang="ko-KR" altLang="en-US" b="1" dirty="0">
                <a:latin typeface="Lucida Console" panose="020B0609040504020204" pitchFamily="49" charset="0"/>
              </a:rPr>
              <a:t>이름</a:t>
            </a:r>
            <a:r>
              <a:rPr lang="en-US" altLang="ko-KR" b="1" dirty="0">
                <a:latin typeface="Lucida Console" panose="020B0609040504020204" pitchFamily="49" charset="0"/>
              </a:rPr>
              <a:t>,</a:t>
            </a:r>
            <a:r>
              <a:rPr lang="ko-KR" altLang="en-US" b="1" dirty="0">
                <a:latin typeface="Lucida Console" panose="020B0609040504020204" pitchFamily="49" charset="0"/>
              </a:rPr>
              <a:t>주소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origin </a:t>
            </a:r>
            <a:r>
              <a:rPr lang="en-US" altLang="ko-KR" b="1" dirty="0">
                <a:latin typeface="Lucida Console" panose="020B0609040504020204" pitchFamily="49" charset="0"/>
                <a:hlinkClick r:id="rId2"/>
              </a:rPr>
              <a:t>http://github.com/xxx/yyy.git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endParaRPr lang="ko-KR" altLang="en-US" b="1" dirty="0">
              <a:latin typeface="Lucida Console" panose="020B060904050402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3AE8D7-6615-456B-81F6-282909C34BB0}"/>
              </a:ext>
            </a:extLst>
          </p:cNvPr>
          <p:cNvGrpSpPr/>
          <p:nvPr/>
        </p:nvGrpSpPr>
        <p:grpSpPr>
          <a:xfrm>
            <a:off x="1369868" y="4488424"/>
            <a:ext cx="9452264" cy="2012077"/>
            <a:chOff x="1188720" y="5496559"/>
            <a:chExt cx="6494780" cy="11277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367A76-BA83-493F-8CAC-206EF8FFC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694" b="32730"/>
            <a:stretch/>
          </p:blipFill>
          <p:spPr>
            <a:xfrm>
              <a:off x="1188720" y="5496559"/>
              <a:ext cx="6494780" cy="112776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모서리가 둥근 직사각형 6">
              <a:extLst>
                <a:ext uri="{FF2B5EF4-FFF2-40B4-BE49-F238E27FC236}">
                  <a16:creationId xmlns:a16="http://schemas.microsoft.com/office/drawing/2014/main" id="{4FFA62E7-2403-47DB-B3A8-15BFBC210FF2}"/>
                </a:ext>
              </a:extLst>
            </p:cNvPr>
            <p:cNvSpPr/>
            <p:nvPr/>
          </p:nvSpPr>
          <p:spPr>
            <a:xfrm>
              <a:off x="6564281" y="5496559"/>
              <a:ext cx="1119219" cy="36899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024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저장소에서 가져오기 </a:t>
            </a:r>
            <a:r>
              <a:rPr lang="en-US" altLang="ko-KR" dirty="0"/>
              <a:t>– Git Clone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Git Clone - Remote</a:t>
            </a:r>
            <a:r>
              <a:rPr lang="ko-KR" altLang="en-US" dirty="0"/>
              <a:t> 저장소의 </a:t>
            </a:r>
            <a:r>
              <a:rPr lang="en-US" altLang="ko-KR" dirty="0"/>
              <a:t>branch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그대로 로컬 저장소로 가져오기</a:t>
            </a:r>
            <a:endParaRPr lang="en-US" altLang="ko-KR" dirty="0"/>
          </a:p>
          <a:p>
            <a:pPr lvl="1"/>
            <a:r>
              <a:rPr lang="ko-KR" altLang="en-US" dirty="0"/>
              <a:t>외부 </a:t>
            </a:r>
            <a:r>
              <a:rPr lang="en-US" altLang="ko-KR" dirty="0"/>
              <a:t>repository </a:t>
            </a:r>
            <a:r>
              <a:rPr lang="ko-KR" altLang="en-US" dirty="0"/>
              <a:t>주소 복사</a:t>
            </a:r>
            <a:endParaRPr lang="en-US" altLang="ko-KR" dirty="0"/>
          </a:p>
          <a:p>
            <a:pPr lvl="2"/>
            <a:r>
              <a:rPr lang="en-US" altLang="ko-KR" dirty="0"/>
              <a:t>https://github.com/dongmisw/hello-world.git</a:t>
            </a:r>
          </a:p>
          <a:p>
            <a:pPr lvl="1"/>
            <a:r>
              <a:rPr lang="ko-KR" altLang="en-US" dirty="0"/>
              <a:t>해당 디렉토리에서 </a:t>
            </a:r>
            <a:r>
              <a:rPr lang="en-US" altLang="ko-KR" dirty="0"/>
              <a:t>git clone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디렉토리에 폴더 생성 및 </a:t>
            </a:r>
            <a:r>
              <a:rPr lang="en-US" altLang="ko-KR" dirty="0"/>
              <a:t>.git </a:t>
            </a:r>
            <a:r>
              <a:rPr lang="ko-KR" altLang="en-US" dirty="0"/>
              <a:t>폴더 생성</a:t>
            </a:r>
            <a:r>
              <a:rPr lang="en-US" altLang="ko-KR" dirty="0"/>
              <a:t>(</a:t>
            </a:r>
            <a:r>
              <a:rPr lang="ko-KR" altLang="en-US" dirty="0"/>
              <a:t>숨겨진 폴더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Q1. clone</a:t>
            </a:r>
            <a:r>
              <a:rPr lang="ko-KR" altLang="en-US" dirty="0"/>
              <a:t>을 할 때</a:t>
            </a:r>
            <a:r>
              <a:rPr lang="en-US" altLang="ko-KR" dirty="0"/>
              <a:t> </a:t>
            </a:r>
            <a:r>
              <a:rPr lang="ko-KR" altLang="en-US" dirty="0"/>
              <a:t>어떤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r>
              <a:rPr lang="en-US" altLang="ko-KR" dirty="0"/>
              <a:t>clone</a:t>
            </a:r>
            <a:r>
              <a:rPr lang="ko-KR" altLang="en-US" dirty="0"/>
              <a:t>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Q2. </a:t>
            </a:r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할 방법이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저장소 연동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57" y="1249375"/>
            <a:ext cx="3053493" cy="15641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" y="2393744"/>
            <a:ext cx="8607136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 b="1" err="1">
                <a:latin typeface="Lucida Console" panose="020B0609040504020204" pitchFamily="49" charset="0"/>
              </a:rPr>
              <a:t>git</a:t>
            </a:r>
            <a:r>
              <a:rPr lang="en-US" altLang="ko-KR" b="1">
                <a:latin typeface="Lucida Console" panose="020B0609040504020204" pitchFamily="49" charset="0"/>
              </a:rPr>
              <a:t> clone </a:t>
            </a:r>
            <a:r>
              <a:rPr lang="ko-KR" altLang="en-US" b="1">
                <a:latin typeface="Lucida Console" panose="020B0609040504020204" pitchFamily="49" charset="0"/>
              </a:rPr>
              <a:t>외부</a:t>
            </a:r>
            <a:r>
              <a:rPr lang="en-US" altLang="ko-KR" b="1">
                <a:latin typeface="Lucida Console" panose="020B0609040504020204" pitchFamily="49" charset="0"/>
              </a:rPr>
              <a:t>_repository_</a:t>
            </a:r>
            <a:r>
              <a:rPr lang="ko-KR" altLang="en-US" b="1">
                <a:latin typeface="Lucida Console" panose="020B0609040504020204" pitchFamily="49" charset="0"/>
              </a:rPr>
              <a:t>주소</a:t>
            </a:r>
            <a:endParaRPr lang="en-US" altLang="ko-KR" b="1">
              <a:latin typeface="Lucida Console" panose="020B0609040504020204" pitchFamily="49" charset="0"/>
            </a:endParaRPr>
          </a:p>
          <a:p>
            <a:r>
              <a:rPr lang="en-US" altLang="ko-KR" b="1">
                <a:latin typeface="Lucida Console" panose="020B0609040504020204" pitchFamily="49" charset="0"/>
              </a:rPr>
              <a:t>&gt;&gt; git clone </a:t>
            </a:r>
            <a:r>
              <a:rPr lang="en-US" altLang="ko-KR" b="1">
                <a:solidFill>
                  <a:srgbClr val="000066"/>
                </a:solidFill>
                <a:latin typeface="Lucida Console" panose="020B0609040504020204" pitchFamily="49" charset="0"/>
              </a:rPr>
              <a:t>https://github.com/user_id/repository_name.git</a:t>
            </a:r>
            <a:endParaRPr lang="ko-KR" altLang="en-US" b="1">
              <a:solidFill>
                <a:srgbClr val="00006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767" y="3228975"/>
            <a:ext cx="1447800" cy="1009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5402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387CF-1C57-4935-BDF6-7FBC2C7D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저장소에서 가져오기 </a:t>
            </a:r>
            <a:r>
              <a:rPr lang="en-US" altLang="ko-KR" dirty="0"/>
              <a:t>– Git Clone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55E04-08A8-4958-BC88-CF37FC70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Q2. </a:t>
            </a:r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할 방법이 있는가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1B8FD-273F-44FB-AAAE-F83F183CFC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/>
              <a:t>저장소 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D21048-2898-4642-9D9E-CAB55EACA51B}"/>
              </a:ext>
            </a:extLst>
          </p:cNvPr>
          <p:cNvSpPr/>
          <p:nvPr/>
        </p:nvSpPr>
        <p:spPr>
          <a:xfrm>
            <a:off x="732149" y="2093339"/>
            <a:ext cx="10213259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&gt;&gt; git clone –b</a:t>
            </a:r>
            <a:r>
              <a:rPr lang="ko-KR" altLang="en-US" b="1" dirty="0">
                <a:latin typeface="Lucida Console" panose="020B0609040504020204" pitchFamily="49" charset="0"/>
              </a:rPr>
              <a:t> 특정</a:t>
            </a:r>
            <a:r>
              <a:rPr lang="en-US" altLang="ko-KR" b="1" dirty="0">
                <a:latin typeface="Lucida Console" panose="020B0609040504020204" pitchFamily="49" charset="0"/>
              </a:rPr>
              <a:t>_branch_</a:t>
            </a:r>
            <a:r>
              <a:rPr lang="ko-KR" altLang="en-US" b="1" dirty="0">
                <a:latin typeface="Lucida Console" panose="020B0609040504020204" pitchFamily="49" charset="0"/>
              </a:rPr>
              <a:t>이름 외부</a:t>
            </a:r>
            <a:r>
              <a:rPr lang="en-US" altLang="ko-KR" b="1" dirty="0">
                <a:latin typeface="Lucida Console" panose="020B0609040504020204" pitchFamily="49" charset="0"/>
              </a:rPr>
              <a:t>_repository_</a:t>
            </a:r>
            <a:r>
              <a:rPr lang="ko-KR" altLang="en-US" b="1" dirty="0">
                <a:latin typeface="Lucida Console" panose="020B0609040504020204" pitchFamily="49" charset="0"/>
              </a:rPr>
              <a:t>주소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clone –b </a:t>
            </a:r>
            <a:r>
              <a:rPr lang="en-US" altLang="ko-KR" b="1" dirty="0" err="1">
                <a:latin typeface="Lucida Console" panose="020B0609040504020204" pitchFamily="49" charset="0"/>
              </a:rPr>
              <a:t>mybranch</a:t>
            </a:r>
            <a:r>
              <a:rPr lang="en-US" altLang="ko-KR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solidFill>
                  <a:srgbClr val="000066"/>
                </a:solidFill>
                <a:latin typeface="Lucida Console" panose="020B0609040504020204" pitchFamily="49" charset="0"/>
              </a:rPr>
              <a:t>https://github.com/user_id/repository_name.git</a:t>
            </a:r>
            <a:endParaRPr lang="ko-KR" altLang="en-US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1E969-432C-4AB5-8191-5E1C9212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</a:t>
            </a:r>
            <a:r>
              <a:rPr lang="en-US" altLang="ko-KR" dirty="0"/>
              <a:t>/</a:t>
            </a:r>
            <a:r>
              <a:rPr lang="ko-KR" altLang="en-US" dirty="0"/>
              <a:t>버전관리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33A36-07E1-4294-805F-C4C402839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형상관리</a:t>
            </a:r>
            <a:r>
              <a:rPr lang="en-US" altLang="ko-KR"/>
              <a:t>/ </a:t>
            </a:r>
            <a:r>
              <a:rPr lang="ko-KR" altLang="en-US"/>
              <a:t>버전 관리</a:t>
            </a:r>
            <a:endParaRPr lang="en-US" altLang="ko-KR" dirty="0"/>
          </a:p>
          <a:p>
            <a:pPr lvl="1"/>
            <a:r>
              <a:rPr lang="ko-KR" altLang="en-US" dirty="0"/>
              <a:t>소프트웨어 </a:t>
            </a:r>
            <a:r>
              <a:rPr lang="ko-KR" altLang="en-US" dirty="0" err="1"/>
              <a:t>개발시</a:t>
            </a:r>
            <a:r>
              <a:rPr lang="ko-KR" altLang="en-US" dirty="0"/>
              <a:t> 매 버전마다 형상을 관리하는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버전관리의 필요성</a:t>
            </a:r>
            <a:endParaRPr lang="en-US" altLang="ko-KR" dirty="0"/>
          </a:p>
          <a:p>
            <a:pPr lvl="1"/>
            <a:r>
              <a:rPr lang="ko-KR" altLang="en-US" dirty="0"/>
              <a:t>코드의 변경사항의 추적과 관리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팀원들 간의 효율적인 협업</a:t>
            </a:r>
            <a:endParaRPr lang="en-US" altLang="ko-KR" dirty="0"/>
          </a:p>
          <a:p>
            <a:pPr lvl="2"/>
            <a:r>
              <a:rPr lang="ko-KR" altLang="en-US" dirty="0"/>
              <a:t>내가 </a:t>
            </a:r>
            <a:r>
              <a:rPr lang="ko-KR" altLang="en-US" dirty="0" err="1"/>
              <a:t>고친거</a:t>
            </a:r>
            <a:r>
              <a:rPr lang="ko-KR" altLang="en-US" dirty="0"/>
              <a:t> 누가 덮어 </a:t>
            </a:r>
            <a:r>
              <a:rPr lang="ko-KR" altLang="en-US" dirty="0" err="1"/>
              <a:t>썼어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길동씨</a:t>
            </a:r>
            <a:r>
              <a:rPr lang="en-US" altLang="ko-KR" dirty="0"/>
              <a:t>. </a:t>
            </a:r>
            <a:r>
              <a:rPr lang="ko-KR" altLang="en-US" dirty="0"/>
              <a:t>어제 </a:t>
            </a:r>
            <a:r>
              <a:rPr lang="ko-KR" altLang="en-US" dirty="0" err="1"/>
              <a:t>고친거</a:t>
            </a:r>
            <a:r>
              <a:rPr lang="ko-KR" altLang="en-US" dirty="0"/>
              <a:t> 메일로 보내줘요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6BE7B-0057-4B7F-B1A5-EAE3C8486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84E426-46E6-489A-B185-61BB9FA4C7F2}"/>
              </a:ext>
            </a:extLst>
          </p:cNvPr>
          <p:cNvSpPr/>
          <p:nvPr/>
        </p:nvSpPr>
        <p:spPr>
          <a:xfrm>
            <a:off x="1163782" y="2821132"/>
            <a:ext cx="1361209" cy="9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AEEA96-C7C9-4624-A566-A3D8479249E9}"/>
              </a:ext>
            </a:extLst>
          </p:cNvPr>
          <p:cNvGrpSpPr/>
          <p:nvPr/>
        </p:nvGrpSpPr>
        <p:grpSpPr>
          <a:xfrm>
            <a:off x="1333499" y="2976277"/>
            <a:ext cx="1021773" cy="630951"/>
            <a:chOff x="1827070" y="5371381"/>
            <a:chExt cx="1021773" cy="630951"/>
          </a:xfrm>
        </p:grpSpPr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0B540FFF-280A-4BB3-81B0-AF5FB9720462}"/>
                </a:ext>
              </a:extLst>
            </p:cNvPr>
            <p:cNvSpPr/>
            <p:nvPr/>
          </p:nvSpPr>
          <p:spPr>
            <a:xfrm>
              <a:off x="1827070" y="5371381"/>
              <a:ext cx="301337" cy="270164"/>
            </a:xfrm>
            <a:prstGeom prst="flowChartConnector">
              <a:avLst/>
            </a:prstGeom>
            <a:solidFill>
              <a:srgbClr val="D83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C93DF3FC-2149-44D6-8735-5F5660FAFB61}"/>
                </a:ext>
              </a:extLst>
            </p:cNvPr>
            <p:cNvSpPr/>
            <p:nvPr/>
          </p:nvSpPr>
          <p:spPr>
            <a:xfrm>
              <a:off x="2187288" y="5371381"/>
              <a:ext cx="301337" cy="27016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1D0DB340-9BB1-457A-856F-A7314051E0C6}"/>
                </a:ext>
              </a:extLst>
            </p:cNvPr>
            <p:cNvSpPr/>
            <p:nvPr/>
          </p:nvSpPr>
          <p:spPr>
            <a:xfrm>
              <a:off x="1827070" y="5732168"/>
              <a:ext cx="301337" cy="2701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CD02A102-C392-4297-B49C-B15E3899C2B9}"/>
                </a:ext>
              </a:extLst>
            </p:cNvPr>
            <p:cNvSpPr/>
            <p:nvPr/>
          </p:nvSpPr>
          <p:spPr>
            <a:xfrm>
              <a:off x="2547506" y="5371381"/>
              <a:ext cx="301337" cy="270164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4BA59B-C61E-4877-966A-A13E0B07D2EF}"/>
              </a:ext>
            </a:extLst>
          </p:cNvPr>
          <p:cNvSpPr/>
          <p:nvPr/>
        </p:nvSpPr>
        <p:spPr>
          <a:xfrm>
            <a:off x="2885209" y="2821132"/>
            <a:ext cx="1361209" cy="9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348C0A-5520-483B-A49B-D671876F1EF2}"/>
              </a:ext>
            </a:extLst>
          </p:cNvPr>
          <p:cNvGrpSpPr/>
          <p:nvPr/>
        </p:nvGrpSpPr>
        <p:grpSpPr>
          <a:xfrm>
            <a:off x="3054926" y="2976277"/>
            <a:ext cx="1021773" cy="630951"/>
            <a:chOff x="1827070" y="5371381"/>
            <a:chExt cx="1021773" cy="630951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6EDAE7C-998D-4535-93B2-CDE5791D0168}"/>
                </a:ext>
              </a:extLst>
            </p:cNvPr>
            <p:cNvSpPr/>
            <p:nvPr/>
          </p:nvSpPr>
          <p:spPr>
            <a:xfrm>
              <a:off x="1827070" y="5371381"/>
              <a:ext cx="301337" cy="270164"/>
            </a:xfrm>
            <a:prstGeom prst="flowChartConnector">
              <a:avLst/>
            </a:prstGeom>
            <a:solidFill>
              <a:srgbClr val="D83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435A92B9-E195-4631-81E3-D88635D52FFC}"/>
                </a:ext>
              </a:extLst>
            </p:cNvPr>
            <p:cNvSpPr/>
            <p:nvPr/>
          </p:nvSpPr>
          <p:spPr>
            <a:xfrm>
              <a:off x="2187288" y="5371381"/>
              <a:ext cx="301337" cy="27016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11CF3315-79C0-48C7-9B28-AFFE34904195}"/>
                </a:ext>
              </a:extLst>
            </p:cNvPr>
            <p:cNvSpPr/>
            <p:nvPr/>
          </p:nvSpPr>
          <p:spPr>
            <a:xfrm>
              <a:off x="1827070" y="5732168"/>
              <a:ext cx="301337" cy="2701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FE39071B-9027-433F-926C-BBB8108D8DFD}"/>
                </a:ext>
              </a:extLst>
            </p:cNvPr>
            <p:cNvSpPr/>
            <p:nvPr/>
          </p:nvSpPr>
          <p:spPr>
            <a:xfrm>
              <a:off x="2187288" y="5732168"/>
              <a:ext cx="301337" cy="270164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296616B3-E159-4927-A909-C72CA1AFED01}"/>
                </a:ext>
              </a:extLst>
            </p:cNvPr>
            <p:cNvSpPr/>
            <p:nvPr/>
          </p:nvSpPr>
          <p:spPr>
            <a:xfrm>
              <a:off x="2547506" y="5371381"/>
              <a:ext cx="301337" cy="270164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6E2F3B5-C615-4E23-88B2-E8906E4D6BD7}"/>
              </a:ext>
            </a:extLst>
          </p:cNvPr>
          <p:cNvSpPr/>
          <p:nvPr/>
        </p:nvSpPr>
        <p:spPr>
          <a:xfrm>
            <a:off x="4623954" y="2821132"/>
            <a:ext cx="1361209" cy="9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A23C9A3-3075-4DCB-AC13-EBA0AE8B7FCB}"/>
              </a:ext>
            </a:extLst>
          </p:cNvPr>
          <p:cNvGrpSpPr/>
          <p:nvPr/>
        </p:nvGrpSpPr>
        <p:grpSpPr>
          <a:xfrm>
            <a:off x="4793671" y="2976277"/>
            <a:ext cx="1021773" cy="630951"/>
            <a:chOff x="1827070" y="5371381"/>
            <a:chExt cx="1021773" cy="630951"/>
          </a:xfrm>
        </p:grpSpPr>
        <p:sp>
          <p:nvSpPr>
            <p:cNvPr id="46" name="순서도: 연결자 45">
              <a:extLst>
                <a:ext uri="{FF2B5EF4-FFF2-40B4-BE49-F238E27FC236}">
                  <a16:creationId xmlns:a16="http://schemas.microsoft.com/office/drawing/2014/main" id="{FB4BB55E-9DEE-4330-A247-AD041060BBE0}"/>
                </a:ext>
              </a:extLst>
            </p:cNvPr>
            <p:cNvSpPr/>
            <p:nvPr/>
          </p:nvSpPr>
          <p:spPr>
            <a:xfrm>
              <a:off x="1827070" y="5371381"/>
              <a:ext cx="301337" cy="270164"/>
            </a:xfrm>
            <a:prstGeom prst="flowChartConnector">
              <a:avLst/>
            </a:prstGeom>
            <a:solidFill>
              <a:srgbClr val="D83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>
              <a:extLst>
                <a:ext uri="{FF2B5EF4-FFF2-40B4-BE49-F238E27FC236}">
                  <a16:creationId xmlns:a16="http://schemas.microsoft.com/office/drawing/2014/main" id="{9919619B-F855-4A99-B462-254990450E23}"/>
                </a:ext>
              </a:extLst>
            </p:cNvPr>
            <p:cNvSpPr/>
            <p:nvPr/>
          </p:nvSpPr>
          <p:spPr>
            <a:xfrm>
              <a:off x="2187288" y="5371381"/>
              <a:ext cx="301337" cy="27016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>
              <a:extLst>
                <a:ext uri="{FF2B5EF4-FFF2-40B4-BE49-F238E27FC236}">
                  <a16:creationId xmlns:a16="http://schemas.microsoft.com/office/drawing/2014/main" id="{63C5E175-F601-4A63-98EB-1FD034EF9053}"/>
                </a:ext>
              </a:extLst>
            </p:cNvPr>
            <p:cNvSpPr/>
            <p:nvPr/>
          </p:nvSpPr>
          <p:spPr>
            <a:xfrm>
              <a:off x="1827070" y="5732168"/>
              <a:ext cx="301337" cy="2701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>
              <a:extLst>
                <a:ext uri="{FF2B5EF4-FFF2-40B4-BE49-F238E27FC236}">
                  <a16:creationId xmlns:a16="http://schemas.microsoft.com/office/drawing/2014/main" id="{E4D5ED52-62DB-4EF0-8837-88A11134FF43}"/>
                </a:ext>
              </a:extLst>
            </p:cNvPr>
            <p:cNvSpPr/>
            <p:nvPr/>
          </p:nvSpPr>
          <p:spPr>
            <a:xfrm>
              <a:off x="2547506" y="5371381"/>
              <a:ext cx="301337" cy="270164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5DE79106-3374-49C7-82EE-5250650460A0}"/>
                </a:ext>
              </a:extLst>
            </p:cNvPr>
            <p:cNvSpPr/>
            <p:nvPr/>
          </p:nvSpPr>
          <p:spPr>
            <a:xfrm>
              <a:off x="2547506" y="5732168"/>
              <a:ext cx="301337" cy="270164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54DC696-8401-4666-B3F1-ACF4FF7C4456}"/>
              </a:ext>
            </a:extLst>
          </p:cNvPr>
          <p:cNvSpPr/>
          <p:nvPr/>
        </p:nvSpPr>
        <p:spPr>
          <a:xfrm>
            <a:off x="6345381" y="2821132"/>
            <a:ext cx="1361209" cy="9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66D21-B868-4D08-8AD3-5964566ABE70}"/>
              </a:ext>
            </a:extLst>
          </p:cNvPr>
          <p:cNvGrpSpPr/>
          <p:nvPr/>
        </p:nvGrpSpPr>
        <p:grpSpPr>
          <a:xfrm>
            <a:off x="6515098" y="2976277"/>
            <a:ext cx="1021773" cy="630951"/>
            <a:chOff x="1827070" y="5371381"/>
            <a:chExt cx="1021773" cy="630951"/>
          </a:xfrm>
        </p:grpSpPr>
        <p:sp>
          <p:nvSpPr>
            <p:cNvPr id="55" name="순서도: 연결자 54">
              <a:extLst>
                <a:ext uri="{FF2B5EF4-FFF2-40B4-BE49-F238E27FC236}">
                  <a16:creationId xmlns:a16="http://schemas.microsoft.com/office/drawing/2014/main" id="{2A7202F7-7DF9-4E05-A37B-5D1DBAD7319D}"/>
                </a:ext>
              </a:extLst>
            </p:cNvPr>
            <p:cNvSpPr/>
            <p:nvPr/>
          </p:nvSpPr>
          <p:spPr>
            <a:xfrm>
              <a:off x="1827070" y="5371381"/>
              <a:ext cx="301337" cy="270164"/>
            </a:xfrm>
            <a:prstGeom prst="flowChartConnector">
              <a:avLst/>
            </a:prstGeom>
            <a:solidFill>
              <a:srgbClr val="D83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id="{B73D09A9-DC57-4B5F-8067-CAE6AD622740}"/>
                </a:ext>
              </a:extLst>
            </p:cNvPr>
            <p:cNvSpPr/>
            <p:nvPr/>
          </p:nvSpPr>
          <p:spPr>
            <a:xfrm>
              <a:off x="2187288" y="5371381"/>
              <a:ext cx="301337" cy="270164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56">
              <a:extLst>
                <a:ext uri="{FF2B5EF4-FFF2-40B4-BE49-F238E27FC236}">
                  <a16:creationId xmlns:a16="http://schemas.microsoft.com/office/drawing/2014/main" id="{0BA4DA03-D70D-4AF9-A53E-814E67446BF4}"/>
                </a:ext>
              </a:extLst>
            </p:cNvPr>
            <p:cNvSpPr/>
            <p:nvPr/>
          </p:nvSpPr>
          <p:spPr>
            <a:xfrm>
              <a:off x="1827070" y="5732168"/>
              <a:ext cx="301337" cy="2701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9F166D35-D2F5-4276-9097-20F4781D8322}"/>
                </a:ext>
              </a:extLst>
            </p:cNvPr>
            <p:cNvSpPr/>
            <p:nvPr/>
          </p:nvSpPr>
          <p:spPr>
            <a:xfrm>
              <a:off x="2187288" y="5732168"/>
              <a:ext cx="301337" cy="270164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4D61CA59-0549-491A-B56D-3AF7180D325F}"/>
                </a:ext>
              </a:extLst>
            </p:cNvPr>
            <p:cNvSpPr/>
            <p:nvPr/>
          </p:nvSpPr>
          <p:spPr>
            <a:xfrm>
              <a:off x="2547506" y="5371381"/>
              <a:ext cx="301337" cy="270164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A9D785EE-50E9-42FD-9F08-F37425D61E22}"/>
                </a:ext>
              </a:extLst>
            </p:cNvPr>
            <p:cNvSpPr/>
            <p:nvPr/>
          </p:nvSpPr>
          <p:spPr>
            <a:xfrm>
              <a:off x="2547506" y="5732168"/>
              <a:ext cx="301337" cy="270164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3676871-146D-436F-A347-4151A7B597E2}"/>
              </a:ext>
            </a:extLst>
          </p:cNvPr>
          <p:cNvSpPr/>
          <p:nvPr/>
        </p:nvSpPr>
        <p:spPr>
          <a:xfrm>
            <a:off x="2608120" y="3118691"/>
            <a:ext cx="187036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4ADFD616-C73F-465A-9987-370999C32908}"/>
              </a:ext>
            </a:extLst>
          </p:cNvPr>
          <p:cNvSpPr/>
          <p:nvPr/>
        </p:nvSpPr>
        <p:spPr>
          <a:xfrm>
            <a:off x="4329547" y="3116749"/>
            <a:ext cx="187036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2A66558C-5951-43E2-BEC6-6B28CC5E21E0}"/>
              </a:ext>
            </a:extLst>
          </p:cNvPr>
          <p:cNvSpPr/>
          <p:nvPr/>
        </p:nvSpPr>
        <p:spPr>
          <a:xfrm>
            <a:off x="6085611" y="3110476"/>
            <a:ext cx="187036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53289D-2D19-498D-8FA5-CC5592378356}"/>
              </a:ext>
            </a:extLst>
          </p:cNvPr>
          <p:cNvSpPr txBox="1"/>
          <p:nvPr/>
        </p:nvSpPr>
        <p:spPr>
          <a:xfrm>
            <a:off x="8132064" y="3143393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err="1"/>
              <a:t>처음꺼가</a:t>
            </a:r>
            <a:r>
              <a:rPr lang="ko-KR" altLang="en-US" sz="1600" b="1"/>
              <a:t> 좋았던 것 같아요</a:t>
            </a:r>
            <a:r>
              <a:rPr lang="en-US" altLang="ko-KR" sz="1600" b="1"/>
              <a:t>.</a:t>
            </a:r>
          </a:p>
          <a:p>
            <a:r>
              <a:rPr lang="ko-KR" altLang="en-US" sz="1600" b="1"/>
              <a:t>다시 처음으로 갑시다</a:t>
            </a:r>
            <a:r>
              <a:rPr lang="en-US" altLang="ko-KR" sz="1600" b="1"/>
              <a:t>!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3D975182-4298-42D8-9BC2-A45D1ACA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551" y="2725987"/>
            <a:ext cx="1402248" cy="1316077"/>
          </a:xfrm>
          <a:prstGeom prst="rect">
            <a:avLst/>
          </a:prstGeom>
        </p:spPr>
      </p:pic>
      <p:sp>
        <p:nvSpPr>
          <p:cNvPr id="76" name="AutoShape 2" descr="Centralized Workflow">
            <a:extLst>
              <a:ext uri="{FF2B5EF4-FFF2-40B4-BE49-F238E27FC236}">
                <a16:creationId xmlns:a16="http://schemas.microsoft.com/office/drawing/2014/main" id="{FA4EBBD2-A8B2-4E4A-A98A-FAE3AA2B9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AutoShape 4" descr="Centralized Workflow">
            <a:extLst>
              <a:ext uri="{FF2B5EF4-FFF2-40B4-BE49-F238E27FC236}">
                <a16:creationId xmlns:a16="http://schemas.microsoft.com/office/drawing/2014/main" id="{9DCDC267-4035-41FC-9C7D-15BDB873C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9030882-9B63-4659-B41D-29A579738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841" y="4621866"/>
            <a:ext cx="1212149" cy="98922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145F87C-8DA4-4D83-915C-F12F5250FE44}"/>
              </a:ext>
            </a:extLst>
          </p:cNvPr>
          <p:cNvSpPr txBox="1"/>
          <p:nvPr/>
        </p:nvSpPr>
        <p:spPr>
          <a:xfrm>
            <a:off x="8136770" y="4983929"/>
            <a:ext cx="22685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누구인가</a:t>
            </a:r>
            <a:r>
              <a:rPr lang="en-US" altLang="ko-KR" sz="1600" b="1"/>
              <a:t>? </a:t>
            </a:r>
          </a:p>
          <a:p>
            <a:r>
              <a:rPr lang="ko-KR" altLang="en-US" sz="1600" b="1"/>
              <a:t>누가 버그를 심었는가</a:t>
            </a:r>
            <a:r>
              <a:rPr lang="en-US" altLang="ko-KR" sz="1600" b="1"/>
              <a:t>?</a:t>
            </a:r>
          </a:p>
          <a:p>
            <a:endParaRPr lang="en-US" altLang="ko-KR" sz="1600" b="1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942FDE3-865C-401D-97F1-AE4CDB15F48E}"/>
              </a:ext>
            </a:extLst>
          </p:cNvPr>
          <p:cNvGrpSpPr/>
          <p:nvPr/>
        </p:nvGrpSpPr>
        <p:grpSpPr>
          <a:xfrm>
            <a:off x="5324863" y="4322900"/>
            <a:ext cx="2151873" cy="2245388"/>
            <a:chOff x="5193719" y="4492336"/>
            <a:chExt cx="2151873" cy="2245388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39ED7B6-4162-4765-9CF5-03D2183C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4272" y="4492336"/>
              <a:ext cx="1890491" cy="1756782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29693CC-B7F6-4422-A574-8466BA694C6B}"/>
                </a:ext>
              </a:extLst>
            </p:cNvPr>
            <p:cNvGrpSpPr/>
            <p:nvPr/>
          </p:nvGrpSpPr>
          <p:grpSpPr>
            <a:xfrm>
              <a:off x="6665766" y="4637808"/>
              <a:ext cx="679826" cy="457832"/>
              <a:chOff x="1163782" y="2847109"/>
              <a:chExt cx="1361209" cy="984187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645C389-7770-4EBF-87B8-E61EEEB4E8A6}"/>
                  </a:ext>
                </a:extLst>
              </p:cNvPr>
              <p:cNvSpPr/>
              <p:nvPr/>
            </p:nvSpPr>
            <p:spPr>
              <a:xfrm>
                <a:off x="1163782" y="2847109"/>
                <a:ext cx="1361209" cy="9841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C14FAE77-A60C-4DB5-B4BC-DD4D965AB07B}"/>
                  </a:ext>
                </a:extLst>
              </p:cNvPr>
              <p:cNvGrpSpPr/>
              <p:nvPr/>
            </p:nvGrpSpPr>
            <p:grpSpPr>
              <a:xfrm>
                <a:off x="1333499" y="3002254"/>
                <a:ext cx="1021773" cy="630951"/>
                <a:chOff x="1827070" y="5371381"/>
                <a:chExt cx="1021773" cy="630951"/>
              </a:xfrm>
            </p:grpSpPr>
            <p:sp>
              <p:nvSpPr>
                <p:cNvPr id="86" name="순서도: 연결자 85">
                  <a:extLst>
                    <a:ext uri="{FF2B5EF4-FFF2-40B4-BE49-F238E27FC236}">
                      <a16:creationId xmlns:a16="http://schemas.microsoft.com/office/drawing/2014/main" id="{F3AC8864-3453-4D7A-8FE7-1FFA7E0C9F8F}"/>
                    </a:ext>
                  </a:extLst>
                </p:cNvPr>
                <p:cNvSpPr/>
                <p:nvPr/>
              </p:nvSpPr>
              <p:spPr>
                <a:xfrm>
                  <a:off x="1827070" y="5371381"/>
                  <a:ext cx="301337" cy="270164"/>
                </a:xfrm>
                <a:prstGeom prst="flowChartConnector">
                  <a:avLst/>
                </a:prstGeom>
                <a:solidFill>
                  <a:srgbClr val="D831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순서도: 연결자 86">
                  <a:extLst>
                    <a:ext uri="{FF2B5EF4-FFF2-40B4-BE49-F238E27FC236}">
                      <a16:creationId xmlns:a16="http://schemas.microsoft.com/office/drawing/2014/main" id="{5DC4C7CF-43E8-4BE6-89FF-E503D23852E5}"/>
                    </a:ext>
                  </a:extLst>
                </p:cNvPr>
                <p:cNvSpPr/>
                <p:nvPr/>
              </p:nvSpPr>
              <p:spPr>
                <a:xfrm>
                  <a:off x="2187288" y="5371381"/>
                  <a:ext cx="301337" cy="270164"/>
                </a:xfrm>
                <a:prstGeom prst="flowChartConnector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순서도: 연결자 87">
                  <a:extLst>
                    <a:ext uri="{FF2B5EF4-FFF2-40B4-BE49-F238E27FC236}">
                      <a16:creationId xmlns:a16="http://schemas.microsoft.com/office/drawing/2014/main" id="{194FC13B-FF60-4093-801D-212644F2D2C4}"/>
                    </a:ext>
                  </a:extLst>
                </p:cNvPr>
                <p:cNvSpPr/>
                <p:nvPr/>
              </p:nvSpPr>
              <p:spPr>
                <a:xfrm>
                  <a:off x="1827070" y="5732168"/>
                  <a:ext cx="301337" cy="270164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순서도: 연결자 88">
                  <a:extLst>
                    <a:ext uri="{FF2B5EF4-FFF2-40B4-BE49-F238E27FC236}">
                      <a16:creationId xmlns:a16="http://schemas.microsoft.com/office/drawing/2014/main" id="{16ADF78A-39D0-49E2-84D8-A0370ECFB224}"/>
                    </a:ext>
                  </a:extLst>
                </p:cNvPr>
                <p:cNvSpPr/>
                <p:nvPr/>
              </p:nvSpPr>
              <p:spPr>
                <a:xfrm>
                  <a:off x="2187288" y="5732168"/>
                  <a:ext cx="301337" cy="270164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순서도: 연결자 89">
                  <a:extLst>
                    <a:ext uri="{FF2B5EF4-FFF2-40B4-BE49-F238E27FC236}">
                      <a16:creationId xmlns:a16="http://schemas.microsoft.com/office/drawing/2014/main" id="{17E04C5B-8B72-40D1-8FC1-F6DB585C430A}"/>
                    </a:ext>
                  </a:extLst>
                </p:cNvPr>
                <p:cNvSpPr/>
                <p:nvPr/>
              </p:nvSpPr>
              <p:spPr>
                <a:xfrm>
                  <a:off x="2547506" y="5371381"/>
                  <a:ext cx="301337" cy="270164"/>
                </a:xfrm>
                <a:prstGeom prst="flowChartConnector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순서도: 연결자 90">
                  <a:extLst>
                    <a:ext uri="{FF2B5EF4-FFF2-40B4-BE49-F238E27FC236}">
                      <a16:creationId xmlns:a16="http://schemas.microsoft.com/office/drawing/2014/main" id="{D7AEAA30-3EC1-47EE-96AD-120A874A4042}"/>
                    </a:ext>
                  </a:extLst>
                </p:cNvPr>
                <p:cNvSpPr/>
                <p:nvPr/>
              </p:nvSpPr>
              <p:spPr>
                <a:xfrm>
                  <a:off x="2547506" y="5732168"/>
                  <a:ext cx="301337" cy="270164"/>
                </a:xfrm>
                <a:prstGeom prst="flowChartConnector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E3D865DC-AC0C-4AF1-A808-E4601D85D791}"/>
                </a:ext>
              </a:extLst>
            </p:cNvPr>
            <p:cNvSpPr/>
            <p:nvPr/>
          </p:nvSpPr>
          <p:spPr>
            <a:xfrm>
              <a:off x="5193719" y="6283185"/>
              <a:ext cx="552454" cy="4545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48A659DD-7838-4D9C-830F-9E88663D5F98}"/>
                </a:ext>
              </a:extLst>
            </p:cNvPr>
            <p:cNvGrpSpPr/>
            <p:nvPr/>
          </p:nvGrpSpPr>
          <p:grpSpPr>
            <a:xfrm>
              <a:off x="5278480" y="6355357"/>
              <a:ext cx="330399" cy="293511"/>
              <a:chOff x="1827070" y="5371381"/>
              <a:chExt cx="661555" cy="630951"/>
            </a:xfrm>
          </p:grpSpPr>
          <p:sp>
            <p:nvSpPr>
              <p:cNvPr id="104" name="순서도: 연결자 103">
                <a:extLst>
                  <a:ext uri="{FF2B5EF4-FFF2-40B4-BE49-F238E27FC236}">
                    <a16:creationId xmlns:a16="http://schemas.microsoft.com/office/drawing/2014/main" id="{9ABC8CF8-210E-4D02-A52E-B8302339156E}"/>
                  </a:ext>
                </a:extLst>
              </p:cNvPr>
              <p:cNvSpPr/>
              <p:nvPr/>
            </p:nvSpPr>
            <p:spPr>
              <a:xfrm>
                <a:off x="1827070" y="5371381"/>
                <a:ext cx="301337" cy="270164"/>
              </a:xfrm>
              <a:prstGeom prst="flowChartConnector">
                <a:avLst/>
              </a:prstGeom>
              <a:solidFill>
                <a:srgbClr val="D83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순서도: 연결자 104">
                <a:extLst>
                  <a:ext uri="{FF2B5EF4-FFF2-40B4-BE49-F238E27FC236}">
                    <a16:creationId xmlns:a16="http://schemas.microsoft.com/office/drawing/2014/main" id="{65DADA03-D041-442C-A5B1-6C35A7A2E41D}"/>
                  </a:ext>
                </a:extLst>
              </p:cNvPr>
              <p:cNvSpPr/>
              <p:nvPr/>
            </p:nvSpPr>
            <p:spPr>
              <a:xfrm>
                <a:off x="2187288" y="5371381"/>
                <a:ext cx="301337" cy="270164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순서도: 연결자 105">
                <a:extLst>
                  <a:ext uri="{FF2B5EF4-FFF2-40B4-BE49-F238E27FC236}">
                    <a16:creationId xmlns:a16="http://schemas.microsoft.com/office/drawing/2014/main" id="{00895099-2D79-498D-A90F-614761230BE2}"/>
                  </a:ext>
                </a:extLst>
              </p:cNvPr>
              <p:cNvSpPr/>
              <p:nvPr/>
            </p:nvSpPr>
            <p:spPr>
              <a:xfrm>
                <a:off x="1827070" y="5732168"/>
                <a:ext cx="301337" cy="270164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15B56F6-CA5D-4AC8-9F27-12A744DD9640}"/>
                </a:ext>
              </a:extLst>
            </p:cNvPr>
            <p:cNvSpPr/>
            <p:nvPr/>
          </p:nvSpPr>
          <p:spPr>
            <a:xfrm>
              <a:off x="6670482" y="6265087"/>
              <a:ext cx="532417" cy="4578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819AF7B-9D1F-490F-9EA8-079D2C9FE3CD}"/>
                </a:ext>
              </a:extLst>
            </p:cNvPr>
            <p:cNvGrpSpPr/>
            <p:nvPr/>
          </p:nvGrpSpPr>
          <p:grpSpPr>
            <a:xfrm>
              <a:off x="6787738" y="6337259"/>
              <a:ext cx="330399" cy="293511"/>
              <a:chOff x="2187288" y="5371381"/>
              <a:chExt cx="661555" cy="630951"/>
            </a:xfrm>
          </p:grpSpPr>
          <p:sp>
            <p:nvSpPr>
              <p:cNvPr id="116" name="순서도: 연결자 115">
                <a:extLst>
                  <a:ext uri="{FF2B5EF4-FFF2-40B4-BE49-F238E27FC236}">
                    <a16:creationId xmlns:a16="http://schemas.microsoft.com/office/drawing/2014/main" id="{86CF4120-72BF-4B66-AD3A-3264372C32BB}"/>
                  </a:ext>
                </a:extLst>
              </p:cNvPr>
              <p:cNvSpPr/>
              <p:nvPr/>
            </p:nvSpPr>
            <p:spPr>
              <a:xfrm>
                <a:off x="2187288" y="5732168"/>
                <a:ext cx="301337" cy="270164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순서도: 연결자 116">
                <a:extLst>
                  <a:ext uri="{FF2B5EF4-FFF2-40B4-BE49-F238E27FC236}">
                    <a16:creationId xmlns:a16="http://schemas.microsoft.com/office/drawing/2014/main" id="{CF4F2E11-3B85-412C-BBFE-7D464BD2B142}"/>
                  </a:ext>
                </a:extLst>
              </p:cNvPr>
              <p:cNvSpPr/>
              <p:nvPr/>
            </p:nvSpPr>
            <p:spPr>
              <a:xfrm>
                <a:off x="2547506" y="5371381"/>
                <a:ext cx="301337" cy="270164"/>
              </a:xfrm>
              <a:prstGeom prst="flowChartConnector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연결자 117">
                <a:extLst>
                  <a:ext uri="{FF2B5EF4-FFF2-40B4-BE49-F238E27FC236}">
                    <a16:creationId xmlns:a16="http://schemas.microsoft.com/office/drawing/2014/main" id="{5F7B16CF-45BA-4BE4-BE4B-16E8B5D46E13}"/>
                  </a:ext>
                </a:extLst>
              </p:cNvPr>
              <p:cNvSpPr/>
              <p:nvPr/>
            </p:nvSpPr>
            <p:spPr>
              <a:xfrm>
                <a:off x="2547506" y="5732168"/>
                <a:ext cx="301337" cy="270164"/>
              </a:xfrm>
              <a:prstGeom prst="flowChartConnector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E5E45536-5C7A-4C4F-94B6-E5F55E80D0F0}"/>
                </a:ext>
              </a:extLst>
            </p:cNvPr>
            <p:cNvSpPr/>
            <p:nvPr/>
          </p:nvSpPr>
          <p:spPr>
            <a:xfrm>
              <a:off x="5943600" y="6262107"/>
              <a:ext cx="532417" cy="4608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0436380-4B14-44EC-8CCE-1D845E0E5575}"/>
                </a:ext>
              </a:extLst>
            </p:cNvPr>
            <p:cNvGrpSpPr/>
            <p:nvPr/>
          </p:nvGrpSpPr>
          <p:grpSpPr>
            <a:xfrm>
              <a:off x="6114268" y="6334279"/>
              <a:ext cx="150496" cy="293511"/>
              <a:chOff x="2187288" y="5371381"/>
              <a:chExt cx="301337" cy="630951"/>
            </a:xfrm>
          </p:grpSpPr>
          <p:sp>
            <p:nvSpPr>
              <p:cNvPr id="123" name="순서도: 연결자 122">
                <a:extLst>
                  <a:ext uri="{FF2B5EF4-FFF2-40B4-BE49-F238E27FC236}">
                    <a16:creationId xmlns:a16="http://schemas.microsoft.com/office/drawing/2014/main" id="{421B2769-AFB0-4A72-B948-E213E0CC91C6}"/>
                  </a:ext>
                </a:extLst>
              </p:cNvPr>
              <p:cNvSpPr/>
              <p:nvPr/>
            </p:nvSpPr>
            <p:spPr>
              <a:xfrm>
                <a:off x="2187288" y="5371381"/>
                <a:ext cx="301337" cy="270164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순서도: 연결자 124">
                <a:extLst>
                  <a:ext uri="{FF2B5EF4-FFF2-40B4-BE49-F238E27FC236}">
                    <a16:creationId xmlns:a16="http://schemas.microsoft.com/office/drawing/2014/main" id="{724B9583-E4FF-4703-8DFB-2290627A209B}"/>
                  </a:ext>
                </a:extLst>
              </p:cNvPr>
              <p:cNvSpPr/>
              <p:nvPr/>
            </p:nvSpPr>
            <p:spPr>
              <a:xfrm>
                <a:off x="2187288" y="5732168"/>
                <a:ext cx="301337" cy="270164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0" name="그림 129">
            <a:extLst>
              <a:ext uri="{FF2B5EF4-FFF2-40B4-BE49-F238E27FC236}">
                <a16:creationId xmlns:a16="http://schemas.microsoft.com/office/drawing/2014/main" id="{9E925C50-CA43-44C6-BDE0-3821B8FF6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594" y="821744"/>
            <a:ext cx="2543175" cy="186690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619845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004E4-05F2-407D-B111-5265470D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</a:t>
            </a:r>
            <a:r>
              <a:rPr lang="ko-KR" altLang="en-US"/>
              <a:t> 저장소에서 전체 가져오기 </a:t>
            </a:r>
            <a:r>
              <a:rPr lang="en-US" altLang="ko-KR"/>
              <a:t>– Git Clone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3772E-E45D-47D2-8C76-B3C4952B5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이미 </a:t>
            </a:r>
            <a:r>
              <a:rPr lang="en-US" altLang="ko-KR" dirty="0"/>
              <a:t>default branch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했는데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도 </a:t>
            </a:r>
            <a:r>
              <a:rPr lang="en-US" altLang="ko-KR" dirty="0"/>
              <a:t>clone</a:t>
            </a:r>
            <a:r>
              <a:rPr lang="ko-KR" altLang="en-US" dirty="0"/>
              <a:t>하고 싶다면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Remote</a:t>
            </a:r>
            <a:r>
              <a:rPr lang="ko-KR" altLang="en-US" dirty="0"/>
              <a:t> 저장소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 </a:t>
            </a:r>
            <a:r>
              <a:rPr lang="ko-KR" altLang="en-US" dirty="0"/>
              <a:t>저장소 </a:t>
            </a:r>
            <a:r>
              <a:rPr lang="en-US" altLang="ko-KR" dirty="0"/>
              <a:t>branch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52DF3-BEB0-424F-A941-BA36F971A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CAC46B-DEA4-41D8-9325-67B1BC1FBF9E}"/>
              </a:ext>
            </a:extLst>
          </p:cNvPr>
          <p:cNvSpPr/>
          <p:nvPr/>
        </p:nvSpPr>
        <p:spPr>
          <a:xfrm>
            <a:off x="609598" y="5418347"/>
            <a:ext cx="10213259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git checkout –t </a:t>
            </a:r>
            <a:r>
              <a:rPr lang="ko-KR" altLang="en-US" b="1" err="1">
                <a:latin typeface="Lucida Console" panose="020B0609040504020204" pitchFamily="49" charset="0"/>
              </a:rPr>
              <a:t>외부특정</a:t>
            </a:r>
            <a:r>
              <a:rPr lang="en-US" altLang="ko-KR" b="1">
                <a:latin typeface="Lucida Console" panose="020B0609040504020204" pitchFamily="49" charset="0"/>
              </a:rPr>
              <a:t>_branch_</a:t>
            </a:r>
            <a:r>
              <a:rPr lang="ko-KR" altLang="en-US" b="1">
                <a:latin typeface="Lucida Console" panose="020B0609040504020204" pitchFamily="49" charset="0"/>
              </a:rPr>
              <a:t>이름</a:t>
            </a:r>
            <a:endParaRPr lang="en-US" altLang="ko-KR" b="1">
              <a:latin typeface="Lucida Console" panose="020B0609040504020204" pitchFamily="49" charset="0"/>
            </a:endParaRPr>
          </a:p>
          <a:p>
            <a:r>
              <a:rPr lang="en-US" altLang="ko-KR" b="1">
                <a:latin typeface="Lucida Console" panose="020B0609040504020204" pitchFamily="49" charset="0"/>
              </a:rPr>
              <a:t>&gt;&gt; git checkout –t </a:t>
            </a:r>
            <a:r>
              <a:rPr lang="en-US" altLang="ko-KR" b="1">
                <a:solidFill>
                  <a:srgbClr val="0070C0"/>
                </a:solidFill>
                <a:latin typeface="Lucida Console" panose="020B0609040504020204" pitchFamily="49" charset="0"/>
              </a:rPr>
              <a:t>origin/feature2 </a:t>
            </a:r>
            <a:endParaRPr lang="ko-KR" altLang="en-US" b="1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AC26B3-F620-4878-9BB3-A832F1D103EC}"/>
              </a:ext>
            </a:extLst>
          </p:cNvPr>
          <p:cNvSpPr/>
          <p:nvPr/>
        </p:nvSpPr>
        <p:spPr>
          <a:xfrm>
            <a:off x="609599" y="1764361"/>
            <a:ext cx="10213259" cy="6463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Lucida Console" panose="020B0609040504020204" pitchFamily="49" charset="0"/>
              </a:rPr>
              <a:t>&gt;&gt; git branch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latin typeface="Lucida Console" panose="020B0609040504020204" pitchFamily="49" charset="0"/>
              </a:rPr>
              <a:t>–r</a:t>
            </a:r>
            <a:r>
              <a:rPr lang="ko-KR" altLang="en-US" b="1" dirty="0">
                <a:latin typeface="Lucida Console" panose="020B0609040504020204" pitchFamily="49" charset="0"/>
              </a:rPr>
              <a:t>                      </a:t>
            </a:r>
            <a:r>
              <a:rPr lang="en-US" altLang="ko-KR" b="1" dirty="0">
                <a:latin typeface="Lucida Console" panose="020B0609040504020204" pitchFamily="49" charset="0"/>
              </a:rPr>
              <a:t>//Remote </a:t>
            </a:r>
            <a:r>
              <a:rPr lang="ko-KR" altLang="en-US" b="1" dirty="0">
                <a:latin typeface="Lucida Console" panose="020B0609040504020204" pitchFamily="49" charset="0"/>
              </a:rPr>
              <a:t>저장소 </a:t>
            </a:r>
            <a:r>
              <a:rPr lang="en-US" altLang="ko-KR" b="1" dirty="0">
                <a:latin typeface="Lucida Console" panose="020B0609040504020204" pitchFamily="49" charset="0"/>
              </a:rPr>
              <a:t>branch </a:t>
            </a:r>
            <a:r>
              <a:rPr lang="ko-KR" altLang="en-US" b="1" dirty="0">
                <a:latin typeface="Lucida Console" panose="020B0609040504020204" pitchFamily="49" charset="0"/>
              </a:rPr>
              <a:t>리스트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r>
              <a:rPr lang="en-US" altLang="ko-KR" b="1" dirty="0">
                <a:latin typeface="Lucida Console" panose="020B0609040504020204" pitchFamily="49" charset="0"/>
              </a:rPr>
              <a:t>&gt;&gt; git branch –a                     </a:t>
            </a:r>
            <a:r>
              <a:rPr lang="ko-KR" altLang="en-US" b="1" dirty="0">
                <a:latin typeface="Lucida Console" panose="020B0609040504020204" pitchFamily="49" charset="0"/>
              </a:rPr>
              <a:t> </a:t>
            </a:r>
            <a:r>
              <a:rPr lang="en-US" altLang="ko-KR" b="1" dirty="0">
                <a:latin typeface="Lucida Console" panose="020B0609040504020204" pitchFamily="49" charset="0"/>
              </a:rPr>
              <a:t>//Local, Remote </a:t>
            </a:r>
            <a:r>
              <a:rPr lang="ko-KR" altLang="en-US" b="1" dirty="0">
                <a:latin typeface="Lucida Console" panose="020B0609040504020204" pitchFamily="49" charset="0"/>
              </a:rPr>
              <a:t>저장소 </a:t>
            </a:r>
            <a:r>
              <a:rPr lang="en-US" altLang="ko-KR" b="1" dirty="0">
                <a:latin typeface="Lucida Console" panose="020B0609040504020204" pitchFamily="49" charset="0"/>
              </a:rPr>
              <a:t>branch </a:t>
            </a:r>
            <a:r>
              <a:rPr lang="ko-KR" altLang="en-US" b="1" dirty="0">
                <a:latin typeface="Lucida Console" panose="020B0609040504020204" pitchFamily="49" charset="0"/>
              </a:rPr>
              <a:t>리스트</a:t>
            </a:r>
            <a:endParaRPr lang="en-US" altLang="ko-KR" b="1" dirty="0">
              <a:latin typeface="Lucida Console" panose="020B060904050402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096BB8-EE38-4B9B-8255-E225C23E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534418"/>
            <a:ext cx="527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6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</a:t>
            </a:r>
            <a:r>
              <a:rPr lang="ko-KR" altLang="en-US"/>
              <a:t> 저장소에 반영하기 </a:t>
            </a:r>
            <a:r>
              <a:rPr lang="en-US" altLang="ko-KR"/>
              <a:t>- </a:t>
            </a:r>
            <a:r>
              <a:rPr lang="en-US" altLang="ko-KR" err="1"/>
              <a:t>Git</a:t>
            </a:r>
            <a:r>
              <a:rPr lang="en-US" altLang="ko-KR"/>
              <a:t> Push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</a:p>
          <a:p>
            <a:pPr lvl="1"/>
            <a:r>
              <a:rPr lang="en-US" altLang="ko-KR" dirty="0"/>
              <a:t>Remote </a:t>
            </a:r>
            <a:r>
              <a:rPr lang="ko-KR" altLang="en-US" dirty="0"/>
              <a:t>저장소에 정보 저장하는 것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Local </a:t>
            </a:r>
            <a:r>
              <a:rPr lang="ko-KR" altLang="en-US" dirty="0"/>
              <a:t>저장소에 </a:t>
            </a:r>
            <a:r>
              <a:rPr lang="en-US" altLang="ko-KR" dirty="0"/>
              <a:t>commit </a:t>
            </a:r>
            <a:r>
              <a:rPr lang="ko-KR" altLang="en-US" dirty="0"/>
              <a:t>한 것은 </a:t>
            </a:r>
            <a:r>
              <a:rPr lang="en-US" altLang="ko-KR" dirty="0"/>
              <a:t>remote</a:t>
            </a:r>
            <a:r>
              <a:rPr lang="ko-KR" altLang="en-US" dirty="0"/>
              <a:t> 저장소에 자동 저장되지 않으므로</a:t>
            </a:r>
            <a:r>
              <a:rPr lang="en-US" altLang="ko-KR" dirty="0"/>
              <a:t>, </a:t>
            </a:r>
            <a:r>
              <a:rPr lang="ko-KR" altLang="en-US" dirty="0"/>
              <a:t>명시적으로 작업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Default branch</a:t>
            </a:r>
            <a:r>
              <a:rPr lang="ko-KR" altLang="en-US" dirty="0"/>
              <a:t>에 반영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Remote</a:t>
            </a:r>
            <a:r>
              <a:rPr lang="ko-KR" altLang="en-US" dirty="0"/>
              <a:t> 저장소에서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pPr lvl="1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file</a:t>
            </a:r>
            <a:r>
              <a:rPr lang="ko-KR" altLang="en-US" dirty="0"/>
              <a:t>을 추가하여 </a:t>
            </a:r>
            <a:r>
              <a:rPr lang="en-US" altLang="ko-KR" dirty="0"/>
              <a:t>local </a:t>
            </a:r>
            <a:r>
              <a:rPr lang="ko-KR" altLang="en-US" dirty="0"/>
              <a:t>저장소에 </a:t>
            </a:r>
            <a:r>
              <a:rPr lang="en-US" altLang="ko-KR" dirty="0"/>
              <a:t>commit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Remote </a:t>
            </a:r>
            <a:r>
              <a:rPr lang="ko-KR" altLang="en-US" dirty="0"/>
              <a:t>저장소로 </a:t>
            </a:r>
            <a:r>
              <a:rPr lang="en-US" altLang="ko-KR" dirty="0"/>
              <a:t>push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remote </a:t>
            </a:r>
            <a:r>
              <a:rPr lang="ko-KR" altLang="en-US"/>
              <a:t>저장소 연동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1199" y="2597850"/>
            <a:ext cx="8676640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git push</a:t>
            </a:r>
            <a:endParaRPr lang="ko-KR" altLang="en-US" b="1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4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 </a:t>
            </a:r>
            <a:r>
              <a:rPr lang="ko-KR" altLang="en-US"/>
              <a:t>저장소에 변경사항 업데이트 받기 </a:t>
            </a:r>
            <a:r>
              <a:rPr lang="en-US" altLang="ko-KR"/>
              <a:t>– </a:t>
            </a:r>
            <a:r>
              <a:rPr lang="en-US" altLang="ko-KR" err="1"/>
              <a:t>Git</a:t>
            </a:r>
            <a:r>
              <a:rPr lang="en-US" altLang="ko-KR"/>
              <a:t> Pull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Remote </a:t>
            </a:r>
            <a:r>
              <a:rPr lang="ko-KR" altLang="en-US" dirty="0"/>
              <a:t>저장소의 내용을 로컬 저장소로 가져오는 것 </a:t>
            </a:r>
            <a:endParaRPr lang="en-US" altLang="ko-KR" dirty="0"/>
          </a:p>
          <a:p>
            <a:pPr lvl="1"/>
            <a:r>
              <a:rPr lang="ko-KR" altLang="en-US" dirty="0"/>
              <a:t>다른 사람이 작업한 것을 업데이트</a:t>
            </a:r>
            <a:endParaRPr lang="en-US" altLang="ko-KR" dirty="0"/>
          </a:p>
          <a:p>
            <a:pPr lvl="1"/>
            <a:r>
              <a:rPr lang="en-US" altLang="ko-KR" dirty="0"/>
              <a:t>Fetch + Merge</a:t>
            </a:r>
          </a:p>
          <a:p>
            <a:pPr lvl="2"/>
            <a:r>
              <a:rPr lang="en-US" altLang="ko-KR" dirty="0"/>
              <a:t>fetch – remote </a:t>
            </a:r>
            <a:r>
              <a:rPr lang="ko-KR" altLang="en-US" dirty="0"/>
              <a:t>저장소에서 데이터 가져오는 것</a:t>
            </a:r>
            <a:endParaRPr lang="en-US" altLang="ko-KR" dirty="0"/>
          </a:p>
          <a:p>
            <a:pPr lvl="2"/>
            <a:r>
              <a:rPr lang="en-US" altLang="ko-KR" dirty="0"/>
              <a:t>merge – </a:t>
            </a:r>
            <a:r>
              <a:rPr lang="ko-KR" altLang="en-US" dirty="0"/>
              <a:t>다른 부분을 합치는 것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Remote</a:t>
            </a:r>
            <a:r>
              <a:rPr lang="ko-KR" altLang="en-US" dirty="0"/>
              <a:t> 저장소 </a:t>
            </a:r>
            <a:r>
              <a:rPr lang="en-US" altLang="ko-KR" dirty="0"/>
              <a:t>repository</a:t>
            </a:r>
            <a:r>
              <a:rPr lang="ko-KR" altLang="en-US" dirty="0"/>
              <a:t>에 새로운 </a:t>
            </a:r>
            <a:r>
              <a:rPr lang="en-US" altLang="ko-KR" dirty="0"/>
              <a:t>file</a:t>
            </a:r>
            <a:r>
              <a:rPr lang="ko-KR" altLang="en-US" dirty="0"/>
              <a:t>을 추가 </a:t>
            </a:r>
            <a:r>
              <a:rPr lang="en-US" altLang="ko-KR" dirty="0"/>
              <a:t>(remote</a:t>
            </a:r>
            <a:r>
              <a:rPr lang="ko-KR" altLang="en-US" dirty="0"/>
              <a:t> 저장소에 변화 생김</a:t>
            </a:r>
            <a:r>
              <a:rPr lang="en-US" altLang="ko-K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명령어를 통하여 변화를 </a:t>
            </a:r>
            <a:r>
              <a:rPr lang="en-US" altLang="ko-KR" dirty="0"/>
              <a:t>local</a:t>
            </a:r>
            <a:r>
              <a:rPr lang="ko-KR" altLang="en-US" dirty="0"/>
              <a:t>로 반영</a:t>
            </a:r>
            <a:r>
              <a:rPr lang="en-US" altLang="ko-KR" dirty="0"/>
              <a:t> </a:t>
            </a:r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Remote</a:t>
            </a:r>
            <a:r>
              <a:rPr lang="ko-KR" altLang="en-US" dirty="0"/>
              <a:t> 저장소 </a:t>
            </a:r>
            <a:r>
              <a:rPr lang="en-US" altLang="ko-KR" dirty="0"/>
              <a:t>repository</a:t>
            </a:r>
            <a:r>
              <a:rPr lang="ko-KR" altLang="en-US" dirty="0"/>
              <a:t>에 새로운 </a:t>
            </a:r>
            <a:r>
              <a:rPr lang="en-US" altLang="ko-KR" dirty="0"/>
              <a:t>file</a:t>
            </a:r>
            <a:r>
              <a:rPr lang="ko-KR" altLang="en-US" dirty="0"/>
              <a:t>을 추가 </a:t>
            </a:r>
            <a:r>
              <a:rPr lang="en-US" altLang="ko-KR" dirty="0"/>
              <a:t>(remote</a:t>
            </a:r>
            <a:r>
              <a:rPr lang="ko-KR" altLang="en-US" dirty="0"/>
              <a:t> 저장소에 변화 생김</a:t>
            </a:r>
            <a:r>
              <a:rPr lang="en-US" altLang="ko-KR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Fetch</a:t>
            </a:r>
            <a:r>
              <a:rPr lang="ko-KR" altLang="en-US" dirty="0"/>
              <a:t> 명령어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Local </a:t>
            </a:r>
            <a:r>
              <a:rPr lang="ko-KR" altLang="en-US" dirty="0"/>
              <a:t>저장소에 반영되었는지 확인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Merge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Local </a:t>
            </a:r>
            <a:r>
              <a:rPr lang="ko-KR" altLang="en-US" dirty="0"/>
              <a:t>저장소에 반영되었는지 확인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remote </a:t>
            </a:r>
            <a:r>
              <a:rPr lang="ko-KR" altLang="en-US"/>
              <a:t>저장소 연동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99341" y="1249376"/>
            <a:ext cx="4410878" cy="12003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 b="1" err="1">
                <a:latin typeface="Lucida Console" panose="020B0609040504020204" pitchFamily="49" charset="0"/>
              </a:rPr>
              <a:t>git</a:t>
            </a:r>
            <a:r>
              <a:rPr lang="en-US" altLang="ko-KR" b="1">
                <a:latin typeface="Lucida Console" panose="020B0609040504020204" pitchFamily="49" charset="0"/>
              </a:rPr>
              <a:t> pull</a:t>
            </a:r>
          </a:p>
          <a:p>
            <a:endParaRPr lang="en-US" altLang="ko-KR" b="1">
              <a:latin typeface="Lucida Console" panose="020B0609040504020204" pitchFamily="49" charset="0"/>
            </a:endParaRPr>
          </a:p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 b="1" err="1">
                <a:latin typeface="Lucida Console" panose="020B0609040504020204" pitchFamily="49" charset="0"/>
              </a:rPr>
              <a:t>git</a:t>
            </a:r>
            <a:r>
              <a:rPr lang="en-US" altLang="ko-KR" b="1">
                <a:latin typeface="Lucida Console" panose="020B0609040504020204" pitchFamily="49" charset="0"/>
              </a:rPr>
              <a:t> fetch</a:t>
            </a:r>
          </a:p>
          <a:p>
            <a:r>
              <a:rPr lang="en-US" altLang="ko-KR" b="1">
                <a:latin typeface="Lucida Console" panose="020B0609040504020204" pitchFamily="49" charset="0"/>
              </a:rPr>
              <a:t>&gt;&gt; </a:t>
            </a:r>
            <a:r>
              <a:rPr lang="en-US" altLang="ko-KR" b="1" err="1">
                <a:latin typeface="Lucida Console" panose="020B0609040504020204" pitchFamily="49" charset="0"/>
              </a:rPr>
              <a:t>git</a:t>
            </a:r>
            <a:r>
              <a:rPr lang="en-US" altLang="ko-KR" b="1">
                <a:latin typeface="Lucida Console" panose="020B0609040504020204" pitchFamily="49" charset="0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1566752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8667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2509520" y="311982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r>
              <a:rPr lang="en-US" altLang="ko-KR" sz="6000" b="1"/>
              <a:t>Q &amp; A</a:t>
            </a:r>
            <a:endParaRPr lang="ko-KR" sz="6000" b="1"/>
          </a:p>
        </p:txBody>
      </p:sp>
    </p:spTree>
    <p:extLst>
      <p:ext uri="{BB962C8B-B14F-4D97-AF65-F5344CB8AC3E}">
        <p14:creationId xmlns:p14="http://schemas.microsoft.com/office/powerpoint/2010/main" val="324254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8667"/>
            <a:ext cx="6096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2509520" y="3119824"/>
            <a:ext cx="6096000" cy="1173714"/>
          </a:xfrm>
          <a:prstGeom prst="rect">
            <a:avLst/>
          </a:prstGeom>
          <a:solidFill>
            <a:schemeClr val="tx1">
              <a:alpha val="40000"/>
            </a:schemeClr>
          </a:solidFill>
          <a:ln w="0">
            <a:noFill/>
          </a:ln>
        </p:spPr>
        <p:style>
          <a:lnRef idx="2">
            <a:schemeClr val="tx1">
              <a:shade val="50000"/>
            </a:schemeClr>
          </a:lnRef>
          <a:fillRef idx="1">
            <a:schemeClr val="tx1"/>
          </a:fillRef>
          <a:effectRef idx="0">
            <a:schemeClr val="tx1"/>
          </a:effectRef>
          <a:fontRef idx="minor">
            <a:schemeClr val="bg1"/>
          </a:fontRef>
        </p:style>
        <p:txBody>
          <a:bodyPr rot="0" vert="horz" wrap="squar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marL="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1pPr>
            <a:lvl2pPr marL="457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2pPr>
            <a:lvl3pPr marL="914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3pPr>
            <a:lvl4pPr marL="1371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4pPr>
            <a:lvl5pPr marL="18288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5pPr>
            <a:lvl6pPr marL="22860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6pPr>
            <a:lvl7pPr marL="27432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7pPr>
            <a:lvl8pPr marL="32004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8pPr>
            <a:lvl9pPr marL="3657600" algn="l" latinLnBrk="1" hangingPunct="1">
              <a:defRPr lang="ko-KR" altLang="en-US" sz="1800" kern="1200">
                <a:solidFill>
                  <a:schemeClr val="bg1"/>
                </a:solidFill>
                <a:latin typeface="+mn-lt"/>
                <a:ea typeface="+mn-ea"/>
                <a:cs typeface="뉴티맥스고딕 CJK"/>
              </a:defRPr>
            </a:lvl9pPr>
          </a:lstStyle>
          <a:p>
            <a:pPr algn="ctr"/>
            <a:r>
              <a:rPr lang="en-US" altLang="ko-KR" sz="6000" b="1"/>
              <a:t>Thank you</a:t>
            </a:r>
            <a:endParaRPr lang="ko-KR" sz="6000" b="1"/>
          </a:p>
        </p:txBody>
      </p:sp>
    </p:spTree>
    <p:extLst>
      <p:ext uri="{BB962C8B-B14F-4D97-AF65-F5344CB8AC3E}">
        <p14:creationId xmlns:p14="http://schemas.microsoft.com/office/powerpoint/2010/main" val="329142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49768" y="20444"/>
            <a:ext cx="11694584" cy="669397"/>
          </a:xfrm>
        </p:spPr>
        <p:txBody>
          <a:bodyPr/>
          <a:lstStyle/>
          <a:p>
            <a:r>
              <a:rPr lang="ko-KR" altLang="en-US"/>
              <a:t>버전관리 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49767" y="793322"/>
            <a:ext cx="11694584" cy="352572"/>
          </a:xfrm>
        </p:spPr>
        <p:txBody>
          <a:bodyPr/>
          <a:lstStyle/>
          <a:p>
            <a:r>
              <a:rPr lang="ko-KR" altLang="en-US" dirty="0"/>
              <a:t>여러 개발자가 함께 </a:t>
            </a:r>
            <a:r>
              <a:rPr lang="ko-KR" altLang="en-US" dirty="0" err="1"/>
              <a:t>개발시</a:t>
            </a:r>
            <a:r>
              <a:rPr lang="ko-KR" altLang="en-US" dirty="0"/>
              <a:t> </a:t>
            </a:r>
            <a:r>
              <a:rPr lang="en-US" altLang="ko-KR" dirty="0"/>
              <a:t>source code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관리</a:t>
            </a:r>
            <a:endParaRPr lang="en-US" altLang="ko-KR" dirty="0"/>
          </a:p>
          <a:p>
            <a:pPr lvl="1"/>
            <a:r>
              <a:rPr lang="ko-KR" altLang="en-US" dirty="0"/>
              <a:t>서로 같은 </a:t>
            </a:r>
            <a:r>
              <a:rPr lang="en-US" altLang="ko-KR" dirty="0"/>
              <a:t>code</a:t>
            </a:r>
            <a:r>
              <a:rPr lang="ko-KR" altLang="en-US" dirty="0"/>
              <a:t>를 고치면 문제 발생</a:t>
            </a:r>
            <a:endParaRPr lang="en-US" altLang="ko-KR" dirty="0"/>
          </a:p>
          <a:p>
            <a:pPr lvl="1"/>
            <a:r>
              <a:rPr lang="ko-KR" altLang="en-US" dirty="0"/>
              <a:t>버그가 발생시 어느 버전에서 버그 삽입이 되었는지 확인 및 그 이전버전으로 변경 필요</a:t>
            </a:r>
            <a:endParaRPr lang="en-US" altLang="ko-KR" dirty="0"/>
          </a:p>
          <a:p>
            <a:pPr lvl="1"/>
            <a:r>
              <a:rPr lang="ko-KR" altLang="en-US" dirty="0"/>
              <a:t>누가 어떤 </a:t>
            </a:r>
            <a:r>
              <a:rPr lang="en-US" altLang="ko-KR" dirty="0"/>
              <a:t>bug</a:t>
            </a:r>
            <a:r>
              <a:rPr lang="ko-KR" altLang="en-US" dirty="0"/>
              <a:t>를 만들어 냈는지 확인 및 수정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여러 버전 관리 도구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CVS, Subversion,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Git</a:t>
            </a:r>
            <a:r>
              <a:rPr lang="ko-KR" altLang="en-US" dirty="0">
                <a:sym typeface="Wingdings" panose="05000000000000000000" pitchFamily="2" charset="2"/>
              </a:rPr>
              <a:t> 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여러 명이 함께 작업할 때만 필요한 것 아닌가요</a:t>
            </a:r>
            <a:r>
              <a:rPr lang="en-US" altLang="ko-KR" dirty="0"/>
              <a:t>? </a:t>
            </a:r>
            <a:r>
              <a:rPr lang="ko-KR" altLang="en-US" dirty="0"/>
              <a:t>혼자 할 때 굳이 필요해요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A. </a:t>
            </a:r>
            <a:r>
              <a:rPr lang="ko-KR" altLang="en-US" dirty="0">
                <a:sym typeface="Wingdings" panose="05000000000000000000" pitchFamily="2" charset="2"/>
              </a:rPr>
              <a:t>스스로의 체계를 갖추면 필요 없음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효율적인 관리를 위한 것임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ym typeface="Wingdings" panose="05000000000000000000" pitchFamily="2" charset="2"/>
              </a:rPr>
              <a:t>작업하는 곳이 한곳 이상이라면 필요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회사 컴퓨터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집 컴퓨터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ym typeface="Wingdings" panose="05000000000000000000" pitchFamily="2" charset="2"/>
              </a:rPr>
              <a:t>소프트웨어 규모가 커질수록 체계적인 버전 관리는 필수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5C68CD4-A0CB-497A-B8AE-B7D3B3FD3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2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D182-B7A0-BB57-F13A-155315B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63BD7-42EB-EB48-4CC6-233084148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FD3A2-F34A-95C9-E1C7-9E0D00F88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6DE32-8556-620D-D372-6A93C1C6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233" y="793322"/>
            <a:ext cx="6096000" cy="64418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0CC552-4BF2-7A0F-21D4-D8DFEEF2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" y="2344017"/>
            <a:ext cx="4670461" cy="32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A9C-E4E0-4393-A000-F124C450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기술을</a:t>
            </a:r>
            <a:r>
              <a:rPr lang="en-US" altLang="ko-KR" dirty="0"/>
              <a:t> </a:t>
            </a:r>
            <a:r>
              <a:rPr lang="ko-KR" altLang="en-US" dirty="0"/>
              <a:t>활용한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CBBF0-F0C2-4E94-9B47-792F3E752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Cloud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  <a:r>
              <a:rPr lang="ko-KR" altLang="en-US" dirty="0"/>
              <a:t> 저장소를 </a:t>
            </a:r>
            <a:r>
              <a:rPr lang="en-US" altLang="ko-KR" dirty="0" err="1"/>
              <a:t>github</a:t>
            </a:r>
            <a:r>
              <a:rPr lang="ko-KR" altLang="en-US" dirty="0"/>
              <a:t>에서 제공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웹 기반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 기술이 구현되어 있어 </a:t>
            </a:r>
            <a:r>
              <a:rPr lang="ko-KR" altLang="en-US" dirty="0" err="1"/>
              <a:t>버전관리</a:t>
            </a:r>
            <a:r>
              <a:rPr lang="ko-KR" altLang="en-US" dirty="0"/>
              <a:t> 용이</a:t>
            </a:r>
            <a:endParaRPr lang="en-US" altLang="ko-KR" dirty="0"/>
          </a:p>
          <a:p>
            <a:pPr lvl="1"/>
            <a:r>
              <a:rPr lang="en-US" altLang="ko-KR" dirty="0"/>
              <a:t>https://github.com/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Github</a:t>
            </a:r>
            <a:r>
              <a:rPr lang="ko-KR" altLang="en-US" dirty="0"/>
              <a:t>을 활용한 예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Opensource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1"/>
            <a:r>
              <a:rPr lang="ko-KR" altLang="en-US" dirty="0"/>
              <a:t>전세계 여러 개발자와 함께 코드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여러 사람과</a:t>
            </a:r>
            <a:r>
              <a:rPr lang="en-US" altLang="ko-KR" dirty="0"/>
              <a:t> </a:t>
            </a:r>
            <a:r>
              <a:rPr lang="ko-KR" altLang="en-US" dirty="0"/>
              <a:t>협업 프로젝트 </a:t>
            </a:r>
            <a:endParaRPr lang="en-US" altLang="ko-KR" dirty="0"/>
          </a:p>
          <a:p>
            <a:pPr lvl="1"/>
            <a:r>
              <a:rPr lang="ko-KR" altLang="en-US" dirty="0"/>
              <a:t>권한을 가진 사람들만이 </a:t>
            </a:r>
            <a:r>
              <a:rPr lang="en-US" altLang="ko-KR" dirty="0"/>
              <a:t>code</a:t>
            </a:r>
            <a:r>
              <a:rPr lang="ko-KR" altLang="en-US" dirty="0"/>
              <a:t>를 공유하고</a:t>
            </a:r>
            <a:r>
              <a:rPr lang="en-US" altLang="ko-KR" dirty="0"/>
              <a:t>, </a:t>
            </a:r>
            <a:r>
              <a:rPr lang="ko-KR" altLang="en-US" dirty="0"/>
              <a:t>수정할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개인</a:t>
            </a:r>
            <a:r>
              <a:rPr lang="en-US" altLang="ko-KR" dirty="0"/>
              <a:t> </a:t>
            </a:r>
            <a:r>
              <a:rPr lang="ko-KR" altLang="en-US" dirty="0"/>
              <a:t>프로젝트 외부</a:t>
            </a:r>
            <a:r>
              <a:rPr lang="en-US" altLang="ko-KR" dirty="0"/>
              <a:t> </a:t>
            </a:r>
            <a:r>
              <a:rPr lang="ko-KR" altLang="en-US" dirty="0"/>
              <a:t>공유</a:t>
            </a:r>
            <a:endParaRPr lang="en-US" altLang="ko-KR" dirty="0"/>
          </a:p>
          <a:p>
            <a:pPr lvl="1"/>
            <a:r>
              <a:rPr lang="ko-KR" altLang="en-US" dirty="0"/>
              <a:t>본인 작업의 포트폴리오로 활용</a:t>
            </a:r>
            <a:endParaRPr lang="en-US" altLang="ko-KR" dirty="0"/>
          </a:p>
          <a:p>
            <a:pPr marL="2286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지금부터 꾸준히 외부 저장소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ko-KR" altLang="en-US" dirty="0">
                <a:sym typeface="Wingdings" panose="05000000000000000000" pitchFamily="2" charset="2"/>
              </a:rPr>
              <a:t>에 저장 하기</a:t>
            </a:r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D7326-229E-47EB-ABB2-7B742E651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4" descr="github_logo.jpg">
            <a:extLst>
              <a:ext uri="{FF2B5EF4-FFF2-40B4-BE49-F238E27FC236}">
                <a16:creationId xmlns:a16="http://schemas.microsoft.com/office/drawing/2014/main" id="{11270CAA-00E7-42BF-9C74-85199BFE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509" y="793322"/>
            <a:ext cx="3260725" cy="216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5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A9C-E4E0-4393-A000-F124C450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r>
              <a:rPr lang="en-US" altLang="ko-KR"/>
              <a:t> </a:t>
            </a:r>
            <a:r>
              <a:rPr lang="ko-KR" altLang="en-US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CBBF0-F0C2-4E94-9B47-792F3E752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목표 </a:t>
            </a:r>
            <a:r>
              <a:rPr lang="en-US" altLang="ko-KR" dirty="0"/>
              <a:t>– </a:t>
            </a:r>
            <a:r>
              <a:rPr lang="ko-KR" altLang="en-US" dirty="0"/>
              <a:t>학생 개인별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운영 </a:t>
            </a:r>
            <a:r>
              <a:rPr lang="en-US" altLang="ko-KR" dirty="0"/>
              <a:t>–</a:t>
            </a:r>
            <a:r>
              <a:rPr lang="ko-KR" altLang="en-US" dirty="0"/>
              <a:t>웹 포트폴리오 </a:t>
            </a:r>
            <a:endParaRPr lang="en-US" altLang="ko-KR" dirty="0"/>
          </a:p>
          <a:p>
            <a:pPr lvl="1"/>
            <a:r>
              <a:rPr lang="ko-KR" altLang="en-US" dirty="0"/>
              <a:t> 효과</a:t>
            </a:r>
            <a:endParaRPr lang="en-US" altLang="ko-KR" dirty="0"/>
          </a:p>
          <a:p>
            <a:pPr lvl="2"/>
            <a:r>
              <a:rPr lang="ko-KR" altLang="en-US" dirty="0"/>
              <a:t>학생의 포트폴리오 관리 </a:t>
            </a:r>
            <a:r>
              <a:rPr lang="en-US" altLang="ko-KR" dirty="0"/>
              <a:t>(</a:t>
            </a:r>
            <a:r>
              <a:rPr lang="ko-KR" altLang="en-US" dirty="0"/>
              <a:t>코드 및 홈페이지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Git </a:t>
            </a:r>
            <a:r>
              <a:rPr lang="ko-KR" altLang="en-US" dirty="0"/>
              <a:t>활용 역량 입증</a:t>
            </a:r>
            <a:endParaRPr lang="en-US" altLang="ko-KR" dirty="0"/>
          </a:p>
          <a:p>
            <a:pPr lvl="2"/>
            <a:r>
              <a:rPr lang="ko-KR" altLang="en-US" dirty="0"/>
              <a:t>작업 </a:t>
            </a:r>
            <a:r>
              <a:rPr lang="en-US" altLang="ko-KR" dirty="0"/>
              <a:t>history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ko-KR" altLang="en-US" dirty="0" err="1"/>
              <a:t>개발자로서의</a:t>
            </a:r>
            <a:r>
              <a:rPr lang="ko-KR" altLang="en-US" dirty="0"/>
              <a:t> 첫걸음</a:t>
            </a:r>
            <a:r>
              <a:rPr lang="en-US" altLang="ko-KR" dirty="0"/>
              <a:t>, </a:t>
            </a:r>
            <a:r>
              <a:rPr lang="ko-KR" altLang="en-US" dirty="0" err="1"/>
              <a:t>취업시</a:t>
            </a:r>
            <a:r>
              <a:rPr lang="ko-KR" altLang="en-US" dirty="0"/>
              <a:t> 유리</a:t>
            </a:r>
            <a:endParaRPr lang="en-US" altLang="ko-KR" dirty="0"/>
          </a:p>
          <a:p>
            <a:pPr lvl="1"/>
            <a:r>
              <a:rPr lang="ko-KR" altLang="en-US" dirty="0"/>
              <a:t>본인이 직접 관리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D7326-229E-47EB-ABB2-7B742E651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5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C91AA-CE2E-418C-A34B-6A65AAC6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9F745-6A1D-4E70-B058-2B8C39744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기초 사용</a:t>
            </a:r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에서 </a:t>
            </a:r>
            <a:r>
              <a:rPr lang="en-US" altLang="ko-KR" dirty="0"/>
              <a:t>Git console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remote 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 연결 </a:t>
            </a:r>
            <a:endParaRPr lang="en-US" altLang="ko-KR" dirty="0"/>
          </a:p>
          <a:p>
            <a:pPr lvl="1"/>
            <a:r>
              <a:rPr lang="en-US" altLang="ko-KR" dirty="0"/>
              <a:t>Console</a:t>
            </a:r>
            <a:r>
              <a:rPr lang="ko-KR" altLang="en-US" dirty="0"/>
              <a:t>로 연동</a:t>
            </a:r>
            <a:endParaRPr lang="en-US" altLang="ko-KR" dirty="0"/>
          </a:p>
          <a:p>
            <a:pPr lvl="1"/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 및 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와 </a:t>
            </a:r>
            <a:r>
              <a:rPr lang="en-US" altLang="ko-KR" dirty="0" err="1"/>
              <a:t>pyCharm</a:t>
            </a:r>
            <a:r>
              <a:rPr lang="ko-KR" altLang="en-US" dirty="0"/>
              <a:t>을 연동</a:t>
            </a:r>
            <a:r>
              <a:rPr lang="en-US" altLang="ko-KR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E1751-B752-4814-B6E0-2DFBF5A5F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맑은 고딕"/>
        <a:cs typeface="뉴티맥스고딕 CJK"/>
      </a:majorFont>
      <a:minorFont>
        <a:latin typeface="맑은 고딕"/>
        <a:ea typeface="맑은 고딕"/>
        <a:cs typeface="뉴티맥스고딕 CJ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shade val="100000"/>
              </a:schemeClr>
            </a:gs>
            <a:gs pos="100000">
              <a:schemeClr val="phClr">
                <a:satMod val="120000"/>
                <a:shade val="78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맑은 고딕"/>
        <a:cs typeface="뉴티맥스고딕 CJK"/>
      </a:majorFont>
      <a:minorFont>
        <a:latin typeface="맑은 고딕"/>
        <a:ea typeface="맑은 고딕"/>
        <a:cs typeface="뉴티맥스고딕 CJ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shade val="100000"/>
              </a:schemeClr>
            </a:gs>
            <a:gs pos="100000">
              <a:schemeClr val="phClr">
                <a:satMod val="120000"/>
                <a:shade val="78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4495384b-b545-4d57-ac59-a4efa7aa110e" xsi:nil="true"/>
    <Has_Teacher_Only_SectionGroup xmlns="4495384b-b545-4d57-ac59-a4efa7aa110e" xsi:nil="true"/>
    <Invited_Teachers xmlns="4495384b-b545-4d57-ac59-a4efa7aa110e" xsi:nil="true"/>
    <Self_Registration_Enabled xmlns="4495384b-b545-4d57-ac59-a4efa7aa110e" xsi:nil="true"/>
    <FolderType xmlns="4495384b-b545-4d57-ac59-a4efa7aa110e" xsi:nil="true"/>
    <Distribution_Groups xmlns="4495384b-b545-4d57-ac59-a4efa7aa110e" xsi:nil="true"/>
    <CultureName xmlns="4495384b-b545-4d57-ac59-a4efa7aa110e" xsi:nil="true"/>
    <LMS_Mappings xmlns="4495384b-b545-4d57-ac59-a4efa7aa110e" xsi:nil="true"/>
    <Invited_Students xmlns="4495384b-b545-4d57-ac59-a4efa7aa110e" xsi:nil="true"/>
    <IsNotebookLocked xmlns="4495384b-b545-4d57-ac59-a4efa7aa110e" xsi:nil="true"/>
    <Is_Collaboration_Space_Locked xmlns="4495384b-b545-4d57-ac59-a4efa7aa110e" xsi:nil="true"/>
    <Owner xmlns="4495384b-b545-4d57-ac59-a4efa7aa110e">
      <UserInfo>
        <DisplayName/>
        <AccountId xsi:nil="true"/>
        <AccountType/>
      </UserInfo>
    </Owner>
    <Teachers xmlns="4495384b-b545-4d57-ac59-a4efa7aa110e">
      <UserInfo>
        <DisplayName/>
        <AccountId xsi:nil="true"/>
        <AccountType/>
      </UserInfo>
    </Teachers>
    <Students xmlns="4495384b-b545-4d57-ac59-a4efa7aa110e">
      <UserInfo>
        <DisplayName/>
        <AccountId xsi:nil="true"/>
        <AccountType/>
      </UserInfo>
    </Students>
    <AppVersion xmlns="4495384b-b545-4d57-ac59-a4efa7aa110e" xsi:nil="true"/>
    <DefaultSectionNames xmlns="4495384b-b545-4d57-ac59-a4efa7aa110e" xsi:nil="true"/>
    <Math_Settings xmlns="4495384b-b545-4d57-ac59-a4efa7aa110e" xsi:nil="true"/>
    <NotebookType xmlns="4495384b-b545-4d57-ac59-a4efa7aa110e" xsi:nil="true"/>
    <Student_Groups xmlns="4495384b-b545-4d57-ac59-a4efa7aa110e">
      <UserInfo>
        <DisplayName/>
        <AccountId xsi:nil="true"/>
        <AccountType/>
      </UserInfo>
    </Student_Groups>
    <TeamsChannelId xmlns="4495384b-b545-4d57-ac59-a4efa7aa110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C1D6264CAF394393A43C62F49C013D" ma:contentTypeVersion="34" ma:contentTypeDescription="새 문서를 만듭니다." ma:contentTypeScope="" ma:versionID="5ec736bd86d26b1998038748d17dc190">
  <xsd:schema xmlns:xsd="http://www.w3.org/2001/XMLSchema" xmlns:xs="http://www.w3.org/2001/XMLSchema" xmlns:p="http://schemas.microsoft.com/office/2006/metadata/properties" xmlns:ns3="4495384b-b545-4d57-ac59-a4efa7aa110e" xmlns:ns4="5369fa53-0e82-43a4-8af2-baab136cfa66" targetNamespace="http://schemas.microsoft.com/office/2006/metadata/properties" ma:root="true" ma:fieldsID="5f09b7b9a0981a47c33603c5a0ce7b8d" ns3:_="" ns4:_="">
    <xsd:import namespace="4495384b-b545-4d57-ac59-a4efa7aa110e"/>
    <xsd:import namespace="5369fa53-0e82-43a4-8af2-baab136cf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5384b-b545-4d57-ac59-a4efa7aa1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9fa53-0e82-43a4-8af2-baab136cfa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62F6A-16E0-49A4-BE15-E70F10A5FE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A3E9E-C4C5-47F7-A2E4-8B9ABD92868D}">
  <ds:schemaRefs>
    <ds:schemaRef ds:uri="http://purl.org/dc/dcmitype/"/>
    <ds:schemaRef ds:uri="http://www.w3.org/XML/1998/namespace"/>
    <ds:schemaRef ds:uri="http://schemas.microsoft.com/office/2006/documentManagement/types"/>
    <ds:schemaRef ds:uri="4495384b-b545-4d57-ac59-a4efa7aa110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5369fa53-0e82-43a4-8af2-baab136cfa6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7C1E3C0-1BE6-4B84-AFE4-81BDFDF38A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95384b-b545-4d57-ac59-a4efa7aa110e"/>
    <ds:schemaRef ds:uri="5369fa53-0e82-43a4-8af2-baab136cf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2148</Words>
  <Application>Microsoft Office PowerPoint</Application>
  <PresentationFormat>와이드스크린</PresentationFormat>
  <Paragraphs>518</Paragraphs>
  <Slides>44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Arial Unicode MS</vt:lpstr>
      <vt:lpstr>SFMono-Regular</vt:lpstr>
      <vt:lpstr>굴림</vt:lpstr>
      <vt:lpstr>나눔바른고딕</vt:lpstr>
      <vt:lpstr>맑은 고딕</vt:lpstr>
      <vt:lpstr>Arial</vt:lpstr>
      <vt:lpstr>Lato</vt:lpstr>
      <vt:lpstr>Lucida Console</vt:lpstr>
      <vt:lpstr>Wingdings</vt:lpstr>
      <vt:lpstr>Office Theme</vt:lpstr>
      <vt:lpstr>PowerPoint 프레젠테이션</vt:lpstr>
      <vt:lpstr>PowerPoint 프레젠테이션</vt:lpstr>
      <vt:lpstr>PowerPoint 프레젠테이션</vt:lpstr>
      <vt:lpstr>형상관리/버전관리</vt:lpstr>
      <vt:lpstr>버전관리  </vt:lpstr>
      <vt:lpstr>PowerPoint 프레젠테이션</vt:lpstr>
      <vt:lpstr>Git 기술을 활용한 github</vt:lpstr>
      <vt:lpstr>Github 활용</vt:lpstr>
      <vt:lpstr>목표</vt:lpstr>
      <vt:lpstr>PowerPoint 프레젠테이션</vt:lpstr>
      <vt:lpstr>Github.com</vt:lpstr>
      <vt:lpstr>Sign up</vt:lpstr>
      <vt:lpstr>Choose a plan</vt:lpstr>
      <vt:lpstr>Create a new repository</vt:lpstr>
      <vt:lpstr>Repository 확인</vt:lpstr>
      <vt:lpstr>Create a new branch</vt:lpstr>
      <vt:lpstr>Commit a file</vt:lpstr>
      <vt:lpstr>홈페이지 만들기 (1/3)</vt:lpstr>
      <vt:lpstr>홈페이지 만들기 (2/3)</vt:lpstr>
      <vt:lpstr>홈페이지 만들기 (3/3)</vt:lpstr>
      <vt:lpstr>Ⅱ. local Git 설치 </vt:lpstr>
      <vt:lpstr>Git 설치</vt:lpstr>
      <vt:lpstr>Local 데스크탑 git 설치</vt:lpstr>
      <vt:lpstr>Git 기본 사용 방법 (1/6)</vt:lpstr>
      <vt:lpstr>Git 기본 사용 방법 (2/6)</vt:lpstr>
      <vt:lpstr>Git 기본 사용 방법 (3/6)</vt:lpstr>
      <vt:lpstr>Git 기본 사용 방법 (4/6)</vt:lpstr>
      <vt:lpstr>Git 기본 사용 방법 (5/6)</vt:lpstr>
      <vt:lpstr>Git 기본 사용 방법 (6/6)</vt:lpstr>
      <vt:lpstr>Branch (1/4)</vt:lpstr>
      <vt:lpstr>Branch (2/4)</vt:lpstr>
      <vt:lpstr>Branch (3/4)</vt:lpstr>
      <vt:lpstr>Branch (4/4)</vt:lpstr>
      <vt:lpstr>Summary </vt:lpstr>
      <vt:lpstr>Ⅲ. Remote 저장소 연동하기</vt:lpstr>
      <vt:lpstr>PowerPoint 프레젠테이션</vt:lpstr>
      <vt:lpstr>Remote 저장소 추가 및 관리</vt:lpstr>
      <vt:lpstr>Remote 저장소에서 가져오기 – Git Clone</vt:lpstr>
      <vt:lpstr>Remote 저장소에서 가져오기 – Git Clone</vt:lpstr>
      <vt:lpstr>Remote 저장소에서 전체 가져오기 – Git Clone</vt:lpstr>
      <vt:lpstr>Remote 저장소에 반영하기 - Git Push</vt:lpstr>
      <vt:lpstr>Remote 저장소에 변경사항 업데이트 받기 – Git Pull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미형</dc:creator>
  <cp:lastModifiedBy>이희진</cp:lastModifiedBy>
  <cp:revision>13</cp:revision>
  <dcterms:created xsi:type="dcterms:W3CDTF">2019-12-30T00:27:18Z</dcterms:created>
  <dcterms:modified xsi:type="dcterms:W3CDTF">2025-10-23T02:16:11Z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0x01010068C1D6264CAF394393A43C62F49C013D</vt:lpwstr>
  </property>
</Properties>
</file>