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4" r:id="rId3"/>
    <p:sldId id="285" r:id="rId4"/>
    <p:sldId id="287" r:id="rId5"/>
    <p:sldId id="257" r:id="rId6"/>
    <p:sldId id="258" r:id="rId7"/>
    <p:sldId id="259" r:id="rId8"/>
    <p:sldId id="260" r:id="rId9"/>
    <p:sldId id="262" r:id="rId10"/>
    <p:sldId id="263" r:id="rId11"/>
    <p:sldId id="281" r:id="rId12"/>
    <p:sldId id="279" r:id="rId13"/>
    <p:sldId id="265" r:id="rId14"/>
    <p:sldId id="264" r:id="rId15"/>
    <p:sldId id="283" r:id="rId16"/>
    <p:sldId id="284" r:id="rId17"/>
    <p:sldId id="289" r:id="rId18"/>
    <p:sldId id="288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1007" autoAdjust="0"/>
  </p:normalViewPr>
  <p:slideViewPr>
    <p:cSldViewPr snapToGrid="0">
      <p:cViewPr varScale="1">
        <p:scale>
          <a:sx n="89" d="100"/>
          <a:sy n="89" d="100"/>
        </p:scale>
        <p:origin x="8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3A02-826D-44D4-92B0-6556EE41498B}" type="datetimeFigureOut">
              <a:rPr lang="en-US" altLang="zh-TW"/>
              <a:t>11/20/2015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A1A7-6ADF-40BB-B818-4461645B198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0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3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0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44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12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TODO: What’s different of selecting different frameworks?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2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6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511A5B9-989B-41DA-A45C-44BA81FB9FAB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2EBE6D0-1DF2-4C85-8EF6-55538A05A1C3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CFA9121-F091-4CF9-B6F4-2D8F50802AC3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6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9774DD5-E66A-47DF-A95E-B19CC0FA90C5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896544"/>
          </a:xfrm>
        </p:spPr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4896544"/>
          </a:xfrm>
        </p:spPr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E680AB9-2224-446D-B7CE-4048605E3151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6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520" y="2060851"/>
            <a:ext cx="4245868" cy="4065315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412776"/>
            <a:ext cx="4247455" cy="639762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060851"/>
            <a:ext cx="4247455" cy="4065315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8AB82F8-1965-45A7-AB40-9806BF5E77BF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6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F62B95-286E-4CAB-928A-4807E16A8292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C01A5C8-B0BB-462C-BBBA-F91FA9F63907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C000671-6C5C-4894-8FC4-0ED18EB0E78D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7DF340-2EF7-499D-B325-DB13668672BE}" type="datetime1">
              <a:rPr lang="en-US" altLang="zh-TW" smtClean="0"/>
              <a:pPr/>
              <a:t>11/20/2015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7200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 descr="UCAN_LOGO_v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2406" y="374997"/>
            <a:ext cx="1290077" cy="78362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43053" y="6360122"/>
            <a:ext cx="8676000" cy="432048"/>
          </a:xfrm>
          <a:prstGeom prst="round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76449007-C7F8-4A33-B6A5-3C821EA1E625}" type="datetime1">
              <a:rPr lang="en-US" altLang="zh-TW" smtClean="0"/>
              <a:t>11/20/2015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標楷體" pitchFamily="65" charset="-120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quota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appengine/downloads" TargetMode="External"/><Relationship Id="rId5" Type="http://schemas.openxmlformats.org/officeDocument/2006/relationships/hyperlink" Target="https://console.developers.google.com" TargetMode="External"/><Relationship Id="rId4" Type="http://schemas.openxmlformats.org/officeDocument/2006/relationships/hyperlink" Target="https://console.developers.goog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.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downloads" TargetMode="External"/><Relationship Id="rId4" Type="http://schemas.openxmlformats.org/officeDocument/2006/relationships/hyperlink" Target="https://developers.google.com/appengine/download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2py.com/" TargetMode="External"/><Relationship Id="rId3" Type="http://schemas.openxmlformats.org/officeDocument/2006/relationships/hyperlink" Target="https://webapp-improved.appspot.com/" TargetMode="External"/><Relationship Id="rId7" Type="http://schemas.openxmlformats.org/officeDocument/2006/relationships/hyperlink" Target="http://webpy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onsproject.org/" TargetMode="External"/><Relationship Id="rId5" Type="http://schemas.openxmlformats.org/officeDocument/2006/relationships/hyperlink" Target="http://www.cherrypy.org/" TargetMode="External"/><Relationship Id="rId4" Type="http://schemas.openxmlformats.org/officeDocument/2006/relationships/hyperlink" Target="https://www.django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微軟正黑體" panose="020B0604030504040204" pitchFamily="34" charset="-120"/>
              </a:rPr>
              <a:t>Google App Engine (GAE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) – </a:t>
            </a:r>
            <a:r>
              <a:rPr lang="zh-TW" altLang="en-US" sz="4000" dirty="0" smtClean="0">
                <a:ea typeface="微軟正黑體" panose="020B0604030504040204" pitchFamily="34" charset="-120"/>
              </a:rPr>
              <a:t>使用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Python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smtClean="0"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zh-TW" altLang="en-US" sz="2400" dirty="0" smtClean="0">
                <a:ea typeface="微軟正黑體" panose="020B0604030504040204" pitchFamily="34" charset="-120"/>
              </a:rPr>
              <a:t>單元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01: Hello, Google App Engine - Python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600" dirty="0"/>
              <a:t>Wei-Tsung Su (</a:t>
            </a:r>
            <a:r>
              <a:rPr lang="zh-TW" altLang="en-US" sz="1600" dirty="0">
                <a:latin typeface="Microsoft JhengHei"/>
                <a:ea typeface="Microsoft JhengHei"/>
              </a:rPr>
              <a:t>蘇維宗</a:t>
            </a:r>
            <a:r>
              <a:rPr lang="en-US" altLang="zh-TW" sz="1600" dirty="0"/>
              <a:t>)</a:t>
            </a:r>
            <a:endParaRPr lang="en-US" sz="1600" dirty="0"/>
          </a:p>
          <a:p>
            <a:r>
              <a:rPr lang="en-US" sz="1600" dirty="0" smtClean="0"/>
              <a:t>ellington.su</a:t>
            </a:r>
            <a:r>
              <a:rPr lang="en-US" altLang="zh-TW" sz="1600" dirty="0" smtClean="0"/>
              <a:t>@</a:t>
            </a:r>
            <a:r>
              <a:rPr lang="en-US" sz="1600" dirty="0" smtClean="0"/>
              <a:t>gmail.com</a:t>
            </a:r>
          </a:p>
          <a:p>
            <a:r>
              <a:rPr lang="en-US" sz="1600" dirty="0" smtClean="0"/>
              <a:t>au4451@au.edu.tw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11/19/2015 </a:t>
            </a:r>
            <a:r>
              <a:rPr lang="en-US" sz="1600" dirty="0"/>
              <a:t>(Ver. </a:t>
            </a:r>
            <a:r>
              <a:rPr lang="en-US" sz="1600" dirty="0" smtClean="0"/>
              <a:t>1.2)</a:t>
            </a:r>
            <a:endParaRPr 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8" y="287591"/>
            <a:ext cx="1077438" cy="107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2" y="327160"/>
            <a:ext cx="1128713" cy="9929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8" y="327158"/>
            <a:ext cx="1128713" cy="1000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35" y="257918"/>
            <a:ext cx="385763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8" y="643680"/>
            <a:ext cx="385763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038" y="1029443"/>
            <a:ext cx="385763" cy="342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324" y="317268"/>
            <a:ext cx="1135856" cy="1007269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專案結構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設定檔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檔名：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r>
              <a:rPr lang="en-US" altLang="zh-TW" dirty="0" smtClean="0">
                <a:solidFill>
                  <a:srgbClr val="000000"/>
                </a:solidFill>
              </a:rPr>
              <a:t> (</a:t>
            </a:r>
            <a:r>
              <a:rPr lang="zh-TW" altLang="en-US" dirty="0" smtClean="0">
                <a:solidFill>
                  <a:srgbClr val="000000"/>
                </a:solidFill>
              </a:rPr>
              <a:t>念：壓</a:t>
            </a:r>
            <a:r>
              <a:rPr lang="zh-TW" altLang="en-US" dirty="0">
                <a:solidFill>
                  <a:srgbClr val="000000"/>
                </a:solidFill>
              </a:rPr>
              <a:t>謀</a:t>
            </a:r>
            <a:r>
              <a:rPr lang="en-US" altLang="zh-TW" dirty="0">
                <a:solidFill>
                  <a:srgbClr val="000000"/>
                </a:solidFill>
              </a:rPr>
              <a:t>!)</a:t>
            </a: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目的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000000"/>
                </a:solidFill>
              </a:rPr>
              <a:t>專案設定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000000"/>
                </a:solidFill>
              </a:rPr>
              <a:t>路由</a:t>
            </a:r>
            <a:r>
              <a:rPr lang="en-US" altLang="zh-TW" dirty="0" smtClean="0">
                <a:solidFill>
                  <a:srgbClr val="000000"/>
                </a:solidFill>
              </a:rPr>
              <a:t>(routing)</a:t>
            </a:r>
            <a:r>
              <a:rPr lang="zh-TW" altLang="en-US" dirty="0" smtClean="0">
                <a:solidFill>
                  <a:srgbClr val="000000"/>
                </a:solidFill>
              </a:rPr>
              <a:t>設定 </a:t>
            </a:r>
            <a:r>
              <a:rPr lang="en-US" altLang="zh-TW" dirty="0" smtClean="0">
                <a:solidFill>
                  <a:srgbClr val="000000"/>
                </a:solidFill>
              </a:rPr>
              <a:t>– </a:t>
            </a:r>
            <a:r>
              <a:rPr lang="zh-TW" altLang="en-US" dirty="0" smtClean="0">
                <a:solidFill>
                  <a:srgbClr val="000000"/>
                </a:solidFill>
              </a:rPr>
              <a:t>將</a:t>
            </a:r>
            <a:r>
              <a:rPr lang="en-US" altLang="zh-TW" dirty="0" smtClean="0">
                <a:solidFill>
                  <a:srgbClr val="000000"/>
                </a:solidFill>
              </a:rPr>
              <a:t>URL</a:t>
            </a:r>
            <a:r>
              <a:rPr lang="zh-TW" altLang="en-US" dirty="0" smtClean="0">
                <a:solidFill>
                  <a:srgbClr val="000000"/>
                </a:solidFill>
              </a:rPr>
              <a:t>對應到模組</a:t>
            </a:r>
            <a:r>
              <a:rPr lang="en-US" altLang="zh-TW" dirty="0" smtClean="0">
                <a:solidFill>
                  <a:srgbClr val="000000"/>
                </a:solidFill>
              </a:rPr>
              <a:t>(modules)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參考資料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https://developers.google.com/appengine/docs/python/config/appconfig</a:t>
            </a: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模組檔</a:t>
            </a:r>
            <a:r>
              <a:rPr lang="en-US" altLang="zh-TW" dirty="0" smtClean="0">
                <a:solidFill>
                  <a:srgbClr val="000000"/>
                </a:solidFill>
              </a:rPr>
              <a:t>(modules)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檔名：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r>
              <a:rPr lang="en-US" altLang="zh-TW" dirty="0" smtClean="0">
                <a:solidFill>
                  <a:srgbClr val="000000"/>
                </a:solidFill>
              </a:rPr>
              <a:t> (</a:t>
            </a:r>
            <a:r>
              <a:rPr lang="zh-TW" altLang="en-US" dirty="0" smtClean="0">
                <a:solidFill>
                  <a:srgbClr val="000000"/>
                </a:solidFill>
              </a:rPr>
              <a:t>例如，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helloworld.py</a:t>
            </a:r>
            <a:r>
              <a:rPr lang="en-US" altLang="zh-TW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目的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000000"/>
                </a:solidFill>
              </a:rPr>
              <a:t>動態網頁程式設計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參考吃資料</a:t>
            </a:r>
            <a:r>
              <a:rPr lang="en-US" altLang="zh-TW" dirty="0" smtClean="0">
                <a:solidFill>
                  <a:srgbClr val="000000"/>
                </a:solidFill>
              </a:rPr>
              <a:t>(webapp2)</a:t>
            </a:r>
          </a:p>
          <a:p>
            <a:pPr lvl="2"/>
            <a:r>
              <a:rPr lang="en-US" altLang="zh-TW" dirty="0" smtClean="0">
                <a:solidFill>
                  <a:srgbClr val="000000"/>
                </a:solidFill>
              </a:rPr>
              <a:t>http</a:t>
            </a:r>
            <a:r>
              <a:rPr lang="en-US" altLang="zh-TW" dirty="0">
                <a:solidFill>
                  <a:srgbClr val="000000"/>
                </a:solidFill>
              </a:rPr>
              <a:t>://</a:t>
            </a:r>
            <a:r>
              <a:rPr lang="en-US" altLang="zh-TW" dirty="0" smtClean="0">
                <a:solidFill>
                  <a:srgbClr val="000000"/>
                </a:solidFill>
              </a:rPr>
              <a:t>webapp-improved.appspot.com/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GAE for Python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EX01 – Hello World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EX01_HelloWorld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練習描述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在這個練習中，你將會學習到</a:t>
            </a:r>
            <a:r>
              <a:rPr lang="en-US" altLang="zh-TW" dirty="0" smtClean="0">
                <a:solidFill>
                  <a:srgbClr val="000000"/>
                </a:solidFill>
              </a:rPr>
              <a:t>Google App Engine – Python</a:t>
            </a:r>
            <a:r>
              <a:rPr lang="zh-TW" altLang="en-US" dirty="0" smtClean="0">
                <a:solidFill>
                  <a:srgbClr val="000000"/>
                </a:solidFill>
              </a:rPr>
              <a:t>的基本程式設計模式。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程式功能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在網頁上顯示文字</a:t>
            </a:r>
            <a:r>
              <a:rPr lang="en-US" altLang="zh-TW" dirty="0" smtClean="0">
                <a:solidFill>
                  <a:srgbClr val="000000"/>
                </a:solidFill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</a:rPr>
              <a:t>例如，</a:t>
            </a:r>
            <a:r>
              <a:rPr lang="en-US" altLang="zh-TW" dirty="0" smtClean="0">
                <a:solidFill>
                  <a:srgbClr val="000000"/>
                </a:solidFill>
              </a:rPr>
              <a:t>Hello, Google App Engine – Python)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專案結構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設定檔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EX01_HelloWorld/</a:t>
            </a:r>
            <a:r>
              <a:rPr lang="en-US" altLang="zh-TW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模組檔</a:t>
            </a:r>
            <a:endParaRPr lang="en-US" altLang="zh-TW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EX01_HelloWorld/helloworld.py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設定檔：</a:t>
            </a:r>
            <a:r>
              <a:rPr lang="en-US" altLang="zh-TW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endParaRPr lang="zh-TW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application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your-app-id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version: 1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runtime: python27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api_version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threadsafe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handlers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-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/.*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script: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helloworld.app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>
              <a:solidFill>
                <a:srgbClr val="000000"/>
              </a:solidFill>
              <a:cs typeface="Arial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程式解釋</a:t>
            </a:r>
            <a:endParaRPr lang="en-US" altLang="zh-TW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應用程式將會被部屬到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GCP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上專案的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ID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2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應用程式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的版本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(Google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會在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GCP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尚保留每一個版本的副本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3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宣告使用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python2.7</a:t>
            </a:r>
            <a:r>
              <a:rPr lang="zh-TW" altLang="en-US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目前只支援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python 2.7)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4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宣告使用第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版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SDK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目前只有第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版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5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是否允許同時送出要求</a:t>
            </a:r>
            <a:endParaRPr lang="en-US" altLang="zh-TW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8-9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將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URL(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/.*</a:t>
            </a:r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對應</a:t>
            </a:r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到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helloworld.py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模組：</a:t>
            </a:r>
            <a:r>
              <a:rPr lang="en-US" altLang="zh-TW" sz="4000" dirty="0" smtClean="0"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helloworld.py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import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webapp2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class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(webapp2.RequestHandler):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self.response.headers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['Content-Type'] =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'text/html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9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('Hello,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 App Engine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altLang="zh-TW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webapp2.WSGIApplication([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debug=True)</a:t>
            </a:r>
          </a:p>
          <a:p>
            <a:endParaRPr lang="en-US" altLang="zh-TW" dirty="0" smtClean="0">
              <a:solidFill>
                <a:srgbClr val="666600"/>
              </a:solidFill>
              <a:cs typeface="Arial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程式解釋</a:t>
            </a:r>
            <a:endParaRPr lang="en-US" altLang="zh-TW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1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Courier New" panose="02070309020205020404" pitchFamily="49" charset="0"/>
              </a:rPr>
              <a:t>匯入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webapp2</a:t>
            </a:r>
            <a:r>
              <a:rPr lang="zh-TW" altLang="en-US" dirty="0" smtClean="0">
                <a:cs typeface="Courier New" panose="02070309020205020404" pitchFamily="49" charset="0"/>
              </a:rPr>
              <a:t>模組</a:t>
            </a:r>
            <a:endParaRPr lang="en-US" altLang="zh-TW" b="1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3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宣告</a:t>
            </a:r>
            <a:r>
              <a:rPr lang="en-US" altLang="zh-TW" dirty="0" err="1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MainPage</a:t>
            </a:r>
            <a:r>
              <a:rPr lang="zh-TW" altLang="en-US" dirty="0" smtClean="0">
                <a:cs typeface="Courier New" panose="02070309020205020404" pitchFamily="49" charset="0"/>
              </a:rPr>
              <a:t>類別是用來處理</a:t>
            </a:r>
            <a:r>
              <a:rPr lang="en-US" altLang="zh-TW" dirty="0" smtClean="0">
                <a:cs typeface="Courier New" panose="02070309020205020404" pitchFamily="49" charset="0"/>
              </a:rPr>
              <a:t>HTTP</a:t>
            </a:r>
            <a:r>
              <a:rPr lang="zh-TW" altLang="en-US" dirty="0" smtClean="0">
                <a:cs typeface="Courier New" panose="02070309020205020404" pitchFamily="49" charset="0"/>
              </a:rPr>
              <a:t>要求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4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實作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zh-TW" altLang="en-US" dirty="0" smtClean="0">
                <a:cs typeface="Arial"/>
              </a:rPr>
              <a:t>方法處理</a:t>
            </a:r>
            <a:r>
              <a:rPr lang="en-US" altLang="zh-TW" dirty="0" smtClean="0">
                <a:cs typeface="Arial"/>
              </a:rPr>
              <a:t>HTTP GET</a:t>
            </a:r>
            <a:r>
              <a:rPr lang="zh-TW" altLang="en-US" dirty="0" smtClean="0">
                <a:cs typeface="Arial"/>
              </a:rPr>
              <a:t>要求</a:t>
            </a:r>
            <a:endParaRPr lang="en-US" altLang="zh-TW" b="1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5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設定</a:t>
            </a:r>
            <a:r>
              <a:rPr lang="en-US" altLang="zh-TW" dirty="0" smtClean="0">
                <a:cs typeface="Arial"/>
              </a:rPr>
              <a:t>HTTP</a:t>
            </a:r>
            <a:r>
              <a:rPr lang="zh-TW" altLang="en-US" dirty="0" smtClean="0">
                <a:cs typeface="Arial"/>
              </a:rPr>
              <a:t>回覆標頭</a:t>
            </a:r>
            <a:r>
              <a:rPr lang="en-US" altLang="zh-TW" dirty="0" smtClean="0">
                <a:cs typeface="Arial"/>
              </a:rPr>
              <a:t>(Content-Type: text/html</a:t>
            </a:r>
            <a:r>
              <a:rPr lang="zh-TW" altLang="en-US" dirty="0" smtClean="0">
                <a:cs typeface="Arial"/>
              </a:rPr>
              <a:t>代表回覆內容是文字或</a:t>
            </a:r>
            <a:r>
              <a:rPr lang="en-US" altLang="zh-TW" dirty="0" smtClean="0">
                <a:cs typeface="Arial"/>
              </a:rPr>
              <a:t>HTML)</a:t>
            </a:r>
            <a:endParaRPr lang="en-US" altLang="zh-TW" b="1" dirty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6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寫入</a:t>
            </a:r>
            <a:r>
              <a:rPr lang="en-US" altLang="zh-TW" dirty="0" smtClean="0">
                <a:cs typeface="Arial"/>
              </a:rPr>
              <a:t>HTTP</a:t>
            </a:r>
            <a:r>
              <a:rPr lang="zh-TW" altLang="en-US" dirty="0" smtClean="0">
                <a:cs typeface="Arial"/>
              </a:rPr>
              <a:t>回覆內容</a:t>
            </a:r>
            <a:endParaRPr lang="en-US" altLang="zh-TW" dirty="0" smtClean="0"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cs typeface="Arial"/>
              </a:rPr>
              <a:t>9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cs typeface="Arial"/>
              </a:rPr>
              <a:t>將</a:t>
            </a:r>
            <a:r>
              <a:rPr lang="en-US" altLang="zh-TW" dirty="0" smtClean="0">
                <a:cs typeface="Arial"/>
              </a:rPr>
              <a:t>URL(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cs typeface="Courier New" panose="02070309020205020404" pitchFamily="49" charset="0"/>
              </a:rPr>
              <a:t>對應</a:t>
            </a:r>
            <a:r>
              <a:rPr lang="zh-TW" altLang="en-US" dirty="0" smtClean="0">
                <a:cs typeface="Courier New" panose="02070309020205020404" pitchFamily="49" charset="0"/>
              </a:rPr>
              <a:t>到</a:t>
            </a:r>
            <a:r>
              <a:rPr lang="en-US" altLang="zh-TW" dirty="0" err="1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MainPage</a:t>
            </a:r>
            <a:r>
              <a:rPr lang="zh-TW" altLang="en-US" dirty="0" smtClean="0">
                <a:cs typeface="Courier New" panose="02070309020205020404" pitchFamily="49" charset="0"/>
              </a:rPr>
              <a:t>類別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10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程式錯誤時是否會在瀏覽器顯示詳細資料。基於安全考量，當網頁應用程式上線時應該設定為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False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。</a:t>
            </a:r>
            <a:endParaRPr lang="zh-TW" altLang="en-US" dirty="0">
              <a:ea typeface="PMingLiU"/>
              <a:cs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rgbClr val="000000"/>
                </a:solidFill>
                <a:cs typeface="Arial"/>
              </a:rPr>
              <a:t>在本地端測試網頁程式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207514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透過下面指令在本地端執行網頁程式</a:t>
            </a:r>
            <a:endParaRPr lang="en-US" altLang="zh-TW" dirty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#google_appengine/dev_appserver.py EX01_HelloWorld</a:t>
            </a:r>
          </a:p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透過下面網址檢視網頁程式</a:t>
            </a:r>
            <a:endParaRPr lang="en-US" altLang="zh-TW" dirty="0" smtClean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http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://localhost:8080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cs typeface="Arial"/>
              </a:rPr>
              <a:t>透過下面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網址管理網頁</a:t>
            </a:r>
            <a:r>
              <a:rPr lang="zh-TW" altLang="en-US" dirty="0">
                <a:solidFill>
                  <a:srgbClr val="000000"/>
                </a:solidFill>
                <a:cs typeface="Arial"/>
              </a:rPr>
              <a:t>程式</a:t>
            </a:r>
            <a:endParaRPr lang="en-US" altLang="zh-TW" dirty="0">
              <a:solidFill>
                <a:srgbClr val="000000"/>
              </a:solidFill>
              <a:cs typeface="Arial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http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://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localhost:8000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3390994"/>
            <a:ext cx="4660582" cy="28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將網頁程式部屬到</a:t>
            </a:r>
            <a:r>
              <a:rPr lang="en-US" altLang="zh-TW" sz="4000" dirty="0" smtClean="0"/>
              <a:t>GCP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步：在開發者控制台產生專案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console.developers.google.com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取得專案的</a:t>
            </a:r>
            <a:r>
              <a:rPr lang="en-US" altLang="zh-TW" dirty="0" smtClean="0"/>
              <a:t>ID(</a:t>
            </a:r>
            <a:r>
              <a:rPr lang="zh-TW" altLang="en-US" dirty="0" smtClean="0"/>
              <a:t>例如，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your-app-id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當專案部屬到</a:t>
            </a:r>
            <a:r>
              <a:rPr lang="en-US" altLang="zh-TW" dirty="0" smtClean="0"/>
              <a:t>GCP</a:t>
            </a:r>
            <a:r>
              <a:rPr lang="zh-TW" altLang="en-US" dirty="0" smtClean="0"/>
              <a:t>後可以透過下面的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b="1" dirty="0">
                <a:solidFill>
                  <a:srgbClr val="FF0000"/>
                </a:solidFill>
              </a:rPr>
              <a:t>your-app-id</a:t>
            </a:r>
            <a:r>
              <a:rPr lang="en-US" altLang="zh-TW" dirty="0"/>
              <a:t>.appspot.com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步：確定設定檔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的設定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your-app-id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步：部屬專案到</a:t>
            </a:r>
            <a:r>
              <a:rPr lang="en-US" altLang="zh-TW" dirty="0" smtClean="0"/>
              <a:t>GCP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google_appengine/appcfg.py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專案目錄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例如</a:t>
            </a:r>
            <a:endParaRPr lang="en-US" altLang="zh-TW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google_appengine/appcfg.py update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EX01_HelloWorld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/>
              <a:t>開啟瀏覽器輸入</a:t>
            </a:r>
            <a:r>
              <a:rPr lang="en-US" altLang="zh-TW" dirty="0" smtClean="0"/>
              <a:t>URL - http</a:t>
            </a:r>
            <a:r>
              <a:rPr lang="en-US" altLang="zh-TW" dirty="0"/>
              <a:t>://</a:t>
            </a:r>
            <a:r>
              <a:rPr lang="en-US" altLang="zh-TW" dirty="0" smtClean="0"/>
              <a:t>your-app-id.appspot.com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練習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smtClean="0">
                <a:cs typeface="Courier New" panose="02070309020205020404" pitchFamily="49" charset="0"/>
              </a:rPr>
              <a:t>URL(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/.*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對應到下列網頁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=http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://www.nksh.tp.edu.tw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南港高中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=http://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www.au.edu.tw/&gt;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真理大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學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將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sz="2000" dirty="0">
                <a:cs typeface="Courier New" panose="02070309020205020404" pitchFamily="49" charset="0"/>
              </a:rPr>
              <a:t>URL</a:t>
            </a:r>
            <a:r>
              <a:rPr lang="en-US" altLang="zh-TW" sz="2000" dirty="0" smtClean="0">
                <a:cs typeface="Courier New" panose="02070309020205020404" pitchFamily="49" charset="0"/>
              </a:rPr>
              <a:t>(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/AU</a:t>
            </a:r>
            <a:r>
              <a:rPr lang="en-US" altLang="zh-TW" sz="2000" dirty="0" smtClean="0">
                <a:cs typeface="Courier New" panose="02070309020205020404" pitchFamily="49" charset="0"/>
              </a:rPr>
              <a:t>)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對應到下列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網頁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真理大學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=http://www.nksh.tp.edu.tw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連結到南港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高中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將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sz="2000" dirty="0">
                <a:cs typeface="Courier New" panose="02070309020205020404" pitchFamily="49" charset="0"/>
              </a:rPr>
              <a:t>URL</a:t>
            </a:r>
            <a:r>
              <a:rPr lang="en-US" altLang="zh-TW" sz="2000" dirty="0" smtClean="0">
                <a:cs typeface="Courier New" panose="02070309020205020404" pitchFamily="49" charset="0"/>
              </a:rPr>
              <a:t>(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/NKSH</a:t>
            </a:r>
            <a:r>
              <a:rPr lang="en-US" altLang="zh-TW" sz="2000" dirty="0" smtClean="0">
                <a:cs typeface="Courier New" panose="02070309020205020404" pitchFamily="49" charset="0"/>
              </a:rPr>
              <a:t>)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對應到下列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網頁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南港高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=http://www.au.edu.tw/&gt;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真理大學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Q&amp;A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257175" y="3886200"/>
            <a:ext cx="8615363" cy="1752600"/>
          </a:xfrm>
        </p:spPr>
        <p:txBody>
          <a:bodyPr anchor="ctr" anchorCtr="0"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如何取得本課程的講義與原始碼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1600" dirty="0" err="1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git</a:t>
            </a:r>
            <a:r>
              <a:rPr lang="en-US" altLang="zh-TW" sz="1600" dirty="0" smtClean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 clone https://github.com/ellingtonsu/GAE_Python_Course</a:t>
            </a:r>
            <a:endParaRPr lang="en-US" altLang="zh-TW" sz="1600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>
                <a:latin typeface="+mj-lt"/>
              </a:rPr>
              <a:t>真理大學資工系普及運算暨異質性整合網路實驗室</a:t>
            </a:r>
            <a:endParaRPr lang="en-US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19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6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版本記錄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016770"/>
              </p:ext>
            </p:extLst>
          </p:nvPr>
        </p:nvGraphicFramePr>
        <p:xfrm>
          <a:off x="251223" y="1916906"/>
          <a:ext cx="8641557" cy="4323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28">
                  <a:extLst>
                    <a:ext uri="{9D8B030D-6E8A-4147-A177-3AD203B41FA5}">
                      <a16:colId xmlns:a16="http://schemas.microsoft.com/office/drawing/2014/main" val="251130774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7662485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23560341"/>
                    </a:ext>
                  </a:extLst>
                </a:gridCol>
                <a:gridCol w="6035279">
                  <a:extLst>
                    <a:ext uri="{9D8B030D-6E8A-4147-A177-3AD203B41FA5}">
                      <a16:colId xmlns:a16="http://schemas.microsoft.com/office/drawing/2014/main" val="3106551379"/>
                    </a:ext>
                  </a:extLst>
                </a:gridCol>
              </a:tblGrid>
              <a:tr h="332606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Ver.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Authors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085103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11/19/2015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蘇維宗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中文版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56070256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81349379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28676201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3393978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127433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782267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024416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525288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3942748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094876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7524826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8251423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為什麼要使用</a:t>
            </a:r>
            <a:r>
              <a:rPr lang="en-US" altLang="zh-TW" sz="4000" dirty="0" smtClean="0"/>
              <a:t>GAE?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如果</a:t>
            </a:r>
            <a:r>
              <a:rPr lang="zh-TW" altLang="en-US" sz="2800" dirty="0" smtClean="0"/>
              <a:t>想要架設一個網站需要準備哪些東西</a:t>
            </a:r>
            <a:r>
              <a:rPr lang="en-US" altLang="zh-TW" sz="2800" dirty="0" smtClean="0"/>
              <a:t>?</a:t>
            </a:r>
          </a:p>
          <a:p>
            <a:r>
              <a:rPr lang="zh-TW" altLang="en-US" sz="2800" dirty="0"/>
              <a:t>如果有一天網站使用者突然暴增，該怎麼辦</a:t>
            </a:r>
            <a:r>
              <a:rPr lang="en-US" altLang="zh-TW" sz="2800" dirty="0" smtClean="0"/>
              <a:t>?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4" y="2644780"/>
            <a:ext cx="5524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雲端運算服務模式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軟體即服務</a:t>
            </a:r>
            <a:r>
              <a:rPr lang="en-US" altLang="zh-TW" dirty="0" smtClean="0"/>
              <a:t>(Software as a Service - SaaS)</a:t>
            </a:r>
          </a:p>
          <a:p>
            <a:pPr lvl="1"/>
            <a:r>
              <a:rPr lang="zh-TW" altLang="en-US" dirty="0" smtClean="0"/>
              <a:t>使用架設在雲端運算資料中心上執行的軟體服務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例如，</a:t>
            </a:r>
            <a:r>
              <a:rPr lang="en-US" altLang="zh-TW" dirty="0" smtClean="0"/>
              <a:t>Google Docs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SalesForce.com</a:t>
            </a:r>
            <a:r>
              <a:rPr lang="zh-TW" altLang="en-US" dirty="0" smtClean="0"/>
              <a:t>等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平台</a:t>
            </a:r>
            <a:r>
              <a:rPr lang="zh-TW" altLang="en-US" dirty="0" smtClean="0"/>
              <a:t>即服務</a:t>
            </a:r>
            <a:r>
              <a:rPr lang="en-US" altLang="zh-TW" dirty="0" smtClean="0"/>
              <a:t>(Platform as a Service - PaaS)</a:t>
            </a:r>
          </a:p>
          <a:p>
            <a:pPr lvl="1"/>
            <a:r>
              <a:rPr lang="zh-TW" altLang="en-US" dirty="0" smtClean="0"/>
              <a:t>開發在雲端運算資料中心上執行的軟體服務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例如，</a:t>
            </a:r>
            <a:r>
              <a:rPr lang="en-US" altLang="zh-TW" dirty="0" smtClean="0"/>
              <a:t>Amazon Elastic Beanstalk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Microsoft Azure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IBM </a:t>
            </a:r>
            <a:r>
              <a:rPr lang="en-US" altLang="zh-TW" dirty="0" err="1" smtClean="0"/>
              <a:t>Bluemix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RedHat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OpenShift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VMWare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Pivotal CF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Engine Yard</a:t>
            </a:r>
            <a:r>
              <a:rPr lang="zh-TW" altLang="en-US" dirty="0" smtClean="0"/>
              <a:t>、</a:t>
            </a:r>
            <a:r>
              <a:rPr lang="en-US" altLang="zh-TW" b="1" u="sng" dirty="0" smtClean="0"/>
              <a:t>Google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App Engine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Heroku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架構</a:t>
            </a:r>
            <a:r>
              <a:rPr lang="zh-TW" altLang="en-US" dirty="0" smtClean="0"/>
              <a:t>即服務</a:t>
            </a:r>
            <a:r>
              <a:rPr lang="en-US" altLang="zh-TW" dirty="0" smtClean="0"/>
              <a:t>(Infrastructure as a Service - IaaS)</a:t>
            </a:r>
          </a:p>
          <a:p>
            <a:pPr lvl="1"/>
            <a:r>
              <a:rPr lang="zh-TW" altLang="en-US" dirty="0" smtClean="0"/>
              <a:t>在雲端運算資料中心上打造虛擬主機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例如，</a:t>
            </a:r>
            <a:r>
              <a:rPr lang="en-US" altLang="zh-TW" dirty="0" smtClean="0"/>
              <a:t>Amazon AWS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Microsoft Azure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Google Compute Engine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Rackspace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IBM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SmartCloud</a:t>
            </a:r>
            <a:r>
              <a:rPr lang="en-US" altLang="zh-TW" dirty="0" smtClean="0"/>
              <a:t> Enterprise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zh-TW" smtClean="0"/>
              <a:t>Wei-Tsung Su, CSIE in Aletheia University (2015 Spring)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Page : 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5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  <a:ea typeface="微軟正黑體" panose="020B0604030504040204" pitchFamily="34" charset="-120"/>
              </a:rPr>
              <a:t>Google</a:t>
            </a:r>
            <a:r>
              <a:rPr lang="zh-TW" altLang="en-US" sz="4000" dirty="0" smtClean="0">
                <a:latin typeface="+mn-lt"/>
                <a:ea typeface="微軟正黑體" panose="020B0604030504040204" pitchFamily="34" charset="-120"/>
              </a:rPr>
              <a:t>雲端運算解決方案</a:t>
            </a:r>
            <a:endParaRPr lang="zh-TW" altLang="en-US" sz="40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Google </a:t>
            </a:r>
            <a:r>
              <a:rPr lang="en-US" altLang="zh-TW" dirty="0">
                <a:ea typeface="微軟正黑體" panose="020B0604030504040204" pitchFamily="34" charset="-120"/>
              </a:rPr>
              <a:t>Cloud </a:t>
            </a:r>
            <a:r>
              <a:rPr lang="en-US" altLang="zh-TW" dirty="0" smtClean="0">
                <a:ea typeface="微軟正黑體" panose="020B0604030504040204" pitchFamily="34" charset="-120"/>
              </a:rPr>
              <a:t>Platform (GCP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r>
              <a:rPr lang="zh-TW" altLang="en-US" dirty="0" smtClean="0"/>
              <a:t>提供各種</a:t>
            </a:r>
            <a:r>
              <a:rPr lang="zh-TW" altLang="en-US" dirty="0" smtClean="0">
                <a:ea typeface="微軟正黑體" panose="020B0604030504040204" pitchFamily="34" charset="-120"/>
              </a:rPr>
              <a:t>雲端運算服務，</a:t>
            </a:r>
            <a:r>
              <a:rPr lang="zh-TW" altLang="en-US" dirty="0" smtClean="0">
                <a:ea typeface="微軟正黑體" panose="020B0604030504040204" pitchFamily="34" charset="-120"/>
              </a:rPr>
              <a:t>其中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App </a:t>
            </a:r>
            <a:r>
              <a:rPr lang="en-US" altLang="zh-TW" b="1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Engine</a:t>
            </a:r>
            <a:r>
              <a:rPr lang="zh-TW" altLang="en-US" dirty="0" smtClean="0">
                <a:ea typeface="微軟正黑體" panose="020B0604030504040204" pitchFamily="34" charset="-120"/>
              </a:rPr>
              <a:t>提供</a:t>
            </a:r>
            <a:r>
              <a:rPr lang="en-US" altLang="zh-TW" dirty="0" smtClean="0">
                <a:ea typeface="微軟正黑體" panose="020B0604030504040204" pitchFamily="34" charset="-120"/>
              </a:rPr>
              <a:t>PaaS</a:t>
            </a:r>
            <a:r>
              <a:rPr lang="zh-TW" altLang="en-US" dirty="0" smtClean="0">
                <a:ea typeface="微軟正黑體" panose="020B0604030504040204" pitchFamily="34" charset="-120"/>
              </a:rPr>
              <a:t>服務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u="sng" dirty="0">
                <a:ea typeface="微軟正黑體" panose="020B0604030504040204" pitchFamily="34" charset="-120"/>
              </a:rPr>
              <a:t>Compute </a:t>
            </a:r>
            <a:r>
              <a:rPr lang="en-US" altLang="zh-TW" u="sng" dirty="0" smtClean="0">
                <a:ea typeface="微軟正黑體" panose="020B0604030504040204" pitchFamily="34" charset="-120"/>
              </a:rPr>
              <a:t>Engine</a:t>
            </a:r>
            <a:r>
              <a:rPr lang="zh-TW" altLang="en-US" dirty="0" smtClean="0">
                <a:ea typeface="微軟正黑體" panose="020B0604030504040204" pitchFamily="34" charset="-120"/>
              </a:rPr>
              <a:t>提供</a:t>
            </a:r>
            <a:r>
              <a:rPr lang="en-US" altLang="zh-TW" dirty="0" smtClean="0">
                <a:ea typeface="微軟正黑體" panose="020B0604030504040204" pitchFamily="34" charset="-120"/>
              </a:rPr>
              <a:t>IaaS</a:t>
            </a:r>
            <a:r>
              <a:rPr lang="zh-TW" altLang="en-US" dirty="0" smtClean="0">
                <a:ea typeface="微軟正黑體" panose="020B0604030504040204" pitchFamily="34" charset="-120"/>
              </a:rPr>
              <a:t>服務</a:t>
            </a:r>
            <a:endParaRPr lang="pt-BR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pt-BR" altLang="zh-TW" u="sng" dirty="0" smtClean="0">
                <a:ea typeface="微軟正黑體" panose="020B0604030504040204" pitchFamily="34" charset="-120"/>
              </a:rPr>
              <a:t>Container Engine</a:t>
            </a:r>
            <a:r>
              <a:rPr lang="zh-TW" altLang="en-US" dirty="0" smtClean="0">
                <a:ea typeface="微軟正黑體" panose="020B0604030504040204" pitchFamily="34" charset="-120"/>
              </a:rPr>
              <a:t>允許</a:t>
            </a:r>
            <a:r>
              <a:rPr lang="en-US" altLang="zh-TW" dirty="0" smtClean="0">
                <a:ea typeface="微軟正黑體" panose="020B0604030504040204" pitchFamily="34" charset="-120"/>
              </a:rPr>
              <a:t>Docker</a:t>
            </a:r>
            <a:r>
              <a:rPr lang="zh-TW" altLang="en-US" dirty="0" smtClean="0">
                <a:ea typeface="微軟正黑體" panose="020B0604030504040204" pitchFamily="34" charset="-120"/>
              </a:rPr>
              <a:t>容器</a:t>
            </a:r>
            <a:r>
              <a:rPr lang="en-US" altLang="zh-TW" dirty="0"/>
              <a:t>(</a:t>
            </a:r>
            <a:r>
              <a:rPr lang="zh-TW" altLang="en-US" dirty="0"/>
              <a:t>輕</a:t>
            </a:r>
            <a:r>
              <a:rPr lang="zh-TW" altLang="en-US" dirty="0" smtClean="0"/>
              <a:t>量化虛擬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</a:t>
            </a:r>
            <a:r>
              <a:rPr lang="en-US" altLang="zh-TW" dirty="0" smtClean="0">
                <a:ea typeface="微軟正黑體" panose="020B0604030504040204" pitchFamily="34" charset="-120"/>
              </a:rPr>
              <a:t>GCP</a:t>
            </a:r>
            <a:r>
              <a:rPr lang="zh-TW" altLang="en-US" dirty="0" smtClean="0"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ea typeface="微軟正黑體" panose="020B0604030504040204" pitchFamily="34" charset="-120"/>
              </a:rPr>
              <a:t>執行</a:t>
            </a:r>
            <a:endParaRPr lang="pt-BR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其他</a:t>
            </a:r>
            <a:r>
              <a:rPr lang="zh-TW" altLang="en-US" dirty="0" smtClean="0">
                <a:ea typeface="微軟正黑體" panose="020B0604030504040204" pitchFamily="34" charset="-120"/>
              </a:rPr>
              <a:t>服務，包含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/>
              <a:t>資料</a:t>
            </a:r>
            <a:r>
              <a:rPr lang="zh-TW" altLang="en-US" dirty="0" smtClean="0"/>
              <a:t>儲存：</a:t>
            </a:r>
            <a:r>
              <a:rPr lang="en-US" altLang="zh-TW" dirty="0" smtClean="0">
                <a:ea typeface="微軟正黑體" panose="020B0604030504040204" pitchFamily="34" charset="-120"/>
              </a:rPr>
              <a:t>Cloud SQL</a:t>
            </a:r>
            <a:r>
              <a:rPr lang="zh-TW" altLang="en-US" dirty="0" smtClean="0"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ea typeface="微軟正黑體" panose="020B0604030504040204" pitchFamily="34" charset="-120"/>
              </a:rPr>
              <a:t>Cloud Storage</a:t>
            </a:r>
            <a:r>
              <a:rPr lang="zh-TW" altLang="en-US" dirty="0" smtClean="0"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ea typeface="微軟正黑體" panose="020B0604030504040204" pitchFamily="34" charset="-120"/>
              </a:rPr>
              <a:t>Blob</a:t>
            </a:r>
            <a:r>
              <a:rPr lang="zh-TW" altLang="en-US" dirty="0" smtClean="0">
                <a:ea typeface="微軟正黑體" panose="020B0604030504040204" pitchFamily="34" charset="-120"/>
              </a:rPr>
              <a:t>、或</a:t>
            </a:r>
            <a:r>
              <a:rPr lang="en-US" altLang="zh-TW" dirty="0" smtClean="0">
                <a:ea typeface="微軟正黑體" panose="020B0604030504040204" pitchFamily="34" charset="-120"/>
              </a:rPr>
              <a:t>Cloud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Datastore</a:t>
            </a:r>
            <a:r>
              <a:rPr lang="zh-TW" altLang="en-US" dirty="0" smtClean="0">
                <a:ea typeface="微軟正黑體" panose="020B0604030504040204" pitchFamily="34" charset="-120"/>
              </a:rPr>
              <a:t>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</a:rPr>
              <a:t>資料處理：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BigQuery</a:t>
            </a:r>
            <a:r>
              <a:rPr lang="zh-TW" altLang="en-US" dirty="0" smtClean="0"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ea typeface="微軟正黑體" panose="020B0604030504040204" pitchFamily="34" charset="-120"/>
              </a:rPr>
              <a:t>Hadoop</a:t>
            </a:r>
            <a:r>
              <a:rPr lang="zh-TW" altLang="en-US" dirty="0" smtClean="0">
                <a:ea typeface="微軟正黑體" panose="020B0604030504040204" pitchFamily="34" charset="-120"/>
              </a:rPr>
              <a:t>等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sz="1800" dirty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GAE</a:t>
            </a:r>
            <a:r>
              <a:rPr lang="zh-TW" altLang="en-US" dirty="0" smtClean="0">
                <a:ea typeface="微軟正黑體" panose="020B0604030504040204" pitchFamily="34" charset="-120"/>
              </a:rPr>
              <a:t>支援</a:t>
            </a:r>
            <a:r>
              <a:rPr lang="zh-TW" altLang="en-US" dirty="0" smtClean="0">
                <a:ea typeface="微軟正黑體" panose="020B0604030504040204" pitchFamily="34" charset="-120"/>
              </a:rPr>
              <a:t>的程式語言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、與</a:t>
            </a:r>
            <a:r>
              <a:rPr lang="en-US" altLang="zh-TW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GO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注意</a:t>
            </a:r>
            <a:r>
              <a:rPr lang="en-US" altLang="zh-TW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!!!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不同的程式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語言可能提供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不同的功能</a:t>
            </a:r>
            <a:r>
              <a:rPr lang="zh-TW" altLang="en-US" b="1" dirty="0">
                <a:solidFill>
                  <a:srgbClr val="FF0000"/>
                </a:solidFill>
              </a:rPr>
              <a:t>。</a:t>
            </a:r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>
                <a:ea typeface="微軟正黑體" panose="020B0604030504040204" pitchFamily="34" charset="-120"/>
              </a:rPr>
              <a:t>真理大學資工系普及運算暨異質性整合網路實驗室</a:t>
            </a:r>
            <a:endParaRPr lang="en-US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ea typeface="微軟正黑體" panose="020B0604030504040204" pitchFamily="34" charset="-120"/>
              </a:rPr>
              <a:t>5</a:t>
            </a:fld>
            <a:endParaRPr lang="en-US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6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en-US" altLang="zh-TW" sz="4000" dirty="0" smtClean="0"/>
              <a:t>GAE</a:t>
            </a:r>
            <a:r>
              <a:rPr lang="zh-TW" altLang="en-US" sz="4000" dirty="0" smtClean="0"/>
              <a:t>的優缺點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很容易將開發的網站部屬到網際網路上</a:t>
            </a:r>
            <a:endParaRPr lang="en-US" altLang="zh-TW" dirty="0"/>
          </a:p>
          <a:p>
            <a:pPr lvl="1"/>
            <a:r>
              <a:rPr lang="zh-TW" altLang="en-US" dirty="0" smtClean="0"/>
              <a:t>可以直接</a:t>
            </a:r>
            <a:r>
              <a:rPr lang="zh-TW" altLang="en-US" dirty="0" smtClean="0"/>
              <a:t>整</a:t>
            </a:r>
            <a:r>
              <a:rPr lang="zh-TW" altLang="en-US" dirty="0"/>
              <a:t>合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其他</a:t>
            </a:r>
            <a:r>
              <a:rPr lang="zh-TW" altLang="en-US" dirty="0" smtClean="0"/>
              <a:t>雲端服務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API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免費的容量</a:t>
            </a:r>
            <a:r>
              <a:rPr lang="en-US" altLang="zh-TW" dirty="0" smtClean="0"/>
              <a:t>(</a:t>
            </a:r>
            <a:r>
              <a:rPr lang="en-US" altLang="zh-TW" dirty="0">
                <a:hlinkClick r:id="rId3"/>
              </a:rPr>
              <a:t>https://developers.google.com/appengine/docs/quotas</a:t>
            </a:r>
            <a:r>
              <a:rPr lang="en-US" altLang="zh-TW" dirty="0"/>
              <a:t>) </a:t>
            </a:r>
          </a:p>
          <a:p>
            <a:pPr lvl="2"/>
            <a:r>
              <a:rPr lang="en-US" altLang="zh-TW" dirty="0"/>
              <a:t>Code &amp; Static Data Store (1GB free)</a:t>
            </a:r>
          </a:p>
          <a:p>
            <a:pPr lvl="2"/>
            <a:r>
              <a:rPr lang="en-US" altLang="zh-TW" dirty="0"/>
              <a:t>Google Cloud Storage (5GB free) </a:t>
            </a:r>
          </a:p>
          <a:p>
            <a:pPr lvl="2"/>
            <a:r>
              <a:rPr lang="en-US" altLang="zh-TW" dirty="0" err="1"/>
              <a:t>Blobstore</a:t>
            </a:r>
            <a:r>
              <a:rPr lang="en-US" altLang="zh-TW" dirty="0"/>
              <a:t> Stored Data (5GB free) </a:t>
            </a:r>
          </a:p>
          <a:p>
            <a:pPr lvl="2"/>
            <a:r>
              <a:rPr lang="en-US" altLang="zh-TW" dirty="0"/>
              <a:t>API access (which depends on different Google API)</a:t>
            </a:r>
          </a:p>
          <a:p>
            <a:pPr lvl="2"/>
            <a:r>
              <a:rPr lang="en-US" altLang="zh-TW" dirty="0"/>
              <a:t>... 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系統搬移不容易</a:t>
            </a:r>
            <a:r>
              <a:rPr lang="en-US" altLang="zh-TW" dirty="0" smtClean="0"/>
              <a:t>(</a:t>
            </a:r>
            <a:r>
              <a:rPr lang="zh-TW" altLang="en-US" dirty="0" smtClean="0"/>
              <a:t>尤其是使用到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特</a:t>
            </a:r>
            <a:r>
              <a:rPr lang="zh-TW" altLang="en-US" dirty="0"/>
              <a:t>有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</p:spPr>
        <p:txBody>
          <a:bodyPr/>
          <a:lstStyle/>
          <a:p>
            <a:r>
              <a:rPr lang="zh-TW" altLang="en-US" smtClean="0">
                <a:ea typeface="微軟正黑體" panose="020B0604030504040204" pitchFamily="34" charset="-120"/>
              </a:rPr>
              <a:t>真理大學資工系普及運算暨異質性整合網路實驗室</a:t>
            </a:r>
            <a:endParaRPr lang="en-US"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</p:spPr>
        <p:txBody>
          <a:bodyPr/>
          <a:lstStyle/>
          <a:p>
            <a:r>
              <a:rPr lang="en-US" dirty="0" smtClean="0">
                <a:ea typeface="微軟正黑體" panose="020B0604030504040204" pitchFamily="34" charset="-120"/>
              </a:rPr>
              <a:t>4</a:t>
            </a:r>
            <a:endParaRPr 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如何使用</a:t>
            </a:r>
            <a:r>
              <a:rPr lang="en-US" altLang="zh-TW" sz="4000" dirty="0" smtClean="0"/>
              <a:t>?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準備一個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 </a:t>
            </a:r>
            <a:r>
              <a:rPr lang="en-US" altLang="zh-TW" dirty="0" smtClean="0">
                <a:sym typeface="Wingdings" panose="05000000000000000000" pitchFamily="2" charset="2"/>
              </a:rPr>
              <a:t>:)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  <a:p>
            <a:r>
              <a:rPr lang="zh-TW" altLang="en-US" dirty="0" smtClean="0"/>
              <a:t>閱讀相關文件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https://developers.google.com/appengine/</a:t>
            </a:r>
          </a:p>
          <a:p>
            <a:endParaRPr lang="en-US" altLang="zh-TW" sz="1800" dirty="0">
              <a:hlinkClick r:id="rId3"/>
            </a:endParaRPr>
          </a:p>
          <a:p>
            <a:r>
              <a:rPr lang="zh-TW" altLang="en-US" dirty="0" smtClean="0"/>
              <a:t>使用開發者控制台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://console.developers.google.com</a:t>
            </a:r>
          </a:p>
          <a:p>
            <a:endParaRPr lang="en-US" altLang="zh-TW" sz="1800" dirty="0">
              <a:hlinkClick r:id="rId5"/>
            </a:endParaRPr>
          </a:p>
          <a:p>
            <a:r>
              <a:rPr lang="zh-TW" altLang="en-US" i="1" dirty="0" smtClean="0"/>
              <a:t>本地開發：</a:t>
            </a:r>
            <a:r>
              <a:rPr lang="zh-TW" altLang="en-US" dirty="0" smtClean="0"/>
              <a:t>下載軟體開發套件</a:t>
            </a:r>
            <a:r>
              <a:rPr lang="en-US" altLang="zh-TW" dirty="0" smtClean="0"/>
              <a:t>(SDK)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developers.google.com/appengine/downloads</a:t>
            </a:r>
          </a:p>
          <a:p>
            <a:endParaRPr lang="en-US" altLang="zh-TW" dirty="0">
              <a:hlinkClick r:id="rId6"/>
            </a:endParaRPr>
          </a:p>
          <a:p>
            <a:r>
              <a:rPr lang="zh-TW" altLang="en-US" i="1" dirty="0" smtClean="0"/>
              <a:t>*雲端</a:t>
            </a:r>
            <a:r>
              <a:rPr lang="zh-TW" altLang="en-US" i="1" dirty="0" smtClean="0"/>
              <a:t>開發：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Google Cloud Shell</a:t>
            </a:r>
            <a:endParaRPr lang="en-US" altLang="zh-TW" dirty="0">
              <a:hlinkClick r:id="rId6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360" y="1702038"/>
            <a:ext cx="1593829" cy="14007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33344" y="3264868"/>
            <a:ext cx="2631111" cy="6924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sz="1950" b="1" dirty="0">
                <a:latin typeface="Comic Sans MS"/>
                <a:ea typeface="新細明體"/>
              </a:rPr>
              <a:t>Start Your Engine </a:t>
            </a:r>
            <a:endParaRPr lang="en-US" altLang="zh-TW" sz="1950" b="1" dirty="0">
              <a:latin typeface="Comic Sans MS" panose="030F0702030302020204" pitchFamily="66" charset="0"/>
              <a:ea typeface="新細明體"/>
            </a:endParaRPr>
          </a:p>
          <a:p>
            <a:pPr algn="ctr"/>
            <a:r>
              <a:rPr lang="en-US" altLang="zh-TW" sz="1950" b="1" dirty="0">
                <a:latin typeface="Comic Sans MS"/>
                <a:ea typeface="新細明體"/>
              </a:rPr>
              <a:t>3, 2, 1</a:t>
            </a:r>
            <a:endParaRPr lang="zh-TW" altLang="en-US" sz="1950" b="1" dirty="0">
              <a:latin typeface="Comic Sans MS" panose="030F0702030302020204" pitchFamily="66" charset="0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>
                <a:latin typeface="+mj-lt"/>
              </a:rPr>
              <a:t>真理大學資工系普及運算暨異質性整合網路實驗室</a:t>
            </a:r>
            <a:endParaRPr lang="en-US"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7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6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設定開發環境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Python 2.7.x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https://www.python.org/download/releases/2.7.8/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 Engine SDK </a:t>
            </a:r>
            <a:r>
              <a:rPr lang="nb-NO" altLang="zh-TW" dirty="0" smtClean="0"/>
              <a:t>for </a:t>
            </a:r>
            <a:r>
              <a:rPr lang="nb-NO" altLang="zh-TW" dirty="0"/>
              <a:t>Python</a:t>
            </a:r>
          </a:p>
          <a:p>
            <a:pPr lvl="1"/>
            <a:r>
              <a:rPr lang="en-US" altLang="zh-TW" dirty="0">
                <a:hlinkClick r:id="rId4"/>
              </a:rPr>
              <a:t>https://developers.google.com/appengine/downloads</a:t>
            </a:r>
            <a:endParaRPr lang="en-US" altLang="zh-TW" dirty="0"/>
          </a:p>
          <a:p>
            <a:pPr lvl="1"/>
            <a:r>
              <a:rPr lang="zh-TW" altLang="en-US" dirty="0" smtClean="0">
                <a:cs typeface="Courier New" charset="0"/>
              </a:rPr>
              <a:t>例如，假設安裝在</a:t>
            </a:r>
            <a:r>
              <a:rPr lang="en-US" altLang="zh-TW" b="1" dirty="0" err="1" smtClean="0">
                <a:cs typeface="Courier New" panose="02070309020205020404" pitchFamily="49" charset="0"/>
              </a:rPr>
              <a:t>google_appengine</a:t>
            </a:r>
            <a:r>
              <a:rPr lang="en-US" altLang="zh-TW" b="1" dirty="0" smtClean="0">
                <a:cs typeface="Courier New" panose="02070309020205020404" pitchFamily="49" charset="0"/>
              </a:rPr>
              <a:t>/</a:t>
            </a:r>
            <a:r>
              <a:rPr lang="zh-TW" altLang="en-US" dirty="0" smtClean="0"/>
              <a:t>目錄底下</a:t>
            </a:r>
            <a:endParaRPr lang="nb-NO" altLang="zh-TW" dirty="0"/>
          </a:p>
          <a:p>
            <a:endParaRPr lang="zh-TW" altLang="en-US" dirty="0"/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如果需要版本管理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http://git-scm.com/downloads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GAE </a:t>
            </a:r>
            <a:r>
              <a:rPr lang="en-US" altLang="zh-TW" sz="4000" dirty="0"/>
              <a:t>for </a:t>
            </a:r>
            <a:r>
              <a:rPr lang="en-US" altLang="zh-TW" sz="4000" dirty="0" smtClean="0"/>
              <a:t>Python</a:t>
            </a:r>
            <a:r>
              <a:rPr lang="zh-TW" altLang="en-US" sz="4000" dirty="0" smtClean="0"/>
              <a:t>的運作方式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網頁應用程式是透過</a:t>
            </a:r>
            <a:r>
              <a:rPr lang="en-US" altLang="zh-TW" b="1" u="sng" dirty="0"/>
              <a:t>Web Server Gateway Interface (WSGI</a:t>
            </a:r>
            <a:r>
              <a:rPr lang="en-US" altLang="zh-TW" b="1" u="sng" dirty="0" smtClean="0"/>
              <a:t>)</a:t>
            </a:r>
            <a:r>
              <a:rPr lang="zh-TW" altLang="en-US" dirty="0" smtClean="0"/>
              <a:t>協定與</a:t>
            </a:r>
            <a:r>
              <a:rPr lang="en-US" altLang="zh-TW" dirty="0" smtClean="0"/>
              <a:t>App Engine</a:t>
            </a:r>
            <a:r>
              <a:rPr lang="zh-TW" altLang="en-US" dirty="0" smtClean="0"/>
              <a:t>網站伺服器連結。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GAE</a:t>
            </a:r>
            <a:r>
              <a:rPr lang="zh-TW" altLang="en-US" dirty="0" smtClean="0"/>
              <a:t>支援多種相容</a:t>
            </a:r>
            <a:r>
              <a:rPr lang="en-US" altLang="zh-TW" dirty="0" smtClean="0"/>
              <a:t>WSGI</a:t>
            </a:r>
            <a:r>
              <a:rPr lang="zh-TW" altLang="en-US" dirty="0" smtClean="0"/>
              <a:t>的網頁應用程式開發架構，例如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webapp2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預設使用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4"/>
              </a:rPr>
              <a:t>Django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5"/>
              </a:rPr>
              <a:t>CherryPy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Pylons</a:t>
            </a:r>
            <a:endParaRPr lang="en-US" altLang="zh-TW" dirty="0"/>
          </a:p>
          <a:p>
            <a:pPr lvl="1"/>
            <a:r>
              <a:rPr lang="en-US" altLang="zh-TW" dirty="0">
                <a:hlinkClick r:id="rId7"/>
              </a:rPr>
              <a:t>web.py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web2py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AN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UCANv2</Template>
  <TotalTime>621</TotalTime>
  <Words>1023</Words>
  <Application>Microsoft Office PowerPoint</Application>
  <PresentationFormat>如螢幕大小 (4:3)</PresentationFormat>
  <Paragraphs>223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Microsoft JhengHei</vt:lpstr>
      <vt:lpstr>Microsoft JhengHei</vt:lpstr>
      <vt:lpstr>新細明體</vt:lpstr>
      <vt:lpstr>新細明體</vt:lpstr>
      <vt:lpstr>標楷體</vt:lpstr>
      <vt:lpstr>Arial</vt:lpstr>
      <vt:lpstr>Calibri</vt:lpstr>
      <vt:lpstr>Comic Sans MS</vt:lpstr>
      <vt:lpstr>Courier New</vt:lpstr>
      <vt:lpstr>Wingdings</vt:lpstr>
      <vt:lpstr>UCANv2</vt:lpstr>
      <vt:lpstr>Google App Engine (GAE) – 使用Python  單元01: Hello, Google App Engine - Python</vt:lpstr>
      <vt:lpstr>版本記錄</vt:lpstr>
      <vt:lpstr>為什麼要使用GAE?</vt:lpstr>
      <vt:lpstr>雲端運算服務模式</vt:lpstr>
      <vt:lpstr>Google雲端運算解決方案</vt:lpstr>
      <vt:lpstr>使用GAE的優缺點</vt:lpstr>
      <vt:lpstr>如何使用? </vt:lpstr>
      <vt:lpstr>設定開發環境</vt:lpstr>
      <vt:lpstr>GAE for Python的運作方式</vt:lpstr>
      <vt:lpstr>專案結構</vt:lpstr>
      <vt:lpstr>GAE for Python</vt:lpstr>
      <vt:lpstr>EX01_HelloWorld</vt:lpstr>
      <vt:lpstr>設定檔：app.yaml</vt:lpstr>
      <vt:lpstr>模組：helloworld.py</vt:lpstr>
      <vt:lpstr>在本地端測試網頁程式</vt:lpstr>
      <vt:lpstr>將網頁程式部屬到GCP</vt:lpstr>
      <vt:lpstr>練習一</vt:lpstr>
      <vt:lpstr>練習二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ellington</dc:creator>
  <cp:lastModifiedBy>Wei-Tsung Su</cp:lastModifiedBy>
  <cp:revision>283</cp:revision>
  <dcterms:created xsi:type="dcterms:W3CDTF">2013-07-15T20:26:40Z</dcterms:created>
  <dcterms:modified xsi:type="dcterms:W3CDTF">2015-11-19T20:30:12Z</dcterms:modified>
</cp:coreProperties>
</file>