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4" r:id="rId3"/>
    <p:sldId id="257" r:id="rId4"/>
    <p:sldId id="258" r:id="rId5"/>
    <p:sldId id="259" r:id="rId6"/>
    <p:sldId id="260" r:id="rId7"/>
    <p:sldId id="262" r:id="rId8"/>
    <p:sldId id="263" r:id="rId9"/>
    <p:sldId id="281" r:id="rId10"/>
    <p:sldId id="279" r:id="rId11"/>
    <p:sldId id="265" r:id="rId12"/>
    <p:sldId id="264" r:id="rId13"/>
    <p:sldId id="283" r:id="rId14"/>
    <p:sldId id="284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1007" autoAdjust="0"/>
  </p:normalViewPr>
  <p:slideViewPr>
    <p:cSldViewPr snapToGrid="0">
      <p:cViewPr varScale="1">
        <p:scale>
          <a:sx n="68" d="100"/>
          <a:sy n="68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3A02-826D-44D4-92B0-6556EE41498B}" type="datetimeFigureOut">
              <a:rPr lang="en-US" altLang="zh-TW"/>
              <a:t>4/7/2015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A1A7-6ADF-40BB-B818-4461645B198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6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0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6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3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0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44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12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TODO: What’s different of selecting different frameworks?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2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6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4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D1A5FBC7-8163-41FA-B157-C330273E07DE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83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BB14C166-D0DE-4586-885B-05B4E860B30C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1632A9E9-50FC-44C7-AFC8-BAC98C72FBCC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6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0C88C4DF-65DF-4BA0-96D0-A21BCD7F3968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896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244280" cy="4896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4CEE8E90-082E-4602-B526-7C778DD640AF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6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424586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520" y="2060851"/>
            <a:ext cx="4245868" cy="40653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412776"/>
            <a:ext cx="42474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060851"/>
            <a:ext cx="4247455" cy="40653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6" name="矩形 55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EF61A989-D546-41EA-B12F-E8C391461AB1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6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FE364DA1-0879-423B-BDE4-F977D9A2FB3D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624F4D58-711A-4D93-9CC1-AC1B29D98537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9FC85D39-98BE-44ED-9AD1-4C2B3793FB94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2281D0C5-0BD2-437B-B026-1B48C858F5A7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7200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64096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7" name="圖片 6" descr="UCAN_LOGO_v4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2406" y="374997"/>
            <a:ext cx="1290077" cy="78362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43053" y="6360122"/>
            <a:ext cx="8676000" cy="432048"/>
          </a:xfrm>
          <a:prstGeom prst="round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2F1F0B50-222E-481F-9943-F6B5480FA89C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標楷體" pitchFamily="65" charset="-120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quota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evelopers.google.com/appengine/" TargetMode="External"/><Relationship Id="rId7" Type="http://schemas.openxmlformats.org/officeDocument/2006/relationships/hyperlink" Target="https://developers.google.com/appengine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developers.google.com" TargetMode="External"/><Relationship Id="rId5" Type="http://schemas.openxmlformats.org/officeDocument/2006/relationships/hyperlink" Target="https://console.developers.google.com/" TargetMode="External"/><Relationship Id="rId4" Type="http://schemas.openxmlformats.org/officeDocument/2006/relationships/hyperlink" Target="https://appengine.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/releases/2.7.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downloads" TargetMode="External"/><Relationship Id="rId4" Type="http://schemas.openxmlformats.org/officeDocument/2006/relationships/hyperlink" Target="https://developers.google.com/appengine/download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2py.com/" TargetMode="External"/><Relationship Id="rId3" Type="http://schemas.openxmlformats.org/officeDocument/2006/relationships/hyperlink" Target="https://webapp-improved.appspot.com/" TargetMode="External"/><Relationship Id="rId7" Type="http://schemas.openxmlformats.org/officeDocument/2006/relationships/hyperlink" Target="http://webpy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onsproject.org/" TargetMode="External"/><Relationship Id="rId5" Type="http://schemas.openxmlformats.org/officeDocument/2006/relationships/hyperlink" Target="http://www.cherrypy.org/" TargetMode="External"/><Relationship Id="rId4" Type="http://schemas.openxmlformats.org/officeDocument/2006/relationships/hyperlink" Target="https://www.djangoproject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>
                <a:ea typeface="微軟正黑體" panose="020B0604030504040204" pitchFamily="34" charset="-120"/>
              </a:rPr>
              <a:t>Google App Engine (GAE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) Python Course</a:t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4000" dirty="0" smtClean="0"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2400" dirty="0" smtClean="0">
                <a:ea typeface="微軟正黑體" panose="020B0604030504040204" pitchFamily="34" charset="-120"/>
              </a:rPr>
              <a:t>Unit 01: Hello, Google App Engine - Python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1600" dirty="0"/>
              <a:t>Wei-Tsung Su (</a:t>
            </a:r>
            <a:r>
              <a:rPr lang="zh-TW" altLang="en-US" sz="1600" dirty="0">
                <a:latin typeface="Microsoft JhengHei"/>
                <a:ea typeface="Microsoft JhengHei"/>
              </a:rPr>
              <a:t>蘇維宗</a:t>
            </a:r>
            <a:r>
              <a:rPr lang="en-US" altLang="zh-TW" sz="1600" dirty="0"/>
              <a:t>)</a:t>
            </a:r>
            <a:endParaRPr lang="en-US" sz="1600" dirty="0"/>
          </a:p>
          <a:p>
            <a:r>
              <a:rPr lang="en-US" sz="1600" dirty="0" smtClean="0"/>
              <a:t>ellington.su</a:t>
            </a:r>
            <a:r>
              <a:rPr lang="en-US" altLang="zh-TW" sz="1600" dirty="0" smtClean="0"/>
              <a:t>@</a:t>
            </a:r>
            <a:r>
              <a:rPr lang="en-US" sz="1600" dirty="0" smtClean="0"/>
              <a:t>gmail.com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4/5/2015 </a:t>
            </a:r>
            <a:r>
              <a:rPr lang="en-US" sz="1600" dirty="0"/>
              <a:t>(Ver. </a:t>
            </a:r>
            <a:r>
              <a:rPr lang="en-US" sz="1600" dirty="0" smtClean="0"/>
              <a:t>1.2)</a:t>
            </a:r>
            <a:endParaRPr 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8" y="287591"/>
            <a:ext cx="1077438" cy="1075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52" y="327160"/>
            <a:ext cx="1128713" cy="9929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8" y="327158"/>
            <a:ext cx="1128713" cy="1000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35" y="257918"/>
            <a:ext cx="385763" cy="342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038" y="643680"/>
            <a:ext cx="385763" cy="342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8038" y="1029443"/>
            <a:ext cx="385763" cy="342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324" y="317268"/>
            <a:ext cx="1135856" cy="1007269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EX01_HelloWorld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Description</a:t>
            </a:r>
            <a:endParaRPr lang="en-US" altLang="zh-TW" dirty="0">
              <a:solidFill>
                <a:srgbClr val="000000"/>
              </a:solidFill>
              <a:ea typeface="新細明體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/>
              </a:rPr>
              <a:t>In this exercise, you </a:t>
            </a:r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will learn the </a:t>
            </a:r>
            <a:r>
              <a:rPr lang="en-US" altLang="zh-TW" dirty="0">
                <a:solidFill>
                  <a:srgbClr val="000000"/>
                </a:solidFill>
                <a:ea typeface="新細明體"/>
              </a:rPr>
              <a:t>basic programming model of Google App Engine – Python</a:t>
            </a:r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.</a:t>
            </a:r>
          </a:p>
          <a:p>
            <a:endParaRPr lang="en-US" altLang="zh-TW" dirty="0" smtClean="0">
              <a:solidFill>
                <a:srgbClr val="000000"/>
              </a:solidFill>
              <a:ea typeface="新細明體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Function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Display “Hello, Google App Engine – Python”</a:t>
            </a:r>
          </a:p>
          <a:p>
            <a:endParaRPr lang="en-US" altLang="zh-TW" dirty="0">
              <a:solidFill>
                <a:srgbClr val="000000"/>
              </a:solidFill>
              <a:ea typeface="新細明體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Project structure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Configuration</a:t>
            </a: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EX01_HelloWorld/</a:t>
            </a:r>
            <a:r>
              <a:rPr lang="en-US" altLang="zh-TW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app.yaml</a:t>
            </a:r>
            <a:endParaRPr lang="en-US" altLang="zh-TW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新細明體"/>
                <a:cs typeface="Courier New" panose="02070309020205020404" pitchFamily="49" charset="0"/>
              </a:rPr>
              <a:t>Modules</a:t>
            </a: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EX01_HelloWorld/helloworld.py</a:t>
            </a:r>
          </a:p>
          <a:p>
            <a:endParaRPr lang="en-US" altLang="zh-TW" dirty="0" smtClean="0">
              <a:solidFill>
                <a:srgbClr val="000000"/>
              </a:solidFill>
              <a:ea typeface="新細明體"/>
            </a:endParaRPr>
          </a:p>
          <a:p>
            <a:endParaRPr lang="en-US" altLang="zh-TW" dirty="0">
              <a:solidFill>
                <a:srgbClr val="000000"/>
              </a:solidFill>
              <a:ea typeface="PMingLiU"/>
              <a:cs typeface="Arial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  <a:ea typeface="新細明體"/>
              </a:rPr>
              <a:t>Configuration: </a:t>
            </a:r>
            <a:r>
              <a:rPr lang="en-US" altLang="zh-TW" sz="4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app.yaml</a:t>
            </a:r>
            <a:endParaRPr lang="zh-TW" altLang="en-US" sz="4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application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your-app-id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version: 1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runtime: python27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api_version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threadsafe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handlers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-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/.*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script: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helloworld.app</a:t>
            </a: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>
              <a:solidFill>
                <a:srgbClr val="000000"/>
              </a:solidFill>
              <a:cs typeface="Arial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Description</a:t>
            </a:r>
          </a:p>
          <a:p>
            <a:pPr lvl="1"/>
            <a:r>
              <a:rPr lang="en-US" altLang="zh-TW" b="1" dirty="0" smtClean="0">
                <a:solidFill>
                  <a:srgbClr val="000000"/>
                </a:solidFill>
                <a:ea typeface="PMingLiU"/>
                <a:cs typeface="Arial"/>
              </a:rPr>
              <a:t>Line 1: </a:t>
            </a:r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application id is required to deploy apps to Google Cloud Platform</a:t>
            </a:r>
          </a:p>
          <a:p>
            <a:pPr lvl="1"/>
            <a:r>
              <a:rPr lang="en-US" altLang="zh-TW" b="1" dirty="0" smtClean="0">
                <a:solidFill>
                  <a:srgbClr val="000000"/>
                </a:solidFill>
                <a:ea typeface="PMingLiU"/>
                <a:cs typeface="Arial"/>
              </a:rPr>
              <a:t>Line 2: </a:t>
            </a:r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application version (Google will keep one copy for each version)</a:t>
            </a:r>
          </a:p>
          <a:p>
            <a:pPr lvl="1"/>
            <a:r>
              <a:rPr lang="en-US" altLang="zh-TW" b="1" dirty="0" smtClean="0">
                <a:solidFill>
                  <a:srgbClr val="000000"/>
                </a:solidFill>
                <a:ea typeface="PMingLiU"/>
                <a:cs typeface="Arial"/>
              </a:rPr>
              <a:t>Line 3-4: </a:t>
            </a:r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declare runtime is python2.7 with SDK version 1</a:t>
            </a:r>
          </a:p>
          <a:p>
            <a:pPr lvl="1"/>
            <a:r>
              <a:rPr lang="en-US" altLang="zh-TW" b="1" dirty="0" smtClean="0">
                <a:solidFill>
                  <a:srgbClr val="000000"/>
                </a:solidFill>
                <a:ea typeface="PMingLiU"/>
                <a:cs typeface="Arial"/>
              </a:rPr>
              <a:t>Line 5: </a:t>
            </a:r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App Engines sends requests concurrently if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altLang="zh-TW" b="1" dirty="0" smtClean="0">
                <a:solidFill>
                  <a:srgbClr val="000000"/>
                </a:solidFill>
                <a:ea typeface="PMingLiU"/>
                <a:cs typeface="Arial"/>
              </a:rPr>
              <a:t>Line 7-8: </a:t>
            </a:r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mapping URL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 /.* </a:t>
            </a:r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to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helloworld.py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PMingLiU" charset="0"/>
              </a:rPr>
              <a:t>Module: </a:t>
            </a:r>
            <a:r>
              <a:rPr lang="en-US" altLang="zh-TW" sz="4000" dirty="0" smtClean="0">
                <a:latin typeface="Courier New" panose="02070309020205020404" pitchFamily="49" charset="0"/>
                <a:ea typeface="PMingLiU" charset="0"/>
                <a:cs typeface="Courier New" panose="02070309020205020404" pitchFamily="49" charset="0"/>
              </a:rPr>
              <a:t>helloworld.py</a:t>
            </a:r>
            <a:endParaRPr lang="zh-TW" altLang="en-US" sz="4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import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webapp2</a:t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class 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(webapp2.RequestHandler):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19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19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self.response.headers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['Content-Type'] =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'text/html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9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19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('Hello,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 App Engine')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TW" sz="19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webapp2.WSGIApplication([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sz="19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zh-TW" sz="19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debug=True)</a:t>
            </a:r>
          </a:p>
          <a:p>
            <a:endParaRPr lang="en-US" altLang="zh-TW" dirty="0" smtClean="0">
              <a:solidFill>
                <a:srgbClr val="666600"/>
              </a:solidFill>
              <a:cs typeface="Arial"/>
            </a:endParaRPr>
          </a:p>
          <a:p>
            <a:r>
              <a:rPr lang="en-US" altLang="zh-TW" dirty="0" smtClean="0">
                <a:cs typeface="Arial"/>
              </a:rPr>
              <a:t>Descriptions</a:t>
            </a:r>
            <a:endParaRPr lang="en-US" altLang="zh-TW" dirty="0">
              <a:cs typeface="Arial"/>
            </a:endParaRPr>
          </a:p>
          <a:p>
            <a:pPr lvl="1"/>
            <a:r>
              <a:rPr lang="en-US" altLang="zh-TW" b="1" dirty="0" smtClean="0">
                <a:ea typeface="PMingLiU"/>
                <a:cs typeface="Arial"/>
              </a:rPr>
              <a:t>Line 10: </a:t>
            </a:r>
            <a:r>
              <a:rPr lang="en-US" altLang="zh-TW" dirty="0" smtClean="0">
                <a:ea typeface="PMingLiU"/>
                <a:cs typeface="Arial"/>
              </a:rPr>
              <a:t>mapping </a:t>
            </a:r>
            <a:r>
              <a:rPr lang="en-US" altLang="zh-TW" dirty="0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/</a:t>
            </a:r>
            <a:r>
              <a:rPr lang="en-US" altLang="zh-TW" dirty="0" smtClean="0">
                <a:ea typeface="PMingLiU"/>
                <a:cs typeface="Arial"/>
              </a:rPr>
              <a:t> to </a:t>
            </a:r>
            <a:r>
              <a:rPr lang="en-US" altLang="zh-TW" dirty="0" err="1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MainPage</a:t>
            </a:r>
            <a:endParaRPr lang="en-US" altLang="zh-TW" dirty="0" smtClean="0"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>
                <a:ea typeface="PMingLiU"/>
                <a:cs typeface="Arial"/>
              </a:rPr>
              <a:t>For </a:t>
            </a:r>
            <a:r>
              <a:rPr lang="en-US" altLang="zh-TW" dirty="0">
                <a:ea typeface="PMingLiU"/>
                <a:cs typeface="Arial"/>
              </a:rPr>
              <a:t>security issue, you should disable </a:t>
            </a:r>
            <a:r>
              <a:rPr lang="en-US" altLang="zh-TW" dirty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debug</a:t>
            </a:r>
            <a:r>
              <a:rPr lang="en-US" altLang="zh-TW" dirty="0">
                <a:ea typeface="PMingLiU"/>
                <a:cs typeface="Arial"/>
              </a:rPr>
              <a:t> which will display a stack trace in the browser when a handler raises an exception.</a:t>
            </a:r>
            <a:endParaRPr lang="zh-TW" altLang="en-US" dirty="0">
              <a:ea typeface="PMingLiU"/>
              <a:cs typeface="Arial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rgbClr val="000000"/>
                </a:solidFill>
                <a:ea typeface="PMingLiU"/>
                <a:cs typeface="Arial"/>
              </a:rPr>
              <a:t>Test </a:t>
            </a:r>
            <a:r>
              <a:rPr lang="en-US" altLang="zh-TW" sz="4000" dirty="0" smtClean="0">
                <a:solidFill>
                  <a:srgbClr val="000000"/>
                </a:solidFill>
                <a:ea typeface="PMingLiU"/>
                <a:cs typeface="Arial"/>
              </a:rPr>
              <a:t>Web</a:t>
            </a:r>
            <a:r>
              <a:rPr lang="en-US" altLang="zh-TW" sz="4000" dirty="0" smtClean="0">
                <a:solidFill>
                  <a:srgbClr val="000000"/>
                </a:solidFill>
                <a:ea typeface="PMingLiU"/>
                <a:cs typeface="Arial"/>
              </a:rPr>
              <a:t> App </a:t>
            </a:r>
            <a:r>
              <a:rPr lang="en-US" altLang="zh-TW" sz="4000" dirty="0" smtClean="0">
                <a:solidFill>
                  <a:srgbClr val="000000"/>
                </a:solidFill>
                <a:ea typeface="PMingLiU"/>
                <a:cs typeface="Arial"/>
              </a:rPr>
              <a:t>in Localhost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12775"/>
            <a:ext cx="8640960" cy="184005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Run your project in local machine by</a:t>
            </a:r>
            <a:endParaRPr lang="en-US" altLang="zh-TW" dirty="0">
              <a:solidFill>
                <a:srgbClr val="000000"/>
              </a:solidFill>
              <a:ea typeface="PMingLiU"/>
              <a:cs typeface="Arial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#google_appengine/dev_appserver.py EX01_HelloWorld</a:t>
            </a:r>
          </a:p>
          <a:p>
            <a:r>
              <a:rPr lang="en-US" altLang="zh-TW" dirty="0">
                <a:solidFill>
                  <a:srgbClr val="000000"/>
                </a:solidFill>
                <a:ea typeface="PMingLiU"/>
                <a:cs typeface="Arial"/>
              </a:rPr>
              <a:t>Preview your web app by </a:t>
            </a:r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visiting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http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://localhost:8080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Admin your web app by visiting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http://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localhost:8000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47" y="3252830"/>
            <a:ext cx="4885373" cy="29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4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Deploy </a:t>
            </a:r>
            <a:r>
              <a:rPr lang="en-US" altLang="zh-TW" sz="4000" dirty="0" smtClean="0"/>
              <a:t>Web App to GCP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Step 1: Create Project in Developer </a:t>
            </a:r>
            <a:r>
              <a:rPr lang="en-US" altLang="zh-TW" dirty="0" smtClean="0"/>
              <a:t>Console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console.developers.google.com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will get a random project id (Ex</a:t>
            </a:r>
            <a:r>
              <a:rPr lang="en-US" altLang="zh-TW" dirty="0" smtClean="0"/>
              <a:t>. your-app-id).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public URL of your web </a:t>
            </a:r>
            <a:r>
              <a:rPr lang="en-US" altLang="zh-TW" dirty="0" smtClean="0"/>
              <a:t>app </a:t>
            </a:r>
            <a:r>
              <a:rPr lang="en-US" altLang="zh-TW" dirty="0"/>
              <a:t>will </a:t>
            </a:r>
            <a:r>
              <a:rPr lang="en-US" altLang="zh-TW" dirty="0" smtClean="0"/>
              <a:t>be</a:t>
            </a:r>
          </a:p>
          <a:p>
            <a:pPr lvl="2"/>
            <a:r>
              <a:rPr lang="en-US" altLang="zh-TW" dirty="0" smtClean="0"/>
              <a:t>http</a:t>
            </a:r>
            <a:r>
              <a:rPr lang="en-US" altLang="zh-TW" dirty="0"/>
              <a:t>://your-app-id.appspot.com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Step </a:t>
            </a:r>
            <a:r>
              <a:rPr lang="en-US" altLang="zh-TW" dirty="0"/>
              <a:t>2: Check if the application ID 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r>
              <a:rPr lang="en-US" altLang="zh-TW" dirty="0" smtClean="0"/>
              <a:t> matches your-app-id</a:t>
            </a:r>
          </a:p>
          <a:p>
            <a:pPr lvl="1"/>
            <a:r>
              <a:rPr lang="en-US" altLang="zh-TW" dirty="0" smtClean="0"/>
              <a:t>application</a:t>
            </a:r>
            <a:r>
              <a:rPr lang="en-US" altLang="zh-TW" dirty="0"/>
              <a:t>: your-app-id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Step </a:t>
            </a:r>
            <a:r>
              <a:rPr lang="en-US" altLang="zh-TW" dirty="0"/>
              <a:t>3: Deploy your local </a:t>
            </a:r>
            <a:r>
              <a:rPr lang="en-US" altLang="zh-TW" dirty="0" smtClean="0"/>
              <a:t>project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google_appengine/appcfg.py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EX01_HelloWorld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Test </a:t>
            </a:r>
            <a:r>
              <a:rPr lang="en-US" altLang="zh-TW" dirty="0"/>
              <a:t>your web app by visiting the URL: http://your-app-id.appspot.com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Q&amp;A</a:t>
            </a:r>
            <a:endParaRPr lang="zh-TW" altLang="en-US" sz="4000" dirty="0"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zh-TW" dirty="0">
                <a:latin typeface="Calibri"/>
              </a:rPr>
              <a:t>You can clone </a:t>
            </a:r>
            <a:r>
              <a:rPr lang="en-US" altLang="zh-TW" dirty="0" smtClean="0">
                <a:latin typeface="Calibri"/>
              </a:rPr>
              <a:t>all </a:t>
            </a:r>
            <a:r>
              <a:rPr lang="en-US" altLang="zh-TW" dirty="0">
                <a:latin typeface="Calibri"/>
              </a:rPr>
              <a:t>sample </a:t>
            </a:r>
            <a:r>
              <a:rPr lang="en-US" altLang="zh-TW" dirty="0" smtClean="0">
                <a:latin typeface="Calibri"/>
              </a:rPr>
              <a:t>codes from</a:t>
            </a:r>
            <a:endParaRPr lang="en-US" altLang="zh-TW" dirty="0">
              <a:latin typeface="Calibri"/>
            </a:endParaRPr>
          </a:p>
          <a:p>
            <a:r>
              <a:rPr lang="en-US" altLang="zh-TW" sz="1600" dirty="0" smtClean="0">
                <a:latin typeface="Courier New"/>
                <a:cs typeface="Courier New"/>
              </a:rPr>
              <a:t>https</a:t>
            </a:r>
            <a:r>
              <a:rPr lang="en-US" altLang="zh-TW" sz="1600" dirty="0">
                <a:latin typeface="Courier New"/>
                <a:cs typeface="Courier New"/>
              </a:rPr>
              <a:t>://</a:t>
            </a:r>
            <a:r>
              <a:rPr lang="en-US" altLang="zh-TW" sz="1600" dirty="0" smtClean="0">
                <a:latin typeface="Courier New"/>
                <a:cs typeface="Courier New"/>
              </a:rPr>
              <a:t>github.com/ellingtonsu/GAE_Python_Course</a:t>
            </a:r>
            <a:endParaRPr lang="en-US" altLang="zh-TW" sz="1600" dirty="0">
              <a:latin typeface="Courier New"/>
              <a:cs typeface="Courier New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Ubiquitous Computing and Ambient Networking Laboratory</a:t>
            </a:r>
            <a:endParaRPr lang="en-US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15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66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Change Log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446877"/>
              </p:ext>
            </p:extLst>
          </p:nvPr>
        </p:nvGraphicFramePr>
        <p:xfrm>
          <a:off x="251223" y="1916906"/>
          <a:ext cx="8641557" cy="4323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28">
                  <a:extLst>
                    <a:ext uri="{9D8B030D-6E8A-4147-A177-3AD203B41FA5}">
                      <a16:colId xmlns:a16="http://schemas.microsoft.com/office/drawing/2014/main" xmlns="" val="251130774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37662485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xmlns="" val="3523560341"/>
                    </a:ext>
                  </a:extLst>
                </a:gridCol>
                <a:gridCol w="6035279">
                  <a:extLst>
                    <a:ext uri="{9D8B030D-6E8A-4147-A177-3AD203B41FA5}">
                      <a16:colId xmlns:a16="http://schemas.microsoft.com/office/drawing/2014/main" xmlns="" val="3106551379"/>
                    </a:ext>
                  </a:extLst>
                </a:gridCol>
              </a:tblGrid>
              <a:tr h="332606"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Date</a:t>
                      </a:r>
                      <a:endParaRPr lang="zh-TW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Ver.</a:t>
                      </a:r>
                      <a:endParaRPr lang="zh-TW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Authors</a:t>
                      </a:r>
                      <a:endParaRPr lang="zh-TW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/>
                        <a:t>Description</a:t>
                      </a:r>
                      <a:endParaRPr lang="zh-TW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637085103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6/30/2014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1.0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Wei-Tsung Su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 smtClean="0"/>
                        <a:t>Google </a:t>
                      </a:r>
                      <a:r>
                        <a:rPr lang="en-US" altLang="zh-TW" sz="1200" dirty="0" smtClean="0"/>
                        <a:t>App Engine (GAE); GAE for Python; Using Static Files;</a:t>
                      </a:r>
                      <a:r>
                        <a:rPr lang="en-US" altLang="zh-TW" sz="1200" baseline="0" dirty="0" smtClean="0"/>
                        <a:t> Google User Service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956070256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3/23/2015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1.1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Wei-Tsung Su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Move deployment</a:t>
                      </a:r>
                      <a:r>
                        <a:rPr lang="en-US" altLang="zh-TW" sz="1200" baseline="0" dirty="0" smtClean="0"/>
                        <a:t> to the early slides; Add container engine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081349379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4/5/2015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1.2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Wei-Tsung Su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Divide the original material into three different</a:t>
                      </a:r>
                      <a:r>
                        <a:rPr lang="en-US" altLang="zh-TW" sz="1200" baseline="0" dirty="0" smtClean="0"/>
                        <a:t> units. This is unit 01. This is baseline.</a:t>
                      </a:r>
                      <a:endParaRPr lang="zh-TW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928676201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303393978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391274332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031782267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500244162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95252880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03942748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30948760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857524826"/>
                  </a:ext>
                </a:extLst>
              </a:tr>
              <a:tr h="332606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798251423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What?</a:t>
            </a:r>
            <a:endParaRPr lang="zh-TW" altLang="en-US" sz="40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Google Cloud </a:t>
            </a:r>
            <a:r>
              <a:rPr lang="en-US" altLang="zh-TW" dirty="0" smtClean="0">
                <a:ea typeface="微軟正黑體" panose="020B0604030504040204" pitchFamily="34" charset="-120"/>
              </a:rPr>
              <a:t>Platform (GCP)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App </a:t>
            </a:r>
            <a:r>
              <a:rPr lang="en-US" altLang="zh-TW" b="1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Engine</a:t>
            </a:r>
            <a:r>
              <a:rPr lang="en-US" altLang="zh-TW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provides Platform as a Service (</a:t>
            </a:r>
            <a:r>
              <a:rPr lang="en-US" altLang="zh-TW" dirty="0" err="1">
                <a:ea typeface="微軟正黑體" panose="020B0604030504040204" pitchFamily="34" charset="-120"/>
              </a:rPr>
              <a:t>PaaS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u="sng" dirty="0">
                <a:ea typeface="微軟正黑體" panose="020B0604030504040204" pitchFamily="34" charset="-120"/>
              </a:rPr>
              <a:t>Compute Engine</a:t>
            </a:r>
            <a:r>
              <a:rPr lang="en-US" altLang="zh-TW" dirty="0">
                <a:ea typeface="微軟正黑體" panose="020B0604030504040204" pitchFamily="34" charset="-120"/>
              </a:rPr>
              <a:t> provides In</a:t>
            </a:r>
            <a:r>
              <a:rPr lang="pt-BR" altLang="zh-TW" dirty="0">
                <a:ea typeface="微軟正黑體" panose="020B0604030504040204" pitchFamily="34" charset="-120"/>
              </a:rPr>
              <a:t>frastrcture as a Servce (IaaS</a:t>
            </a:r>
            <a:r>
              <a:rPr lang="pt-BR" altLang="zh-TW" dirty="0" smtClean="0"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pt-BR" altLang="zh-TW" u="sng" dirty="0" smtClean="0">
                <a:ea typeface="微軟正黑體" panose="020B0604030504040204" pitchFamily="34" charset="-120"/>
              </a:rPr>
              <a:t>Container Engine</a:t>
            </a:r>
            <a:r>
              <a:rPr lang="pt-BR" altLang="zh-TW" dirty="0" smtClean="0">
                <a:ea typeface="微軟正黑體" panose="020B0604030504040204" pitchFamily="34" charset="-120"/>
              </a:rPr>
              <a:t> allows Docker containers running on GCP</a:t>
            </a:r>
            <a:endParaRPr lang="pt-BR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ea typeface="微軟正黑體" panose="020B0604030504040204" pitchFamily="34" charset="-120"/>
              </a:rPr>
              <a:t>Other services</a:t>
            </a:r>
          </a:p>
          <a:p>
            <a:pPr lvl="2"/>
            <a:r>
              <a:rPr lang="en-US" altLang="zh-TW" dirty="0" err="1" smtClean="0">
                <a:ea typeface="微軟正黑體" panose="020B0604030504040204" pitchFamily="34" charset="-120"/>
              </a:rPr>
              <a:t>CloudSQL</a:t>
            </a:r>
            <a:r>
              <a:rPr lang="en-US" altLang="zh-TW" dirty="0">
                <a:ea typeface="微軟正黑體" panose="020B0604030504040204" pitchFamily="34" charset="-120"/>
              </a:rPr>
              <a:t>, Cloud Storage, and Cloud </a:t>
            </a:r>
            <a:r>
              <a:rPr lang="en-US" altLang="zh-TW" dirty="0" err="1">
                <a:ea typeface="微軟正黑體" panose="020B0604030504040204" pitchFamily="34" charset="-120"/>
              </a:rPr>
              <a:t>Datastore</a:t>
            </a:r>
            <a:r>
              <a:rPr lang="en-US" altLang="zh-TW" dirty="0">
                <a:ea typeface="微軟正黑體" panose="020B0604030504040204" pitchFamily="34" charset="-120"/>
              </a:rPr>
              <a:t> provide storage options</a:t>
            </a:r>
          </a:p>
          <a:p>
            <a:pPr lvl="2"/>
            <a:r>
              <a:rPr lang="en-US" altLang="zh-TW" dirty="0" err="1">
                <a:ea typeface="微軟正黑體" panose="020B0604030504040204" pitchFamily="34" charset="-120"/>
              </a:rPr>
              <a:t>BigQuery</a:t>
            </a:r>
            <a:r>
              <a:rPr lang="en-US" altLang="zh-TW" dirty="0">
                <a:ea typeface="微軟正黑體" panose="020B0604030504040204" pitchFamily="34" charset="-120"/>
              </a:rPr>
              <a:t> and Hadoop provide big data processing capability </a:t>
            </a:r>
          </a:p>
          <a:p>
            <a:endParaRPr lang="en-US" altLang="zh-TW" sz="1800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Language supported by GAE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Python, Java, PHP, and GO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Different languages may provide different features</a:t>
            </a:r>
            <a:r>
              <a:rPr lang="en-US" altLang="zh-TW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.</a:t>
            </a:r>
            <a:endParaRPr lang="en-US" altLang="zh-TW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ea typeface="微軟正黑體" panose="020B0604030504040204" pitchFamily="34" charset="-120"/>
              </a:rPr>
              <a:t>Ubiquitous Computing and Ambient Networking Laboratory</a:t>
            </a:r>
            <a:endParaRPr lang="en-US"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ea typeface="微軟正黑體" panose="020B0604030504040204" pitchFamily="34" charset="-120"/>
              </a:rPr>
              <a:t>3</a:t>
            </a:fld>
            <a:endParaRPr lang="en-US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6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+mj-ea"/>
              </a:rPr>
              <a:t>Why?</a:t>
            </a:r>
            <a:endParaRPr lang="zh-TW" altLang="en-US" sz="4000" dirty="0"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+mj-ea"/>
              </a:rPr>
              <a:t>Easily deploy your web services to public</a:t>
            </a:r>
          </a:p>
          <a:p>
            <a:endParaRPr lang="en-US" altLang="zh-TW" dirty="0">
              <a:ea typeface="+mj-ea"/>
            </a:endParaRPr>
          </a:p>
          <a:p>
            <a:r>
              <a:rPr lang="en-US" altLang="zh-TW" dirty="0">
                <a:ea typeface="+mj-ea"/>
              </a:rPr>
              <a:t>Seamlessly integrate with other Google services</a:t>
            </a:r>
          </a:p>
          <a:p>
            <a:endParaRPr lang="en-US" altLang="zh-TW" dirty="0">
              <a:ea typeface="+mj-ea"/>
            </a:endParaRPr>
          </a:p>
          <a:p>
            <a:r>
              <a:rPr lang="en-US" altLang="zh-TW" dirty="0">
                <a:ea typeface="+mj-ea"/>
              </a:rPr>
              <a:t>Free quotas (</a:t>
            </a:r>
            <a:r>
              <a:rPr lang="en-US" altLang="zh-TW" dirty="0">
                <a:ea typeface="+mj-ea"/>
                <a:hlinkClick r:id="rId3"/>
              </a:rPr>
              <a:t>https://developers.google.com/appengine/docs/quotas</a:t>
            </a:r>
            <a:r>
              <a:rPr lang="en-US" altLang="zh-TW" dirty="0">
                <a:ea typeface="+mj-ea"/>
              </a:rPr>
              <a:t>) </a:t>
            </a:r>
          </a:p>
          <a:p>
            <a:pPr lvl="1"/>
            <a:r>
              <a:rPr lang="en-US" altLang="zh-TW" dirty="0">
                <a:ea typeface="+mj-ea"/>
              </a:rPr>
              <a:t>Code &amp; Static Data Store (1GB free)</a:t>
            </a:r>
          </a:p>
          <a:p>
            <a:pPr lvl="1"/>
            <a:r>
              <a:rPr lang="en-US" altLang="zh-TW" dirty="0">
                <a:ea typeface="+mj-ea"/>
              </a:rPr>
              <a:t>Google Cloud Storage (5GB free) </a:t>
            </a:r>
          </a:p>
          <a:p>
            <a:pPr lvl="1"/>
            <a:r>
              <a:rPr lang="en-US" altLang="zh-TW" dirty="0" err="1">
                <a:ea typeface="+mj-ea"/>
              </a:rPr>
              <a:t>Blobstore</a:t>
            </a:r>
            <a:r>
              <a:rPr lang="en-US" altLang="zh-TW" dirty="0">
                <a:ea typeface="+mj-ea"/>
              </a:rPr>
              <a:t> Stored Data (5GB free) </a:t>
            </a:r>
          </a:p>
          <a:p>
            <a:pPr lvl="1"/>
            <a:r>
              <a:rPr lang="en-US" altLang="zh-TW" dirty="0">
                <a:ea typeface="+mj-ea"/>
              </a:rPr>
              <a:t>API access (which depends on different Google API)</a:t>
            </a:r>
          </a:p>
          <a:p>
            <a:pPr lvl="1"/>
            <a:r>
              <a:rPr lang="en-US" altLang="zh-TW" dirty="0">
                <a:ea typeface="+mj-ea"/>
              </a:rPr>
              <a:t>... </a:t>
            </a:r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</p:spPr>
        <p:txBody>
          <a:bodyPr/>
          <a:lstStyle/>
          <a:p>
            <a:r>
              <a:rPr lang="en-US" smtClean="0">
                <a:ea typeface="微軟正黑體" panose="020B0604030504040204" pitchFamily="34" charset="-120"/>
              </a:rPr>
              <a:t>Ubiquitous Computing and Ambient Networking Laboratory</a:t>
            </a:r>
            <a:endParaRPr lang="en-US"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</p:spPr>
        <p:txBody>
          <a:bodyPr/>
          <a:lstStyle/>
          <a:p>
            <a:r>
              <a:rPr lang="en-US" dirty="0" smtClean="0">
                <a:ea typeface="微軟正黑體" panose="020B0604030504040204" pitchFamily="34" charset="-120"/>
              </a:rPr>
              <a:t>4</a:t>
            </a:r>
            <a:endParaRPr 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How? </a:t>
            </a:r>
            <a:endParaRPr lang="zh-TW" altLang="en-US" sz="4000" dirty="0"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新細明體" charset="0"/>
              </a:rPr>
              <a:t>Read Support Documentation</a:t>
            </a:r>
          </a:p>
          <a:p>
            <a:pPr lvl="1"/>
            <a:r>
              <a:rPr lang="en-US" altLang="zh-TW" dirty="0">
                <a:latin typeface="+mj-lt"/>
                <a:ea typeface="新細明體" charset="0"/>
                <a:hlinkClick r:id="rId3"/>
              </a:rPr>
              <a:t>https://developers.google.com/appengine/</a:t>
            </a:r>
          </a:p>
          <a:p>
            <a:endParaRPr lang="en-US" altLang="zh-TW" sz="1800" dirty="0">
              <a:latin typeface="+mj-lt"/>
              <a:ea typeface="新細明體" charset="0"/>
              <a:hlinkClick r:id="rId3"/>
            </a:endParaRPr>
          </a:p>
          <a:p>
            <a:r>
              <a:rPr lang="en-US" altLang="zh-TW" dirty="0">
                <a:latin typeface="+mj-lt"/>
                <a:ea typeface="新細明體"/>
              </a:rPr>
              <a:t>Try Administration Console</a:t>
            </a:r>
          </a:p>
          <a:p>
            <a:pPr lvl="1"/>
            <a:r>
              <a:rPr lang="en-US" altLang="zh-TW" dirty="0">
                <a:latin typeface="+mj-lt"/>
                <a:ea typeface="新細明體" charset="0"/>
                <a:hlinkClick r:id="rId4"/>
              </a:rPr>
              <a:t>https://appengine.google.com/</a:t>
            </a:r>
          </a:p>
          <a:p>
            <a:pPr lvl="1"/>
            <a:r>
              <a:rPr lang="en-US" altLang="zh-TW" dirty="0">
                <a:latin typeface="+mj-lt"/>
                <a:ea typeface="新細明體" charset="0"/>
                <a:hlinkClick r:id="rId5"/>
              </a:rPr>
              <a:t>https://console.developers.google.com</a:t>
            </a:r>
          </a:p>
          <a:p>
            <a:endParaRPr lang="en-US" altLang="zh-TW" sz="1800" dirty="0">
              <a:latin typeface="+mj-lt"/>
              <a:ea typeface="新細明體" charset="0"/>
              <a:hlinkClick r:id="rId6"/>
            </a:endParaRPr>
          </a:p>
          <a:p>
            <a:r>
              <a:rPr lang="en-US" altLang="zh-TW" dirty="0">
                <a:latin typeface="+mj-lt"/>
                <a:ea typeface="新細明體"/>
              </a:rPr>
              <a:t>Download SDK</a:t>
            </a:r>
          </a:p>
          <a:p>
            <a:pPr lvl="1"/>
            <a:r>
              <a:rPr lang="en-US" altLang="zh-TW" dirty="0">
                <a:latin typeface="+mj-lt"/>
                <a:ea typeface="新細明體" charset="0"/>
                <a:hlinkClick r:id="rId7"/>
              </a:rPr>
              <a:t>https://developers.google.com/appengine/downloads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154" y="2079110"/>
            <a:ext cx="1593829" cy="14007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09138" y="3641940"/>
            <a:ext cx="2631111" cy="6924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sz="1950" b="1" dirty="0">
                <a:latin typeface="Comic Sans MS"/>
                <a:ea typeface="新細明體"/>
              </a:rPr>
              <a:t>Start Your Engine </a:t>
            </a:r>
            <a:endParaRPr lang="en-US" altLang="zh-TW" sz="1950" b="1" dirty="0">
              <a:latin typeface="Comic Sans MS" panose="030F0702030302020204" pitchFamily="66" charset="0"/>
              <a:ea typeface="新細明體"/>
            </a:endParaRPr>
          </a:p>
          <a:p>
            <a:pPr algn="ctr"/>
            <a:r>
              <a:rPr lang="en-US" altLang="zh-TW" sz="1950" b="1" dirty="0">
                <a:latin typeface="Comic Sans MS"/>
                <a:ea typeface="新細明體"/>
              </a:rPr>
              <a:t>3, 2, 1</a:t>
            </a:r>
            <a:endParaRPr lang="zh-TW" altLang="en-US" sz="1950" b="1" dirty="0">
              <a:latin typeface="Comic Sans MS" panose="030F0702030302020204" pitchFamily="66" charset="0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Ubiquitous Computing and Ambient Networking Laboratory</a:t>
            </a:r>
            <a:endParaRPr lang="en-US">
              <a:latin typeface="+mj-lt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5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26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Setup Development Environment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Install Python </a:t>
            </a:r>
            <a:r>
              <a:rPr lang="en-US" altLang="zh-TW" dirty="0" smtClean="0">
                <a:ea typeface="新細明體"/>
              </a:rPr>
              <a:t>2.7.x</a:t>
            </a:r>
            <a:endParaRPr lang="en-US" altLang="zh-TW" dirty="0">
              <a:ea typeface="新細明體"/>
            </a:endParaRPr>
          </a:p>
          <a:p>
            <a:pPr lvl="1"/>
            <a:r>
              <a:rPr lang="en-US" altLang="zh-TW" dirty="0" smtClean="0">
                <a:ea typeface="新細明體" charset="0"/>
                <a:hlinkClick r:id="rId3"/>
              </a:rPr>
              <a:t>https://www.python.org/download/releases/2.7.8/</a:t>
            </a:r>
            <a:endParaRPr lang="zh-TW" altLang="en-US" dirty="0">
              <a:ea typeface="新細明體" charset="0"/>
            </a:endParaRPr>
          </a:p>
          <a:p>
            <a:endParaRPr lang="zh-TW" altLang="en-US" dirty="0">
              <a:ea typeface="新細明體"/>
            </a:endParaRPr>
          </a:p>
          <a:p>
            <a:r>
              <a:rPr lang="en-US" altLang="zh-TW" dirty="0">
                <a:ea typeface="新細明體"/>
              </a:rPr>
              <a:t>Install </a:t>
            </a:r>
            <a:r>
              <a:rPr lang="nb-NO" altLang="zh-TW" dirty="0">
                <a:ea typeface="新細明體"/>
              </a:rPr>
              <a:t>App Engine SDK for Python</a:t>
            </a:r>
          </a:p>
          <a:p>
            <a:pPr lvl="1"/>
            <a:r>
              <a:rPr lang="en-US" altLang="zh-TW" dirty="0">
                <a:ea typeface="新細明體" charset="0"/>
                <a:hlinkClick r:id="rId4"/>
              </a:rPr>
              <a:t>https://developers.google.com/appengine/downloads</a:t>
            </a:r>
            <a:endParaRPr lang="en-US" altLang="zh-TW" dirty="0">
              <a:ea typeface="新細明體" charset="0"/>
            </a:endParaRPr>
          </a:p>
          <a:p>
            <a:pPr lvl="1"/>
            <a:r>
              <a:rPr lang="en-US" altLang="zh-TW" dirty="0">
                <a:ea typeface="PMingLiU" charset="0"/>
                <a:cs typeface="Courier New" charset="0"/>
              </a:rPr>
              <a:t>Ex. we assume that </a:t>
            </a:r>
            <a:r>
              <a:rPr lang="en-US" altLang="zh-TW" b="1" dirty="0" err="1">
                <a:latin typeface="Courier New" panose="02070309020205020404" pitchFamily="49" charset="0"/>
                <a:ea typeface="PMingLiU" charset="0"/>
                <a:cs typeface="Courier New" panose="02070309020205020404" pitchFamily="49" charset="0"/>
              </a:rPr>
              <a:t>google_appengine</a:t>
            </a:r>
            <a:r>
              <a:rPr lang="en-US" altLang="zh-TW" b="1" dirty="0">
                <a:latin typeface="Courier New" panose="02070309020205020404" pitchFamily="49" charset="0"/>
                <a:ea typeface="PMingLiU" charset="0"/>
                <a:cs typeface="Courier New" panose="02070309020205020404" pitchFamily="49" charset="0"/>
              </a:rPr>
              <a:t>/</a:t>
            </a:r>
            <a:r>
              <a:rPr lang="en-US" altLang="zh-TW" dirty="0">
                <a:ea typeface="PMingLiU" charset="0"/>
              </a:rPr>
              <a:t> is the SDK directory.</a:t>
            </a:r>
            <a:endParaRPr lang="nb-NO" altLang="zh-TW" dirty="0">
              <a:ea typeface="PMingLiU" charset="0"/>
            </a:endParaRPr>
          </a:p>
          <a:p>
            <a:endParaRPr lang="zh-TW" altLang="en-US" dirty="0">
              <a:ea typeface="新細明體" charset="0"/>
            </a:endParaRPr>
          </a:p>
          <a:p>
            <a:r>
              <a:rPr lang="en-US" altLang="zh-TW" dirty="0">
                <a:ea typeface="新細明體"/>
              </a:rPr>
              <a:t>Install </a:t>
            </a:r>
            <a:r>
              <a:rPr lang="en-US" altLang="zh-TW" dirty="0" err="1">
                <a:ea typeface="新細明體"/>
              </a:rPr>
              <a:t>Git</a:t>
            </a:r>
            <a:r>
              <a:rPr lang="en-US" altLang="zh-TW" dirty="0">
                <a:ea typeface="新細明體"/>
              </a:rPr>
              <a:t> (optional)</a:t>
            </a:r>
          </a:p>
          <a:p>
            <a:pPr lvl="1"/>
            <a:r>
              <a:rPr lang="en-US" altLang="zh-TW" dirty="0">
                <a:ea typeface="新細明體" charset="0"/>
                <a:hlinkClick r:id="rId5"/>
              </a:rPr>
              <a:t>http://git-scm.com/downloads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How GAE for Python </a:t>
            </a:r>
            <a:r>
              <a:rPr lang="en-US" altLang="zh-TW" sz="4000" dirty="0" smtClean="0">
                <a:latin typeface="+mn-lt"/>
                <a:ea typeface="新細明體"/>
              </a:rPr>
              <a:t>Works?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A Python web app interacts with the App Engine web server using </a:t>
            </a:r>
            <a:r>
              <a:rPr lang="en-US" altLang="zh-TW" b="1" u="sng" dirty="0">
                <a:ea typeface="新細明體"/>
              </a:rPr>
              <a:t>Web Server Gateway Interface (WSGI)</a:t>
            </a:r>
            <a:r>
              <a:rPr lang="en-US" altLang="zh-TW" dirty="0">
                <a:ea typeface="新細明體"/>
              </a:rPr>
              <a:t> protocol.</a:t>
            </a:r>
          </a:p>
          <a:p>
            <a:endParaRPr lang="en-US" altLang="zh-TW" dirty="0" smtClean="0">
              <a:ea typeface="新細明體"/>
            </a:endParaRPr>
          </a:p>
          <a:p>
            <a:r>
              <a:rPr lang="en-US" altLang="zh-TW" dirty="0" smtClean="0">
                <a:ea typeface="新細明體"/>
              </a:rPr>
              <a:t>WSGI-compatible </a:t>
            </a:r>
            <a:r>
              <a:rPr lang="en-US" altLang="zh-TW" dirty="0">
                <a:ea typeface="新細明體"/>
              </a:rPr>
              <a:t>web application frameworks, such as</a:t>
            </a:r>
          </a:p>
          <a:p>
            <a:pPr lvl="1"/>
            <a:r>
              <a:rPr lang="en-US" altLang="zh-TW" dirty="0">
                <a:ea typeface="新細明體"/>
                <a:hlinkClick r:id="rId3"/>
              </a:rPr>
              <a:t>webapp2</a:t>
            </a:r>
            <a:r>
              <a:rPr lang="en-US" altLang="zh-TW" dirty="0">
                <a:ea typeface="新細明體"/>
              </a:rPr>
              <a:t> (by default, simple)</a:t>
            </a:r>
          </a:p>
          <a:p>
            <a:pPr lvl="1"/>
            <a:r>
              <a:rPr lang="en-US" altLang="zh-TW" dirty="0" err="1">
                <a:ea typeface="新細明體"/>
                <a:hlinkClick r:id="rId4"/>
              </a:rPr>
              <a:t>Django</a:t>
            </a:r>
            <a:endParaRPr lang="en-US" altLang="zh-TW" dirty="0">
              <a:ea typeface="新細明體"/>
            </a:endParaRPr>
          </a:p>
          <a:p>
            <a:pPr lvl="1"/>
            <a:r>
              <a:rPr lang="en-US" altLang="zh-TW" dirty="0" err="1">
                <a:ea typeface="新細明體"/>
                <a:hlinkClick r:id="rId5"/>
              </a:rPr>
              <a:t>CherryPy</a:t>
            </a:r>
            <a:endParaRPr lang="en-US" altLang="zh-TW" dirty="0">
              <a:ea typeface="新細明體"/>
            </a:endParaRPr>
          </a:p>
          <a:p>
            <a:pPr lvl="1"/>
            <a:r>
              <a:rPr lang="en-US" altLang="zh-TW" dirty="0">
                <a:ea typeface="新細明體"/>
                <a:hlinkClick r:id="rId6"/>
              </a:rPr>
              <a:t>Pylons</a:t>
            </a:r>
            <a:endParaRPr lang="en-US" altLang="zh-TW" dirty="0">
              <a:ea typeface="新細明體"/>
            </a:endParaRPr>
          </a:p>
          <a:p>
            <a:pPr lvl="1"/>
            <a:r>
              <a:rPr lang="en-US" altLang="zh-TW" dirty="0">
                <a:ea typeface="新細明體"/>
                <a:hlinkClick r:id="rId7"/>
              </a:rPr>
              <a:t>web.py</a:t>
            </a:r>
            <a:endParaRPr lang="en-US" altLang="zh-TW" dirty="0">
              <a:ea typeface="新細明體"/>
            </a:endParaRPr>
          </a:p>
          <a:p>
            <a:pPr lvl="1"/>
            <a:r>
              <a:rPr lang="en-US" altLang="zh-TW" dirty="0">
                <a:ea typeface="新細明體"/>
                <a:hlinkClick r:id="rId8"/>
              </a:rPr>
              <a:t>web2py</a:t>
            </a:r>
            <a:endParaRPr lang="en-US" altLang="zh-TW" dirty="0">
              <a:ea typeface="新細明體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Project </a:t>
            </a:r>
            <a:r>
              <a:rPr lang="en-US" altLang="zh-TW" sz="4000" dirty="0" smtClean="0">
                <a:latin typeface="+mn-lt"/>
                <a:ea typeface="新細明體"/>
              </a:rPr>
              <a:t>Structure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/>
              </a:rPr>
              <a:t>Configuration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/>
              </a:rPr>
              <a:t>Purpose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  <a:ea typeface="新細明體"/>
              </a:rPr>
              <a:t>Project configuration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  <a:ea typeface="新細明體"/>
              </a:rPr>
              <a:t>Routing requests to modules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PMingLiU" charset="0"/>
              </a:rPr>
              <a:t>Reference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  <a:ea typeface="PMingLiU" charset="0"/>
              </a:rPr>
              <a:t>https://developers.google.com/appengine/docs/python/config/appconfig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/>
              </a:rPr>
              <a:t>Filename</a:t>
            </a:r>
          </a:p>
          <a:p>
            <a:pPr lvl="2"/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app.yaml</a:t>
            </a:r>
            <a:r>
              <a:rPr lang="en-US" altLang="zh-TW" dirty="0">
                <a:solidFill>
                  <a:srgbClr val="000000"/>
                </a:solidFill>
                <a:ea typeface="新細明體"/>
              </a:rPr>
              <a:t> (pronounce in Chinese: </a:t>
            </a:r>
            <a:r>
              <a:rPr lang="zh-TW" alt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壓謀</a:t>
            </a:r>
            <a:r>
              <a:rPr lang="en-US" alt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!</a:t>
            </a:r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)</a:t>
            </a:r>
          </a:p>
          <a:p>
            <a:endParaRPr lang="en-US" altLang="zh-TW" dirty="0" smtClean="0">
              <a:solidFill>
                <a:srgbClr val="000000"/>
              </a:solidFill>
              <a:ea typeface="PMingLiU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PMingLiU" charset="0"/>
              </a:rPr>
              <a:t>Modules</a:t>
            </a:r>
            <a:endParaRPr lang="en-US" altLang="zh-TW" dirty="0">
              <a:solidFill>
                <a:srgbClr val="000000"/>
              </a:solidFill>
              <a:ea typeface="PMingLiU" charset="0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PMingLiU" charset="0"/>
              </a:rPr>
              <a:t>Purpose</a:t>
            </a:r>
          </a:p>
          <a:p>
            <a:pPr lvl="2"/>
            <a:r>
              <a:rPr lang="en-US" altLang="zh-TW" dirty="0" smtClean="0">
                <a:solidFill>
                  <a:srgbClr val="000000"/>
                </a:solidFill>
                <a:ea typeface="PMingLiU" charset="0"/>
              </a:rPr>
              <a:t>Dynamic </a:t>
            </a:r>
            <a:r>
              <a:rPr lang="en-US" altLang="zh-TW" dirty="0">
                <a:solidFill>
                  <a:srgbClr val="000000"/>
                </a:solidFill>
                <a:ea typeface="PMingLiU" charset="0"/>
              </a:rPr>
              <a:t>web page generation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PMingLiU" charset="0"/>
              </a:rPr>
              <a:t>Reference (if using webapp2)</a:t>
            </a:r>
          </a:p>
          <a:p>
            <a:pPr lvl="2"/>
            <a:r>
              <a:rPr lang="en-US" altLang="zh-TW" dirty="0" smtClean="0">
                <a:solidFill>
                  <a:srgbClr val="000000"/>
                </a:solidFill>
                <a:ea typeface="PMingLiU" charset="0"/>
              </a:rPr>
              <a:t>http</a:t>
            </a:r>
            <a:r>
              <a:rPr lang="en-US" altLang="zh-TW" dirty="0">
                <a:solidFill>
                  <a:srgbClr val="000000"/>
                </a:solidFill>
                <a:ea typeface="PMingLiU" charset="0"/>
              </a:rPr>
              <a:t>://webapp-improved.appspot.com/ 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PMingLiU" charset="0"/>
              </a:rPr>
              <a:t>Filename</a:t>
            </a:r>
          </a:p>
          <a:p>
            <a:pPr lvl="2"/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 charset="0"/>
                <a:cs typeface="Courier New" panose="02070309020205020404" pitchFamily="49" charset="0"/>
              </a:rPr>
              <a:t>xxx.py</a:t>
            </a:r>
            <a:r>
              <a:rPr lang="en-US" altLang="zh-TW" dirty="0" smtClean="0">
                <a:solidFill>
                  <a:srgbClr val="000000"/>
                </a:solidFill>
                <a:ea typeface="PMingLiU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PMingLiU" charset="0"/>
              </a:rPr>
              <a:t>(ex.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 charset="0"/>
                <a:cs typeface="Courier New" panose="02070309020205020404" pitchFamily="49" charset="0"/>
              </a:rPr>
              <a:t>helloword.py</a:t>
            </a:r>
            <a:r>
              <a:rPr lang="en-US" altLang="zh-TW" dirty="0" smtClean="0">
                <a:solidFill>
                  <a:srgbClr val="000000"/>
                </a:solidFill>
                <a:ea typeface="PMingLiU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PMingLiU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GAE for Python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smtClean="0"/>
              <a:t>EX01 – Hello World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AN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UCANv2</Template>
  <TotalTime>447</TotalTime>
  <Words>686</Words>
  <Application>Microsoft Office PowerPoint</Application>
  <PresentationFormat>如螢幕大小 (4:3)</PresentationFormat>
  <Paragraphs>193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Microsoft JhengHei</vt:lpstr>
      <vt:lpstr>Microsoft JhengHei</vt:lpstr>
      <vt:lpstr>新細明體</vt:lpstr>
      <vt:lpstr>新細明體</vt:lpstr>
      <vt:lpstr>標楷體</vt:lpstr>
      <vt:lpstr>Arial</vt:lpstr>
      <vt:lpstr>Calibri</vt:lpstr>
      <vt:lpstr>Comic Sans MS</vt:lpstr>
      <vt:lpstr>Courier New</vt:lpstr>
      <vt:lpstr>UCANv2</vt:lpstr>
      <vt:lpstr>Google App Engine (GAE) Python Course  Unit 01: Hello, Google App Engine - Python</vt:lpstr>
      <vt:lpstr>Change Log</vt:lpstr>
      <vt:lpstr>What?</vt:lpstr>
      <vt:lpstr>Why?</vt:lpstr>
      <vt:lpstr>How? </vt:lpstr>
      <vt:lpstr>Setup Development Environment</vt:lpstr>
      <vt:lpstr>How GAE for Python Works?</vt:lpstr>
      <vt:lpstr>Project Structure</vt:lpstr>
      <vt:lpstr>GAE for Python</vt:lpstr>
      <vt:lpstr>EX01_HelloWorld</vt:lpstr>
      <vt:lpstr>Configuration: app.yaml</vt:lpstr>
      <vt:lpstr>Module: helloworld.py</vt:lpstr>
      <vt:lpstr>Test Web App in Localhost</vt:lpstr>
      <vt:lpstr>Deploy Web App to GCP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ellington</dc:creator>
  <cp:lastModifiedBy>Wei-Tsung Su</cp:lastModifiedBy>
  <cp:revision>179</cp:revision>
  <dcterms:created xsi:type="dcterms:W3CDTF">2013-07-15T20:26:40Z</dcterms:created>
  <dcterms:modified xsi:type="dcterms:W3CDTF">2015-04-07T13:04:44Z</dcterms:modified>
</cp:coreProperties>
</file>